
<file path=[Content_Types].xml><?xml version="1.0" encoding="utf-8"?>
<Types xmlns="http://schemas.openxmlformats.org/package/2006/content-types">
  <Default Extension="jpeg" ContentType="image/jpeg"/>
  <Default Extension="png" ContentType="image/png"/>
  <Default Extension="ppt" ContentType="application/vnd.ms-powerpoint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data6.xml" ContentType="application/vnd.openxmlformats-officedocument.drawingml.diagramData+xml"/>
  <Override PartName="/ppt/diagrams/drawing1.xml" ContentType="application/vnd.ms-office.drawingml.diagramDrawing+xml"/>
  <Override PartName="/ppt/diagrams/drawing2.xml" ContentType="application/vnd.ms-office.drawingml.diagramDrawing+xml"/>
  <Override PartName="/ppt/diagrams/drawing3.xml" ContentType="application/vnd.ms-office.drawingml.diagramDrawing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drawing6.xml" ContentType="application/vnd.ms-office.drawingml.diagramDrawing+xml"/>
  <Override PartName="/ppt/diagrams/layout1.xml" ContentType="application/vnd.openxmlformats-officedocument.drawingml.diagram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layout6.xml" ContentType="application/vnd.openxmlformats-officedocument.drawingml.diagramLayout+xml"/>
  <Override PartName="/ppt/diagrams/quickStyle1.xml" ContentType="application/vnd.openxmlformats-officedocument.drawingml.diagramStyl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diagrams/quickStyle4.xml" ContentType="application/vnd.openxmlformats-officedocument.drawingml.diagramStyle+xml"/>
  <Override PartName="/ppt/diagrams/quickStyle5.xml" ContentType="application/vnd.openxmlformats-officedocument.drawingml.diagramStyle+xml"/>
  <Override PartName="/ppt/diagrams/quickStyle6.xml" ContentType="application/vnd.openxmlformats-officedocument.drawingml.diagramStyl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?>

<Relationships xmlns="http://schemas.openxmlformats.org/package/2006/relationships">
  <Relationship Id="cId1" Type="http://schemas.openxmlformats.org/officeDocument/2006/relationships/custom-properties" Target="docProps/custom.xml"/>
  <Relationship Id="rId1" Type="http://schemas.openxmlformats.org/officeDocument/2006/relationships/officeDocument" Target="ppt/presentation.xml"/>
  <Relationship Id="rId2" Type="http://schemas.openxmlformats.org/package/2006/relationships/metadata/thumbnail" Target="docProps/thumbnail.jpeg"/>
  <Relationship Id="rId3" Type="http://schemas.openxmlformats.org/package/2006/relationships/metadata/core-properties" Target="docProps/core.xml"/>
  <Relationship Id="rId4" Type="http://schemas.openxmlformats.org/officeDocument/2006/relationships/extended-properties" Target="docProps/app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8" r:id="rId1"/>
    <p:sldMasterId id="2147483660" r:id="rId2"/>
  </p:sldMasterIdLst>
  <p:notesMasterIdLst>
    <p:notesMasterId r:id="rId35"/>
  </p:notesMasterIdLst>
  <p:handoutMasterIdLst>
    <p:handoutMasterId r:id="rId36"/>
  </p:handoutMasterIdLst>
  <p:sldIdLst>
    <p:sldId id="674" r:id="rId3"/>
    <p:sldId id="698" r:id="rId4"/>
    <p:sldId id="678" r:id="rId5"/>
    <p:sldId id="679" r:id="rId6"/>
    <p:sldId id="680" r:id="rId7"/>
    <p:sldId id="688" r:id="rId8"/>
    <p:sldId id="686" r:id="rId9"/>
    <p:sldId id="687" r:id="rId10"/>
    <p:sldId id="683" r:id="rId11"/>
    <p:sldId id="716" r:id="rId12"/>
    <p:sldId id="685" r:id="rId13"/>
    <p:sldId id="717" r:id="rId14"/>
    <p:sldId id="689" r:id="rId15"/>
    <p:sldId id="708" r:id="rId16"/>
    <p:sldId id="690" r:id="rId17"/>
    <p:sldId id="692" r:id="rId18"/>
    <p:sldId id="693" r:id="rId19"/>
    <p:sldId id="695" r:id="rId20"/>
    <p:sldId id="696" r:id="rId21"/>
    <p:sldId id="699" r:id="rId22"/>
    <p:sldId id="707" r:id="rId23"/>
    <p:sldId id="691" r:id="rId24"/>
    <p:sldId id="700" r:id="rId25"/>
    <p:sldId id="710" r:id="rId26"/>
    <p:sldId id="711" r:id="rId27"/>
    <p:sldId id="709" r:id="rId28"/>
    <p:sldId id="713" r:id="rId29"/>
    <p:sldId id="714" r:id="rId30"/>
    <p:sldId id="715" r:id="rId31"/>
    <p:sldId id="701" r:id="rId32"/>
    <p:sldId id="705" r:id="rId33"/>
    <p:sldId id="706" r:id="rId34"/>
  </p:sldIdLst>
  <p:sldSz cx="9144000" cy="6858000" type="screen4x3"/>
  <p:notesSz cx="9283700" cy="6997700"/>
  <p:defaultTextStyle>
    <a:defPPr>
      <a:defRPr lang="en-US"/>
    </a:defPPr>
    <a:lvl1pPr algn="l" rtl="0" eaLnBrk="0" fontAlgn="base" hangingPunct="0">
      <a:lnSpc>
        <a:spcPct val="90000"/>
      </a:lnSpc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lnSpc>
        <a:spcPct val="90000"/>
      </a:lnSpc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lnSpc>
        <a:spcPct val="90000"/>
      </a:lnSpc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lnSpc>
        <a:spcPct val="90000"/>
      </a:lnSpc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lnSpc>
        <a:spcPct val="90000"/>
      </a:lnSpc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3000" b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3000" b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3000" b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3000" b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ake Young" initials="jy" lastIdx="1" clrIdx="0"/>
  <p:cmAuthor id="1" name="B.J. McDade (bmcdade)" initials="BJM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F2EA"/>
    <a:srgbClr val="F3BF2D"/>
    <a:srgbClr val="999999"/>
    <a:srgbClr val="E1E1E1"/>
    <a:srgbClr val="C9C9C9"/>
    <a:srgbClr val="9999CC"/>
    <a:srgbClr val="336599"/>
    <a:srgbClr val="3E3E5C"/>
    <a:srgbClr val="015F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77" autoAdjust="0"/>
    <p:restoredTop sz="78428" autoAdjust="0"/>
  </p:normalViewPr>
  <p:slideViewPr>
    <p:cSldViewPr>
      <p:cViewPr>
        <p:scale>
          <a:sx n="90" d="100"/>
          <a:sy n="90" d="100"/>
        </p:scale>
        <p:origin x="-72" y="3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205" d="100"/>
          <a:sy n="205" d="100"/>
        </p:scale>
        <p:origin x="-2224" y="-96"/>
      </p:cViewPr>
      <p:guideLst>
        <p:guide orient="horz" pos="2204"/>
        <p:guide pos="2924"/>
      </p:guideLst>
    </p:cSldViewPr>
  </p:notesViewPr>
  <p:gridSpacing cx="78028800" cy="78028800"/>
</p:viewPr>
</file>

<file path=ppt/_rels/presentation.xml.rels><?xml version="1.0" encoding="UTF-8"?>

<Relationships xmlns="http://schemas.openxmlformats.org/package/2006/relationships">
  <Relationship Id="rId1" Type="http://schemas.openxmlformats.org/officeDocument/2006/relationships/slideMaster" Target="slideMasters/slideMaster1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" Type="http://schemas.openxmlformats.org/officeDocument/2006/relationships/slideMaster" Target="slideMasters/slideMaster2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" Type="http://schemas.openxmlformats.org/officeDocument/2006/relationships/slide" Target="slides/slide1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notesMaster" Target="notesMasters/notesMaster1.xml"/>
  <Relationship Id="rId36" Type="http://schemas.openxmlformats.org/officeDocument/2006/relationships/handoutMaster" Target="handoutMasters/handoutMaster1.xml"/>
  <Relationship Id="rId37" Type="http://schemas.openxmlformats.org/officeDocument/2006/relationships/commentAuthors" Target="commentAuthors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" Type="http://schemas.openxmlformats.org/officeDocument/2006/relationships/slide" Target="slides/slide2.xml"/>
  <Relationship Id="rId40" Type="http://schemas.openxmlformats.org/officeDocument/2006/relationships/theme" Target="theme/theme1.xml"/>
  <Relationship Id="rId41" Type="http://schemas.openxmlformats.org/officeDocument/2006/relationships/tableStyles" Target="tableStyles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</Relationships>

</file>

<file path=ppt/diagrams/_rels/data6.xml.rels><?xml version="1.0" encoding="UTF-8"?>

<Relationships xmlns="http://schemas.openxmlformats.org/package/2006/relationships">
  <Relationship Id="rId1" Type="http://schemas.openxmlformats.org/officeDocument/2006/relationships/hyperlink" TargetMode="External" Target="http%3A%2F%2Fcfet%2FNPI"/>
  <Relationship Id="rId2" Type="http://schemas.openxmlformats.org/officeDocument/2006/relationships/hyperlink" TargetMode="External" Target="http%3A%2F%2Fdocs.sun.com%2Fapp%2Fdocs%2Fdoc%2F819-6614%2F6n8k8pjc4%3Fa%3Dview"/>
</Relationships>

</file>

<file path=ppt/diagrams/_rels/drawing6.xml.rels><?xml version="1.0" encoding="UTF-8"?>

<Relationships xmlns="http://schemas.openxmlformats.org/package/2006/relationships">
  <Relationship Id="rId1" Type="http://schemas.openxmlformats.org/officeDocument/2006/relationships/hyperlink" TargetMode="External" Target="http%3A%2F%2Fcfet%2FNPI"/>
  <Relationship Id="rId2" Type="http://schemas.openxmlformats.org/officeDocument/2006/relationships/hyperlink" TargetMode="External" Target="http%3A%2F%2Fdocs.sun.com%2Fapp%2Fdocs%2Fdoc%2F819-6614%2F6n8k8pjc4%3Fa%3Dview"/>
</Relationships>
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638076-91DB-4DF1-8DFA-4602CC71694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4226797-560D-4AFB-BE46-BC15FFEFDB04}">
      <dgm:prSet phldrT="[Text]"/>
      <dgm:spPr/>
      <dgm:t>
        <a:bodyPr/>
        <a:lstStyle/>
        <a:p>
          <a:r>
            <a:rPr lang="en-US" dirty="0" smtClean="0"/>
            <a:t>File and Directory</a:t>
          </a:r>
          <a:endParaRPr lang="en-US" dirty="0"/>
        </a:p>
      </dgm:t>
    </dgm:pt>
    <dgm:pt modelId="{0F42EAE9-3FF3-4501-B701-02511D130D54}" type="parTrans" cxnId="{4D919647-4F8C-4244-9B24-E07877959ED2}">
      <dgm:prSet/>
      <dgm:spPr/>
      <dgm:t>
        <a:bodyPr/>
        <a:lstStyle/>
        <a:p>
          <a:endParaRPr lang="en-US"/>
        </a:p>
      </dgm:t>
    </dgm:pt>
    <dgm:pt modelId="{08997A9E-18B8-4B10-B334-38F51401F65D}" type="sibTrans" cxnId="{4D919647-4F8C-4244-9B24-E07877959ED2}">
      <dgm:prSet/>
      <dgm:spPr/>
      <dgm:t>
        <a:bodyPr/>
        <a:lstStyle/>
        <a:p>
          <a:endParaRPr lang="en-US"/>
        </a:p>
      </dgm:t>
    </dgm:pt>
    <dgm:pt modelId="{0D8E4946-2541-4FE4-9AFF-2BCD66418DA3}">
      <dgm:prSet phldrT="[Text]" custT="1"/>
      <dgm:spPr/>
      <dgm:t>
        <a:bodyPr/>
        <a:lstStyle/>
        <a:p>
          <a:r>
            <a:rPr lang="en-US" sz="1200" dirty="0" smtClean="0"/>
            <a:t>INFORMIX</a:t>
          </a:r>
          <a:endParaRPr lang="en-US" sz="1200" dirty="0"/>
        </a:p>
      </dgm:t>
    </dgm:pt>
    <dgm:pt modelId="{AA5A786F-8C44-4417-8898-3EEF3479DD34}" type="parTrans" cxnId="{FB10F6D6-F9F7-4BBD-A427-0E84D5F7CB60}">
      <dgm:prSet/>
      <dgm:spPr/>
      <dgm:t>
        <a:bodyPr/>
        <a:lstStyle/>
        <a:p>
          <a:endParaRPr lang="en-US"/>
        </a:p>
      </dgm:t>
    </dgm:pt>
    <dgm:pt modelId="{CC161155-8A32-4517-A7B8-F54F620810E7}" type="sibTrans" cxnId="{FB10F6D6-F9F7-4BBD-A427-0E84D5F7CB60}">
      <dgm:prSet/>
      <dgm:spPr/>
      <dgm:t>
        <a:bodyPr/>
        <a:lstStyle/>
        <a:p>
          <a:endParaRPr lang="en-US"/>
        </a:p>
      </dgm:t>
    </dgm:pt>
    <dgm:pt modelId="{1F549D8B-159E-48ED-9313-37B760118CF3}">
      <dgm:prSet phldrT="[Text]" custT="1"/>
      <dgm:spPr/>
      <dgm:t>
        <a:bodyPr/>
        <a:lstStyle/>
        <a:p>
          <a:r>
            <a:rPr lang="en-US" sz="1200" dirty="0" err="1" smtClean="0"/>
            <a:t>DNCS</a:t>
          </a:r>
          <a:endParaRPr lang="en-US" sz="1200" dirty="0"/>
        </a:p>
      </dgm:t>
    </dgm:pt>
    <dgm:pt modelId="{FA4438B7-EFE2-400E-9424-FC6B328C1621}" type="parTrans" cxnId="{A1BFA8AD-0C6F-4AD2-B548-922046D3568F}">
      <dgm:prSet/>
      <dgm:spPr/>
      <dgm:t>
        <a:bodyPr/>
        <a:lstStyle/>
        <a:p>
          <a:endParaRPr lang="en-US"/>
        </a:p>
      </dgm:t>
    </dgm:pt>
    <dgm:pt modelId="{30C49BAC-EB9A-48BE-BD4E-0E0A19DA6F62}" type="sibTrans" cxnId="{A1BFA8AD-0C6F-4AD2-B548-922046D3568F}">
      <dgm:prSet/>
      <dgm:spPr/>
      <dgm:t>
        <a:bodyPr/>
        <a:lstStyle/>
        <a:p>
          <a:endParaRPr lang="en-US"/>
        </a:p>
      </dgm:t>
    </dgm:pt>
    <dgm:pt modelId="{E1F8B296-C327-4D4D-89AC-42E9B2BE3A9A}" type="pres">
      <dgm:prSet presAssocID="{A0638076-91DB-4DF1-8DFA-4602CC71694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8CCE784-716A-4B1F-8E85-191C825948B2}" type="pres">
      <dgm:prSet presAssocID="{64226797-560D-4AFB-BE46-BC15FFEFDB04}" presName="parentText" presStyleLbl="node1" presStyleIdx="0" presStyleCnt="1" custLinFactNeighborX="-1852" custLinFactNeighborY="-180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9E3743-BAB2-420E-B569-2B255D9D132C}" type="pres">
      <dgm:prSet presAssocID="{64226797-560D-4AFB-BE46-BC15FFEFDB04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0D6EE5A-BF84-4BE8-A8E6-2EB9E7D386E2}" type="presOf" srcId="{A0638076-91DB-4DF1-8DFA-4602CC716948}" destId="{E1F8B296-C327-4D4D-89AC-42E9B2BE3A9A}" srcOrd="0" destOrd="0" presId="urn:microsoft.com/office/officeart/2005/8/layout/vList2"/>
    <dgm:cxn modelId="{170066E2-1D20-4237-BB8E-D3D3C92B9A0D}" type="presOf" srcId="{1F549D8B-159E-48ED-9313-37B760118CF3}" destId="{6F9E3743-BAB2-420E-B569-2B255D9D132C}" srcOrd="0" destOrd="1" presId="urn:microsoft.com/office/officeart/2005/8/layout/vList2"/>
    <dgm:cxn modelId="{A1BFA8AD-0C6F-4AD2-B548-922046D3568F}" srcId="{64226797-560D-4AFB-BE46-BC15FFEFDB04}" destId="{1F549D8B-159E-48ED-9313-37B760118CF3}" srcOrd="1" destOrd="0" parTransId="{FA4438B7-EFE2-400E-9424-FC6B328C1621}" sibTransId="{30C49BAC-EB9A-48BE-BD4E-0E0A19DA6F62}"/>
    <dgm:cxn modelId="{FB10F6D6-F9F7-4BBD-A427-0E84D5F7CB60}" srcId="{64226797-560D-4AFB-BE46-BC15FFEFDB04}" destId="{0D8E4946-2541-4FE4-9AFF-2BCD66418DA3}" srcOrd="0" destOrd="0" parTransId="{AA5A786F-8C44-4417-8898-3EEF3479DD34}" sibTransId="{CC161155-8A32-4517-A7B8-F54F620810E7}"/>
    <dgm:cxn modelId="{7D25C621-271D-487B-AC08-C9F794B9DF0A}" type="presOf" srcId="{64226797-560D-4AFB-BE46-BC15FFEFDB04}" destId="{78CCE784-716A-4B1F-8E85-191C825948B2}" srcOrd="0" destOrd="0" presId="urn:microsoft.com/office/officeart/2005/8/layout/vList2"/>
    <dgm:cxn modelId="{7D24127F-1790-458A-82B1-BD67AECCF57E}" type="presOf" srcId="{0D8E4946-2541-4FE4-9AFF-2BCD66418DA3}" destId="{6F9E3743-BAB2-420E-B569-2B255D9D132C}" srcOrd="0" destOrd="0" presId="urn:microsoft.com/office/officeart/2005/8/layout/vList2"/>
    <dgm:cxn modelId="{4D919647-4F8C-4244-9B24-E07877959ED2}" srcId="{A0638076-91DB-4DF1-8DFA-4602CC716948}" destId="{64226797-560D-4AFB-BE46-BC15FFEFDB04}" srcOrd="0" destOrd="0" parTransId="{0F42EAE9-3FF3-4501-B701-02511D130D54}" sibTransId="{08997A9E-18B8-4B10-B334-38F51401F65D}"/>
    <dgm:cxn modelId="{568E1F6C-8103-41A5-A3AD-76B8E53A4DA1}" type="presParOf" srcId="{E1F8B296-C327-4D4D-89AC-42E9B2BE3A9A}" destId="{78CCE784-716A-4B1F-8E85-191C825948B2}" srcOrd="0" destOrd="0" presId="urn:microsoft.com/office/officeart/2005/8/layout/vList2"/>
    <dgm:cxn modelId="{084066F3-C62A-4D0B-B137-906A5CAA24DC}" type="presParOf" srcId="{E1F8B296-C327-4D4D-89AC-42E9B2BE3A9A}" destId="{6F9E3743-BAB2-420E-B569-2B255D9D132C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A968E6F-DAA2-4227-B323-20301CD2DC2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8E56785-91A1-40D6-90D6-0A0EB7801941}">
      <dgm:prSet phldrT="[Text]"/>
      <dgm:spPr/>
      <dgm:t>
        <a:bodyPr/>
        <a:lstStyle/>
        <a:p>
          <a:r>
            <a:rPr lang="en-US" dirty="0" smtClean="0"/>
            <a:t>Boot-Archives</a:t>
          </a:r>
          <a:endParaRPr lang="en-US" dirty="0"/>
        </a:p>
      </dgm:t>
    </dgm:pt>
    <dgm:pt modelId="{DDAB2365-2D39-46D6-9AAD-1B4F815B6823}" type="parTrans" cxnId="{55BD7F57-A058-4BA4-B0B6-0AA042DC35EB}">
      <dgm:prSet/>
      <dgm:spPr/>
      <dgm:t>
        <a:bodyPr/>
        <a:lstStyle/>
        <a:p>
          <a:endParaRPr lang="en-US"/>
        </a:p>
      </dgm:t>
    </dgm:pt>
    <dgm:pt modelId="{5763874A-5AE9-49A9-A6D2-D4F48713C1E5}" type="sibTrans" cxnId="{55BD7F57-A058-4BA4-B0B6-0AA042DC35EB}">
      <dgm:prSet/>
      <dgm:spPr/>
      <dgm:t>
        <a:bodyPr/>
        <a:lstStyle/>
        <a:p>
          <a:endParaRPr lang="en-US"/>
        </a:p>
      </dgm:t>
    </dgm:pt>
    <dgm:pt modelId="{88E94EDB-290C-4E69-8221-135F06AFB353}" type="pres">
      <dgm:prSet presAssocID="{1A968E6F-DAA2-4227-B323-20301CD2DC2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A2E741E-224F-4307-9623-E39920C0542D}" type="pres">
      <dgm:prSet presAssocID="{28E56785-91A1-40D6-90D6-0A0EB7801941}" presName="parentText" presStyleLbl="node1" presStyleIdx="0" presStyleCnt="1" custLinFactNeighborX="-26250" custLinFactNeighborY="7504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A03683B-1111-4E1D-B062-BC1E313E0F9E}" type="presOf" srcId="{28E56785-91A1-40D6-90D6-0A0EB7801941}" destId="{3A2E741E-224F-4307-9623-E39920C0542D}" srcOrd="0" destOrd="0" presId="urn:microsoft.com/office/officeart/2005/8/layout/vList2"/>
    <dgm:cxn modelId="{55BD7F57-A058-4BA4-B0B6-0AA042DC35EB}" srcId="{1A968E6F-DAA2-4227-B323-20301CD2DC2A}" destId="{28E56785-91A1-40D6-90D6-0A0EB7801941}" srcOrd="0" destOrd="0" parTransId="{DDAB2365-2D39-46D6-9AAD-1B4F815B6823}" sibTransId="{5763874A-5AE9-49A9-A6D2-D4F48713C1E5}"/>
    <dgm:cxn modelId="{6B9851F8-C80A-4D14-9374-5F34E4562B34}" type="presOf" srcId="{1A968E6F-DAA2-4227-B323-20301CD2DC2A}" destId="{88E94EDB-290C-4E69-8221-135F06AFB353}" srcOrd="0" destOrd="0" presId="urn:microsoft.com/office/officeart/2005/8/layout/vList2"/>
    <dgm:cxn modelId="{DFEA1AAB-54EE-4480-81DD-C89774FC5B5B}" type="presParOf" srcId="{88E94EDB-290C-4E69-8221-135F06AFB353}" destId="{3A2E741E-224F-4307-9623-E39920C0542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AD68819-04D3-4183-AEFE-DF60CEA2759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7B0C8BB-3BA3-49BE-9293-B72EF4E58303}">
      <dgm:prSet phldrT="[Text]"/>
      <dgm:spPr/>
      <dgm:t>
        <a:bodyPr/>
        <a:lstStyle/>
        <a:p>
          <a:r>
            <a:rPr lang="en-US" dirty="0" err="1" smtClean="0"/>
            <a:t>Metadevices</a:t>
          </a:r>
          <a:endParaRPr lang="en-US" dirty="0"/>
        </a:p>
      </dgm:t>
    </dgm:pt>
    <dgm:pt modelId="{F5C4EB46-F1D4-4CF6-BCE5-1EE0A11EB7C9}" type="sibTrans" cxnId="{46832C74-0084-46B8-944C-CE8EADF7356E}">
      <dgm:prSet/>
      <dgm:spPr/>
      <dgm:t>
        <a:bodyPr/>
        <a:lstStyle/>
        <a:p>
          <a:endParaRPr lang="en-US"/>
        </a:p>
      </dgm:t>
    </dgm:pt>
    <dgm:pt modelId="{376CECC3-85B9-42DC-8F49-76B156B1F3C7}" type="parTrans" cxnId="{46832C74-0084-46B8-944C-CE8EADF7356E}">
      <dgm:prSet/>
      <dgm:spPr/>
      <dgm:t>
        <a:bodyPr/>
        <a:lstStyle/>
        <a:p>
          <a:endParaRPr lang="en-US"/>
        </a:p>
      </dgm:t>
    </dgm:pt>
    <dgm:pt modelId="{A7FD6633-B3A8-42E6-B413-F199B8AD6609}" type="pres">
      <dgm:prSet presAssocID="{7AD68819-04D3-4183-AEFE-DF60CEA2759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A101C6A-5AE1-448D-83E5-28EC4D3FE594}" type="pres">
      <dgm:prSet presAssocID="{B7B0C8BB-3BA3-49BE-9293-B72EF4E5830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0D946F5-67EA-443C-A8AE-039A8BE443C0}" type="presOf" srcId="{B7B0C8BB-3BA3-49BE-9293-B72EF4E58303}" destId="{3A101C6A-5AE1-448D-83E5-28EC4D3FE594}" srcOrd="0" destOrd="0" presId="urn:microsoft.com/office/officeart/2005/8/layout/vList2"/>
    <dgm:cxn modelId="{46832C74-0084-46B8-944C-CE8EADF7356E}" srcId="{7AD68819-04D3-4183-AEFE-DF60CEA27594}" destId="{B7B0C8BB-3BA3-49BE-9293-B72EF4E58303}" srcOrd="0" destOrd="0" parTransId="{376CECC3-85B9-42DC-8F49-76B156B1F3C7}" sibTransId="{F5C4EB46-F1D4-4CF6-BCE5-1EE0A11EB7C9}"/>
    <dgm:cxn modelId="{D00D3928-8ED9-41EB-B4A5-A6B15DDA9449}" type="presOf" srcId="{7AD68819-04D3-4183-AEFE-DF60CEA27594}" destId="{A7FD6633-B3A8-42E6-B413-F199B8AD6609}" srcOrd="0" destOrd="0" presId="urn:microsoft.com/office/officeart/2005/8/layout/vList2"/>
    <dgm:cxn modelId="{CD04616E-F8B7-492E-86F6-20A361ECA4F3}" type="presParOf" srcId="{A7FD6633-B3A8-42E6-B413-F199B8AD6609}" destId="{3A101C6A-5AE1-448D-83E5-28EC4D3FE59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B0B0DA1-1274-4C71-A916-5B67794A42F6}" type="doc">
      <dgm:prSet loTypeId="urn:microsoft.com/office/officeart/2005/8/layout/hierarchy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0756B08-6FA5-4DF9-8BA3-905CDA8ECF1C}">
      <dgm:prSet phldrT="[Text]"/>
      <dgm:spPr/>
      <dgm:t>
        <a:bodyPr/>
        <a:lstStyle/>
        <a:p>
          <a:r>
            <a:rPr lang="en-US" dirty="0" smtClean="0"/>
            <a:t>Replicated Database</a:t>
          </a:r>
          <a:endParaRPr lang="en-US" dirty="0"/>
        </a:p>
      </dgm:t>
    </dgm:pt>
    <dgm:pt modelId="{0336310C-A03A-4D2F-82A7-386DD758EB4D}" type="parTrans" cxnId="{A567479B-FB9A-4D4D-B080-4164152BC5A3}">
      <dgm:prSet/>
      <dgm:spPr/>
      <dgm:t>
        <a:bodyPr/>
        <a:lstStyle/>
        <a:p>
          <a:endParaRPr lang="en-US"/>
        </a:p>
      </dgm:t>
    </dgm:pt>
    <dgm:pt modelId="{4EBB1A20-D730-4297-B500-C997C38CF138}" type="sibTrans" cxnId="{A567479B-FB9A-4D4D-B080-4164152BC5A3}">
      <dgm:prSet/>
      <dgm:spPr/>
      <dgm:t>
        <a:bodyPr/>
        <a:lstStyle/>
        <a:p>
          <a:endParaRPr lang="en-US"/>
        </a:p>
      </dgm:t>
    </dgm:pt>
    <dgm:pt modelId="{9BE98A9E-064E-4D7A-B39C-8FE04435B2BA}">
      <dgm:prSet phldrT="[Text]"/>
      <dgm:spPr/>
      <dgm:t>
        <a:bodyPr/>
        <a:lstStyle/>
        <a:p>
          <a:r>
            <a:rPr lang="en-US" dirty="0" smtClean="0"/>
            <a:t>This feature focuses on mean time to recovery</a:t>
          </a:r>
          <a:endParaRPr lang="en-US" dirty="0"/>
        </a:p>
      </dgm:t>
    </dgm:pt>
    <dgm:pt modelId="{EDFEC051-3DCE-49E7-BB7A-EC7A527050D3}" type="parTrans" cxnId="{7689F4D1-7772-4549-8BDD-28F2F003738E}">
      <dgm:prSet/>
      <dgm:spPr/>
      <dgm:t>
        <a:bodyPr/>
        <a:lstStyle/>
        <a:p>
          <a:endParaRPr lang="en-US"/>
        </a:p>
      </dgm:t>
    </dgm:pt>
    <dgm:pt modelId="{47B10D7E-45B3-4597-86A7-25B85B29BBDD}" type="sibTrans" cxnId="{7689F4D1-7772-4549-8BDD-28F2F003738E}">
      <dgm:prSet/>
      <dgm:spPr/>
      <dgm:t>
        <a:bodyPr/>
        <a:lstStyle/>
        <a:p>
          <a:endParaRPr lang="en-US"/>
        </a:p>
      </dgm:t>
    </dgm:pt>
    <dgm:pt modelId="{77774FCD-2E01-405C-B258-FE4A96D0045D}">
      <dgm:prSet phldrT="[Text]"/>
      <dgm:spPr/>
      <dgm:t>
        <a:bodyPr/>
        <a:lstStyle/>
        <a:p>
          <a:r>
            <a:rPr lang="en-US" dirty="0" smtClean="0"/>
            <a:t>Incorporates High availability Data Replication (HDR)</a:t>
          </a:r>
          <a:endParaRPr lang="en-US" dirty="0"/>
        </a:p>
      </dgm:t>
    </dgm:pt>
    <dgm:pt modelId="{7E4983A1-12A7-4E99-9C7E-78FD35E9E4FA}" type="parTrans" cxnId="{1A011F6E-4C93-4224-BC77-3BEDB7EE5183}">
      <dgm:prSet/>
      <dgm:spPr/>
      <dgm:t>
        <a:bodyPr/>
        <a:lstStyle/>
        <a:p>
          <a:endParaRPr lang="en-US"/>
        </a:p>
      </dgm:t>
    </dgm:pt>
    <dgm:pt modelId="{C57B35E6-6FAC-43A5-BECB-B05DAC098915}" type="sibTrans" cxnId="{1A011F6E-4C93-4224-BC77-3BEDB7EE5183}">
      <dgm:prSet/>
      <dgm:spPr/>
      <dgm:t>
        <a:bodyPr/>
        <a:lstStyle/>
        <a:p>
          <a:endParaRPr lang="en-US"/>
        </a:p>
      </dgm:t>
    </dgm:pt>
    <dgm:pt modelId="{CBE9AE47-9A1E-4653-87BF-0EC80DD20BDA}">
      <dgm:prSet phldrT="[Text]"/>
      <dgm:spPr/>
      <dgm:t>
        <a:bodyPr/>
        <a:lstStyle/>
        <a:p>
          <a:r>
            <a:rPr lang="en-US" dirty="0" smtClean="0"/>
            <a:t>RDBMS Upgrade</a:t>
          </a:r>
          <a:endParaRPr lang="en-US" dirty="0"/>
        </a:p>
      </dgm:t>
    </dgm:pt>
    <dgm:pt modelId="{5E4983F3-30BD-4C9E-B490-9E8EBD55558B}" type="parTrans" cxnId="{19D4B14E-D25D-4672-A464-59E667BBAA65}">
      <dgm:prSet/>
      <dgm:spPr/>
      <dgm:t>
        <a:bodyPr/>
        <a:lstStyle/>
        <a:p>
          <a:endParaRPr lang="en-US"/>
        </a:p>
      </dgm:t>
    </dgm:pt>
    <dgm:pt modelId="{A7E5EB68-8793-47C8-AAC3-D10E9855E611}" type="sibTrans" cxnId="{19D4B14E-D25D-4672-A464-59E667BBAA65}">
      <dgm:prSet/>
      <dgm:spPr/>
      <dgm:t>
        <a:bodyPr/>
        <a:lstStyle/>
        <a:p>
          <a:endParaRPr lang="en-US"/>
        </a:p>
      </dgm:t>
    </dgm:pt>
    <dgm:pt modelId="{67400FED-559C-4B3A-B001-C8763DBE99CB}">
      <dgm:prSet phldrT="[Text]"/>
      <dgm:spPr/>
      <dgm:t>
        <a:bodyPr/>
        <a:lstStyle/>
        <a:p>
          <a:r>
            <a:rPr lang="en-US" dirty="0" smtClean="0"/>
            <a:t>Database enhancements</a:t>
          </a:r>
          <a:endParaRPr lang="en-US" dirty="0"/>
        </a:p>
      </dgm:t>
    </dgm:pt>
    <dgm:pt modelId="{92BB370B-90C8-40A5-8BB3-4679D37F4AD0}" type="parTrans" cxnId="{1D5839FD-5D64-48F8-89FC-FD8619539D30}">
      <dgm:prSet/>
      <dgm:spPr/>
      <dgm:t>
        <a:bodyPr/>
        <a:lstStyle/>
        <a:p>
          <a:endParaRPr lang="en-US"/>
        </a:p>
      </dgm:t>
    </dgm:pt>
    <dgm:pt modelId="{8D636336-4E35-4060-88EA-D8968AF15E9A}" type="sibTrans" cxnId="{1D5839FD-5D64-48F8-89FC-FD8619539D30}">
      <dgm:prSet/>
      <dgm:spPr/>
      <dgm:t>
        <a:bodyPr/>
        <a:lstStyle/>
        <a:p>
          <a:endParaRPr lang="en-US"/>
        </a:p>
      </dgm:t>
    </dgm:pt>
    <dgm:pt modelId="{43E81B3F-2F75-4CEC-9B73-6C7F07367398}">
      <dgm:prSet phldrT="[Text]"/>
      <dgm:spPr/>
      <dgm:t>
        <a:bodyPr/>
        <a:lstStyle/>
        <a:p>
          <a:r>
            <a:rPr lang="en-US" dirty="0" smtClean="0"/>
            <a:t>Increased Database sizing</a:t>
          </a:r>
          <a:endParaRPr lang="en-US" dirty="0"/>
        </a:p>
      </dgm:t>
    </dgm:pt>
    <dgm:pt modelId="{4C302DE1-B7E7-4974-B2C4-4C39CA3305BE}" type="parTrans" cxnId="{AB9B9CFA-522D-4A4E-8048-B7E203BE0364}">
      <dgm:prSet/>
      <dgm:spPr/>
      <dgm:t>
        <a:bodyPr/>
        <a:lstStyle/>
        <a:p>
          <a:endParaRPr lang="en-US"/>
        </a:p>
      </dgm:t>
    </dgm:pt>
    <dgm:pt modelId="{286FFFAF-93B5-4E0F-995E-9667028275D9}" type="sibTrans" cxnId="{AB9B9CFA-522D-4A4E-8048-B7E203BE0364}">
      <dgm:prSet/>
      <dgm:spPr/>
      <dgm:t>
        <a:bodyPr/>
        <a:lstStyle/>
        <a:p>
          <a:endParaRPr lang="en-US"/>
        </a:p>
      </dgm:t>
    </dgm:pt>
    <dgm:pt modelId="{9CFCF104-65A9-461D-81C2-33D69C59F264}">
      <dgm:prSet phldrT="[Text]"/>
      <dgm:spPr/>
      <dgm:t>
        <a:bodyPr/>
        <a:lstStyle/>
        <a:p>
          <a:r>
            <a:rPr lang="en-US" dirty="0" smtClean="0"/>
            <a:t>Utilizes a warm-standby </a:t>
          </a:r>
          <a:r>
            <a:rPr lang="en-US" dirty="0" err="1" smtClean="0"/>
            <a:t>DNCS</a:t>
          </a:r>
          <a:endParaRPr lang="en-US" dirty="0"/>
        </a:p>
      </dgm:t>
    </dgm:pt>
    <dgm:pt modelId="{DFA060AF-CC81-4B7D-96F0-EB789727928A}" type="parTrans" cxnId="{41ACC4B9-7089-482B-B4EE-515C6F94731E}">
      <dgm:prSet/>
      <dgm:spPr/>
      <dgm:t>
        <a:bodyPr/>
        <a:lstStyle/>
        <a:p>
          <a:endParaRPr lang="en-US"/>
        </a:p>
      </dgm:t>
    </dgm:pt>
    <dgm:pt modelId="{33312F8A-C466-4511-99AA-3AD292D91152}" type="sibTrans" cxnId="{41ACC4B9-7089-482B-B4EE-515C6F94731E}">
      <dgm:prSet/>
      <dgm:spPr/>
      <dgm:t>
        <a:bodyPr/>
        <a:lstStyle/>
        <a:p>
          <a:endParaRPr lang="en-US"/>
        </a:p>
      </dgm:t>
    </dgm:pt>
    <dgm:pt modelId="{8A481FCB-57C7-4F35-AE92-D8A3C9428C64}">
      <dgm:prSet phldrT="[Text]"/>
      <dgm:spPr/>
      <dgm:t>
        <a:bodyPr/>
        <a:lstStyle/>
        <a:p>
          <a:r>
            <a:rPr lang="en-US" dirty="0" smtClean="0"/>
            <a:t>RSYNC Mechanism synchronize file system</a:t>
          </a:r>
          <a:endParaRPr lang="en-US" dirty="0"/>
        </a:p>
      </dgm:t>
    </dgm:pt>
    <dgm:pt modelId="{A6590314-5822-4189-ABC2-ED4B6D3910C1}" type="parTrans" cxnId="{55D41BE1-CB1A-4FED-9FEA-EFCC48A58E46}">
      <dgm:prSet/>
      <dgm:spPr/>
      <dgm:t>
        <a:bodyPr/>
        <a:lstStyle/>
        <a:p>
          <a:endParaRPr lang="en-US"/>
        </a:p>
      </dgm:t>
    </dgm:pt>
    <dgm:pt modelId="{C374E3F6-62A9-4E17-AA8B-0BA8E820AE60}" type="sibTrans" cxnId="{55D41BE1-CB1A-4FED-9FEA-EFCC48A58E46}">
      <dgm:prSet/>
      <dgm:spPr/>
      <dgm:t>
        <a:bodyPr/>
        <a:lstStyle/>
        <a:p>
          <a:endParaRPr lang="en-US"/>
        </a:p>
      </dgm:t>
    </dgm:pt>
    <dgm:pt modelId="{DD0403C9-25A3-4756-AC81-00E05FB9B5FA}" type="pres">
      <dgm:prSet presAssocID="{8B0B0DA1-1274-4C71-A916-5B67794A42F6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6F1C7337-5F85-402D-84E4-959DBEF68CDF}" type="pres">
      <dgm:prSet presAssocID="{80756B08-6FA5-4DF9-8BA3-905CDA8ECF1C}" presName="vertOne" presStyleCnt="0"/>
      <dgm:spPr/>
    </dgm:pt>
    <dgm:pt modelId="{20F30E99-B184-4007-8329-268914B34F65}" type="pres">
      <dgm:prSet presAssocID="{80756B08-6FA5-4DF9-8BA3-905CDA8ECF1C}" presName="txOne" presStyleLbl="node0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1A7075C-D171-4E4E-904B-E183DE40099E}" type="pres">
      <dgm:prSet presAssocID="{80756B08-6FA5-4DF9-8BA3-905CDA8ECF1C}" presName="parTransOne" presStyleCnt="0"/>
      <dgm:spPr/>
    </dgm:pt>
    <dgm:pt modelId="{919CBD46-EE9F-4EB8-946A-7C1A9A03763A}" type="pres">
      <dgm:prSet presAssocID="{80756B08-6FA5-4DF9-8BA3-905CDA8ECF1C}" presName="horzOne" presStyleCnt="0"/>
      <dgm:spPr/>
    </dgm:pt>
    <dgm:pt modelId="{8AB1CEF2-1C43-4185-83E1-A5E314402E2D}" type="pres">
      <dgm:prSet presAssocID="{9BE98A9E-064E-4D7A-B39C-8FE04435B2BA}" presName="vertTwo" presStyleCnt="0"/>
      <dgm:spPr/>
    </dgm:pt>
    <dgm:pt modelId="{E0B47AD5-4FD7-4A03-A14D-95D30DF1B0B6}" type="pres">
      <dgm:prSet presAssocID="{9BE98A9E-064E-4D7A-B39C-8FE04435B2BA}" presName="txTwo" presStyleLbl="node2" presStyleIdx="0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05EFAE3-7676-4E24-8834-6A8C7FC71E28}" type="pres">
      <dgm:prSet presAssocID="{9BE98A9E-064E-4D7A-B39C-8FE04435B2BA}" presName="horzTwo" presStyleCnt="0"/>
      <dgm:spPr/>
    </dgm:pt>
    <dgm:pt modelId="{AEB96BEB-9E29-467B-9E5C-888F97CC795D}" type="pres">
      <dgm:prSet presAssocID="{47B10D7E-45B3-4597-86A7-25B85B29BBDD}" presName="sibSpaceTwo" presStyleCnt="0"/>
      <dgm:spPr/>
    </dgm:pt>
    <dgm:pt modelId="{557C0619-CF55-408B-B43B-F82550580BB4}" type="pres">
      <dgm:prSet presAssocID="{77774FCD-2E01-405C-B258-FE4A96D0045D}" presName="vertTwo" presStyleCnt="0"/>
      <dgm:spPr/>
    </dgm:pt>
    <dgm:pt modelId="{656483C6-23DD-422F-A31B-0381F2F5F1E3}" type="pres">
      <dgm:prSet presAssocID="{77774FCD-2E01-405C-B258-FE4A96D0045D}" presName="txTwo" presStyleLbl="node2" presStyleIdx="1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1C2D0DA-DCA4-40F5-8737-81D2A8E57D73}" type="pres">
      <dgm:prSet presAssocID="{77774FCD-2E01-405C-B258-FE4A96D0045D}" presName="horzTwo" presStyleCnt="0"/>
      <dgm:spPr/>
    </dgm:pt>
    <dgm:pt modelId="{BE4168E4-6D75-4541-AC96-76AA2E20D649}" type="pres">
      <dgm:prSet presAssocID="{C57B35E6-6FAC-43A5-BECB-B05DAC098915}" presName="sibSpaceTwo" presStyleCnt="0"/>
      <dgm:spPr/>
    </dgm:pt>
    <dgm:pt modelId="{0C5D9592-A32D-4033-A25F-40452E99916D}" type="pres">
      <dgm:prSet presAssocID="{9CFCF104-65A9-461D-81C2-33D69C59F264}" presName="vertTwo" presStyleCnt="0"/>
      <dgm:spPr/>
    </dgm:pt>
    <dgm:pt modelId="{AB77DDF1-0C69-4ADA-B09C-F6F4D2EDFBA4}" type="pres">
      <dgm:prSet presAssocID="{9CFCF104-65A9-461D-81C2-33D69C59F264}" presName="txTwo" presStyleLbl="node2" presStyleIdx="2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0A4FD5E-36E3-490F-B495-B78DF87777F4}" type="pres">
      <dgm:prSet presAssocID="{9CFCF104-65A9-461D-81C2-33D69C59F264}" presName="horzTwo" presStyleCnt="0"/>
      <dgm:spPr/>
    </dgm:pt>
    <dgm:pt modelId="{6EF6B7DD-50D4-41C1-83A2-F1AA3DCD60B5}" type="pres">
      <dgm:prSet presAssocID="{33312F8A-C466-4511-99AA-3AD292D91152}" presName="sibSpaceTwo" presStyleCnt="0"/>
      <dgm:spPr/>
    </dgm:pt>
    <dgm:pt modelId="{5A5A7C24-DCCB-4E5B-9FA1-818A0477A7F4}" type="pres">
      <dgm:prSet presAssocID="{8A481FCB-57C7-4F35-AE92-D8A3C9428C64}" presName="vertTwo" presStyleCnt="0"/>
      <dgm:spPr/>
    </dgm:pt>
    <dgm:pt modelId="{5F4697F6-F574-4FC5-B442-45CFB2150918}" type="pres">
      <dgm:prSet presAssocID="{8A481FCB-57C7-4F35-AE92-D8A3C9428C64}" presName="txTwo" presStyleLbl="node2" presStyleIdx="3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3637F19-58DA-4075-9F01-849CD412A9F0}" type="pres">
      <dgm:prSet presAssocID="{8A481FCB-57C7-4F35-AE92-D8A3C9428C64}" presName="horzTwo" presStyleCnt="0"/>
      <dgm:spPr/>
    </dgm:pt>
    <dgm:pt modelId="{3190F180-DC18-4E03-8E42-03C25574B7FC}" type="pres">
      <dgm:prSet presAssocID="{4EBB1A20-D730-4297-B500-C997C38CF138}" presName="sibSpaceOne" presStyleCnt="0"/>
      <dgm:spPr/>
    </dgm:pt>
    <dgm:pt modelId="{0239B9C2-A763-4829-8CC9-ED6C0797EEEA}" type="pres">
      <dgm:prSet presAssocID="{CBE9AE47-9A1E-4653-87BF-0EC80DD20BDA}" presName="vertOne" presStyleCnt="0"/>
      <dgm:spPr/>
    </dgm:pt>
    <dgm:pt modelId="{132E603F-5998-4E2A-A5C6-1A25C32B9AC3}" type="pres">
      <dgm:prSet presAssocID="{CBE9AE47-9A1E-4653-87BF-0EC80DD20BDA}" presName="txOne" presStyleLbl="node0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E15734D-A375-4F0C-8666-D9E12412C575}" type="pres">
      <dgm:prSet presAssocID="{CBE9AE47-9A1E-4653-87BF-0EC80DD20BDA}" presName="parTransOne" presStyleCnt="0"/>
      <dgm:spPr/>
    </dgm:pt>
    <dgm:pt modelId="{DE0A15F5-3A77-4226-A73A-09948199DC5F}" type="pres">
      <dgm:prSet presAssocID="{CBE9AE47-9A1E-4653-87BF-0EC80DD20BDA}" presName="horzOne" presStyleCnt="0"/>
      <dgm:spPr/>
    </dgm:pt>
    <dgm:pt modelId="{E3CBDC4C-F954-4540-AE93-2A77D6E32B0C}" type="pres">
      <dgm:prSet presAssocID="{67400FED-559C-4B3A-B001-C8763DBE99CB}" presName="vertTwo" presStyleCnt="0"/>
      <dgm:spPr/>
    </dgm:pt>
    <dgm:pt modelId="{82976914-4CBD-4E14-A4B5-0D45BC8EEA37}" type="pres">
      <dgm:prSet presAssocID="{67400FED-559C-4B3A-B001-C8763DBE99CB}" presName="txTwo" presStyleLbl="node2" presStyleIdx="4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FDC4536-B45C-472A-9F5D-A168A09239FE}" type="pres">
      <dgm:prSet presAssocID="{67400FED-559C-4B3A-B001-C8763DBE99CB}" presName="horzTwo" presStyleCnt="0"/>
      <dgm:spPr/>
    </dgm:pt>
    <dgm:pt modelId="{6AB5DD94-E549-4486-8FF8-23CF3BFD9335}" type="pres">
      <dgm:prSet presAssocID="{8D636336-4E35-4060-88EA-D8968AF15E9A}" presName="sibSpaceTwo" presStyleCnt="0"/>
      <dgm:spPr/>
    </dgm:pt>
    <dgm:pt modelId="{A8267333-53CF-4AED-98F1-2483A6E4FB2B}" type="pres">
      <dgm:prSet presAssocID="{43E81B3F-2F75-4CEC-9B73-6C7F07367398}" presName="vertTwo" presStyleCnt="0"/>
      <dgm:spPr/>
    </dgm:pt>
    <dgm:pt modelId="{7391A2BA-77CE-4CB6-A8F8-E6511C67EC75}" type="pres">
      <dgm:prSet presAssocID="{43E81B3F-2F75-4CEC-9B73-6C7F07367398}" presName="txTwo" presStyleLbl="node2" presStyleIdx="5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29D55F8-4FEC-425F-B883-F4A41E55ECED}" type="pres">
      <dgm:prSet presAssocID="{43E81B3F-2F75-4CEC-9B73-6C7F07367398}" presName="horzTwo" presStyleCnt="0"/>
      <dgm:spPr/>
    </dgm:pt>
  </dgm:ptLst>
  <dgm:cxnLst>
    <dgm:cxn modelId="{17DCC4CA-AE76-43EE-8678-844EEBAD0A6C}" type="presOf" srcId="{9CFCF104-65A9-461D-81C2-33D69C59F264}" destId="{AB77DDF1-0C69-4ADA-B09C-F6F4D2EDFBA4}" srcOrd="0" destOrd="0" presId="urn:microsoft.com/office/officeart/2005/8/layout/hierarchy4"/>
    <dgm:cxn modelId="{7689F4D1-7772-4549-8BDD-28F2F003738E}" srcId="{80756B08-6FA5-4DF9-8BA3-905CDA8ECF1C}" destId="{9BE98A9E-064E-4D7A-B39C-8FE04435B2BA}" srcOrd="0" destOrd="0" parTransId="{EDFEC051-3DCE-49E7-BB7A-EC7A527050D3}" sibTransId="{47B10D7E-45B3-4597-86A7-25B85B29BBDD}"/>
    <dgm:cxn modelId="{2A08D867-9D08-41EA-B26D-64288DB44636}" type="presOf" srcId="{9BE98A9E-064E-4D7A-B39C-8FE04435B2BA}" destId="{E0B47AD5-4FD7-4A03-A14D-95D30DF1B0B6}" srcOrd="0" destOrd="0" presId="urn:microsoft.com/office/officeart/2005/8/layout/hierarchy4"/>
    <dgm:cxn modelId="{64EA19AC-B802-432A-8A57-93D00D8B7E6A}" type="presOf" srcId="{43E81B3F-2F75-4CEC-9B73-6C7F07367398}" destId="{7391A2BA-77CE-4CB6-A8F8-E6511C67EC75}" srcOrd="0" destOrd="0" presId="urn:microsoft.com/office/officeart/2005/8/layout/hierarchy4"/>
    <dgm:cxn modelId="{51170DA3-98EE-475D-A81F-4EEBCB526A2F}" type="presOf" srcId="{8A481FCB-57C7-4F35-AE92-D8A3C9428C64}" destId="{5F4697F6-F574-4FC5-B442-45CFB2150918}" srcOrd="0" destOrd="0" presId="urn:microsoft.com/office/officeart/2005/8/layout/hierarchy4"/>
    <dgm:cxn modelId="{41ACC4B9-7089-482B-B4EE-515C6F94731E}" srcId="{80756B08-6FA5-4DF9-8BA3-905CDA8ECF1C}" destId="{9CFCF104-65A9-461D-81C2-33D69C59F264}" srcOrd="2" destOrd="0" parTransId="{DFA060AF-CC81-4B7D-96F0-EB789727928A}" sibTransId="{33312F8A-C466-4511-99AA-3AD292D91152}"/>
    <dgm:cxn modelId="{96A586BE-0728-421F-BA69-E8BE400E461C}" type="presOf" srcId="{77774FCD-2E01-405C-B258-FE4A96D0045D}" destId="{656483C6-23DD-422F-A31B-0381F2F5F1E3}" srcOrd="0" destOrd="0" presId="urn:microsoft.com/office/officeart/2005/8/layout/hierarchy4"/>
    <dgm:cxn modelId="{9B71BEE3-801B-4BE4-854A-4ED67F1D01C7}" type="presOf" srcId="{CBE9AE47-9A1E-4653-87BF-0EC80DD20BDA}" destId="{132E603F-5998-4E2A-A5C6-1A25C32B9AC3}" srcOrd="0" destOrd="0" presId="urn:microsoft.com/office/officeart/2005/8/layout/hierarchy4"/>
    <dgm:cxn modelId="{C1CDFAFC-F37F-4B28-8447-B71BAC94E8F0}" type="presOf" srcId="{80756B08-6FA5-4DF9-8BA3-905CDA8ECF1C}" destId="{20F30E99-B184-4007-8329-268914B34F65}" srcOrd="0" destOrd="0" presId="urn:microsoft.com/office/officeart/2005/8/layout/hierarchy4"/>
    <dgm:cxn modelId="{AB9B9CFA-522D-4A4E-8048-B7E203BE0364}" srcId="{CBE9AE47-9A1E-4653-87BF-0EC80DD20BDA}" destId="{43E81B3F-2F75-4CEC-9B73-6C7F07367398}" srcOrd="1" destOrd="0" parTransId="{4C302DE1-B7E7-4974-B2C4-4C39CA3305BE}" sibTransId="{286FFFAF-93B5-4E0F-995E-9667028275D9}"/>
    <dgm:cxn modelId="{1D5839FD-5D64-48F8-89FC-FD8619539D30}" srcId="{CBE9AE47-9A1E-4653-87BF-0EC80DD20BDA}" destId="{67400FED-559C-4B3A-B001-C8763DBE99CB}" srcOrd="0" destOrd="0" parTransId="{92BB370B-90C8-40A5-8BB3-4679D37F4AD0}" sibTransId="{8D636336-4E35-4060-88EA-D8968AF15E9A}"/>
    <dgm:cxn modelId="{19D4B14E-D25D-4672-A464-59E667BBAA65}" srcId="{8B0B0DA1-1274-4C71-A916-5B67794A42F6}" destId="{CBE9AE47-9A1E-4653-87BF-0EC80DD20BDA}" srcOrd="1" destOrd="0" parTransId="{5E4983F3-30BD-4C9E-B490-9E8EBD55558B}" sibTransId="{A7E5EB68-8793-47C8-AAC3-D10E9855E611}"/>
    <dgm:cxn modelId="{3A852D42-6AE5-4A06-8938-980B9D1A7EE9}" type="presOf" srcId="{67400FED-559C-4B3A-B001-C8763DBE99CB}" destId="{82976914-4CBD-4E14-A4B5-0D45BC8EEA37}" srcOrd="0" destOrd="0" presId="urn:microsoft.com/office/officeart/2005/8/layout/hierarchy4"/>
    <dgm:cxn modelId="{1A011F6E-4C93-4224-BC77-3BEDB7EE5183}" srcId="{80756B08-6FA5-4DF9-8BA3-905CDA8ECF1C}" destId="{77774FCD-2E01-405C-B258-FE4A96D0045D}" srcOrd="1" destOrd="0" parTransId="{7E4983A1-12A7-4E99-9C7E-78FD35E9E4FA}" sibTransId="{C57B35E6-6FAC-43A5-BECB-B05DAC098915}"/>
    <dgm:cxn modelId="{55D41BE1-CB1A-4FED-9FEA-EFCC48A58E46}" srcId="{80756B08-6FA5-4DF9-8BA3-905CDA8ECF1C}" destId="{8A481FCB-57C7-4F35-AE92-D8A3C9428C64}" srcOrd="3" destOrd="0" parTransId="{A6590314-5822-4189-ABC2-ED4B6D3910C1}" sibTransId="{C374E3F6-62A9-4E17-AA8B-0BA8E820AE60}"/>
    <dgm:cxn modelId="{1D98C466-FC1F-4B71-A8FD-6520742D8869}" type="presOf" srcId="{8B0B0DA1-1274-4C71-A916-5B67794A42F6}" destId="{DD0403C9-25A3-4756-AC81-00E05FB9B5FA}" srcOrd="0" destOrd="0" presId="urn:microsoft.com/office/officeart/2005/8/layout/hierarchy4"/>
    <dgm:cxn modelId="{A567479B-FB9A-4D4D-B080-4164152BC5A3}" srcId="{8B0B0DA1-1274-4C71-A916-5B67794A42F6}" destId="{80756B08-6FA5-4DF9-8BA3-905CDA8ECF1C}" srcOrd="0" destOrd="0" parTransId="{0336310C-A03A-4D2F-82A7-386DD758EB4D}" sibTransId="{4EBB1A20-D730-4297-B500-C997C38CF138}"/>
    <dgm:cxn modelId="{0AC2B957-7349-43E7-BAEF-4C8A8355AA53}" type="presParOf" srcId="{DD0403C9-25A3-4756-AC81-00E05FB9B5FA}" destId="{6F1C7337-5F85-402D-84E4-959DBEF68CDF}" srcOrd="0" destOrd="0" presId="urn:microsoft.com/office/officeart/2005/8/layout/hierarchy4"/>
    <dgm:cxn modelId="{79089E66-FF64-410D-8F71-26300F5CBCFD}" type="presParOf" srcId="{6F1C7337-5F85-402D-84E4-959DBEF68CDF}" destId="{20F30E99-B184-4007-8329-268914B34F65}" srcOrd="0" destOrd="0" presId="urn:microsoft.com/office/officeart/2005/8/layout/hierarchy4"/>
    <dgm:cxn modelId="{9E289C8D-EB1D-4FB3-8307-3B619B855A45}" type="presParOf" srcId="{6F1C7337-5F85-402D-84E4-959DBEF68CDF}" destId="{E1A7075C-D171-4E4E-904B-E183DE40099E}" srcOrd="1" destOrd="0" presId="urn:microsoft.com/office/officeart/2005/8/layout/hierarchy4"/>
    <dgm:cxn modelId="{1BE186F8-D4D4-4AE7-8BDF-8DCBE1D63DC3}" type="presParOf" srcId="{6F1C7337-5F85-402D-84E4-959DBEF68CDF}" destId="{919CBD46-EE9F-4EB8-946A-7C1A9A03763A}" srcOrd="2" destOrd="0" presId="urn:microsoft.com/office/officeart/2005/8/layout/hierarchy4"/>
    <dgm:cxn modelId="{DF4AF7A8-2C6D-4697-9338-32D3AAAA2267}" type="presParOf" srcId="{919CBD46-EE9F-4EB8-946A-7C1A9A03763A}" destId="{8AB1CEF2-1C43-4185-83E1-A5E314402E2D}" srcOrd="0" destOrd="0" presId="urn:microsoft.com/office/officeart/2005/8/layout/hierarchy4"/>
    <dgm:cxn modelId="{BB20FF87-275F-49BF-877B-F201A445A088}" type="presParOf" srcId="{8AB1CEF2-1C43-4185-83E1-A5E314402E2D}" destId="{E0B47AD5-4FD7-4A03-A14D-95D30DF1B0B6}" srcOrd="0" destOrd="0" presId="urn:microsoft.com/office/officeart/2005/8/layout/hierarchy4"/>
    <dgm:cxn modelId="{2152D06F-FB53-4B99-90AF-F1B180CE77DA}" type="presParOf" srcId="{8AB1CEF2-1C43-4185-83E1-A5E314402E2D}" destId="{005EFAE3-7676-4E24-8834-6A8C7FC71E28}" srcOrd="1" destOrd="0" presId="urn:microsoft.com/office/officeart/2005/8/layout/hierarchy4"/>
    <dgm:cxn modelId="{CD6BFD09-F276-491B-B3CA-F39D45FA82CA}" type="presParOf" srcId="{919CBD46-EE9F-4EB8-946A-7C1A9A03763A}" destId="{AEB96BEB-9E29-467B-9E5C-888F97CC795D}" srcOrd="1" destOrd="0" presId="urn:microsoft.com/office/officeart/2005/8/layout/hierarchy4"/>
    <dgm:cxn modelId="{8D634F96-7D25-4A6F-8208-2D5E38E16C86}" type="presParOf" srcId="{919CBD46-EE9F-4EB8-946A-7C1A9A03763A}" destId="{557C0619-CF55-408B-B43B-F82550580BB4}" srcOrd="2" destOrd="0" presId="urn:microsoft.com/office/officeart/2005/8/layout/hierarchy4"/>
    <dgm:cxn modelId="{313C602A-7CDB-4329-9B75-5CD7C6D11E93}" type="presParOf" srcId="{557C0619-CF55-408B-B43B-F82550580BB4}" destId="{656483C6-23DD-422F-A31B-0381F2F5F1E3}" srcOrd="0" destOrd="0" presId="urn:microsoft.com/office/officeart/2005/8/layout/hierarchy4"/>
    <dgm:cxn modelId="{EF545F89-5D05-430A-9C29-971E3963D005}" type="presParOf" srcId="{557C0619-CF55-408B-B43B-F82550580BB4}" destId="{21C2D0DA-DCA4-40F5-8737-81D2A8E57D73}" srcOrd="1" destOrd="0" presId="urn:microsoft.com/office/officeart/2005/8/layout/hierarchy4"/>
    <dgm:cxn modelId="{C5C1789D-BF89-48FD-860A-8255B00A9540}" type="presParOf" srcId="{919CBD46-EE9F-4EB8-946A-7C1A9A03763A}" destId="{BE4168E4-6D75-4541-AC96-76AA2E20D649}" srcOrd="3" destOrd="0" presId="urn:microsoft.com/office/officeart/2005/8/layout/hierarchy4"/>
    <dgm:cxn modelId="{4668F4C3-AA56-4F31-8D0B-3062D6175626}" type="presParOf" srcId="{919CBD46-EE9F-4EB8-946A-7C1A9A03763A}" destId="{0C5D9592-A32D-4033-A25F-40452E99916D}" srcOrd="4" destOrd="0" presId="urn:microsoft.com/office/officeart/2005/8/layout/hierarchy4"/>
    <dgm:cxn modelId="{50CC05D0-46F9-411F-B1E7-0849CB4CC7BB}" type="presParOf" srcId="{0C5D9592-A32D-4033-A25F-40452E99916D}" destId="{AB77DDF1-0C69-4ADA-B09C-F6F4D2EDFBA4}" srcOrd="0" destOrd="0" presId="urn:microsoft.com/office/officeart/2005/8/layout/hierarchy4"/>
    <dgm:cxn modelId="{7BDF320E-3DCB-4F31-AB85-92D89C450F74}" type="presParOf" srcId="{0C5D9592-A32D-4033-A25F-40452E99916D}" destId="{C0A4FD5E-36E3-490F-B495-B78DF87777F4}" srcOrd="1" destOrd="0" presId="urn:microsoft.com/office/officeart/2005/8/layout/hierarchy4"/>
    <dgm:cxn modelId="{2181295C-48E5-4973-85A7-857C0E96B3DB}" type="presParOf" srcId="{919CBD46-EE9F-4EB8-946A-7C1A9A03763A}" destId="{6EF6B7DD-50D4-41C1-83A2-F1AA3DCD60B5}" srcOrd="5" destOrd="0" presId="urn:microsoft.com/office/officeart/2005/8/layout/hierarchy4"/>
    <dgm:cxn modelId="{DC8ECF66-A9D6-426D-9C58-4EE7B1BC35C2}" type="presParOf" srcId="{919CBD46-EE9F-4EB8-946A-7C1A9A03763A}" destId="{5A5A7C24-DCCB-4E5B-9FA1-818A0477A7F4}" srcOrd="6" destOrd="0" presId="urn:microsoft.com/office/officeart/2005/8/layout/hierarchy4"/>
    <dgm:cxn modelId="{3A531EAD-5045-461E-81B5-F054521F596A}" type="presParOf" srcId="{5A5A7C24-DCCB-4E5B-9FA1-818A0477A7F4}" destId="{5F4697F6-F574-4FC5-B442-45CFB2150918}" srcOrd="0" destOrd="0" presId="urn:microsoft.com/office/officeart/2005/8/layout/hierarchy4"/>
    <dgm:cxn modelId="{CB3FD705-CD42-47CE-BF79-5788620E1687}" type="presParOf" srcId="{5A5A7C24-DCCB-4E5B-9FA1-818A0477A7F4}" destId="{03637F19-58DA-4075-9F01-849CD412A9F0}" srcOrd="1" destOrd="0" presId="urn:microsoft.com/office/officeart/2005/8/layout/hierarchy4"/>
    <dgm:cxn modelId="{D080D5F4-CA98-4A56-B40D-9D95AE868AAD}" type="presParOf" srcId="{DD0403C9-25A3-4756-AC81-00E05FB9B5FA}" destId="{3190F180-DC18-4E03-8E42-03C25574B7FC}" srcOrd="1" destOrd="0" presId="urn:microsoft.com/office/officeart/2005/8/layout/hierarchy4"/>
    <dgm:cxn modelId="{C8064F24-8892-42BD-A2FD-98D61623967A}" type="presParOf" srcId="{DD0403C9-25A3-4756-AC81-00E05FB9B5FA}" destId="{0239B9C2-A763-4829-8CC9-ED6C0797EEEA}" srcOrd="2" destOrd="0" presId="urn:microsoft.com/office/officeart/2005/8/layout/hierarchy4"/>
    <dgm:cxn modelId="{CB10D65B-9A92-4D26-BD9F-2A4BB78F95E9}" type="presParOf" srcId="{0239B9C2-A763-4829-8CC9-ED6C0797EEEA}" destId="{132E603F-5998-4E2A-A5C6-1A25C32B9AC3}" srcOrd="0" destOrd="0" presId="urn:microsoft.com/office/officeart/2005/8/layout/hierarchy4"/>
    <dgm:cxn modelId="{7CBEED54-B147-4904-BF31-28487AEC6A21}" type="presParOf" srcId="{0239B9C2-A763-4829-8CC9-ED6C0797EEEA}" destId="{8E15734D-A375-4F0C-8666-D9E12412C575}" srcOrd="1" destOrd="0" presId="urn:microsoft.com/office/officeart/2005/8/layout/hierarchy4"/>
    <dgm:cxn modelId="{0A3171AB-DFB3-415F-B65E-54D70CA9B24A}" type="presParOf" srcId="{0239B9C2-A763-4829-8CC9-ED6C0797EEEA}" destId="{DE0A15F5-3A77-4226-A73A-09948199DC5F}" srcOrd="2" destOrd="0" presId="urn:microsoft.com/office/officeart/2005/8/layout/hierarchy4"/>
    <dgm:cxn modelId="{7991E1FF-E41D-4FFD-8F0C-92DD59FE0621}" type="presParOf" srcId="{DE0A15F5-3A77-4226-A73A-09948199DC5F}" destId="{E3CBDC4C-F954-4540-AE93-2A77D6E32B0C}" srcOrd="0" destOrd="0" presId="urn:microsoft.com/office/officeart/2005/8/layout/hierarchy4"/>
    <dgm:cxn modelId="{AE14EA78-523F-4C36-8CB7-A215F4572FD5}" type="presParOf" srcId="{E3CBDC4C-F954-4540-AE93-2A77D6E32B0C}" destId="{82976914-4CBD-4E14-A4B5-0D45BC8EEA37}" srcOrd="0" destOrd="0" presId="urn:microsoft.com/office/officeart/2005/8/layout/hierarchy4"/>
    <dgm:cxn modelId="{5CEF965C-E2ED-459B-814D-137796CC4EF5}" type="presParOf" srcId="{E3CBDC4C-F954-4540-AE93-2A77D6E32B0C}" destId="{0FDC4536-B45C-472A-9F5D-A168A09239FE}" srcOrd="1" destOrd="0" presId="urn:microsoft.com/office/officeart/2005/8/layout/hierarchy4"/>
    <dgm:cxn modelId="{D7106201-70F8-4C43-A837-17A4D77A8C3C}" type="presParOf" srcId="{DE0A15F5-3A77-4226-A73A-09948199DC5F}" destId="{6AB5DD94-E549-4486-8FF8-23CF3BFD9335}" srcOrd="1" destOrd="0" presId="urn:microsoft.com/office/officeart/2005/8/layout/hierarchy4"/>
    <dgm:cxn modelId="{1DC881EE-9386-49AE-A95D-CEE3FC264FA3}" type="presParOf" srcId="{DE0A15F5-3A77-4226-A73A-09948199DC5F}" destId="{A8267333-53CF-4AED-98F1-2483A6E4FB2B}" srcOrd="2" destOrd="0" presId="urn:microsoft.com/office/officeart/2005/8/layout/hierarchy4"/>
    <dgm:cxn modelId="{D91106DB-D61C-4FB1-9DC5-9699F60A0481}" type="presParOf" srcId="{A8267333-53CF-4AED-98F1-2483A6E4FB2B}" destId="{7391A2BA-77CE-4CB6-A8F8-E6511C67EC75}" srcOrd="0" destOrd="0" presId="urn:microsoft.com/office/officeart/2005/8/layout/hierarchy4"/>
    <dgm:cxn modelId="{5168C334-D6AA-4A6D-95D6-BFBDEB26D76B}" type="presParOf" srcId="{A8267333-53CF-4AED-98F1-2483A6E4FB2B}" destId="{F29D55F8-4FEC-425F-B883-F4A41E55ECED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4F67206-5E26-4A2E-91A8-C3A81404A535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CF21639-16B9-46E7-B6A1-B3BFC89E8254}">
      <dgm:prSet phldrT="[Text]"/>
      <dgm:spPr/>
      <dgm:t>
        <a:bodyPr/>
        <a:lstStyle/>
        <a:p>
          <a:r>
            <a:rPr lang="en-US" dirty="0" err="1" smtClean="0"/>
            <a:t>ppvfileserver</a:t>
          </a:r>
          <a:endParaRPr lang="en-US" dirty="0"/>
        </a:p>
      </dgm:t>
    </dgm:pt>
    <dgm:pt modelId="{AB856611-6C6A-41EF-96DD-FAD821623140}" type="parTrans" cxnId="{451B836E-C14C-4F13-9140-DC4050381EC9}">
      <dgm:prSet/>
      <dgm:spPr/>
      <dgm:t>
        <a:bodyPr/>
        <a:lstStyle/>
        <a:p>
          <a:endParaRPr lang="en-US"/>
        </a:p>
      </dgm:t>
    </dgm:pt>
    <dgm:pt modelId="{E650DB8C-3EF3-4CE6-8BC8-959B61954E79}" type="sibTrans" cxnId="{451B836E-C14C-4F13-9140-DC4050381EC9}">
      <dgm:prSet/>
      <dgm:spPr/>
      <dgm:t>
        <a:bodyPr/>
        <a:lstStyle/>
        <a:p>
          <a:endParaRPr lang="en-US"/>
        </a:p>
      </dgm:t>
    </dgm:pt>
    <dgm:pt modelId="{F1AC8229-F055-4C00-A2F7-18831447246E}">
      <dgm:prSet phldrT="[Text]"/>
      <dgm:spPr/>
      <dgm:t>
        <a:bodyPr/>
        <a:lstStyle/>
        <a:p>
          <a:r>
            <a:rPr lang="en-US" dirty="0" err="1" smtClean="0"/>
            <a:t>vcServer</a:t>
          </a:r>
          <a:endParaRPr lang="en-US" dirty="0"/>
        </a:p>
      </dgm:t>
    </dgm:pt>
    <dgm:pt modelId="{6118BFF1-ACC4-4D78-B262-DB640B5EF35D}" type="parTrans" cxnId="{8E3F3B6D-9086-4E5C-AE60-491D7A121AAA}">
      <dgm:prSet/>
      <dgm:spPr/>
      <dgm:t>
        <a:bodyPr/>
        <a:lstStyle/>
        <a:p>
          <a:endParaRPr lang="en-US"/>
        </a:p>
      </dgm:t>
    </dgm:pt>
    <dgm:pt modelId="{22860543-6C6D-4F5D-BB4C-7D53A1081B8C}" type="sibTrans" cxnId="{8E3F3B6D-9086-4E5C-AE60-491D7A121AAA}">
      <dgm:prSet/>
      <dgm:spPr/>
      <dgm:t>
        <a:bodyPr/>
        <a:lstStyle/>
        <a:p>
          <a:endParaRPr lang="en-US"/>
        </a:p>
      </dgm:t>
    </dgm:pt>
    <dgm:pt modelId="{2F2FC3E2-3367-4E2D-954A-1D472E67E412}">
      <dgm:prSet/>
      <dgm:spPr/>
      <dgm:t>
        <a:bodyPr/>
        <a:lstStyle/>
        <a:p>
          <a:r>
            <a:rPr lang="en-US" dirty="0" err="1" smtClean="0"/>
            <a:t>Hct</a:t>
          </a:r>
          <a:endParaRPr lang="en-US" dirty="0"/>
        </a:p>
      </dgm:t>
    </dgm:pt>
    <dgm:pt modelId="{96C6D0B9-77B4-4A14-8F75-035D5C555137}" type="parTrans" cxnId="{46A67FB6-0E73-437F-8B3F-6CD37FF146FA}">
      <dgm:prSet/>
      <dgm:spPr/>
      <dgm:t>
        <a:bodyPr/>
        <a:lstStyle/>
        <a:p>
          <a:endParaRPr lang="en-US"/>
        </a:p>
      </dgm:t>
    </dgm:pt>
    <dgm:pt modelId="{9F8C0997-3094-4054-9857-73CDE527EA9F}" type="sibTrans" cxnId="{46A67FB6-0E73-437F-8B3F-6CD37FF146FA}">
      <dgm:prSet/>
      <dgm:spPr/>
      <dgm:t>
        <a:bodyPr/>
        <a:lstStyle/>
        <a:p>
          <a:endParaRPr lang="en-US"/>
        </a:p>
      </dgm:t>
    </dgm:pt>
    <dgm:pt modelId="{5C01CDC9-6001-4EFC-AE0B-CFF54190E78A}">
      <dgm:prSet/>
      <dgm:spPr/>
      <dgm:t>
        <a:bodyPr/>
        <a:lstStyle/>
        <a:p>
          <a:r>
            <a:rPr lang="en-US" dirty="0" err="1" smtClean="0"/>
            <a:t>ppvServer</a:t>
          </a:r>
          <a:endParaRPr lang="en-US" dirty="0"/>
        </a:p>
      </dgm:t>
    </dgm:pt>
    <dgm:pt modelId="{FBDE5265-5150-4842-B228-6FF090C92B27}" type="parTrans" cxnId="{65BABBED-49A8-4AA0-B8DF-4BD882AB4F5F}">
      <dgm:prSet/>
      <dgm:spPr/>
      <dgm:t>
        <a:bodyPr/>
        <a:lstStyle/>
        <a:p>
          <a:endParaRPr lang="en-US"/>
        </a:p>
      </dgm:t>
    </dgm:pt>
    <dgm:pt modelId="{837BC8E7-FD01-4A23-A8E9-49F5B408E144}" type="sibTrans" cxnId="{65BABBED-49A8-4AA0-B8DF-4BD882AB4F5F}">
      <dgm:prSet/>
      <dgm:spPr/>
      <dgm:t>
        <a:bodyPr/>
        <a:lstStyle/>
        <a:p>
          <a:endParaRPr lang="en-US"/>
        </a:p>
      </dgm:t>
    </dgm:pt>
    <dgm:pt modelId="{5ADB4F4B-3AA9-4477-AD43-B8E2F49753F8}">
      <dgm:prSet/>
      <dgm:spPr/>
      <dgm:t>
        <a:bodyPr/>
        <a:lstStyle/>
        <a:p>
          <a:r>
            <a:rPr lang="en-US" dirty="0" err="1" smtClean="0"/>
            <a:t>ipgServer</a:t>
          </a:r>
          <a:endParaRPr lang="en-US" dirty="0"/>
        </a:p>
      </dgm:t>
    </dgm:pt>
    <dgm:pt modelId="{447926AB-F84C-4EFE-AA0B-1D9D6C5F66ED}" type="parTrans" cxnId="{1571BCC2-707E-48DF-80D0-024CD75CB2AC}">
      <dgm:prSet/>
      <dgm:spPr/>
      <dgm:t>
        <a:bodyPr/>
        <a:lstStyle/>
        <a:p>
          <a:endParaRPr lang="en-US"/>
        </a:p>
      </dgm:t>
    </dgm:pt>
    <dgm:pt modelId="{017C9FB7-D1E5-427D-BC91-0E3AEE80D44B}" type="sibTrans" cxnId="{1571BCC2-707E-48DF-80D0-024CD75CB2AC}">
      <dgm:prSet/>
      <dgm:spPr/>
      <dgm:t>
        <a:bodyPr/>
        <a:lstStyle/>
        <a:p>
          <a:endParaRPr lang="en-US"/>
        </a:p>
      </dgm:t>
    </dgm:pt>
    <dgm:pt modelId="{DD39B990-40CA-4F96-83E8-E61425DBD0FD}" type="pres">
      <dgm:prSet presAssocID="{A4F67206-5E26-4A2E-91A8-C3A81404A535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1DA2441-2B00-4076-9C41-546EFA158250}" type="pres">
      <dgm:prSet presAssocID="{5ADB4F4B-3AA9-4477-AD43-B8E2F49753F8}" presName="linNode" presStyleCnt="0"/>
      <dgm:spPr/>
    </dgm:pt>
    <dgm:pt modelId="{29B3E94D-53DF-43FA-B945-F958C4217E94}" type="pres">
      <dgm:prSet presAssocID="{5ADB4F4B-3AA9-4477-AD43-B8E2F49753F8}" presName="parentShp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7D45D6-6906-4929-88F9-D197FD1BDF03}" type="pres">
      <dgm:prSet presAssocID="{5ADB4F4B-3AA9-4477-AD43-B8E2F49753F8}" presName="childShp" presStyleLbl="bgAccFollowNode1" presStyleIdx="0" presStyleCnt="5">
        <dgm:presLayoutVars>
          <dgm:bulletEnabled val="1"/>
        </dgm:presLayoutVars>
      </dgm:prSet>
      <dgm:spPr/>
    </dgm:pt>
    <dgm:pt modelId="{75D0F8C7-1CD0-4243-A9C2-C09D64BA9A11}" type="pres">
      <dgm:prSet presAssocID="{017C9FB7-D1E5-427D-BC91-0E3AEE80D44B}" presName="spacing" presStyleCnt="0"/>
      <dgm:spPr/>
    </dgm:pt>
    <dgm:pt modelId="{EC6C53D8-20BB-47BE-AA43-BF38F1709436}" type="pres">
      <dgm:prSet presAssocID="{5C01CDC9-6001-4EFC-AE0B-CFF54190E78A}" presName="linNode" presStyleCnt="0"/>
      <dgm:spPr/>
    </dgm:pt>
    <dgm:pt modelId="{255F78D6-8C79-4BEF-85BD-2937B19F56C6}" type="pres">
      <dgm:prSet presAssocID="{5C01CDC9-6001-4EFC-AE0B-CFF54190E78A}" presName="parentShp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0515DE-4DE0-4979-AD44-20D88BF51B05}" type="pres">
      <dgm:prSet presAssocID="{5C01CDC9-6001-4EFC-AE0B-CFF54190E78A}" presName="childShp" presStyleLbl="bgAccFollowNode1" presStyleIdx="1" presStyleCnt="5">
        <dgm:presLayoutVars>
          <dgm:bulletEnabled val="1"/>
        </dgm:presLayoutVars>
      </dgm:prSet>
      <dgm:spPr/>
    </dgm:pt>
    <dgm:pt modelId="{BCC8E135-38CF-4E16-A35E-D6CB9D9558B7}" type="pres">
      <dgm:prSet presAssocID="{837BC8E7-FD01-4A23-A8E9-49F5B408E144}" presName="spacing" presStyleCnt="0"/>
      <dgm:spPr/>
    </dgm:pt>
    <dgm:pt modelId="{A95D4E0F-CC6E-466C-9BE0-A98A7F05823B}" type="pres">
      <dgm:prSet presAssocID="{9CF21639-16B9-46E7-B6A1-B3BFC89E8254}" presName="linNode" presStyleCnt="0"/>
      <dgm:spPr/>
    </dgm:pt>
    <dgm:pt modelId="{3607CD39-DAA1-4596-9FE0-B484DA453DA2}" type="pres">
      <dgm:prSet presAssocID="{9CF21639-16B9-46E7-B6A1-B3BFC89E8254}" presName="parentShp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FD25E3-7DFD-4016-9D81-AD1F19839E8E}" type="pres">
      <dgm:prSet presAssocID="{9CF21639-16B9-46E7-B6A1-B3BFC89E8254}" presName="childShp" presStyleLbl="bgAccFollowNode1" presStyleIdx="2" presStyleCnt="5" custLinFactNeighborX="62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A63C66-F48B-44E6-B253-7B20685636C5}" type="pres">
      <dgm:prSet presAssocID="{E650DB8C-3EF3-4CE6-8BC8-959B61954E79}" presName="spacing" presStyleCnt="0"/>
      <dgm:spPr/>
    </dgm:pt>
    <dgm:pt modelId="{1E06DA47-A02F-4320-A7E7-7A5DAF8B2F8F}" type="pres">
      <dgm:prSet presAssocID="{F1AC8229-F055-4C00-A2F7-18831447246E}" presName="linNode" presStyleCnt="0"/>
      <dgm:spPr/>
    </dgm:pt>
    <dgm:pt modelId="{C32FCF4C-CFA5-4780-AAA5-EEE8440D5D27}" type="pres">
      <dgm:prSet presAssocID="{F1AC8229-F055-4C00-A2F7-18831447246E}" presName="parentShp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5174C7-2E50-4659-B4D3-61E75CABB16B}" type="pres">
      <dgm:prSet presAssocID="{F1AC8229-F055-4C00-A2F7-18831447246E}" presName="childShp" presStyleLbl="bg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F49FC5-C03D-44DC-86C5-F2CD8AFB685D}" type="pres">
      <dgm:prSet presAssocID="{22860543-6C6D-4F5D-BB4C-7D53A1081B8C}" presName="spacing" presStyleCnt="0"/>
      <dgm:spPr/>
    </dgm:pt>
    <dgm:pt modelId="{68E71A10-D569-4759-8891-047EA9A08CF1}" type="pres">
      <dgm:prSet presAssocID="{2F2FC3E2-3367-4E2D-954A-1D472E67E412}" presName="linNode" presStyleCnt="0"/>
      <dgm:spPr/>
    </dgm:pt>
    <dgm:pt modelId="{3F5A0EE9-3CC8-4766-9651-535CDC795877}" type="pres">
      <dgm:prSet presAssocID="{2F2FC3E2-3367-4E2D-954A-1D472E67E412}" presName="parentShp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2998F2-4FE0-40C4-B3E7-F9593372931B}" type="pres">
      <dgm:prSet presAssocID="{2F2FC3E2-3367-4E2D-954A-1D472E67E412}" presName="childShp" presStyleLbl="bgAccFollowNode1" presStyleIdx="4" presStyleCnt="5">
        <dgm:presLayoutVars>
          <dgm:bulletEnabled val="1"/>
        </dgm:presLayoutVars>
      </dgm:prSet>
      <dgm:spPr/>
    </dgm:pt>
  </dgm:ptLst>
  <dgm:cxnLst>
    <dgm:cxn modelId="{8E3F3B6D-9086-4E5C-AE60-491D7A121AAA}" srcId="{A4F67206-5E26-4A2E-91A8-C3A81404A535}" destId="{F1AC8229-F055-4C00-A2F7-18831447246E}" srcOrd="3" destOrd="0" parTransId="{6118BFF1-ACC4-4D78-B262-DB640B5EF35D}" sibTransId="{22860543-6C6D-4F5D-BB4C-7D53A1081B8C}"/>
    <dgm:cxn modelId="{11919752-2D3B-4CDC-9FC4-21DBE0BAECC0}" type="presOf" srcId="{5C01CDC9-6001-4EFC-AE0B-CFF54190E78A}" destId="{255F78D6-8C79-4BEF-85BD-2937B19F56C6}" srcOrd="0" destOrd="0" presId="urn:microsoft.com/office/officeart/2005/8/layout/vList6"/>
    <dgm:cxn modelId="{2C3A9A7B-4A09-4335-80A1-8E0D8FAA4340}" type="presOf" srcId="{2F2FC3E2-3367-4E2D-954A-1D472E67E412}" destId="{3F5A0EE9-3CC8-4766-9651-535CDC795877}" srcOrd="0" destOrd="0" presId="urn:microsoft.com/office/officeart/2005/8/layout/vList6"/>
    <dgm:cxn modelId="{1571BCC2-707E-48DF-80D0-024CD75CB2AC}" srcId="{A4F67206-5E26-4A2E-91A8-C3A81404A535}" destId="{5ADB4F4B-3AA9-4477-AD43-B8E2F49753F8}" srcOrd="0" destOrd="0" parTransId="{447926AB-F84C-4EFE-AA0B-1D9D6C5F66ED}" sibTransId="{017C9FB7-D1E5-427D-BC91-0E3AEE80D44B}"/>
    <dgm:cxn modelId="{451B836E-C14C-4F13-9140-DC4050381EC9}" srcId="{A4F67206-5E26-4A2E-91A8-C3A81404A535}" destId="{9CF21639-16B9-46E7-B6A1-B3BFC89E8254}" srcOrd="2" destOrd="0" parTransId="{AB856611-6C6A-41EF-96DD-FAD821623140}" sibTransId="{E650DB8C-3EF3-4CE6-8BC8-959B61954E79}"/>
    <dgm:cxn modelId="{65BABBED-49A8-4AA0-B8DF-4BD882AB4F5F}" srcId="{A4F67206-5E26-4A2E-91A8-C3A81404A535}" destId="{5C01CDC9-6001-4EFC-AE0B-CFF54190E78A}" srcOrd="1" destOrd="0" parTransId="{FBDE5265-5150-4842-B228-6FF090C92B27}" sibTransId="{837BC8E7-FD01-4A23-A8E9-49F5B408E144}"/>
    <dgm:cxn modelId="{FA136272-69E2-43F6-92E8-E61D4BAA06C9}" type="presOf" srcId="{5ADB4F4B-3AA9-4477-AD43-B8E2F49753F8}" destId="{29B3E94D-53DF-43FA-B945-F958C4217E94}" srcOrd="0" destOrd="0" presId="urn:microsoft.com/office/officeart/2005/8/layout/vList6"/>
    <dgm:cxn modelId="{46A67FB6-0E73-437F-8B3F-6CD37FF146FA}" srcId="{A4F67206-5E26-4A2E-91A8-C3A81404A535}" destId="{2F2FC3E2-3367-4E2D-954A-1D472E67E412}" srcOrd="4" destOrd="0" parTransId="{96C6D0B9-77B4-4A14-8F75-035D5C555137}" sibTransId="{9F8C0997-3094-4054-9857-73CDE527EA9F}"/>
    <dgm:cxn modelId="{753F47F9-C2FD-4C5C-BB67-A2C97BAD0BD3}" type="presOf" srcId="{A4F67206-5E26-4A2E-91A8-C3A81404A535}" destId="{DD39B990-40CA-4F96-83E8-E61425DBD0FD}" srcOrd="0" destOrd="0" presId="urn:microsoft.com/office/officeart/2005/8/layout/vList6"/>
    <dgm:cxn modelId="{4A477506-B1EA-4139-805C-9AA66F2FFF63}" type="presOf" srcId="{F1AC8229-F055-4C00-A2F7-18831447246E}" destId="{C32FCF4C-CFA5-4780-AAA5-EEE8440D5D27}" srcOrd="0" destOrd="0" presId="urn:microsoft.com/office/officeart/2005/8/layout/vList6"/>
    <dgm:cxn modelId="{2B88B893-EC71-430E-8291-0DE337C1132C}" type="presOf" srcId="{9CF21639-16B9-46E7-B6A1-B3BFC89E8254}" destId="{3607CD39-DAA1-4596-9FE0-B484DA453DA2}" srcOrd="0" destOrd="0" presId="urn:microsoft.com/office/officeart/2005/8/layout/vList6"/>
    <dgm:cxn modelId="{2641AA50-05E4-4D78-9161-112C34318495}" type="presParOf" srcId="{DD39B990-40CA-4F96-83E8-E61425DBD0FD}" destId="{81DA2441-2B00-4076-9C41-546EFA158250}" srcOrd="0" destOrd="0" presId="urn:microsoft.com/office/officeart/2005/8/layout/vList6"/>
    <dgm:cxn modelId="{0230D5C7-11BB-4D4C-A823-E498154C8E85}" type="presParOf" srcId="{81DA2441-2B00-4076-9C41-546EFA158250}" destId="{29B3E94D-53DF-43FA-B945-F958C4217E94}" srcOrd="0" destOrd="0" presId="urn:microsoft.com/office/officeart/2005/8/layout/vList6"/>
    <dgm:cxn modelId="{4D0AE8E6-6B45-4151-B951-A96B426AE535}" type="presParOf" srcId="{81DA2441-2B00-4076-9C41-546EFA158250}" destId="{147D45D6-6906-4929-88F9-D197FD1BDF03}" srcOrd="1" destOrd="0" presId="urn:microsoft.com/office/officeart/2005/8/layout/vList6"/>
    <dgm:cxn modelId="{F1F35D91-A2C0-4DED-9F12-70598D198D85}" type="presParOf" srcId="{DD39B990-40CA-4F96-83E8-E61425DBD0FD}" destId="{75D0F8C7-1CD0-4243-A9C2-C09D64BA9A11}" srcOrd="1" destOrd="0" presId="urn:microsoft.com/office/officeart/2005/8/layout/vList6"/>
    <dgm:cxn modelId="{1370A9D7-802C-4CF9-9571-942916A62BC2}" type="presParOf" srcId="{DD39B990-40CA-4F96-83E8-E61425DBD0FD}" destId="{EC6C53D8-20BB-47BE-AA43-BF38F1709436}" srcOrd="2" destOrd="0" presId="urn:microsoft.com/office/officeart/2005/8/layout/vList6"/>
    <dgm:cxn modelId="{91D67873-BB96-4103-AC4C-68C2E03A88CD}" type="presParOf" srcId="{EC6C53D8-20BB-47BE-AA43-BF38F1709436}" destId="{255F78D6-8C79-4BEF-85BD-2937B19F56C6}" srcOrd="0" destOrd="0" presId="urn:microsoft.com/office/officeart/2005/8/layout/vList6"/>
    <dgm:cxn modelId="{0322CB36-3DDD-42A6-88D0-8123EC697556}" type="presParOf" srcId="{EC6C53D8-20BB-47BE-AA43-BF38F1709436}" destId="{EE0515DE-4DE0-4979-AD44-20D88BF51B05}" srcOrd="1" destOrd="0" presId="urn:microsoft.com/office/officeart/2005/8/layout/vList6"/>
    <dgm:cxn modelId="{66BDD756-AC8C-4134-98C4-1BBD6D5E9D19}" type="presParOf" srcId="{DD39B990-40CA-4F96-83E8-E61425DBD0FD}" destId="{BCC8E135-38CF-4E16-A35E-D6CB9D9558B7}" srcOrd="3" destOrd="0" presId="urn:microsoft.com/office/officeart/2005/8/layout/vList6"/>
    <dgm:cxn modelId="{979F1687-4F6C-4C37-9B28-9BE8722A54A4}" type="presParOf" srcId="{DD39B990-40CA-4F96-83E8-E61425DBD0FD}" destId="{A95D4E0F-CC6E-466C-9BE0-A98A7F05823B}" srcOrd="4" destOrd="0" presId="urn:microsoft.com/office/officeart/2005/8/layout/vList6"/>
    <dgm:cxn modelId="{44EE92FF-A9AB-4216-8DA8-0F3B0C91842C}" type="presParOf" srcId="{A95D4E0F-CC6E-466C-9BE0-A98A7F05823B}" destId="{3607CD39-DAA1-4596-9FE0-B484DA453DA2}" srcOrd="0" destOrd="0" presId="urn:microsoft.com/office/officeart/2005/8/layout/vList6"/>
    <dgm:cxn modelId="{852B7B1A-4A7A-4572-A410-7492431E640E}" type="presParOf" srcId="{A95D4E0F-CC6E-466C-9BE0-A98A7F05823B}" destId="{2BFD25E3-7DFD-4016-9D81-AD1F19839E8E}" srcOrd="1" destOrd="0" presId="urn:microsoft.com/office/officeart/2005/8/layout/vList6"/>
    <dgm:cxn modelId="{BA8051BF-430E-4912-BDFD-5E532D4A9457}" type="presParOf" srcId="{DD39B990-40CA-4F96-83E8-E61425DBD0FD}" destId="{C1A63C66-F48B-44E6-B253-7B20685636C5}" srcOrd="5" destOrd="0" presId="urn:microsoft.com/office/officeart/2005/8/layout/vList6"/>
    <dgm:cxn modelId="{F7E7E671-2781-4F57-9B2D-6A46871F216B}" type="presParOf" srcId="{DD39B990-40CA-4F96-83E8-E61425DBD0FD}" destId="{1E06DA47-A02F-4320-A7E7-7A5DAF8B2F8F}" srcOrd="6" destOrd="0" presId="urn:microsoft.com/office/officeart/2005/8/layout/vList6"/>
    <dgm:cxn modelId="{9F584ED4-CE5E-4329-816E-4F522A2A709A}" type="presParOf" srcId="{1E06DA47-A02F-4320-A7E7-7A5DAF8B2F8F}" destId="{C32FCF4C-CFA5-4780-AAA5-EEE8440D5D27}" srcOrd="0" destOrd="0" presId="urn:microsoft.com/office/officeart/2005/8/layout/vList6"/>
    <dgm:cxn modelId="{E8D77AA6-40F9-4D5C-BA98-5F4F9AD1DDAC}" type="presParOf" srcId="{1E06DA47-A02F-4320-A7E7-7A5DAF8B2F8F}" destId="{B45174C7-2E50-4659-B4D3-61E75CABB16B}" srcOrd="1" destOrd="0" presId="urn:microsoft.com/office/officeart/2005/8/layout/vList6"/>
    <dgm:cxn modelId="{7EB61652-1A60-4F71-842A-392C438371CD}" type="presParOf" srcId="{DD39B990-40CA-4F96-83E8-E61425DBD0FD}" destId="{E4F49FC5-C03D-44DC-86C5-F2CD8AFB685D}" srcOrd="7" destOrd="0" presId="urn:microsoft.com/office/officeart/2005/8/layout/vList6"/>
    <dgm:cxn modelId="{BD0420E1-DEE9-4D88-A187-8DFEDBCBFF59}" type="presParOf" srcId="{DD39B990-40CA-4F96-83E8-E61425DBD0FD}" destId="{68E71A10-D569-4759-8891-047EA9A08CF1}" srcOrd="8" destOrd="0" presId="urn:microsoft.com/office/officeart/2005/8/layout/vList6"/>
    <dgm:cxn modelId="{67523732-7D94-420C-85C7-F3F18D0FC864}" type="presParOf" srcId="{68E71A10-D569-4759-8891-047EA9A08CF1}" destId="{3F5A0EE9-3CC8-4766-9651-535CDC795877}" srcOrd="0" destOrd="0" presId="urn:microsoft.com/office/officeart/2005/8/layout/vList6"/>
    <dgm:cxn modelId="{586AF4CD-984D-40C4-A3A0-90E44CA47DD8}" type="presParOf" srcId="{68E71A10-D569-4759-8891-047EA9A08CF1}" destId="{EE2998F2-4FE0-40C4-B3E7-F9593372931B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59D1D1F-86F7-4DEE-8FFD-3EFB9D62FE6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A4F4ED4-3C44-4D53-83AE-E6E2986FA66B}">
      <dgm:prSet phldrT="[Text]"/>
      <dgm:spPr/>
      <dgm:t>
        <a:bodyPr/>
        <a:lstStyle/>
        <a:p>
          <a:r>
            <a:rPr lang="en-US" dirty="0" err="1" smtClean="0"/>
            <a:t>CFET</a:t>
          </a:r>
          <a:r>
            <a:rPr lang="en-US" dirty="0" smtClean="0"/>
            <a:t> Wiki</a:t>
          </a:r>
          <a:endParaRPr lang="en-US" dirty="0"/>
        </a:p>
      </dgm:t>
    </dgm:pt>
    <dgm:pt modelId="{6996AB97-2E3D-4C06-9A52-0FDC5C8A6691}" type="parTrans" cxnId="{04AC4F14-B742-45E2-A9FA-E266BB73DD8F}">
      <dgm:prSet/>
      <dgm:spPr/>
      <dgm:t>
        <a:bodyPr/>
        <a:lstStyle/>
        <a:p>
          <a:endParaRPr lang="en-US"/>
        </a:p>
      </dgm:t>
    </dgm:pt>
    <dgm:pt modelId="{9E3AC450-7F20-4078-91B1-606CB238D4B3}" type="sibTrans" cxnId="{04AC4F14-B742-45E2-A9FA-E266BB73DD8F}">
      <dgm:prSet/>
      <dgm:spPr/>
      <dgm:t>
        <a:bodyPr/>
        <a:lstStyle/>
        <a:p>
          <a:endParaRPr lang="en-US"/>
        </a:p>
      </dgm:t>
    </dgm:pt>
    <dgm:pt modelId="{B54B0813-8EC3-4033-BC80-183CA9F46FB8}">
      <dgm:prSet phldrT="[Text]" custT="1"/>
      <dgm:spPr/>
      <dgm:t>
        <a:bodyPr/>
        <a:lstStyle/>
        <a:p>
          <a:r>
            <a:rPr lang="en-US" sz="1400" dirty="0" smtClean="0">
              <a:hlinkClick xmlns:r="http://schemas.openxmlformats.org/officeDocument/2006/relationships" r:id="rId1"/>
            </a:rPr>
            <a:t>http://cfet.cisco.com/NPI</a:t>
          </a:r>
          <a:endParaRPr lang="en-US" sz="1400" dirty="0"/>
        </a:p>
      </dgm:t>
    </dgm:pt>
    <dgm:pt modelId="{30939243-1418-4B54-BAA7-91B7910BE4A3}" type="parTrans" cxnId="{DED900F6-E6D3-4F7B-8012-7A9F9CAED7C6}">
      <dgm:prSet/>
      <dgm:spPr/>
      <dgm:t>
        <a:bodyPr/>
        <a:lstStyle/>
        <a:p>
          <a:endParaRPr lang="en-US"/>
        </a:p>
      </dgm:t>
    </dgm:pt>
    <dgm:pt modelId="{C257B245-3582-4649-82A8-3E635D2F0D48}" type="sibTrans" cxnId="{DED900F6-E6D3-4F7B-8012-7A9F9CAED7C6}">
      <dgm:prSet/>
      <dgm:spPr/>
      <dgm:t>
        <a:bodyPr/>
        <a:lstStyle/>
        <a:p>
          <a:endParaRPr lang="en-US"/>
        </a:p>
      </dgm:t>
    </dgm:pt>
    <dgm:pt modelId="{2A6A8561-1711-46F0-B1E5-704A45E9B5C9}">
      <dgm:prSet phldrT="[Text]"/>
      <dgm:spPr/>
      <dgm:t>
        <a:bodyPr/>
        <a:lstStyle/>
        <a:p>
          <a:r>
            <a:rPr lang="en-US" dirty="0" smtClean="0"/>
            <a:t>Documents</a:t>
          </a:r>
          <a:endParaRPr lang="en-US" dirty="0"/>
        </a:p>
      </dgm:t>
    </dgm:pt>
    <dgm:pt modelId="{36743B41-48BB-4764-BBD1-C6F597720D05}" type="parTrans" cxnId="{2DAF172B-4746-4716-96F8-B6171553C394}">
      <dgm:prSet/>
      <dgm:spPr/>
      <dgm:t>
        <a:bodyPr/>
        <a:lstStyle/>
        <a:p>
          <a:endParaRPr lang="en-US"/>
        </a:p>
      </dgm:t>
    </dgm:pt>
    <dgm:pt modelId="{AE39E919-8C3E-4CE1-A25B-71164E30DA6E}" type="sibTrans" cxnId="{2DAF172B-4746-4716-96F8-B6171553C394}">
      <dgm:prSet/>
      <dgm:spPr/>
      <dgm:t>
        <a:bodyPr/>
        <a:lstStyle/>
        <a:p>
          <a:endParaRPr lang="en-US"/>
        </a:p>
      </dgm:t>
    </dgm:pt>
    <dgm:pt modelId="{5E96A4B8-D935-4FD6-A3E7-9622068A1956}">
      <dgm:prSet phldrT="[Text]" custT="1"/>
      <dgm:spPr/>
      <dgm:t>
        <a:bodyPr/>
        <a:lstStyle/>
        <a:p>
          <a:r>
            <a:rPr lang="en-US" sz="1200" b="0" dirty="0" err="1" smtClean="0"/>
            <a:t>4035750_SR</a:t>
          </a:r>
          <a:r>
            <a:rPr lang="en-US" sz="1200" b="0" dirty="0" smtClean="0"/>
            <a:t> 5.0 Release Notes_draft05.pdf</a:t>
          </a:r>
          <a:endParaRPr lang="en-US" sz="1200" dirty="0"/>
        </a:p>
      </dgm:t>
    </dgm:pt>
    <dgm:pt modelId="{11B62FBB-B4C2-4BB5-9F6B-673440DB8D2C}" type="parTrans" cxnId="{25D7B775-5839-47AE-868E-4C9F557EDD0B}">
      <dgm:prSet/>
      <dgm:spPr/>
      <dgm:t>
        <a:bodyPr/>
        <a:lstStyle/>
        <a:p>
          <a:endParaRPr lang="en-US"/>
        </a:p>
      </dgm:t>
    </dgm:pt>
    <dgm:pt modelId="{441CBDCA-D0C2-4523-9D1B-813841604EA0}" type="sibTrans" cxnId="{25D7B775-5839-47AE-868E-4C9F557EDD0B}">
      <dgm:prSet/>
      <dgm:spPr/>
      <dgm:t>
        <a:bodyPr/>
        <a:lstStyle/>
        <a:p>
          <a:endParaRPr lang="en-US"/>
        </a:p>
      </dgm:t>
    </dgm:pt>
    <dgm:pt modelId="{0D3BD72C-C1ED-4C85-BD9E-DB162E18127D}">
      <dgm:prSet phldrT="[Text]"/>
      <dgm:spPr/>
      <dgm:t>
        <a:bodyPr/>
        <a:lstStyle/>
        <a:p>
          <a:r>
            <a:rPr lang="en-US" dirty="0" smtClean="0"/>
            <a:t>Other</a:t>
          </a:r>
          <a:endParaRPr lang="en-US" dirty="0"/>
        </a:p>
      </dgm:t>
    </dgm:pt>
    <dgm:pt modelId="{8CF3549A-8D32-4FA1-B195-037E28E0FA4C}" type="parTrans" cxnId="{B3AEF37C-A25A-4C7C-BBC0-FA503C97D77E}">
      <dgm:prSet/>
      <dgm:spPr/>
      <dgm:t>
        <a:bodyPr/>
        <a:lstStyle/>
        <a:p>
          <a:endParaRPr lang="en-US"/>
        </a:p>
      </dgm:t>
    </dgm:pt>
    <dgm:pt modelId="{C81507DE-0166-4456-B44C-F409B6075678}" type="sibTrans" cxnId="{B3AEF37C-A25A-4C7C-BBC0-FA503C97D77E}">
      <dgm:prSet/>
      <dgm:spPr/>
      <dgm:t>
        <a:bodyPr/>
        <a:lstStyle/>
        <a:p>
          <a:endParaRPr lang="en-US"/>
        </a:p>
      </dgm:t>
    </dgm:pt>
    <dgm:pt modelId="{2BCDCBBF-B2B8-4A7E-B2FD-347C2EA02C7F}">
      <dgm:prSet phldrT="[Text]" custT="1"/>
      <dgm:spPr/>
      <dgm:t>
        <a:bodyPr/>
        <a:lstStyle/>
        <a:p>
          <a:endParaRPr lang="en-US" sz="1100" dirty="0"/>
        </a:p>
      </dgm:t>
    </dgm:pt>
    <dgm:pt modelId="{EA46FE4E-79D9-43BE-941F-732EBD0A0CC4}" type="parTrans" cxnId="{77E03F75-9552-4FA8-A972-084D456EAE05}">
      <dgm:prSet/>
      <dgm:spPr/>
      <dgm:t>
        <a:bodyPr/>
        <a:lstStyle/>
        <a:p>
          <a:endParaRPr lang="en-US"/>
        </a:p>
      </dgm:t>
    </dgm:pt>
    <dgm:pt modelId="{7ACC35E8-D67B-4B6D-8282-709E2D8CC033}" type="sibTrans" cxnId="{77E03F75-9552-4FA8-A972-084D456EAE05}">
      <dgm:prSet/>
      <dgm:spPr/>
      <dgm:t>
        <a:bodyPr/>
        <a:lstStyle/>
        <a:p>
          <a:endParaRPr lang="en-US"/>
        </a:p>
      </dgm:t>
    </dgm:pt>
    <dgm:pt modelId="{F5FA2AF5-4F1E-4000-9C14-943728C8F2C5}">
      <dgm:prSet custT="1"/>
      <dgm:spPr/>
      <dgm:t>
        <a:bodyPr/>
        <a:lstStyle/>
        <a:p>
          <a:r>
            <a:rPr lang="en-US" sz="1200" b="0" smtClean="0"/>
            <a:t>System Release 5.0 Online Help (part number 4038475)</a:t>
          </a:r>
          <a:endParaRPr lang="en-US" sz="1200" b="0" dirty="0" smtClean="0"/>
        </a:p>
      </dgm:t>
    </dgm:pt>
    <dgm:pt modelId="{106040CC-1759-4B82-9DBB-709E7BFB851B}" type="parTrans" cxnId="{F1E21EC8-D3EC-45EA-8AC2-351C2F4F267B}">
      <dgm:prSet/>
      <dgm:spPr/>
      <dgm:t>
        <a:bodyPr/>
        <a:lstStyle/>
        <a:p>
          <a:endParaRPr lang="en-US"/>
        </a:p>
      </dgm:t>
    </dgm:pt>
    <dgm:pt modelId="{4F536D7B-49DA-4FBA-AE7D-BA5269D93E97}" type="sibTrans" cxnId="{F1E21EC8-D3EC-45EA-8AC2-351C2F4F267B}">
      <dgm:prSet/>
      <dgm:spPr/>
      <dgm:t>
        <a:bodyPr/>
        <a:lstStyle/>
        <a:p>
          <a:endParaRPr lang="en-US"/>
        </a:p>
      </dgm:t>
    </dgm:pt>
    <dgm:pt modelId="{0A5A78DD-9276-4931-AC9F-64D1489656F9}">
      <dgm:prSet custT="1"/>
      <dgm:spPr/>
      <dgm:t>
        <a:bodyPr/>
        <a:lstStyle/>
        <a:p>
          <a:r>
            <a:rPr lang="en-US" sz="1200" b="0" smtClean="0"/>
            <a:t>Configuring RADIUS and LDAP Support Configuration Guide (part number 4017610)</a:t>
          </a:r>
          <a:endParaRPr lang="en-US" sz="1200" b="0" dirty="0" smtClean="0"/>
        </a:p>
      </dgm:t>
    </dgm:pt>
    <dgm:pt modelId="{D1FF82E0-F8F0-41C7-8E1E-778B41252CF4}" type="parTrans" cxnId="{FAE3D3B5-02CF-43C3-BE06-F7AE8292F50F}">
      <dgm:prSet/>
      <dgm:spPr/>
      <dgm:t>
        <a:bodyPr/>
        <a:lstStyle/>
        <a:p>
          <a:endParaRPr lang="en-US"/>
        </a:p>
      </dgm:t>
    </dgm:pt>
    <dgm:pt modelId="{574B7B4C-7EBE-4770-BB86-78FB46A082FF}" type="sibTrans" cxnId="{FAE3D3B5-02CF-43C3-BE06-F7AE8292F50F}">
      <dgm:prSet/>
      <dgm:spPr/>
      <dgm:t>
        <a:bodyPr/>
        <a:lstStyle/>
        <a:p>
          <a:endParaRPr lang="en-US"/>
        </a:p>
      </dgm:t>
    </dgm:pt>
    <dgm:pt modelId="{ACB43DFA-7BC4-4B52-B3E1-F8ABB0EE1C54}">
      <dgm:prSet custT="1"/>
      <dgm:spPr/>
      <dgm:t>
        <a:bodyPr/>
        <a:lstStyle/>
        <a:p>
          <a:r>
            <a:rPr lang="en-US" sz="1200" b="0" dirty="0" smtClean="0"/>
            <a:t>Cisco </a:t>
          </a:r>
          <a:r>
            <a:rPr lang="en-US" sz="1200" b="0" dirty="0" err="1" smtClean="0"/>
            <a:t>RF</a:t>
          </a:r>
          <a:r>
            <a:rPr lang="en-US" sz="1200" b="0" dirty="0" smtClean="0"/>
            <a:t> Gateway 1 System Guide (part number 4024958)</a:t>
          </a:r>
        </a:p>
      </dgm:t>
    </dgm:pt>
    <dgm:pt modelId="{904BB9D5-8407-4339-9D51-98706764D6B6}" type="parTrans" cxnId="{95FCD591-2735-42E4-98FF-BB1BD6DF36DE}">
      <dgm:prSet/>
      <dgm:spPr/>
      <dgm:t>
        <a:bodyPr/>
        <a:lstStyle/>
        <a:p>
          <a:endParaRPr lang="en-US"/>
        </a:p>
      </dgm:t>
    </dgm:pt>
    <dgm:pt modelId="{823D44A6-30A3-4EAB-BA0F-B88E21D88396}" type="sibTrans" cxnId="{95FCD591-2735-42E4-98FF-BB1BD6DF36DE}">
      <dgm:prSet/>
      <dgm:spPr/>
      <dgm:t>
        <a:bodyPr/>
        <a:lstStyle/>
        <a:p>
          <a:endParaRPr lang="en-US"/>
        </a:p>
      </dgm:t>
    </dgm:pt>
    <dgm:pt modelId="{E3C0902C-4E8E-42E6-A722-43150C57D135}">
      <dgm:prSet custT="1"/>
      <dgm:spPr/>
      <dgm:t>
        <a:bodyPr/>
        <a:lstStyle/>
        <a:p>
          <a:r>
            <a:rPr lang="en-US" sz="1200" b="0" smtClean="0"/>
            <a:t>Cisco RF Gateway 1 Configuration Guide (part number 4025112)</a:t>
          </a:r>
          <a:endParaRPr lang="en-US" sz="1200" b="0" dirty="0" smtClean="0"/>
        </a:p>
      </dgm:t>
    </dgm:pt>
    <dgm:pt modelId="{A6E0104A-45F3-43C3-B86E-3FC8E82371B6}" type="parTrans" cxnId="{DE834776-7761-49B9-9679-559CD9254FA6}">
      <dgm:prSet/>
      <dgm:spPr/>
      <dgm:t>
        <a:bodyPr/>
        <a:lstStyle/>
        <a:p>
          <a:endParaRPr lang="en-US"/>
        </a:p>
      </dgm:t>
    </dgm:pt>
    <dgm:pt modelId="{F2A22E8B-75AD-4FF6-A29E-3398697B6EBA}" type="sibTrans" cxnId="{DE834776-7761-49B9-9679-559CD9254FA6}">
      <dgm:prSet/>
      <dgm:spPr/>
      <dgm:t>
        <a:bodyPr/>
        <a:lstStyle/>
        <a:p>
          <a:endParaRPr lang="en-US"/>
        </a:p>
      </dgm:t>
    </dgm:pt>
    <dgm:pt modelId="{D4EB34CE-EAC9-4554-9D2D-D5C9FE879E8A}">
      <dgm:prSet custT="1"/>
      <dgm:spPr/>
      <dgm:t>
        <a:bodyPr/>
        <a:lstStyle/>
        <a:p>
          <a:r>
            <a:rPr lang="en-US" sz="1200" b="0" smtClean="0"/>
            <a:t>Application Server 5.0 Installation and Operation Guide (part number 4038960)</a:t>
          </a:r>
          <a:endParaRPr lang="en-US" sz="1200" b="0" dirty="0" smtClean="0"/>
        </a:p>
      </dgm:t>
    </dgm:pt>
    <dgm:pt modelId="{DD14D16A-7716-4E6E-90F7-244BA07D71BC}" type="parTrans" cxnId="{A73792F3-A199-46C9-9F25-6A96C3DC1EA7}">
      <dgm:prSet/>
      <dgm:spPr/>
      <dgm:t>
        <a:bodyPr/>
        <a:lstStyle/>
        <a:p>
          <a:endParaRPr lang="en-US"/>
        </a:p>
      </dgm:t>
    </dgm:pt>
    <dgm:pt modelId="{AB1DF047-1D4C-414B-B52A-A038B1C1B9AF}" type="sibTrans" cxnId="{A73792F3-A199-46C9-9F25-6A96C3DC1EA7}">
      <dgm:prSet/>
      <dgm:spPr/>
      <dgm:t>
        <a:bodyPr/>
        <a:lstStyle/>
        <a:p>
          <a:endParaRPr lang="en-US"/>
        </a:p>
      </dgm:t>
    </dgm:pt>
    <dgm:pt modelId="{971530D7-EB5C-4788-A27B-570A95C14391}">
      <dgm:prSet custT="1"/>
      <dgm:spPr/>
      <dgm:t>
        <a:bodyPr/>
        <a:lstStyle/>
        <a:p>
          <a:r>
            <a:rPr lang="en-US" sz="1200" b="0" dirty="0" err="1" smtClean="0"/>
            <a:t>DBDS</a:t>
          </a:r>
          <a:r>
            <a:rPr lang="en-US" sz="1200" b="0" dirty="0" smtClean="0"/>
            <a:t> SNMP Administration Guide (part number 4038396)</a:t>
          </a:r>
        </a:p>
      </dgm:t>
    </dgm:pt>
    <dgm:pt modelId="{EBEE0927-3B28-4EE7-984E-D296B40C927E}" type="parTrans" cxnId="{4F1F95C2-8A3A-4A79-9D72-4663F3D50BE0}">
      <dgm:prSet/>
      <dgm:spPr/>
      <dgm:t>
        <a:bodyPr/>
        <a:lstStyle/>
        <a:p>
          <a:endParaRPr lang="en-US"/>
        </a:p>
      </dgm:t>
    </dgm:pt>
    <dgm:pt modelId="{488F3BB5-742B-4130-A67F-C17447A44C92}" type="sibTrans" cxnId="{4F1F95C2-8A3A-4A79-9D72-4663F3D50BE0}">
      <dgm:prSet/>
      <dgm:spPr/>
      <dgm:t>
        <a:bodyPr/>
        <a:lstStyle/>
        <a:p>
          <a:endParaRPr lang="en-US"/>
        </a:p>
      </dgm:t>
    </dgm:pt>
    <dgm:pt modelId="{1D5E05BF-19B1-41C3-B739-3C4C463B5EEC}">
      <dgm:prSet custT="1"/>
      <dgm:spPr/>
      <dgm:t>
        <a:bodyPr/>
        <a:lstStyle/>
        <a:p>
          <a:r>
            <a:rPr lang="en-US" sz="1200" b="0" smtClean="0"/>
            <a:t>DNCS Installation and Operation Guide (part number 4034803)</a:t>
          </a:r>
          <a:endParaRPr lang="en-US" sz="1200" b="0" dirty="0" smtClean="0"/>
        </a:p>
      </dgm:t>
    </dgm:pt>
    <dgm:pt modelId="{9315E1A7-21A4-457E-87A1-7B80E0C74EB3}" type="parTrans" cxnId="{51FE84A4-545F-415F-B2FA-24F311BB5079}">
      <dgm:prSet/>
      <dgm:spPr/>
      <dgm:t>
        <a:bodyPr/>
        <a:lstStyle/>
        <a:p>
          <a:endParaRPr lang="en-US"/>
        </a:p>
      </dgm:t>
    </dgm:pt>
    <dgm:pt modelId="{16AC71D3-F483-44AD-93B1-71F0050B5BB9}" type="sibTrans" cxnId="{51FE84A4-545F-415F-B2FA-24F311BB5079}">
      <dgm:prSet/>
      <dgm:spPr/>
      <dgm:t>
        <a:bodyPr/>
        <a:lstStyle/>
        <a:p>
          <a:endParaRPr lang="en-US"/>
        </a:p>
      </dgm:t>
    </dgm:pt>
    <dgm:pt modelId="{7B7B8B72-F9AF-4229-B1CF-87FDC2CADCE4}">
      <dgm:prSet custT="1"/>
      <dgm:spPr/>
      <dgm:t>
        <a:bodyPr/>
        <a:lstStyle/>
        <a:p>
          <a:r>
            <a:rPr lang="en-US" sz="1200" b="0" dirty="0" smtClean="0"/>
            <a:t>Sun Explorer Tool: </a:t>
          </a:r>
          <a:r>
            <a:rPr lang="en-US" sz="1200" b="0" dirty="0" smtClean="0">
              <a:hlinkClick xmlns:r="http://schemas.openxmlformats.org/officeDocument/2006/relationships" r:id="rId2" tooltip="http://docs.sun.com/app/docs/doc/819-6614/6n8k8pjc4?a=view"/>
            </a:rPr>
            <a:t>http://docs.sun.com/app/docs/doc/819-6614/6n8k8pjc4?a=view</a:t>
          </a:r>
          <a:endParaRPr lang="en-US" sz="1200" b="0" dirty="0" smtClean="0"/>
        </a:p>
      </dgm:t>
    </dgm:pt>
    <dgm:pt modelId="{9C55A9DC-0F93-4389-8403-953CAE49D78D}" type="parTrans" cxnId="{67E70D94-B73C-4CD6-A27C-BFB70E65DB5A}">
      <dgm:prSet/>
      <dgm:spPr/>
      <dgm:t>
        <a:bodyPr/>
        <a:lstStyle/>
        <a:p>
          <a:endParaRPr lang="en-US"/>
        </a:p>
      </dgm:t>
    </dgm:pt>
    <dgm:pt modelId="{606DA4FE-6EF0-4075-B79C-AEB9EA28E859}" type="sibTrans" cxnId="{67E70D94-B73C-4CD6-A27C-BFB70E65DB5A}">
      <dgm:prSet/>
      <dgm:spPr/>
      <dgm:t>
        <a:bodyPr/>
        <a:lstStyle/>
        <a:p>
          <a:endParaRPr lang="en-US"/>
        </a:p>
      </dgm:t>
    </dgm:pt>
    <dgm:pt modelId="{EEC3FD19-428E-4C43-BC2C-F7EA54202F5F}">
      <dgm:prSet custT="1"/>
      <dgm:spPr/>
      <dgm:t>
        <a:bodyPr/>
        <a:lstStyle/>
        <a:p>
          <a:r>
            <a:rPr lang="en-US" sz="1200" b="0" dirty="0" smtClean="0"/>
            <a:t>Boot-archives: http://dlc.sun.com/osol/docs/content/SYSADV1/ggnke.html</a:t>
          </a:r>
        </a:p>
      </dgm:t>
    </dgm:pt>
    <dgm:pt modelId="{1E74109A-0DD9-41C2-BD1C-E7E07658083E}" type="parTrans" cxnId="{03AA53D8-4315-49A9-9867-4243CBB22D59}">
      <dgm:prSet/>
      <dgm:spPr/>
    </dgm:pt>
    <dgm:pt modelId="{CB411826-0C68-42D7-98F1-A7414E0F7B3C}" type="sibTrans" cxnId="{03AA53D8-4315-49A9-9867-4243CBB22D59}">
      <dgm:prSet/>
      <dgm:spPr/>
    </dgm:pt>
    <dgm:pt modelId="{93A80F61-BC72-4E55-B171-3441A629E688}" type="pres">
      <dgm:prSet presAssocID="{659D1D1F-86F7-4DEE-8FFD-3EFB9D62FE6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815E5E8-85DF-4D2E-AAD5-3D8635148CB6}" type="pres">
      <dgm:prSet presAssocID="{EA4F4ED4-3C44-4D53-83AE-E6E2986FA66B}" presName="linNode" presStyleCnt="0"/>
      <dgm:spPr/>
    </dgm:pt>
    <dgm:pt modelId="{9E798296-E4FB-4747-81E7-EAAC27C65582}" type="pres">
      <dgm:prSet presAssocID="{EA4F4ED4-3C44-4D53-83AE-E6E2986FA66B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8445F5-F9E1-42D5-92A2-7B7582D40A59}" type="pres">
      <dgm:prSet presAssocID="{EA4F4ED4-3C44-4D53-83AE-E6E2986FA66B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8931B1-E94A-46B3-B3D8-687C683EFB6E}" type="pres">
      <dgm:prSet presAssocID="{9E3AC450-7F20-4078-91B1-606CB238D4B3}" presName="sp" presStyleCnt="0"/>
      <dgm:spPr/>
    </dgm:pt>
    <dgm:pt modelId="{839A2B74-FF2C-4C04-A169-EA6CDF381C73}" type="pres">
      <dgm:prSet presAssocID="{2A6A8561-1711-46F0-B1E5-704A45E9B5C9}" presName="linNode" presStyleCnt="0"/>
      <dgm:spPr/>
    </dgm:pt>
    <dgm:pt modelId="{29CBBE84-707B-4D44-BC28-714F8A84CC30}" type="pres">
      <dgm:prSet presAssocID="{2A6A8561-1711-46F0-B1E5-704A45E9B5C9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AF0DAA-CE7F-4FB1-A2B3-FE60A2FC5BBB}" type="pres">
      <dgm:prSet presAssocID="{2A6A8561-1711-46F0-B1E5-704A45E9B5C9}" presName="descendantText" presStyleLbl="alignAccFollowNode1" presStyleIdx="1" presStyleCnt="3" custScaleY="31520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93D839-A3AA-4CBE-95E8-36098B474339}" type="pres">
      <dgm:prSet presAssocID="{AE39E919-8C3E-4CE1-A25B-71164E30DA6E}" presName="sp" presStyleCnt="0"/>
      <dgm:spPr/>
    </dgm:pt>
    <dgm:pt modelId="{19EE20BE-AA47-4983-A99D-6F9DA22C7F06}" type="pres">
      <dgm:prSet presAssocID="{0D3BD72C-C1ED-4C85-BD9E-DB162E18127D}" presName="linNode" presStyleCnt="0"/>
      <dgm:spPr/>
    </dgm:pt>
    <dgm:pt modelId="{627DA4D8-5554-43BD-9B8C-11DECF003744}" type="pres">
      <dgm:prSet presAssocID="{0D3BD72C-C1ED-4C85-BD9E-DB162E18127D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B4C6B7-FC13-4B73-A3E5-EDF42746FA20}" type="pres">
      <dgm:prSet presAssocID="{0D3BD72C-C1ED-4C85-BD9E-DB162E18127D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7E03F75-9552-4FA8-A972-084D456EAE05}" srcId="{0D3BD72C-C1ED-4C85-BD9E-DB162E18127D}" destId="{2BCDCBBF-B2B8-4A7E-B2FD-347C2EA02C7F}" srcOrd="0" destOrd="0" parTransId="{EA46FE4E-79D9-43BE-941F-732EBD0A0CC4}" sibTransId="{7ACC35E8-D67B-4B6D-8282-709E2D8CC033}"/>
    <dgm:cxn modelId="{77B5D3E8-D5A6-4746-A0EC-AAF7032A0000}" type="presOf" srcId="{D4EB34CE-EAC9-4554-9D2D-D5C9FE879E8A}" destId="{DDAF0DAA-CE7F-4FB1-A2B3-FE60A2FC5BBB}" srcOrd="0" destOrd="5" presId="urn:microsoft.com/office/officeart/2005/8/layout/vList5"/>
    <dgm:cxn modelId="{9A5A0C67-96D1-4947-B322-763B5732AB28}" type="presOf" srcId="{ACB43DFA-7BC4-4B52-B3E1-F8ABB0EE1C54}" destId="{DDAF0DAA-CE7F-4FB1-A2B3-FE60A2FC5BBB}" srcOrd="0" destOrd="3" presId="urn:microsoft.com/office/officeart/2005/8/layout/vList5"/>
    <dgm:cxn modelId="{2DAF172B-4746-4716-96F8-B6171553C394}" srcId="{659D1D1F-86F7-4DEE-8FFD-3EFB9D62FE6A}" destId="{2A6A8561-1711-46F0-B1E5-704A45E9B5C9}" srcOrd="1" destOrd="0" parTransId="{36743B41-48BB-4764-BBD1-C6F597720D05}" sibTransId="{AE39E919-8C3E-4CE1-A25B-71164E30DA6E}"/>
    <dgm:cxn modelId="{FAE3D3B5-02CF-43C3-BE06-F7AE8292F50F}" srcId="{2A6A8561-1711-46F0-B1E5-704A45E9B5C9}" destId="{0A5A78DD-9276-4931-AC9F-64D1489656F9}" srcOrd="2" destOrd="0" parTransId="{D1FF82E0-F8F0-41C7-8E1E-778B41252CF4}" sibTransId="{574B7B4C-7EBE-4770-BB86-78FB46A082FF}"/>
    <dgm:cxn modelId="{7110FD35-290F-473D-A009-C80F487D44B3}" type="presOf" srcId="{E3C0902C-4E8E-42E6-A722-43150C57D135}" destId="{DDAF0DAA-CE7F-4FB1-A2B3-FE60A2FC5BBB}" srcOrd="0" destOrd="4" presId="urn:microsoft.com/office/officeart/2005/8/layout/vList5"/>
    <dgm:cxn modelId="{CE6F25A6-D858-4FE4-AC52-59C6EEDF78F5}" type="presOf" srcId="{0A5A78DD-9276-4931-AC9F-64D1489656F9}" destId="{DDAF0DAA-CE7F-4FB1-A2B3-FE60A2FC5BBB}" srcOrd="0" destOrd="2" presId="urn:microsoft.com/office/officeart/2005/8/layout/vList5"/>
    <dgm:cxn modelId="{BE589DA9-E791-4089-A0AF-EBC3215192CC}" type="presOf" srcId="{971530D7-EB5C-4788-A27B-570A95C14391}" destId="{DDAF0DAA-CE7F-4FB1-A2B3-FE60A2FC5BBB}" srcOrd="0" destOrd="6" presId="urn:microsoft.com/office/officeart/2005/8/layout/vList5"/>
    <dgm:cxn modelId="{C00E5283-F91E-45E9-B03D-1506344A5CEE}" type="presOf" srcId="{7B7B8B72-F9AF-4229-B1CF-87FDC2CADCE4}" destId="{50B4C6B7-FC13-4B73-A3E5-EDF42746FA20}" srcOrd="0" destOrd="1" presId="urn:microsoft.com/office/officeart/2005/8/layout/vList5"/>
    <dgm:cxn modelId="{95FCD591-2735-42E4-98FF-BB1BD6DF36DE}" srcId="{2A6A8561-1711-46F0-B1E5-704A45E9B5C9}" destId="{ACB43DFA-7BC4-4B52-B3E1-F8ABB0EE1C54}" srcOrd="3" destOrd="0" parTransId="{904BB9D5-8407-4339-9D51-98706764D6B6}" sibTransId="{823D44A6-30A3-4EAB-BA0F-B88E21D88396}"/>
    <dgm:cxn modelId="{03AA53D8-4315-49A9-9867-4243CBB22D59}" srcId="{0D3BD72C-C1ED-4C85-BD9E-DB162E18127D}" destId="{EEC3FD19-428E-4C43-BC2C-F7EA54202F5F}" srcOrd="2" destOrd="0" parTransId="{1E74109A-0DD9-41C2-BD1C-E7E07658083E}" sibTransId="{CB411826-0C68-42D7-98F1-A7414E0F7B3C}"/>
    <dgm:cxn modelId="{51FE84A4-545F-415F-B2FA-24F311BB5079}" srcId="{2A6A8561-1711-46F0-B1E5-704A45E9B5C9}" destId="{1D5E05BF-19B1-41C3-B739-3C4C463B5EEC}" srcOrd="7" destOrd="0" parTransId="{9315E1A7-21A4-457E-87A1-7B80E0C74EB3}" sibTransId="{16AC71D3-F483-44AD-93B1-71F0050B5BB9}"/>
    <dgm:cxn modelId="{25D7B775-5839-47AE-868E-4C9F557EDD0B}" srcId="{2A6A8561-1711-46F0-B1E5-704A45E9B5C9}" destId="{5E96A4B8-D935-4FD6-A3E7-9622068A1956}" srcOrd="0" destOrd="0" parTransId="{11B62FBB-B4C2-4BB5-9F6B-673440DB8D2C}" sibTransId="{441CBDCA-D0C2-4523-9D1B-813841604EA0}"/>
    <dgm:cxn modelId="{DE834776-7761-49B9-9679-559CD9254FA6}" srcId="{2A6A8561-1711-46F0-B1E5-704A45E9B5C9}" destId="{E3C0902C-4E8E-42E6-A722-43150C57D135}" srcOrd="4" destOrd="0" parTransId="{A6E0104A-45F3-43C3-B86E-3FC8E82371B6}" sibTransId="{F2A22E8B-75AD-4FF6-A29E-3398697B6EBA}"/>
    <dgm:cxn modelId="{67E70D94-B73C-4CD6-A27C-BFB70E65DB5A}" srcId="{0D3BD72C-C1ED-4C85-BD9E-DB162E18127D}" destId="{7B7B8B72-F9AF-4229-B1CF-87FDC2CADCE4}" srcOrd="1" destOrd="0" parTransId="{9C55A9DC-0F93-4389-8403-953CAE49D78D}" sibTransId="{606DA4FE-6EF0-4075-B79C-AEB9EA28E859}"/>
    <dgm:cxn modelId="{5391A2A0-8B0F-4162-BEEF-4CED2EB19BB6}" type="presOf" srcId="{EA4F4ED4-3C44-4D53-83AE-E6E2986FA66B}" destId="{9E798296-E4FB-4747-81E7-EAAC27C65582}" srcOrd="0" destOrd="0" presId="urn:microsoft.com/office/officeart/2005/8/layout/vList5"/>
    <dgm:cxn modelId="{F1E21EC8-D3EC-45EA-8AC2-351C2F4F267B}" srcId="{2A6A8561-1711-46F0-B1E5-704A45E9B5C9}" destId="{F5FA2AF5-4F1E-4000-9C14-943728C8F2C5}" srcOrd="1" destOrd="0" parTransId="{106040CC-1759-4B82-9DBB-709E7BFB851B}" sibTransId="{4F536D7B-49DA-4FBA-AE7D-BA5269D93E97}"/>
    <dgm:cxn modelId="{2001AD37-2FBF-4191-99AA-30FD22D44732}" type="presOf" srcId="{B54B0813-8EC3-4033-BC80-183CA9F46FB8}" destId="{288445F5-F9E1-42D5-92A2-7B7582D40A59}" srcOrd="0" destOrd="0" presId="urn:microsoft.com/office/officeart/2005/8/layout/vList5"/>
    <dgm:cxn modelId="{62FD474C-8185-410A-9144-1C3D29C19BD7}" type="presOf" srcId="{F5FA2AF5-4F1E-4000-9C14-943728C8F2C5}" destId="{DDAF0DAA-CE7F-4FB1-A2B3-FE60A2FC5BBB}" srcOrd="0" destOrd="1" presId="urn:microsoft.com/office/officeart/2005/8/layout/vList5"/>
    <dgm:cxn modelId="{4F1F95C2-8A3A-4A79-9D72-4663F3D50BE0}" srcId="{2A6A8561-1711-46F0-B1E5-704A45E9B5C9}" destId="{971530D7-EB5C-4788-A27B-570A95C14391}" srcOrd="6" destOrd="0" parTransId="{EBEE0927-3B28-4EE7-984E-D296B40C927E}" sibTransId="{488F3BB5-742B-4130-A67F-C17447A44C92}"/>
    <dgm:cxn modelId="{B3AEF37C-A25A-4C7C-BBC0-FA503C97D77E}" srcId="{659D1D1F-86F7-4DEE-8FFD-3EFB9D62FE6A}" destId="{0D3BD72C-C1ED-4C85-BD9E-DB162E18127D}" srcOrd="2" destOrd="0" parTransId="{8CF3549A-8D32-4FA1-B195-037E28E0FA4C}" sibTransId="{C81507DE-0166-4456-B44C-F409B6075678}"/>
    <dgm:cxn modelId="{4626349F-2BA8-4964-B7FE-A4A59767A949}" type="presOf" srcId="{2A6A8561-1711-46F0-B1E5-704A45E9B5C9}" destId="{29CBBE84-707B-4D44-BC28-714F8A84CC30}" srcOrd="0" destOrd="0" presId="urn:microsoft.com/office/officeart/2005/8/layout/vList5"/>
    <dgm:cxn modelId="{974677F2-4127-4714-BDA6-66FEB0F07072}" type="presOf" srcId="{1D5E05BF-19B1-41C3-B739-3C4C463B5EEC}" destId="{DDAF0DAA-CE7F-4FB1-A2B3-FE60A2FC5BBB}" srcOrd="0" destOrd="7" presId="urn:microsoft.com/office/officeart/2005/8/layout/vList5"/>
    <dgm:cxn modelId="{613D0C2C-B116-4E86-8409-0FD4EC766C97}" type="presOf" srcId="{2BCDCBBF-B2B8-4A7E-B2FD-347C2EA02C7F}" destId="{50B4C6B7-FC13-4B73-A3E5-EDF42746FA20}" srcOrd="0" destOrd="0" presId="urn:microsoft.com/office/officeart/2005/8/layout/vList5"/>
    <dgm:cxn modelId="{CAE0F665-1874-41D5-AC5B-4D4A730B1989}" type="presOf" srcId="{0D3BD72C-C1ED-4C85-BD9E-DB162E18127D}" destId="{627DA4D8-5554-43BD-9B8C-11DECF003744}" srcOrd="0" destOrd="0" presId="urn:microsoft.com/office/officeart/2005/8/layout/vList5"/>
    <dgm:cxn modelId="{4233CE88-6BE7-463A-9814-53D87DB60197}" type="presOf" srcId="{659D1D1F-86F7-4DEE-8FFD-3EFB9D62FE6A}" destId="{93A80F61-BC72-4E55-B171-3441A629E688}" srcOrd="0" destOrd="0" presId="urn:microsoft.com/office/officeart/2005/8/layout/vList5"/>
    <dgm:cxn modelId="{ECD780D1-C939-4F37-9257-EDEBB7905CE1}" type="presOf" srcId="{EEC3FD19-428E-4C43-BC2C-F7EA54202F5F}" destId="{50B4C6B7-FC13-4B73-A3E5-EDF42746FA20}" srcOrd="0" destOrd="2" presId="urn:microsoft.com/office/officeart/2005/8/layout/vList5"/>
    <dgm:cxn modelId="{04AC4F14-B742-45E2-A9FA-E266BB73DD8F}" srcId="{659D1D1F-86F7-4DEE-8FFD-3EFB9D62FE6A}" destId="{EA4F4ED4-3C44-4D53-83AE-E6E2986FA66B}" srcOrd="0" destOrd="0" parTransId="{6996AB97-2E3D-4C06-9A52-0FDC5C8A6691}" sibTransId="{9E3AC450-7F20-4078-91B1-606CB238D4B3}"/>
    <dgm:cxn modelId="{A73792F3-A199-46C9-9F25-6A96C3DC1EA7}" srcId="{2A6A8561-1711-46F0-B1E5-704A45E9B5C9}" destId="{D4EB34CE-EAC9-4554-9D2D-D5C9FE879E8A}" srcOrd="5" destOrd="0" parTransId="{DD14D16A-7716-4E6E-90F7-244BA07D71BC}" sibTransId="{AB1DF047-1D4C-414B-B52A-A038B1C1B9AF}"/>
    <dgm:cxn modelId="{D4D14F05-D8E6-42F6-9322-74E57822678F}" type="presOf" srcId="{5E96A4B8-D935-4FD6-A3E7-9622068A1956}" destId="{DDAF0DAA-CE7F-4FB1-A2B3-FE60A2FC5BBB}" srcOrd="0" destOrd="0" presId="urn:microsoft.com/office/officeart/2005/8/layout/vList5"/>
    <dgm:cxn modelId="{DED900F6-E6D3-4F7B-8012-7A9F9CAED7C6}" srcId="{EA4F4ED4-3C44-4D53-83AE-E6E2986FA66B}" destId="{B54B0813-8EC3-4033-BC80-183CA9F46FB8}" srcOrd="0" destOrd="0" parTransId="{30939243-1418-4B54-BAA7-91B7910BE4A3}" sibTransId="{C257B245-3582-4649-82A8-3E635D2F0D48}"/>
    <dgm:cxn modelId="{7AE17D04-E2E8-43E2-9D17-D39D878CBF01}" type="presParOf" srcId="{93A80F61-BC72-4E55-B171-3441A629E688}" destId="{3815E5E8-85DF-4D2E-AAD5-3D8635148CB6}" srcOrd="0" destOrd="0" presId="urn:microsoft.com/office/officeart/2005/8/layout/vList5"/>
    <dgm:cxn modelId="{FA822415-545F-4C10-8E51-1BF27B15D813}" type="presParOf" srcId="{3815E5E8-85DF-4D2E-AAD5-3D8635148CB6}" destId="{9E798296-E4FB-4747-81E7-EAAC27C65582}" srcOrd="0" destOrd="0" presId="urn:microsoft.com/office/officeart/2005/8/layout/vList5"/>
    <dgm:cxn modelId="{19F9F00A-3039-485A-9E58-B424389BD05C}" type="presParOf" srcId="{3815E5E8-85DF-4D2E-AAD5-3D8635148CB6}" destId="{288445F5-F9E1-42D5-92A2-7B7582D40A59}" srcOrd="1" destOrd="0" presId="urn:microsoft.com/office/officeart/2005/8/layout/vList5"/>
    <dgm:cxn modelId="{BE7AA420-8319-4D81-9720-D28061113EB7}" type="presParOf" srcId="{93A80F61-BC72-4E55-B171-3441A629E688}" destId="{778931B1-E94A-46B3-B3D8-687C683EFB6E}" srcOrd="1" destOrd="0" presId="urn:microsoft.com/office/officeart/2005/8/layout/vList5"/>
    <dgm:cxn modelId="{40F14C95-4D06-49F1-B0FD-17F5C633F4CD}" type="presParOf" srcId="{93A80F61-BC72-4E55-B171-3441A629E688}" destId="{839A2B74-FF2C-4C04-A169-EA6CDF381C73}" srcOrd="2" destOrd="0" presId="urn:microsoft.com/office/officeart/2005/8/layout/vList5"/>
    <dgm:cxn modelId="{AB493B52-8E4A-42A7-81F2-DAB48C7E03AC}" type="presParOf" srcId="{839A2B74-FF2C-4C04-A169-EA6CDF381C73}" destId="{29CBBE84-707B-4D44-BC28-714F8A84CC30}" srcOrd="0" destOrd="0" presId="urn:microsoft.com/office/officeart/2005/8/layout/vList5"/>
    <dgm:cxn modelId="{6BC24207-AED3-4755-AEBA-0F975F39584D}" type="presParOf" srcId="{839A2B74-FF2C-4C04-A169-EA6CDF381C73}" destId="{DDAF0DAA-CE7F-4FB1-A2B3-FE60A2FC5BBB}" srcOrd="1" destOrd="0" presId="urn:microsoft.com/office/officeart/2005/8/layout/vList5"/>
    <dgm:cxn modelId="{56AACE2E-E66B-48CB-8050-F5BAF8C306E9}" type="presParOf" srcId="{93A80F61-BC72-4E55-B171-3441A629E688}" destId="{1B93D839-A3AA-4CBE-95E8-36098B474339}" srcOrd="3" destOrd="0" presId="urn:microsoft.com/office/officeart/2005/8/layout/vList5"/>
    <dgm:cxn modelId="{A81829D4-F707-47A9-B76B-E5C7ABBA4E83}" type="presParOf" srcId="{93A80F61-BC72-4E55-B171-3441A629E688}" destId="{19EE20BE-AA47-4983-A99D-6F9DA22C7F06}" srcOrd="4" destOrd="0" presId="urn:microsoft.com/office/officeart/2005/8/layout/vList5"/>
    <dgm:cxn modelId="{E352B4B8-F352-4BB0-BA31-3C7D96C40488}" type="presParOf" srcId="{19EE20BE-AA47-4983-A99D-6F9DA22C7F06}" destId="{627DA4D8-5554-43BD-9B8C-11DECF003744}" srcOrd="0" destOrd="0" presId="urn:microsoft.com/office/officeart/2005/8/layout/vList5"/>
    <dgm:cxn modelId="{3E5D3095-4AAA-4B25-88D9-DF915CE2761A}" type="presParOf" srcId="{19EE20BE-AA47-4983-A99D-6F9DA22C7F06}" destId="{50B4C6B7-FC13-4B73-A3E5-EDF42746FA2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8CCE784-716A-4B1F-8E85-191C825948B2}">
      <dsp:nvSpPr>
        <dsp:cNvPr id="0" name=""/>
        <dsp:cNvSpPr/>
      </dsp:nvSpPr>
      <dsp:spPr>
        <a:xfrm>
          <a:off x="0" y="8602"/>
          <a:ext cx="4114800" cy="5615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File and Directory</a:t>
          </a:r>
          <a:endParaRPr lang="en-US" sz="2400" kern="1200" dirty="0"/>
        </a:p>
      </dsp:txBody>
      <dsp:txXfrm>
        <a:off x="0" y="8602"/>
        <a:ext cx="4114800" cy="561599"/>
      </dsp:txXfrm>
    </dsp:sp>
    <dsp:sp modelId="{6F9E3743-BAB2-420E-B569-2B255D9D132C}">
      <dsp:nvSpPr>
        <dsp:cNvPr id="0" name=""/>
        <dsp:cNvSpPr/>
      </dsp:nvSpPr>
      <dsp:spPr>
        <a:xfrm>
          <a:off x="0" y="577379"/>
          <a:ext cx="4114800" cy="397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0645" tIns="15240" rIns="85344" bIns="1524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200" kern="1200" dirty="0" smtClean="0"/>
            <a:t>INFORMIX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200" kern="1200" dirty="0" err="1" smtClean="0"/>
            <a:t>DNCS</a:t>
          </a:r>
          <a:endParaRPr lang="en-US" sz="1200" kern="1200" dirty="0"/>
        </a:p>
      </dsp:txBody>
      <dsp:txXfrm>
        <a:off x="0" y="577379"/>
        <a:ext cx="4114800" cy="39744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A2E741E-224F-4307-9623-E39920C0542D}">
      <dsp:nvSpPr>
        <dsp:cNvPr id="0" name=""/>
        <dsp:cNvSpPr/>
      </dsp:nvSpPr>
      <dsp:spPr>
        <a:xfrm>
          <a:off x="0" y="18599"/>
          <a:ext cx="4116265" cy="514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Boot-Archives</a:t>
          </a:r>
          <a:endParaRPr lang="en-US" sz="2200" kern="1200" dirty="0"/>
        </a:p>
      </dsp:txBody>
      <dsp:txXfrm>
        <a:off x="0" y="18599"/>
        <a:ext cx="4116265" cy="51480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A101C6A-5AE1-448D-83E5-28EC4D3FE594}">
      <dsp:nvSpPr>
        <dsp:cNvPr id="0" name=""/>
        <dsp:cNvSpPr/>
      </dsp:nvSpPr>
      <dsp:spPr>
        <a:xfrm>
          <a:off x="0" y="9299"/>
          <a:ext cx="4116265" cy="514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err="1" smtClean="0"/>
            <a:t>Metadevices</a:t>
          </a:r>
          <a:endParaRPr lang="en-US" sz="2200" kern="1200" dirty="0"/>
        </a:p>
      </dsp:txBody>
      <dsp:txXfrm>
        <a:off x="0" y="9299"/>
        <a:ext cx="4116265" cy="51480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0F30E99-B184-4007-8329-268914B34F65}">
      <dsp:nvSpPr>
        <dsp:cNvPr id="0" name=""/>
        <dsp:cNvSpPr/>
      </dsp:nvSpPr>
      <dsp:spPr>
        <a:xfrm>
          <a:off x="4682" y="238"/>
          <a:ext cx="5025280" cy="23603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Replicated Database</a:t>
          </a:r>
          <a:endParaRPr lang="en-US" sz="4100" kern="1200" dirty="0"/>
        </a:p>
      </dsp:txBody>
      <dsp:txXfrm>
        <a:off x="4682" y="238"/>
        <a:ext cx="5025280" cy="2360339"/>
      </dsp:txXfrm>
    </dsp:sp>
    <dsp:sp modelId="{E0B47AD5-4FD7-4A03-A14D-95D30DF1B0B6}">
      <dsp:nvSpPr>
        <dsp:cNvPr id="0" name=""/>
        <dsp:cNvSpPr/>
      </dsp:nvSpPr>
      <dsp:spPr>
        <a:xfrm>
          <a:off x="4682" y="2567022"/>
          <a:ext cx="1181862" cy="23603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This feature focuses on mean time to recovery</a:t>
          </a:r>
          <a:endParaRPr lang="en-US" sz="1200" kern="1200" dirty="0"/>
        </a:p>
      </dsp:txBody>
      <dsp:txXfrm>
        <a:off x="4682" y="2567022"/>
        <a:ext cx="1181862" cy="2360339"/>
      </dsp:txXfrm>
    </dsp:sp>
    <dsp:sp modelId="{656483C6-23DD-422F-A31B-0381F2F5F1E3}">
      <dsp:nvSpPr>
        <dsp:cNvPr id="0" name=""/>
        <dsp:cNvSpPr/>
      </dsp:nvSpPr>
      <dsp:spPr>
        <a:xfrm>
          <a:off x="1285821" y="2567022"/>
          <a:ext cx="1181862" cy="23603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Incorporates High availability Data Replication (HDR)</a:t>
          </a:r>
          <a:endParaRPr lang="en-US" sz="1200" kern="1200" dirty="0"/>
        </a:p>
      </dsp:txBody>
      <dsp:txXfrm>
        <a:off x="1285821" y="2567022"/>
        <a:ext cx="1181862" cy="2360339"/>
      </dsp:txXfrm>
    </dsp:sp>
    <dsp:sp modelId="{AB77DDF1-0C69-4ADA-B09C-F6F4D2EDFBA4}">
      <dsp:nvSpPr>
        <dsp:cNvPr id="0" name=""/>
        <dsp:cNvSpPr/>
      </dsp:nvSpPr>
      <dsp:spPr>
        <a:xfrm>
          <a:off x="2566960" y="2567022"/>
          <a:ext cx="1181862" cy="23603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Utilizes a warm-standby </a:t>
          </a:r>
          <a:r>
            <a:rPr lang="en-US" sz="1200" kern="1200" dirty="0" err="1" smtClean="0"/>
            <a:t>DNCS</a:t>
          </a:r>
          <a:endParaRPr lang="en-US" sz="1200" kern="1200" dirty="0"/>
        </a:p>
      </dsp:txBody>
      <dsp:txXfrm>
        <a:off x="2566960" y="2567022"/>
        <a:ext cx="1181862" cy="2360339"/>
      </dsp:txXfrm>
    </dsp:sp>
    <dsp:sp modelId="{5F4697F6-F574-4FC5-B442-45CFB2150918}">
      <dsp:nvSpPr>
        <dsp:cNvPr id="0" name=""/>
        <dsp:cNvSpPr/>
      </dsp:nvSpPr>
      <dsp:spPr>
        <a:xfrm>
          <a:off x="3848099" y="2567022"/>
          <a:ext cx="1181862" cy="23603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RSYNC Mechanism synchronize file system</a:t>
          </a:r>
          <a:endParaRPr lang="en-US" sz="1200" kern="1200" dirty="0"/>
        </a:p>
      </dsp:txBody>
      <dsp:txXfrm>
        <a:off x="3848099" y="2567022"/>
        <a:ext cx="1181862" cy="2360339"/>
      </dsp:txXfrm>
    </dsp:sp>
    <dsp:sp modelId="{132E603F-5998-4E2A-A5C6-1A25C32B9AC3}">
      <dsp:nvSpPr>
        <dsp:cNvPr id="0" name=""/>
        <dsp:cNvSpPr/>
      </dsp:nvSpPr>
      <dsp:spPr>
        <a:xfrm>
          <a:off x="5228515" y="238"/>
          <a:ext cx="2463001" cy="23603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RDBMS Upgrade</a:t>
          </a:r>
          <a:endParaRPr lang="en-US" sz="4100" kern="1200" dirty="0"/>
        </a:p>
      </dsp:txBody>
      <dsp:txXfrm>
        <a:off x="5228515" y="238"/>
        <a:ext cx="2463001" cy="2360339"/>
      </dsp:txXfrm>
    </dsp:sp>
    <dsp:sp modelId="{82976914-4CBD-4E14-A4B5-0D45BC8EEA37}">
      <dsp:nvSpPr>
        <dsp:cNvPr id="0" name=""/>
        <dsp:cNvSpPr/>
      </dsp:nvSpPr>
      <dsp:spPr>
        <a:xfrm>
          <a:off x="5228515" y="2567022"/>
          <a:ext cx="1181862" cy="23603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Database enhancements</a:t>
          </a:r>
          <a:endParaRPr lang="en-US" sz="1200" kern="1200" dirty="0"/>
        </a:p>
      </dsp:txBody>
      <dsp:txXfrm>
        <a:off x="5228515" y="2567022"/>
        <a:ext cx="1181862" cy="2360339"/>
      </dsp:txXfrm>
    </dsp:sp>
    <dsp:sp modelId="{7391A2BA-77CE-4CB6-A8F8-E6511C67EC75}">
      <dsp:nvSpPr>
        <dsp:cNvPr id="0" name=""/>
        <dsp:cNvSpPr/>
      </dsp:nvSpPr>
      <dsp:spPr>
        <a:xfrm>
          <a:off x="6509654" y="2567022"/>
          <a:ext cx="1181862" cy="23603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Increased Database sizing</a:t>
          </a:r>
          <a:endParaRPr lang="en-US" sz="1200" kern="1200" dirty="0"/>
        </a:p>
      </dsp:txBody>
      <dsp:txXfrm>
        <a:off x="6509654" y="2567022"/>
        <a:ext cx="1181862" cy="2360339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47D45D6-6906-4929-88F9-D197FD1BDF03}">
      <dsp:nvSpPr>
        <dsp:cNvPr id="0" name=""/>
        <dsp:cNvSpPr/>
      </dsp:nvSpPr>
      <dsp:spPr>
        <a:xfrm>
          <a:off x="1280160" y="1666"/>
          <a:ext cx="1920240" cy="90249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B3E94D-53DF-43FA-B945-F958C4217E94}">
      <dsp:nvSpPr>
        <dsp:cNvPr id="0" name=""/>
        <dsp:cNvSpPr/>
      </dsp:nvSpPr>
      <dsp:spPr>
        <a:xfrm>
          <a:off x="0" y="1666"/>
          <a:ext cx="1280160" cy="90249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ipgServer</a:t>
          </a:r>
          <a:endParaRPr lang="en-US" sz="1400" kern="1200" dirty="0"/>
        </a:p>
      </dsp:txBody>
      <dsp:txXfrm>
        <a:off x="0" y="1666"/>
        <a:ext cx="1280160" cy="902493"/>
      </dsp:txXfrm>
    </dsp:sp>
    <dsp:sp modelId="{EE0515DE-4DE0-4979-AD44-20D88BF51B05}">
      <dsp:nvSpPr>
        <dsp:cNvPr id="0" name=""/>
        <dsp:cNvSpPr/>
      </dsp:nvSpPr>
      <dsp:spPr>
        <a:xfrm>
          <a:off x="1280160" y="994410"/>
          <a:ext cx="1920240" cy="90249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5F78D6-8C79-4BEF-85BD-2937B19F56C6}">
      <dsp:nvSpPr>
        <dsp:cNvPr id="0" name=""/>
        <dsp:cNvSpPr/>
      </dsp:nvSpPr>
      <dsp:spPr>
        <a:xfrm>
          <a:off x="0" y="994410"/>
          <a:ext cx="1280160" cy="90249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ppvServer</a:t>
          </a:r>
          <a:endParaRPr lang="en-US" sz="1400" kern="1200" dirty="0"/>
        </a:p>
      </dsp:txBody>
      <dsp:txXfrm>
        <a:off x="0" y="994410"/>
        <a:ext cx="1280160" cy="902493"/>
      </dsp:txXfrm>
    </dsp:sp>
    <dsp:sp modelId="{2BFD25E3-7DFD-4016-9D81-AD1F19839E8E}">
      <dsp:nvSpPr>
        <dsp:cNvPr id="0" name=""/>
        <dsp:cNvSpPr/>
      </dsp:nvSpPr>
      <dsp:spPr>
        <a:xfrm>
          <a:off x="1280160" y="1987153"/>
          <a:ext cx="1920240" cy="90249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07CD39-DAA1-4596-9FE0-B484DA453DA2}">
      <dsp:nvSpPr>
        <dsp:cNvPr id="0" name=""/>
        <dsp:cNvSpPr/>
      </dsp:nvSpPr>
      <dsp:spPr>
        <a:xfrm>
          <a:off x="0" y="1987153"/>
          <a:ext cx="1280160" cy="90249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ppvfileserver</a:t>
          </a:r>
          <a:endParaRPr lang="en-US" sz="1400" kern="1200" dirty="0"/>
        </a:p>
      </dsp:txBody>
      <dsp:txXfrm>
        <a:off x="0" y="1987153"/>
        <a:ext cx="1280160" cy="902493"/>
      </dsp:txXfrm>
    </dsp:sp>
    <dsp:sp modelId="{B45174C7-2E50-4659-B4D3-61E75CABB16B}">
      <dsp:nvSpPr>
        <dsp:cNvPr id="0" name=""/>
        <dsp:cNvSpPr/>
      </dsp:nvSpPr>
      <dsp:spPr>
        <a:xfrm>
          <a:off x="1280160" y="2979896"/>
          <a:ext cx="1920240" cy="90249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2FCF4C-CFA5-4780-AAA5-EEE8440D5D27}">
      <dsp:nvSpPr>
        <dsp:cNvPr id="0" name=""/>
        <dsp:cNvSpPr/>
      </dsp:nvSpPr>
      <dsp:spPr>
        <a:xfrm>
          <a:off x="0" y="2979896"/>
          <a:ext cx="1280160" cy="90249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vcServer</a:t>
          </a:r>
          <a:endParaRPr lang="en-US" sz="1400" kern="1200" dirty="0"/>
        </a:p>
      </dsp:txBody>
      <dsp:txXfrm>
        <a:off x="0" y="2979896"/>
        <a:ext cx="1280160" cy="902493"/>
      </dsp:txXfrm>
    </dsp:sp>
    <dsp:sp modelId="{EE2998F2-4FE0-40C4-B3E7-F9593372931B}">
      <dsp:nvSpPr>
        <dsp:cNvPr id="0" name=""/>
        <dsp:cNvSpPr/>
      </dsp:nvSpPr>
      <dsp:spPr>
        <a:xfrm>
          <a:off x="1280160" y="3972639"/>
          <a:ext cx="1920240" cy="90249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5A0EE9-3CC8-4766-9651-535CDC795877}">
      <dsp:nvSpPr>
        <dsp:cNvPr id="0" name=""/>
        <dsp:cNvSpPr/>
      </dsp:nvSpPr>
      <dsp:spPr>
        <a:xfrm>
          <a:off x="0" y="3972639"/>
          <a:ext cx="1280160" cy="90249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Hct</a:t>
          </a:r>
          <a:endParaRPr lang="en-US" sz="1400" kern="1200" dirty="0"/>
        </a:p>
      </dsp:txBody>
      <dsp:txXfrm>
        <a:off x="0" y="3972639"/>
        <a:ext cx="1280160" cy="902493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88445F5-F9E1-42D5-92A2-7B7582D40A59}">
      <dsp:nvSpPr>
        <dsp:cNvPr id="0" name=""/>
        <dsp:cNvSpPr/>
      </dsp:nvSpPr>
      <dsp:spPr>
        <a:xfrm rot="5400000">
          <a:off x="5679144" y="-2332637"/>
          <a:ext cx="870287" cy="575462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hlinkClick xmlns:r="http://schemas.openxmlformats.org/officeDocument/2006/relationships" r:id="rId1"/>
            </a:rPr>
            <a:t>http://cfet.cisco.com/NPI</a:t>
          </a:r>
          <a:endParaRPr lang="en-US" sz="1400" kern="1200" dirty="0"/>
        </a:p>
      </dsp:txBody>
      <dsp:txXfrm rot="5400000">
        <a:off x="5679144" y="-2332637"/>
        <a:ext cx="870287" cy="5754624"/>
      </dsp:txXfrm>
    </dsp:sp>
    <dsp:sp modelId="{9E798296-E4FB-4747-81E7-EAAC27C65582}">
      <dsp:nvSpPr>
        <dsp:cNvPr id="0" name=""/>
        <dsp:cNvSpPr/>
      </dsp:nvSpPr>
      <dsp:spPr>
        <a:xfrm>
          <a:off x="0" y="744"/>
          <a:ext cx="3236976" cy="10878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err="1" smtClean="0"/>
            <a:t>CFET</a:t>
          </a:r>
          <a:r>
            <a:rPr lang="en-US" sz="4000" kern="1200" dirty="0" smtClean="0"/>
            <a:t> Wiki</a:t>
          </a:r>
          <a:endParaRPr lang="en-US" sz="4000" kern="1200" dirty="0"/>
        </a:p>
      </dsp:txBody>
      <dsp:txXfrm>
        <a:off x="0" y="744"/>
        <a:ext cx="3236976" cy="1087859"/>
      </dsp:txXfrm>
    </dsp:sp>
    <dsp:sp modelId="{DDAF0DAA-CE7F-4FB1-A2B3-FE60A2FC5BBB}">
      <dsp:nvSpPr>
        <dsp:cNvPr id="0" name=""/>
        <dsp:cNvSpPr/>
      </dsp:nvSpPr>
      <dsp:spPr>
        <a:xfrm rot="5400000">
          <a:off x="4736713" y="-359902"/>
          <a:ext cx="2743206" cy="574900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0" kern="1200" dirty="0" err="1" smtClean="0"/>
            <a:t>4035750_SR</a:t>
          </a:r>
          <a:r>
            <a:rPr lang="en-US" sz="1200" b="0" kern="1200" dirty="0" smtClean="0"/>
            <a:t> 5.0 Release Notes_draft05.pdf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0" kern="1200" smtClean="0"/>
            <a:t>System Release 5.0 Online Help (part number 4038475)</a:t>
          </a:r>
          <a:endParaRPr lang="en-US" sz="1200" b="0" kern="1200" dirty="0" smtClean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0" kern="1200" smtClean="0"/>
            <a:t>Configuring RADIUS and LDAP Support Configuration Guide (part number 4017610)</a:t>
          </a:r>
          <a:endParaRPr lang="en-US" sz="1200" b="0" kern="1200" dirty="0" smtClean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0" kern="1200" dirty="0" smtClean="0"/>
            <a:t>Cisco </a:t>
          </a:r>
          <a:r>
            <a:rPr lang="en-US" sz="1200" b="0" kern="1200" dirty="0" err="1" smtClean="0"/>
            <a:t>RF</a:t>
          </a:r>
          <a:r>
            <a:rPr lang="en-US" sz="1200" b="0" kern="1200" dirty="0" smtClean="0"/>
            <a:t> Gateway 1 System Guide (part number 4024958)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0" kern="1200" smtClean="0"/>
            <a:t>Cisco RF Gateway 1 Configuration Guide (part number 4025112)</a:t>
          </a:r>
          <a:endParaRPr lang="en-US" sz="1200" b="0" kern="1200" dirty="0" smtClean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0" kern="1200" smtClean="0"/>
            <a:t>Application Server 5.0 Installation and Operation Guide (part number 4038960)</a:t>
          </a:r>
          <a:endParaRPr lang="en-US" sz="1200" b="0" kern="1200" dirty="0" smtClean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0" kern="1200" dirty="0" err="1" smtClean="0"/>
            <a:t>DBDS</a:t>
          </a:r>
          <a:r>
            <a:rPr lang="en-US" sz="1200" b="0" kern="1200" dirty="0" smtClean="0"/>
            <a:t> SNMP Administration Guide (part number 4038396)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0" kern="1200" smtClean="0"/>
            <a:t>DNCS Installation and Operation Guide (part number 4034803)</a:t>
          </a:r>
          <a:endParaRPr lang="en-US" sz="1200" b="0" kern="1200" dirty="0" smtClean="0"/>
        </a:p>
      </dsp:txBody>
      <dsp:txXfrm rot="5400000">
        <a:off x="4736713" y="-359902"/>
        <a:ext cx="2743206" cy="5749004"/>
      </dsp:txXfrm>
    </dsp:sp>
    <dsp:sp modelId="{29CBBE84-707B-4D44-BC28-714F8A84CC30}">
      <dsp:nvSpPr>
        <dsp:cNvPr id="0" name=""/>
        <dsp:cNvSpPr/>
      </dsp:nvSpPr>
      <dsp:spPr>
        <a:xfrm>
          <a:off x="0" y="1970670"/>
          <a:ext cx="3233814" cy="10878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Documents</a:t>
          </a:r>
          <a:endParaRPr lang="en-US" sz="4000" kern="1200" dirty="0"/>
        </a:p>
      </dsp:txBody>
      <dsp:txXfrm>
        <a:off x="0" y="1970670"/>
        <a:ext cx="3233814" cy="1087859"/>
      </dsp:txXfrm>
    </dsp:sp>
    <dsp:sp modelId="{50B4C6B7-FC13-4B73-A3E5-EDF42746FA20}">
      <dsp:nvSpPr>
        <dsp:cNvPr id="0" name=""/>
        <dsp:cNvSpPr/>
      </dsp:nvSpPr>
      <dsp:spPr>
        <a:xfrm rot="5400000">
          <a:off x="5679144" y="1607213"/>
          <a:ext cx="870287" cy="575462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1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0" kern="1200" dirty="0" smtClean="0"/>
            <a:t>Sun Explorer Tool: </a:t>
          </a:r>
          <a:r>
            <a:rPr lang="en-US" sz="1200" b="0" kern="1200" dirty="0" smtClean="0">
              <a:hlinkClick xmlns:r="http://schemas.openxmlformats.org/officeDocument/2006/relationships" r:id="rId2" tooltip="http://docs.sun.com/app/docs/doc/819-6614/6n8k8pjc4?a=view"/>
            </a:rPr>
            <a:t>http://docs.sun.com/app/docs/doc/819-6614/6n8k8pjc4?a=view</a:t>
          </a:r>
          <a:endParaRPr lang="en-US" sz="1200" b="0" kern="1200" dirty="0" smtClean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0" kern="1200" dirty="0" smtClean="0"/>
            <a:t>Boot-archives: http://dlc.sun.com/osol/docs/content/SYSADV1/ggnke.html</a:t>
          </a:r>
        </a:p>
      </dsp:txBody>
      <dsp:txXfrm rot="5400000">
        <a:off x="5679144" y="1607213"/>
        <a:ext cx="870287" cy="5754624"/>
      </dsp:txXfrm>
    </dsp:sp>
    <dsp:sp modelId="{627DA4D8-5554-43BD-9B8C-11DECF003744}">
      <dsp:nvSpPr>
        <dsp:cNvPr id="0" name=""/>
        <dsp:cNvSpPr/>
      </dsp:nvSpPr>
      <dsp:spPr>
        <a:xfrm>
          <a:off x="0" y="3940596"/>
          <a:ext cx="3236976" cy="10878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Other</a:t>
          </a:r>
          <a:endParaRPr lang="en-US" sz="4000" kern="1200" dirty="0"/>
        </a:p>
      </dsp:txBody>
      <dsp:txXfrm>
        <a:off x="0" y="3940596"/>
        <a:ext cx="3236976" cy="10878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?>

<Relationships xmlns="http://schemas.openxmlformats.org/package/2006/relationships">
  <Relationship Id="rId1" Type="http://schemas.openxmlformats.org/officeDocument/2006/relationships/theme" Target="../theme/theme4.xml"/>
</Relationships>
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75820" y="6751201"/>
            <a:ext cx="9087833" cy="22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6959" tIns="50862" rIns="96959" bIns="50862">
            <a:spAutoFit/>
          </a:bodyPr>
          <a:lstStyle/>
          <a:p>
            <a:pPr defTabSz="619125">
              <a:lnSpc>
                <a:spcPct val="100000"/>
              </a:lnSpc>
              <a:tabLst>
                <a:tab pos="2420938" algn="l"/>
                <a:tab pos="4897438" algn="l"/>
              </a:tabLst>
            </a:pPr>
            <a:r>
              <a:rPr lang="en-US" sz="800"/>
              <a:t>© 2006, Cisco Systems, Inc. All rights reserved. Printed in USA.</a:t>
            </a:r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>
            <a:off x="204293" y="6761971"/>
            <a:ext cx="8873009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?>

<Relationships xmlns="http://schemas.openxmlformats.org/package/2006/relationships">
  <Relationship Id="rId1" Type="http://schemas.openxmlformats.org/officeDocument/2006/relationships/theme" Target="../theme/theme3.xml"/>
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304" name="Rectangle 8"/>
          <p:cNvSpPr>
            <a:spLocks noChangeArrowheads="1"/>
          </p:cNvSpPr>
          <p:nvPr/>
        </p:nvSpPr>
        <p:spPr bwMode="auto">
          <a:xfrm>
            <a:off x="8276984" y="6480770"/>
            <a:ext cx="593921" cy="159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83305" name="Rectangle 9"/>
          <p:cNvSpPr>
            <a:spLocks noChangeArrowheads="1"/>
          </p:cNvSpPr>
          <p:nvPr/>
        </p:nvSpPr>
        <p:spPr bwMode="auto">
          <a:xfrm>
            <a:off x="75820" y="6612396"/>
            <a:ext cx="3468752" cy="347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514" tIns="50105" rIns="95514" bIns="50105">
            <a:spAutoFit/>
          </a:bodyPr>
          <a:lstStyle/>
          <a:p>
            <a:pPr defTabSz="609600">
              <a:lnSpc>
                <a:spcPct val="100000"/>
              </a:lnSpc>
              <a:tabLst>
                <a:tab pos="2384425" algn="l"/>
                <a:tab pos="4822825" algn="l"/>
              </a:tabLst>
            </a:pPr>
            <a:r>
              <a:rPr lang="en-US" sz="800"/>
              <a:t>© 2006, Cisco Systems, Inc. All rights reserved.</a:t>
            </a:r>
          </a:p>
          <a:p>
            <a:pPr defTabSz="609600">
              <a:lnSpc>
                <a:spcPct val="100000"/>
              </a:lnSpc>
              <a:tabLst>
                <a:tab pos="2384425" algn="l"/>
                <a:tab pos="4822825" algn="l"/>
              </a:tabLst>
            </a:pPr>
            <a:r>
              <a:rPr lang="en-US" sz="800"/>
              <a:t>Presentation_ID.scr</a:t>
            </a:r>
          </a:p>
        </p:txBody>
      </p:sp>
      <p:sp>
        <p:nvSpPr>
          <p:cNvPr id="183306" name="Line 10"/>
          <p:cNvSpPr>
            <a:spLocks noChangeShapeType="1"/>
          </p:cNvSpPr>
          <p:nvPr/>
        </p:nvSpPr>
        <p:spPr bwMode="auto">
          <a:xfrm>
            <a:off x="202186" y="6623165"/>
            <a:ext cx="880982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83307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7851551" y="6534618"/>
            <a:ext cx="1076219" cy="21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789" tIns="0" rIns="18789" bIns="0" numCol="1" anchor="b" anchorCtr="0" compatLnSpc="1">
            <a:prstTxWarp prst="textNoShape">
              <a:avLst/>
            </a:prstTxWarp>
          </a:bodyPr>
          <a:lstStyle>
            <a:lvl1pPr algn="r" defTabSz="901700">
              <a:lnSpc>
                <a:spcPct val="100000"/>
              </a:lnSpc>
              <a:defRPr sz="800" b="0"/>
            </a:lvl1pPr>
          </a:lstStyle>
          <a:p>
            <a:fld id="{AB0B83A1-9CAF-4C57-8A82-FA970ACEB5D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8678" name="AutoShape 1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678113" y="184150"/>
            <a:ext cx="4005262" cy="30035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183309" name="Rectangle 1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37057" y="3295428"/>
            <a:ext cx="8106388" cy="3202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14" tIns="50105" rIns="95514" bIns="501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Body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112713" indent="-112713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82600" indent="-120650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66788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449388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931988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1.xml"/>
</Relationships>

</file>

<file path=ppt/notesSlides/_rels/notesSlide10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10.xml"/>
</Relationships>

</file>

<file path=ppt/notesSlides/_rels/notesSlide11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11.xml"/>
</Relationships>

</file>

<file path=ppt/notesSlides/_rels/notesSlide12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12.xml"/>
</Relationships>

</file>

<file path=ppt/notesSlides/_rels/notesSlide13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13.xml"/>
</Relationships>

</file>

<file path=ppt/notesSlides/_rels/notesSlide14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14.xml"/>
</Relationships>

</file>

<file path=ppt/notesSlides/_rels/notesSlide15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15.xml"/>
</Relationships>

</file>

<file path=ppt/notesSlides/_rels/notesSlide16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16.xml"/>
</Relationships>

</file>

<file path=ppt/notesSlides/_rels/notesSlide17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17.xml"/>
</Relationships>

</file>

<file path=ppt/notesSlides/_rels/notesSlide18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18.xml"/>
</Relationships>

</file>

<file path=ppt/notesSlides/_rels/notesSlide19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19.xml"/>
</Relationships>

</file>

<file path=ppt/notesSlides/_rels/notesSlide2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2.xml"/>
</Relationships>

</file>

<file path=ppt/notesSlides/_rels/notesSlide20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20.xml"/>
</Relationships>

</file>

<file path=ppt/notesSlides/_rels/notesSlide21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21.xml"/>
</Relationships>

</file>

<file path=ppt/notesSlides/_rels/notesSlide22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22.xml"/>
</Relationships>

</file>

<file path=ppt/notesSlides/_rels/notesSlide23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23.xml"/>
</Relationships>

</file>

<file path=ppt/notesSlides/_rels/notesSlide24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24.xml"/>
</Relationships>

</file>

<file path=ppt/notesSlides/_rels/notesSlide25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25.xml"/>
</Relationships>

</file>

<file path=ppt/notesSlides/_rels/notesSlide26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26.xml"/>
</Relationships>

</file>

<file path=ppt/notesSlides/_rels/notesSlide27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27.xml"/>
</Relationships>

</file>

<file path=ppt/notesSlides/_rels/notesSlide28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28.xml"/>
</Relationships>

</file>

<file path=ppt/notesSlides/_rels/notesSlide29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29.xml"/>
</Relationships>

</file>

<file path=ppt/notesSlides/_rels/notesSlide3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3.xml"/>
</Relationships>

</file>

<file path=ppt/notesSlides/_rels/notesSlide30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30.xml"/>
</Relationships>

</file>

<file path=ppt/notesSlides/_rels/notesSlide31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31.xml"/>
</Relationships>

</file>

<file path=ppt/notesSlides/_rels/notesSlide32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32.xml"/>
</Relationships>

</file>

<file path=ppt/notesSlides/_rels/notesSlide4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4.xml"/>
</Relationships>

</file>

<file path=ppt/notesSlides/_rels/notesSlide5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5.xml"/>
</Relationships>

</file>

<file path=ppt/notesSlides/_rels/notesSlide6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6.xml"/>
</Relationships>

</file>

<file path=ppt/notesSlides/_rels/notesSlide7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7.xml"/>
</Relationships>

</file>

<file path=ppt/notesSlides/_rels/notesSlide8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8.xml"/>
</Relationships>

</file>

<file path=ppt/notesSlides/_rels/notesSlide9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9.xml"/>
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56D3E1-11A2-4F7E-81B2-9CB5EB68D71B}" type="slidenum">
              <a:rPr lang="en-US"/>
              <a:pPr/>
              <a:t>1</a:t>
            </a:fld>
            <a:endParaRPr lang="en-US"/>
          </a:p>
        </p:txBody>
      </p:sp>
      <p:sp>
        <p:nvSpPr>
          <p:cNvPr id="30723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92425" y="525463"/>
            <a:ext cx="3498850" cy="2624137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792" y="3324147"/>
            <a:ext cx="7426118" cy="3148247"/>
          </a:xfrm>
          <a:noFill/>
          <a:ln/>
        </p:spPr>
        <p:txBody>
          <a:bodyPr/>
          <a:lstStyle/>
          <a:p>
            <a:r>
              <a:rPr lang="en-US" dirty="0" err="1" smtClean="0"/>
              <a:t>DNCS</a:t>
            </a:r>
            <a:r>
              <a:rPr lang="en-US" dirty="0" smtClean="0"/>
              <a:t> 5.0 Overview</a:t>
            </a:r>
          </a:p>
          <a:p>
            <a:r>
              <a:rPr lang="en-US" dirty="0" smtClean="0"/>
              <a:t>There</a:t>
            </a:r>
            <a:r>
              <a:rPr lang="en-US" baseline="0" dirty="0" smtClean="0"/>
              <a:t> are two areas that we are going to focus on</a:t>
            </a:r>
          </a:p>
          <a:p>
            <a:pPr lvl="1"/>
            <a:r>
              <a:rPr lang="en-US" baseline="0" dirty="0" smtClean="0"/>
              <a:t>Platform Features</a:t>
            </a:r>
          </a:p>
          <a:p>
            <a:pPr lvl="1"/>
            <a:r>
              <a:rPr lang="en-US" baseline="0" dirty="0" smtClean="0"/>
              <a:t>Application Features</a:t>
            </a:r>
          </a:p>
          <a:p>
            <a:pPr lvl="1">
              <a:buNone/>
            </a:pPr>
            <a:endParaRPr lang="en-US" baseline="0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0B83A1-9CAF-4C57-8A82-FA970ACEB5D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Pct val="100000"/>
              <a:buFontTx/>
              <a:buChar char="•"/>
              <a:tabLst/>
              <a:defRPr/>
            </a:pPr>
            <a:r>
              <a:rPr lang="en-US" b="0" dirty="0" smtClean="0"/>
              <a:t>SR5.0 supports the elimination of the Application Server as a standalone server by moving the </a:t>
            </a:r>
            <a:r>
              <a:rPr lang="en-US" b="0" dirty="0" err="1" smtClean="0"/>
              <a:t>appserver</a:t>
            </a:r>
            <a:r>
              <a:rPr lang="en-US" b="0" dirty="0" smtClean="0"/>
              <a:t> processes to the DNCS.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0B83A1-9CAF-4C57-8A82-FA970ACEB5D5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i="1" dirty="0" smtClean="0"/>
              <a:t>Security</a:t>
            </a:r>
          </a:p>
          <a:p>
            <a:pPr lvl="1"/>
            <a:r>
              <a:rPr lang="en-US" b="1" i="1" dirty="0" smtClean="0"/>
              <a:t>Enhanced</a:t>
            </a:r>
            <a:r>
              <a:rPr lang="en-US" b="1" i="1" baseline="0" dirty="0" smtClean="0"/>
              <a:t> User Level and DNCS Security</a:t>
            </a:r>
          </a:p>
          <a:p>
            <a:pPr lvl="1"/>
            <a:r>
              <a:rPr lang="en-US" b="1" i="1" baseline="0" dirty="0" smtClean="0"/>
              <a:t>DNCS Web Services Security</a:t>
            </a:r>
          </a:p>
          <a:p>
            <a:pPr lvl="1"/>
            <a:r>
              <a:rPr lang="en-US" b="1" i="1" baseline="0" dirty="0" smtClean="0"/>
              <a:t>Support for LDAP and RADIUS</a:t>
            </a:r>
            <a:endParaRPr lang="en-US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0B83A1-9CAF-4C57-8A82-FA970ACEB5D5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12713" marR="0" lvl="0" indent="-112713" algn="l" defTabSz="1020763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Pct val="100000"/>
              <a:buFontTx/>
              <a:buChar char="•"/>
              <a:tabLst/>
              <a:defRPr/>
            </a:pPr>
            <a:r>
              <a:rPr lang="en-US" sz="1400" b="1" i="1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Currently the</a:t>
            </a:r>
            <a:r>
              <a:rPr lang="en-US" sz="1400" b="1" i="1" kern="1200" baseline="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existing </a:t>
            </a:r>
            <a:r>
              <a:rPr lang="en-US" sz="1400" b="1" i="1" kern="1200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DNCS’s</a:t>
            </a:r>
            <a:r>
              <a:rPr lang="en-US" sz="1400" b="1" i="1" kern="1200" baseline="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are</a:t>
            </a:r>
            <a:r>
              <a:rPr lang="en-US" sz="1400" b="1" i="1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considered secure by virtue,</a:t>
            </a:r>
            <a:r>
              <a:rPr lang="en-US" sz="1400" b="1" i="1" kern="1200" baseline="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in other words a “Walled Garden” network environment. </a:t>
            </a:r>
            <a:endParaRPr lang="en-US" sz="1400" b="1" i="1" kern="1200" dirty="0" smtClean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pPr marL="112713" marR="0" lvl="0" indent="-112713" algn="l" defTabSz="1020763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Pct val="100000"/>
              <a:buFontTx/>
              <a:buChar char="•"/>
              <a:tabLst/>
              <a:defRPr/>
            </a:pPr>
            <a:r>
              <a:rPr lang="en-US" sz="1400" b="1" i="1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As our services become </a:t>
            </a:r>
            <a:r>
              <a:rPr lang="en-US" sz="1400" b="1" i="1" kern="1200" dirty="0" smtClean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more diverse and network topologies converge</a:t>
            </a:r>
            <a:r>
              <a:rPr lang="en-US" sz="1400" b="1" i="1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, the walled garden assumption becomes more and more problematic. </a:t>
            </a:r>
          </a:p>
          <a:p>
            <a:pPr marL="112713" marR="0" lvl="0" indent="-112713" algn="l" defTabSz="1020763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Pct val="100000"/>
              <a:buFontTx/>
              <a:buChar char="•"/>
              <a:tabLst/>
              <a:defRPr/>
            </a:pPr>
            <a:r>
              <a:rPr lang="en-US" sz="1400" i="1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</a:t>
            </a:r>
            <a:r>
              <a:rPr lang="en-US" sz="1400" b="1" i="1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In addition, the customer has expressed the desire for greater visibility and control over the operating environment of the </a:t>
            </a:r>
            <a:r>
              <a:rPr lang="en-US" sz="1400" b="1" i="1" kern="1200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STB</a:t>
            </a:r>
            <a:r>
              <a:rPr lang="en-US" sz="1400" b="1" i="1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control sub-system in order to protect and control information and prevent negative impacts caused by unauthorized use of the system.</a:t>
            </a:r>
          </a:p>
          <a:p>
            <a:pPr marL="112713" marR="0" lvl="0" indent="-112713" algn="l" defTabSz="1020763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Pct val="100000"/>
              <a:buFontTx/>
              <a:buChar char="•"/>
              <a:tabLst/>
              <a:defRPr/>
            </a:pPr>
            <a:r>
              <a:rPr lang="en-US" sz="1400" i="1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</a:t>
            </a:r>
            <a:r>
              <a:rPr lang="en-US" sz="1400" b="1" i="1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To support these goals, the system was enhanced to include</a:t>
            </a:r>
          </a:p>
          <a:p>
            <a:pPr marL="482600" marR="0" lvl="1" indent="-112713" algn="l" defTabSz="1020763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Pct val="100000"/>
              <a:buFontTx/>
              <a:buChar char="•"/>
              <a:tabLst/>
              <a:defRPr/>
            </a:pPr>
            <a:r>
              <a:rPr lang="en-US" sz="1400" b="1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</a:t>
            </a:r>
            <a:r>
              <a:rPr lang="en-US" sz="1400" b="1" i="1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account protection mechanisms</a:t>
            </a:r>
          </a:p>
          <a:p>
            <a:pPr marL="482600" marR="0" lvl="1" indent="-112713" algn="l" defTabSz="1020763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Pct val="100000"/>
              <a:buFontTx/>
              <a:buChar char="•"/>
              <a:tabLst/>
              <a:defRPr/>
            </a:pPr>
            <a:r>
              <a:rPr lang="en-US" sz="1400" b="1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Auditing</a:t>
            </a:r>
          </a:p>
          <a:p>
            <a:pPr marL="482600" marR="0" lvl="1" indent="-112713" algn="l" defTabSz="1020763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Pct val="100000"/>
              <a:buFontTx/>
              <a:buChar char="•"/>
              <a:tabLst/>
              <a:defRPr/>
            </a:pPr>
            <a:r>
              <a:rPr lang="en-US" sz="1400" b="1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Reporting</a:t>
            </a:r>
          </a:p>
          <a:p>
            <a:pPr marL="482600" marR="0" lvl="1" indent="-112713" algn="l" defTabSz="1020763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Pct val="100000"/>
              <a:buFontTx/>
              <a:buChar char="•"/>
              <a:tabLst/>
              <a:defRPr/>
            </a:pPr>
            <a:r>
              <a:rPr lang="en-US" sz="1400" b="1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access control measures. </a:t>
            </a:r>
          </a:p>
          <a:p>
            <a:pPr marL="112713" marR="0" lvl="0" indent="-112713" algn="l" defTabSz="1020763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endParaRPr lang="en-US" sz="1400" kern="1200" dirty="0" smtClean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pPr marL="112713" marR="0" lvl="0" indent="-112713" algn="l" defTabSz="1020763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Pct val="100000"/>
              <a:buFontTx/>
              <a:buChar char="•"/>
              <a:tabLst/>
              <a:defRPr/>
            </a:pPr>
            <a:endParaRPr lang="en-US" sz="1400" kern="1200" dirty="0" smtClean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0B83A1-9CAF-4C57-8A82-FA970ACEB5D5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sz="1400" b="1" i="1" dirty="0" smtClean="0"/>
              <a:t>DNCS Web Services Security has two</a:t>
            </a:r>
            <a:r>
              <a:rPr lang="en-US" sz="1400" b="1" i="1" baseline="0" dirty="0" smtClean="0"/>
              <a:t> </a:t>
            </a:r>
            <a:r>
              <a:rPr lang="en-US" sz="1400" b="1" i="1" dirty="0" smtClean="0"/>
              <a:t>Separate</a:t>
            </a:r>
            <a:r>
              <a:rPr lang="en-US" sz="1400" b="1" i="1" baseline="0" dirty="0" smtClean="0"/>
              <a:t> Web Instances for Web Services</a:t>
            </a:r>
            <a:endParaRPr lang="en-US" sz="1400" b="1" i="1" dirty="0" smtClean="0"/>
          </a:p>
          <a:p>
            <a:pPr lvl="1" algn="l"/>
            <a:r>
              <a:rPr lang="en-US" sz="1400" b="1" i="1" dirty="0" smtClean="0"/>
              <a:t>one supports the web user interface (Administrative Console </a:t>
            </a:r>
            <a:r>
              <a:rPr lang="en-US" sz="1400" b="1" i="1" dirty="0" err="1" smtClean="0"/>
              <a:t>WebUI</a:t>
            </a:r>
            <a:r>
              <a:rPr lang="en-US" sz="1400" b="1" i="1" dirty="0" smtClean="0"/>
              <a:t>)</a:t>
            </a:r>
          </a:p>
          <a:p>
            <a:pPr lvl="1" algn="l"/>
            <a:r>
              <a:rPr lang="en-US" sz="1400" b="1" i="1" dirty="0" smtClean="0"/>
              <a:t>other supports web services.</a:t>
            </a:r>
            <a:endParaRPr lang="en-US" sz="1400" b="1" i="1" kern="1200" dirty="0" smtClean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pPr marL="112713" marR="0" lvl="0" indent="-112713" algn="l" defTabSz="1020763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Pct val="100000"/>
              <a:buFontTx/>
              <a:buChar char="•"/>
              <a:tabLst/>
              <a:defRPr/>
            </a:pPr>
            <a:r>
              <a:rPr lang="en-US" sz="1400" b="1" i="1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Enable HTTPS Access and Installing Certificates</a:t>
            </a:r>
          </a:p>
          <a:p>
            <a:pPr marL="112713" marR="0" lvl="0" indent="-112713" algn="l" defTabSz="1020763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endParaRPr lang="en-US" sz="1400" kern="1200" dirty="0" smtClean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pPr marL="112713" marR="0" lvl="0" indent="-112713" algn="l" defTabSz="1020763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Pct val="100000"/>
              <a:buFontTx/>
              <a:buChar char="•"/>
              <a:tabLst/>
              <a:defRPr/>
            </a:pPr>
            <a:endParaRPr lang="en-US" sz="1400" kern="1200" dirty="0" smtClean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0B83A1-9CAF-4C57-8A82-FA970ACEB5D5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400" b="1" dirty="0" smtClean="0"/>
          </a:p>
          <a:p>
            <a:r>
              <a:rPr lang="en-US" sz="1400" b="1" dirty="0" smtClean="0"/>
              <a:t>Since user accounts are now role-based, it is possible for systems administrators to define a large number of users across an enterprise network.</a:t>
            </a:r>
          </a:p>
          <a:p>
            <a:endParaRPr lang="en-US" sz="1400" b="1" dirty="0" smtClean="0"/>
          </a:p>
          <a:p>
            <a:r>
              <a:rPr lang="en-US" sz="1400" b="1" dirty="0" smtClean="0"/>
              <a:t>To accommodate these issues, SR 5.0 supports the following protocols:</a:t>
            </a:r>
          </a:p>
          <a:p>
            <a:pPr lvl="1"/>
            <a:r>
              <a:rPr lang="en-US" sz="1400" b="1" i="1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RADIUS: Client/Server Protocol that provides centralized Authentication, Authorization and Accounting Service.</a:t>
            </a:r>
          </a:p>
          <a:p>
            <a:pPr lvl="1"/>
            <a:r>
              <a:rPr lang="en-US" sz="1400" b="1" i="1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LDAP: Application Protocol that queries and modifies directory entries</a:t>
            </a:r>
            <a:r>
              <a:rPr lang="en-US" sz="1400" b="1" i="1" kern="1200" baseline="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in a directory.</a:t>
            </a:r>
            <a:endParaRPr lang="en-US" sz="1400" b="1" i="1" kern="1200" dirty="0" smtClean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0B83A1-9CAF-4C57-8A82-FA970ACEB5D5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56D3E1-11A2-4F7E-81B2-9CB5EB68D71B}" type="slidenum">
              <a:rPr lang="en-US"/>
              <a:pPr/>
              <a:t>16</a:t>
            </a:fld>
            <a:endParaRPr lang="en-US"/>
          </a:p>
        </p:txBody>
      </p:sp>
      <p:sp>
        <p:nvSpPr>
          <p:cNvPr id="30723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92425" y="525463"/>
            <a:ext cx="3498850" cy="2624137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792" y="3324147"/>
            <a:ext cx="7426118" cy="3148247"/>
          </a:xfrm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400" b="1" i="0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SR 5.0 will provide IPv6 addresses on DSG </a:t>
            </a:r>
            <a:r>
              <a:rPr lang="en-US" sz="1400" b="1" i="0" kern="1200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STBs</a:t>
            </a:r>
            <a:r>
              <a:rPr lang="en-US" sz="1400" b="1" i="0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only via a DHCP Server. Other </a:t>
            </a:r>
            <a:r>
              <a:rPr lang="en-US" sz="1400" b="1" i="0" kern="1200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STBs</a:t>
            </a:r>
            <a:r>
              <a:rPr lang="en-US" sz="1400" b="1" i="0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and head end components will remain on </a:t>
            </a:r>
            <a:r>
              <a:rPr lang="en-US" sz="1400" b="1" i="0" kern="1200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IPv4</a:t>
            </a:r>
            <a:r>
              <a:rPr lang="en-US" sz="1400" b="1" i="0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.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0B83A1-9CAF-4C57-8A82-FA970ACEB5D5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400" b="1" i="0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A web browser-based user interface (</a:t>
            </a:r>
            <a:r>
              <a:rPr lang="en-US" sz="1400" b="1" i="0" kern="1200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WUI</a:t>
            </a:r>
            <a:r>
              <a:rPr lang="en-US" sz="1400" b="1" i="0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) has replaced the </a:t>
            </a:r>
            <a:r>
              <a:rPr lang="en-US" sz="1400" b="1" i="0" kern="1200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DNCS</a:t>
            </a:r>
            <a:r>
              <a:rPr lang="en-US" sz="1400" b="1" i="0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GUI for </a:t>
            </a:r>
            <a:r>
              <a:rPr lang="en-US" sz="1400" b="1" i="0" kern="1200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SR5.0</a:t>
            </a:r>
            <a:r>
              <a:rPr lang="en-US" sz="1400" b="1" i="0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. All windows have been converted to web pages and the Online Help and user documentation have been updated accordingly. 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0B83A1-9CAF-4C57-8A82-FA970ACEB5D5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Pct val="100000"/>
              <a:buFontTx/>
              <a:buChar char="•"/>
              <a:tabLst/>
              <a:defRPr/>
            </a:pPr>
            <a:r>
              <a:rPr lang="en-US" sz="1400" b="1" i="1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The </a:t>
            </a:r>
            <a:r>
              <a:rPr lang="en-US" sz="1400" b="1" i="1" kern="1200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DNCS</a:t>
            </a:r>
            <a:r>
              <a:rPr lang="en-US" sz="1400" b="1" i="1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now supports all inputs on </a:t>
            </a:r>
            <a:r>
              <a:rPr lang="en-US" sz="1400" b="1" i="1" kern="1200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RF</a:t>
            </a:r>
            <a:r>
              <a:rPr lang="en-US" sz="1400" b="1" i="1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Gateways that service </a:t>
            </a:r>
            <a:r>
              <a:rPr lang="en-US" sz="1400" b="1" i="1" kern="1200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VOD</a:t>
            </a:r>
            <a:r>
              <a:rPr lang="en-US" sz="1400" b="1" i="1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sessions. </a:t>
            </a:r>
          </a:p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Pct val="100000"/>
              <a:buFontTx/>
              <a:buChar char="•"/>
              <a:tabLst/>
              <a:defRPr/>
            </a:pPr>
            <a:r>
              <a:rPr lang="en-US" sz="1400" b="1" i="1" kern="1200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DNCS</a:t>
            </a:r>
            <a:r>
              <a:rPr lang="en-US" sz="1400" b="1" i="1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prevents input overflows and can load-balance inputs</a:t>
            </a:r>
          </a:p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Pct val="100000"/>
              <a:buFontTx/>
              <a:buChar char="•"/>
              <a:tabLst/>
              <a:defRPr/>
            </a:pPr>
            <a:r>
              <a:rPr lang="en-US" sz="1400" b="1" i="1" kern="1200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RFGW</a:t>
            </a:r>
            <a:r>
              <a:rPr lang="en-US" sz="1400" b="1" i="1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-1 and </a:t>
            </a:r>
            <a:r>
              <a:rPr lang="en-US" sz="1400" b="1" i="1" kern="1200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DNCS</a:t>
            </a:r>
            <a:r>
              <a:rPr lang="en-US" sz="1400" b="1" i="1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5.0 introduces embedded </a:t>
            </a:r>
            <a:r>
              <a:rPr lang="en-US" sz="1400" b="1" i="1" kern="1200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VOD</a:t>
            </a:r>
            <a:r>
              <a:rPr lang="en-US" sz="1400" b="1" i="1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encryption to the </a:t>
            </a:r>
            <a:r>
              <a:rPr lang="en-US" sz="1400" b="1" i="1" kern="1200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RFGW</a:t>
            </a:r>
            <a:r>
              <a:rPr lang="en-US" sz="1400" b="1" i="1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-1 using the </a:t>
            </a:r>
            <a:r>
              <a:rPr lang="en-US" sz="1400" b="1" i="1" kern="1200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GQIv2</a:t>
            </a:r>
            <a:r>
              <a:rPr lang="en-US" sz="1400" b="1" i="1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interface.</a:t>
            </a:r>
          </a:p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Pct val="100000"/>
              <a:buFontTx/>
              <a:buChar char="•"/>
              <a:tabLst/>
              <a:defRPr/>
            </a:pPr>
            <a:endParaRPr lang="en-US" sz="1400" b="1" kern="1200" dirty="0" smtClean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Pct val="100000"/>
              <a:buFontTx/>
              <a:buChar char="•"/>
              <a:tabLst/>
              <a:defRPr/>
            </a:pPr>
            <a:endParaRPr lang="en-US" sz="1400" b="1" kern="1200" dirty="0" smtClean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0B83A1-9CAF-4C57-8A82-FA970ACEB5D5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56D3E1-11A2-4F7E-81B2-9CB5EB68D71B}" type="slidenum">
              <a:rPr lang="en-US"/>
              <a:pPr/>
              <a:t>2</a:t>
            </a:fld>
            <a:endParaRPr lang="en-US"/>
          </a:p>
        </p:txBody>
      </p:sp>
      <p:sp>
        <p:nvSpPr>
          <p:cNvPr id="30723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92425" y="525463"/>
            <a:ext cx="3498850" cy="2624137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792" y="3324147"/>
            <a:ext cx="7426118" cy="3148247"/>
          </a:xfrm>
          <a:noFill/>
          <a:ln/>
        </p:spPr>
        <p:txBody>
          <a:bodyPr/>
          <a:lstStyle/>
          <a:p>
            <a:pPr lvl="1"/>
            <a:endParaRPr lang="en-US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Pct val="100000"/>
              <a:buFontTx/>
              <a:buChar char="•"/>
              <a:tabLst/>
              <a:defRPr/>
            </a:pPr>
            <a:r>
              <a:rPr lang="en-US" sz="1400" b="1" i="1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DNCS Support for removal of PSIP dependency for EAS In-Band delivery</a:t>
            </a:r>
          </a:p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Pct val="100000"/>
              <a:buFontTx/>
              <a:buChar char="•"/>
              <a:tabLst/>
              <a:defRPr/>
            </a:pPr>
            <a:r>
              <a:rPr lang="en-US" sz="1400" b="1" i="1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QAM UI Changes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0B83A1-9CAF-4C57-8A82-FA970ACEB5D5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400" b="1" i="1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SR 5.0 now supports direct delivery of </a:t>
            </a:r>
            <a:r>
              <a:rPr lang="en-US" sz="1400" b="1" i="1" kern="1200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inband</a:t>
            </a:r>
            <a:r>
              <a:rPr lang="en-US" sz="1400" b="1" i="1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</a:t>
            </a:r>
            <a:r>
              <a:rPr lang="en-US" sz="1400" b="1" i="1" kern="1200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BFS</a:t>
            </a:r>
            <a:r>
              <a:rPr lang="en-US" sz="1400" b="1" i="1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data to the </a:t>
            </a:r>
            <a:r>
              <a:rPr lang="en-US" sz="1400" b="1" i="1" kern="1200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BFS</a:t>
            </a:r>
            <a:r>
              <a:rPr lang="en-US" sz="1400" b="1" i="1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</a:t>
            </a:r>
            <a:r>
              <a:rPr lang="en-US" sz="1400" b="1" i="1" kern="1200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QAM</a:t>
            </a:r>
            <a:r>
              <a:rPr lang="en-US" sz="1400" b="1" i="1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via Gigabit Ethernet.</a:t>
            </a:r>
          </a:p>
          <a:p>
            <a:r>
              <a:rPr lang="en-US" sz="1400" b="1" i="1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Each </a:t>
            </a:r>
            <a:r>
              <a:rPr lang="en-US" sz="1400" b="1" i="1" kern="1200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BFS</a:t>
            </a:r>
            <a:r>
              <a:rPr lang="en-US" sz="1400" b="1" i="1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session is an </a:t>
            </a:r>
            <a:r>
              <a:rPr lang="en-US" sz="1400" b="1" i="1" kern="1200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SPTS</a:t>
            </a:r>
            <a:r>
              <a:rPr lang="en-US" sz="1400" b="1" i="1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with its own program and a distinct destination IP address.</a:t>
            </a:r>
            <a:r>
              <a:rPr lang="en-US" sz="1400" b="0" i="1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</a:t>
            </a:r>
          </a:p>
          <a:p>
            <a:r>
              <a:rPr lang="en-US" sz="1400" b="1" i="1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PAT and PMT is sent for each session individually to the session's destination </a:t>
            </a:r>
            <a:r>
              <a:rPr lang="en-US" sz="1400" b="1" i="1" kern="1200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ip</a:t>
            </a:r>
            <a:r>
              <a:rPr lang="en-US" sz="1400" b="1" i="1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address.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0B83A1-9CAF-4C57-8A82-FA970ACEB5D5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400" b="1" i="0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Historically, the </a:t>
            </a:r>
            <a:r>
              <a:rPr lang="en-US" sz="1400" b="1" i="0" kern="1200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DNCS</a:t>
            </a:r>
            <a:r>
              <a:rPr lang="en-US" sz="1400" b="1" i="0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has provided system management information through various utilities. </a:t>
            </a:r>
            <a:r>
              <a:rPr lang="en-US" sz="1400" b="0" i="0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These utilities such as the "Doctor Report" provide a wealth of information regarding the general health of the system. Although, this information is quite extensive it is not readily available to external management systems. Therefore, a method of providing </a:t>
            </a:r>
            <a:r>
              <a:rPr lang="en-US" sz="1400" b="0" i="0" kern="1200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DNCS</a:t>
            </a:r>
            <a:r>
              <a:rPr lang="en-US" sz="1400" b="0" i="0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system information "Northbound" was implement in SR 5.0.</a:t>
            </a:r>
          </a:p>
          <a:p>
            <a:r>
              <a:rPr lang="en-US" sz="1400" b="1" i="0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It can provide information on a large number of things. </a:t>
            </a:r>
            <a:r>
              <a:rPr lang="en-US" sz="1400" b="1" i="0" kern="1200" baseline="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Including (read bullets)</a:t>
            </a:r>
          </a:p>
          <a:p>
            <a:pPr lvl="1"/>
            <a:r>
              <a:rPr lang="en-US" b="1" i="1" kern="1200" baseline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Performance Information</a:t>
            </a:r>
          </a:p>
          <a:p>
            <a:pPr lvl="1"/>
            <a:r>
              <a:rPr lang="en-US" b="1" i="1" kern="1200" baseline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Application Status</a:t>
            </a:r>
          </a:p>
          <a:p>
            <a:pPr lvl="1"/>
            <a:r>
              <a:rPr lang="en-US" b="1" i="1" kern="1200" baseline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Element Status</a:t>
            </a:r>
            <a:endParaRPr lang="en-US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0B83A1-9CAF-4C57-8A82-FA970ACEB5D5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56D3E1-11A2-4F7E-81B2-9CB5EB68D71B}" type="slidenum">
              <a:rPr lang="en-US"/>
              <a:pPr/>
              <a:t>23</a:t>
            </a:fld>
            <a:endParaRPr lang="en-US"/>
          </a:p>
        </p:txBody>
      </p:sp>
      <p:sp>
        <p:nvSpPr>
          <p:cNvPr id="30723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92425" y="525463"/>
            <a:ext cx="3498850" cy="2624137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792" y="3324147"/>
            <a:ext cx="7426118" cy="3148247"/>
          </a:xfrm>
          <a:noFill/>
          <a:ln/>
        </p:spPr>
        <p:txBody>
          <a:bodyPr/>
          <a:lstStyle/>
          <a:p>
            <a:pPr lvl="1"/>
            <a:r>
              <a:rPr lang="en-US" dirty="0" smtClean="0"/>
              <a:t>Each section will have a Tools and Utilities</a:t>
            </a:r>
            <a:r>
              <a:rPr lang="en-US" baseline="0" dirty="0" smtClean="0"/>
              <a:t>/Troubleshooting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i="1" dirty="0" smtClean="0"/>
              <a:t>Upgrade process</a:t>
            </a:r>
          </a:p>
          <a:p>
            <a:r>
              <a:rPr lang="en-US" b="1" i="1" baseline="0" dirty="0" err="1" smtClean="0"/>
              <a:t>WEBUI</a:t>
            </a:r>
            <a:r>
              <a:rPr lang="en-US" b="1" i="1" baseline="0" dirty="0" smtClean="0"/>
              <a:t> Troubleshooting</a:t>
            </a:r>
          </a:p>
          <a:p>
            <a:r>
              <a:rPr lang="en-US" b="1" i="1" baseline="0" dirty="0" smtClean="0"/>
              <a:t>Informix Troubleshooting</a:t>
            </a:r>
          </a:p>
          <a:p>
            <a:r>
              <a:rPr lang="en-US" b="1" i="1" baseline="0" dirty="0" smtClean="0"/>
              <a:t>Security Troubleshooting</a:t>
            </a:r>
          </a:p>
          <a:p>
            <a:r>
              <a:rPr lang="en-US" b="1" i="1" baseline="0" dirty="0" smtClean="0"/>
              <a:t>New Logs</a:t>
            </a:r>
          </a:p>
          <a:p>
            <a:r>
              <a:rPr lang="en-US" b="1" i="1" baseline="0" dirty="0" smtClean="0"/>
              <a:t>Common Issues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0B83A1-9CAF-4C57-8A82-FA970ACEB5D5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i="1" dirty="0" smtClean="0"/>
              <a:t>Upgrade Tools</a:t>
            </a:r>
            <a:endParaRPr lang="en-US" b="1" i="1" baseline="0" dirty="0" smtClean="0"/>
          </a:p>
          <a:p>
            <a:r>
              <a:rPr lang="en-US" b="1" i="1" baseline="0" dirty="0" smtClean="0"/>
              <a:t>Sun Explorer Tool</a:t>
            </a:r>
            <a:endParaRPr lang="en-US" b="1" i="1" baseline="0" dirty="0"/>
          </a:p>
          <a:p>
            <a:r>
              <a:rPr lang="en-US" b="1" i="1" baseline="0" dirty="0" smtClean="0"/>
              <a:t>Web Services including HTTP/HTTPS</a:t>
            </a:r>
          </a:p>
          <a:p>
            <a:r>
              <a:rPr lang="en-US" b="1" i="1" baseline="0" dirty="0" smtClean="0"/>
              <a:t>Security Tools</a:t>
            </a:r>
          </a:p>
          <a:p>
            <a:r>
              <a:rPr lang="en-US" b="1" i="1" baseline="0" dirty="0" smtClean="0"/>
              <a:t>Platform Tool</a:t>
            </a:r>
          </a:p>
          <a:p>
            <a:r>
              <a:rPr lang="en-US" b="1" i="1" baseline="0" dirty="0" smtClean="0"/>
              <a:t>Informix Tools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0B83A1-9CAF-4C57-8A82-FA970ACEB5D5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56D3E1-11A2-4F7E-81B2-9CB5EB68D71B}" type="slidenum">
              <a:rPr lang="en-US"/>
              <a:pPr/>
              <a:t>26</a:t>
            </a:fld>
            <a:endParaRPr lang="en-US"/>
          </a:p>
        </p:txBody>
      </p:sp>
      <p:sp>
        <p:nvSpPr>
          <p:cNvPr id="30723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92425" y="525463"/>
            <a:ext cx="3498850" cy="2624137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792" y="3324147"/>
            <a:ext cx="7426118" cy="3148247"/>
          </a:xfrm>
          <a:noFill/>
          <a:ln/>
        </p:spPr>
        <p:txBody>
          <a:bodyPr/>
          <a:lstStyle/>
          <a:p>
            <a:r>
              <a:rPr lang="en-US" sz="1400" b="1" i="0" u="none" strike="noStrike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Requirements </a:t>
            </a:r>
            <a:endParaRPr lang="en-US" sz="1400" b="0" i="0" u="none" strike="noStrike" kern="1200" dirty="0" smtClean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r>
              <a:rPr lang="en-US" sz="1400" b="1" i="0" u="none" strike="noStrike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Upgrade process overview</a:t>
            </a:r>
            <a:endParaRPr lang="en-US" sz="1400" b="0" i="0" u="none" strike="noStrike" kern="1200" dirty="0" smtClean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r>
              <a:rPr lang="en-US" sz="1400" b="1" i="0" u="none" strike="noStrike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Planning</a:t>
            </a:r>
            <a:endParaRPr lang="en-US" sz="1400" b="0" i="0" u="none" strike="noStrike" kern="1200" dirty="0" smtClean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r>
              <a:rPr lang="en-US" sz="1400" b="1" i="0" u="none" strike="noStrike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Maintenance Window</a:t>
            </a:r>
            <a:endParaRPr lang="en-US" sz="1400" b="0" i="0" u="none" strike="noStrike" kern="1200" dirty="0" smtClean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r>
              <a:rPr lang="en-US" sz="1400" b="1" i="0" u="none" strike="noStrike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Post-Upgrade</a:t>
            </a:r>
            <a:endParaRPr lang="en-US" sz="1400" b="0" i="0" u="none" strike="noStrike" kern="1200" dirty="0" smtClean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r>
              <a:rPr lang="en-US" sz="1400" b="1" i="0" u="none" strike="noStrike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Commit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56D3E1-11A2-4F7E-81B2-9CB5EB68D71B}" type="slidenum">
              <a:rPr lang="en-US"/>
              <a:pPr/>
              <a:t>27</a:t>
            </a:fld>
            <a:endParaRPr lang="en-US"/>
          </a:p>
        </p:txBody>
      </p:sp>
      <p:sp>
        <p:nvSpPr>
          <p:cNvPr id="30723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92425" y="525463"/>
            <a:ext cx="3498850" cy="2624137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792" y="3324147"/>
            <a:ext cx="7426118" cy="3148247"/>
          </a:xfrm>
          <a:noFill/>
          <a:ln/>
        </p:spPr>
        <p:txBody>
          <a:bodyPr/>
          <a:lstStyle/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0B83A1-9CAF-4C57-8A82-FA970ACEB5D5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56D3E1-11A2-4F7E-81B2-9CB5EB68D71B}" type="slidenum">
              <a:rPr lang="en-US"/>
              <a:pPr/>
              <a:t>29</a:t>
            </a:fld>
            <a:endParaRPr lang="en-US"/>
          </a:p>
        </p:txBody>
      </p:sp>
      <p:sp>
        <p:nvSpPr>
          <p:cNvPr id="30723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92425" y="525463"/>
            <a:ext cx="3498850" cy="2624137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792" y="3324147"/>
            <a:ext cx="7426118" cy="3148247"/>
          </a:xfrm>
          <a:noFill/>
          <a:ln/>
        </p:spPr>
        <p:txBody>
          <a:bodyPr/>
          <a:lstStyle/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i="1" dirty="0" smtClean="0"/>
              <a:t>All previously purchased platforms are currently in End of Life status. </a:t>
            </a:r>
          </a:p>
          <a:p>
            <a:r>
              <a:rPr lang="en-US" b="1" i="1" dirty="0" smtClean="0"/>
              <a:t>This table provide the End of Life Status</a:t>
            </a:r>
            <a:r>
              <a:rPr lang="en-US" b="1" i="1" baseline="0" dirty="0" smtClean="0"/>
              <a:t> for the V445, V880, and V890.</a:t>
            </a:r>
            <a:endParaRPr lang="en-US" b="1" i="1" dirty="0" smtClean="0"/>
          </a:p>
          <a:p>
            <a:pPr marL="112713" marR="0" indent="-112713" algn="l" defTabSz="1020763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Pct val="100000"/>
              <a:buFontTx/>
              <a:buChar char="•"/>
              <a:tabLst/>
              <a:defRPr/>
            </a:pPr>
            <a:r>
              <a:rPr lang="en-US" b="1" i="1" dirty="0" smtClean="0"/>
              <a:t>Please note that the Sun </a:t>
            </a:r>
            <a:r>
              <a:rPr lang="en-US" b="1" i="1" dirty="0" err="1" smtClean="0"/>
              <a:t>V445</a:t>
            </a:r>
            <a:r>
              <a:rPr lang="en-US" b="1" i="1" dirty="0" smtClean="0"/>
              <a:t> platform has been discontinued by Oracle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0B83A1-9CAF-4C57-8A82-FA970ACEB5D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400" b="0" i="0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The following table lists the configuration of head end components after the upgrade to SR 5.0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0B83A1-9CAF-4C57-8A82-FA970ACEB5D5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400" b="0" i="0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The following table lists the configuration of head end components after the upgrade to SR 5.0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0B83A1-9CAF-4C57-8A82-FA970ACEB5D5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400" b="0" i="0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The following table lists the configuration of head end components after the upgrade to SR 5.0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0B83A1-9CAF-4C57-8A82-FA970ACEB5D5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400" b="1" i="1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The following table lists the minimum requirements for the existing </a:t>
            </a:r>
            <a:r>
              <a:rPr lang="en-US" sz="1400" b="1" i="1" kern="1200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DNCS</a:t>
            </a:r>
            <a:r>
              <a:rPr lang="en-US" sz="1400" b="1" i="1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hardware platforms that are supported by </a:t>
            </a:r>
            <a:r>
              <a:rPr lang="en-US" sz="1400" b="1" i="1" kern="1200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SR5.0</a:t>
            </a:r>
            <a:r>
              <a:rPr lang="en-US" sz="1400" b="1" i="1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.</a:t>
            </a:r>
          </a:p>
          <a:p>
            <a:pPr lvl="1"/>
            <a:r>
              <a:rPr lang="en-US" b="1" i="1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Which includes the </a:t>
            </a:r>
            <a:r>
              <a:rPr lang="en-US" b="1" i="1" kern="1200" baseline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b="1" i="1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DNCS</a:t>
            </a:r>
            <a:r>
              <a:rPr lang="en-US" b="1" i="1" kern="1200" baseline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Server Platform, Hard Drive Configuration, Memory, and Processor.</a:t>
            </a:r>
            <a:endParaRPr lang="en-US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0B83A1-9CAF-4C57-8A82-FA970ACEB5D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400" b="1" i="0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The following table lists the Application Server hardware platforms that are supported by SR 5.0.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0B83A1-9CAF-4C57-8A82-FA970ACEB5D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400" b="1" i="0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The following table list all supported platforms.</a:t>
            </a:r>
            <a:endParaRPr lang="en-US" sz="1400" b="1" i="0" kern="1200" dirty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pPr lvl="1"/>
            <a:r>
              <a:rPr lang="en-US" sz="1400" b="1" i="0" kern="1200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DNCS</a:t>
            </a:r>
            <a:r>
              <a:rPr lang="en-US" sz="1400" b="1" i="0" kern="1200" baseline="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</a:t>
            </a:r>
          </a:p>
          <a:p>
            <a:pPr lvl="1"/>
            <a:r>
              <a:rPr lang="en-US" sz="1400" b="1" i="0" kern="1200" baseline="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Application Server</a:t>
            </a:r>
          </a:p>
          <a:p>
            <a:pPr lvl="1"/>
            <a:r>
              <a:rPr lang="en-US" sz="1400" b="1" i="0" kern="1200" baseline="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TED</a:t>
            </a:r>
          </a:p>
          <a:p>
            <a:pPr lvl="1"/>
            <a:r>
              <a:rPr lang="en-US" sz="1400" b="1" i="0" kern="1200" baseline="0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RNCS</a:t>
            </a:r>
            <a:endParaRPr lang="en-US" sz="1400" b="1" i="0" kern="1200" dirty="0" smtClean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0B83A1-9CAF-4C57-8A82-FA970ACEB5D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The following changes were made</a:t>
            </a:r>
            <a:r>
              <a:rPr lang="en-US" b="1" baseline="0" dirty="0" smtClean="0"/>
              <a:t> in the</a:t>
            </a:r>
          </a:p>
          <a:p>
            <a:pPr lvl="1"/>
            <a:r>
              <a:rPr lang="en-US" b="1" i="1" baseline="0" dirty="0" err="1" smtClean="0"/>
              <a:t>Metadevices</a:t>
            </a:r>
            <a:r>
              <a:rPr lang="en-US" b="1" baseline="0" dirty="0" smtClean="0"/>
              <a:t> </a:t>
            </a:r>
          </a:p>
          <a:p>
            <a:pPr lvl="1"/>
            <a:r>
              <a:rPr lang="en-US" b="1" i="1" baseline="0" dirty="0" smtClean="0"/>
              <a:t>File and Directory including INFORMIX and DNCS.  </a:t>
            </a:r>
          </a:p>
          <a:p>
            <a:pPr lvl="1"/>
            <a:r>
              <a:rPr lang="en-US" b="1" i="1" baseline="0" dirty="0" smtClean="0"/>
              <a:t>Boot-archives added.</a:t>
            </a:r>
            <a:endParaRPr lang="en-US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0B83A1-9CAF-4C57-8A82-FA970ACEB5D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i="0" dirty="0" smtClean="0"/>
              <a:t>Informix 11</a:t>
            </a:r>
          </a:p>
          <a:p>
            <a:r>
              <a:rPr lang="en-US" b="1" i="0" dirty="0" smtClean="0"/>
              <a:t>A quick overview of the </a:t>
            </a:r>
          </a:p>
          <a:p>
            <a:r>
              <a:rPr lang="en-US" b="1" i="1" dirty="0" smtClean="0"/>
              <a:t>Replicated Database</a:t>
            </a:r>
          </a:p>
          <a:p>
            <a:r>
              <a:rPr lang="en-US" b="1" i="1" dirty="0" smtClean="0"/>
              <a:t>RDBMS Update</a:t>
            </a:r>
            <a:endParaRPr lang="en-US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0B83A1-9CAF-4C57-8A82-FA970ACEB5D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i="1" dirty="0" smtClean="0"/>
              <a:t>There are two new features in Informix 11 that we will discuss</a:t>
            </a:r>
            <a:r>
              <a:rPr lang="en-US" b="1" i="1" baseline="0" dirty="0" smtClean="0"/>
              <a:t>:</a:t>
            </a:r>
          </a:p>
          <a:p>
            <a:r>
              <a:rPr lang="en-US" b="1" i="1" dirty="0" smtClean="0"/>
              <a:t>Replicated Database</a:t>
            </a:r>
          </a:p>
          <a:p>
            <a:pPr lvl="1"/>
            <a:r>
              <a:rPr lang="en-US" b="1" i="1" dirty="0" smtClean="0"/>
              <a:t>focuses on a mean time to recovery solution</a:t>
            </a:r>
          </a:p>
          <a:p>
            <a:pPr lvl="1"/>
            <a:r>
              <a:rPr lang="en-US" b="1" i="1" dirty="0" smtClean="0"/>
              <a:t>Incorporates HDR solution </a:t>
            </a:r>
          </a:p>
          <a:p>
            <a:pPr lvl="1"/>
            <a:r>
              <a:rPr lang="en-US" b="1" i="1" dirty="0" smtClean="0"/>
              <a:t>utilizes</a:t>
            </a:r>
            <a:r>
              <a:rPr lang="en-US" b="1" i="1" baseline="0" dirty="0" smtClean="0"/>
              <a:t> a warm standby </a:t>
            </a:r>
            <a:r>
              <a:rPr lang="en-US" b="1" i="1" baseline="0" dirty="0" err="1" smtClean="0"/>
              <a:t>DNCS</a:t>
            </a:r>
            <a:endParaRPr lang="en-US" b="1" i="1" baseline="0" dirty="0" smtClean="0"/>
          </a:p>
          <a:p>
            <a:pPr lvl="1"/>
            <a:r>
              <a:rPr lang="en-US" b="1" i="1" baseline="0" dirty="0" smtClean="0"/>
              <a:t>In addition, Replicated DB utilize RSYNC to synchronize the file system</a:t>
            </a:r>
          </a:p>
          <a:p>
            <a:r>
              <a:rPr lang="en-US" b="1" i="1" baseline="0" dirty="0" smtClean="0"/>
              <a:t>RDBMS UPGRADE we will discuss</a:t>
            </a:r>
          </a:p>
          <a:p>
            <a:pPr lvl="1"/>
            <a:r>
              <a:rPr lang="en-US" b="1" i="1" baseline="0" dirty="0" smtClean="0"/>
              <a:t>database enhancements</a:t>
            </a:r>
          </a:p>
          <a:p>
            <a:pPr lvl="1"/>
            <a:r>
              <a:rPr lang="en-US" b="1" i="1" baseline="0" dirty="0" smtClean="0"/>
              <a:t>increased database size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0B83A1-9CAF-4C57-8A82-FA970ACEB5D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  <Relationship Id="rId2" Type="http://schemas.openxmlformats.org/officeDocument/2006/relationships/image" Target="../media/image1.jpeg"/>
</Relationships>

</file>

<file path=ppt/slideLayouts/_rels/slideLayout10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11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12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13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14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2.xml"/>
</Relationships>

</file>

<file path=ppt/slideLayouts/_rels/slideLayout15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2.xml"/>
</Relationships>

</file>

<file path=ppt/slideLayouts/_rels/slideLayout16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2.xml"/>
</Relationships>

</file>

<file path=ppt/slideLayouts/_rels/slideLayout17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2.xml"/>
</Relationships>

</file>

<file path=ppt/slideLayouts/_rels/slideLayout18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2.xml"/>
</Relationships>

</file>

<file path=ppt/slideLayouts/_rels/slideLayout19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2.xml"/>
</Relationships>

</file>

<file path=ppt/slideLayouts/_rels/slideLayout2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20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2.xml"/>
</Relationships>

</file>

<file path=ppt/slideLayouts/_rels/slideLayout21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2.xml"/>
</Relationships>

</file>

<file path=ppt/slideLayouts/_rels/slideLayout22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2.xml"/>
</Relationships>

</file>

<file path=ppt/slideLayouts/_rels/slideLayout23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2.xml"/>
</Relationships>

</file>

<file path=ppt/slideLayouts/_rels/slideLayout24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2.xml"/>
</Relationships>

</file>

<file path=ppt/slideLayouts/_rels/slideLayout3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4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5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6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7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8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9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54"/>
          <p:cNvSpPr>
            <a:spLocks noChangeArrowheads="1"/>
          </p:cNvSpPr>
          <p:nvPr/>
        </p:nvSpPr>
        <p:spPr bwMode="auto">
          <a:xfrm>
            <a:off x="0" y="0"/>
            <a:ext cx="5257800" cy="3124200"/>
          </a:xfrm>
          <a:prstGeom prst="rect">
            <a:avLst/>
          </a:prstGeom>
          <a:solidFill>
            <a:srgbClr val="015F85"/>
          </a:solidFill>
          <a:ln w="254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5" name="Picture 255" descr="MAE00784"/>
          <p:cNvPicPr preferRelativeResize="0"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3350" y="0"/>
            <a:ext cx="3930650" cy="314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56"/>
          <p:cNvSpPr>
            <a:spLocks noChangeArrowheads="1"/>
          </p:cNvSpPr>
          <p:nvPr/>
        </p:nvSpPr>
        <p:spPr bwMode="auto">
          <a:xfrm>
            <a:off x="277813" y="6672263"/>
            <a:ext cx="202247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>
              <a:lnSpc>
                <a:spcPct val="100000"/>
              </a:lnSpc>
            </a:pPr>
            <a:r>
              <a:rPr lang="en-US" sz="700" b="0">
                <a:solidFill>
                  <a:srgbClr val="999999"/>
                </a:solidFill>
              </a:rPr>
              <a:t>© 2006 Cisco Systems, Inc. All rights reserved.</a:t>
            </a:r>
          </a:p>
        </p:txBody>
      </p:sp>
      <p:sp>
        <p:nvSpPr>
          <p:cNvPr id="7" name="Rectangle 257"/>
          <p:cNvSpPr>
            <a:spLocks noChangeArrowheads="1"/>
          </p:cNvSpPr>
          <p:nvPr userDrawn="1"/>
        </p:nvSpPr>
        <p:spPr bwMode="auto">
          <a:xfrm>
            <a:off x="8642350" y="6672263"/>
            <a:ext cx="274638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10B72456-BBED-4AF0-A082-26E84A4DB791}" type="slidenum">
              <a:rPr lang="en-US" sz="700" b="0">
                <a:solidFill>
                  <a:srgbClr val="999999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700" b="0">
              <a:solidFill>
                <a:srgbClr val="999999"/>
              </a:solidFill>
            </a:endParaRPr>
          </a:p>
        </p:txBody>
      </p:sp>
      <p:sp>
        <p:nvSpPr>
          <p:cNvPr id="369926" name="Rectangle 262"/>
          <p:cNvSpPr>
            <a:spLocks noGrp="1" noChangeArrowheads="1"/>
          </p:cNvSpPr>
          <p:nvPr>
            <p:ph type="ctrTitle"/>
          </p:nvPr>
        </p:nvSpPr>
        <p:spPr bwMode="white">
          <a:xfrm>
            <a:off x="650875" y="3390900"/>
            <a:ext cx="6937375" cy="420688"/>
          </a:xfrm>
        </p:spPr>
        <p:txBody>
          <a:bodyPr anchor="t"/>
          <a:lstStyle>
            <a:lvl1pPr>
              <a:defRPr sz="2000">
                <a:solidFill>
                  <a:schemeClr val="bg2"/>
                </a:solidFill>
              </a:defRPr>
            </a:lvl1pPr>
          </a:lstStyle>
          <a:p>
            <a:r>
              <a:rPr lang="en-US"/>
              <a:t>Module Title, Size 20</a:t>
            </a:r>
          </a:p>
        </p:txBody>
      </p:sp>
      <p:sp>
        <p:nvSpPr>
          <p:cNvPr id="369927" name="Rectangle 263"/>
          <p:cNvSpPr>
            <a:spLocks noGrp="1" noChangeArrowheads="1"/>
          </p:cNvSpPr>
          <p:nvPr>
            <p:ph type="subTitle" idx="1"/>
          </p:nvPr>
        </p:nvSpPr>
        <p:spPr>
          <a:xfrm>
            <a:off x="650875" y="1312863"/>
            <a:ext cx="3546475" cy="841375"/>
          </a:xfrm>
        </p:spPr>
        <p:txBody>
          <a:bodyPr anchor="ctr"/>
          <a:lstStyle>
            <a:lvl1pPr>
              <a:lnSpc>
                <a:spcPct val="90000"/>
              </a:lnSpc>
              <a:spcBef>
                <a:spcPct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/>
              <a:t>Lesson Title,</a:t>
            </a:r>
            <a:br>
              <a:rPr lang="en-US"/>
            </a:br>
            <a:r>
              <a:rPr lang="en-US"/>
              <a:t>Size 30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457200"/>
            <a:ext cx="2035175" cy="4895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457200"/>
            <a:ext cx="5957887" cy="4895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457200"/>
            <a:ext cx="8145462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55638" y="1781175"/>
            <a:ext cx="7940675" cy="17097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5638" y="3643313"/>
            <a:ext cx="7940675" cy="1709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457200"/>
            <a:ext cx="8145462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55638" y="1781175"/>
            <a:ext cx="3894137" cy="3571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781175"/>
            <a:ext cx="3894138" cy="3571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2286000"/>
            <a:ext cx="1828800" cy="160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0" y="2286000"/>
            <a:ext cx="1828800" cy="160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274638"/>
            <a:ext cx="2095500" cy="36115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274638"/>
            <a:ext cx="6134100" cy="3611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1781175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781175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1.xml"/>
  <Relationship Id="rId10" Type="http://schemas.openxmlformats.org/officeDocument/2006/relationships/slideLayout" Target="../slideLayouts/slideLayout10.xml"/>
  <Relationship Id="rId11" Type="http://schemas.openxmlformats.org/officeDocument/2006/relationships/slideLayout" Target="../slideLayouts/slideLayout11.xml"/>
  <Relationship Id="rId12" Type="http://schemas.openxmlformats.org/officeDocument/2006/relationships/slideLayout" Target="../slideLayouts/slideLayout12.xml"/>
  <Relationship Id="rId13" Type="http://schemas.openxmlformats.org/officeDocument/2006/relationships/slideLayout" Target="../slideLayouts/slideLayout13.xml"/>
  <Relationship Id="rId14" Type="http://schemas.openxmlformats.org/officeDocument/2006/relationships/theme" Target="../theme/theme1.xml"/>
  <Relationship Id="rId15" Type="http://schemas.openxmlformats.org/officeDocument/2006/relationships/vmlDrawing" Target="../drawings/vmlDrawing1.vml"/>
  <Relationship Id="rId16" Type="http://schemas.openxmlformats.org/officeDocument/2006/relationships/oleObject" Target="../embeddings/Microsoft_Office_PowerPoint_97-2003_Presentation1.ppt"/>
  <Relationship Id="rId2" Type="http://schemas.openxmlformats.org/officeDocument/2006/relationships/slideLayout" Target="../slideLayouts/slideLayout2.xml"/>
  <Relationship Id="rId3" Type="http://schemas.openxmlformats.org/officeDocument/2006/relationships/slideLayout" Target="../slideLayouts/slideLayout3.xml"/>
  <Relationship Id="rId4" Type="http://schemas.openxmlformats.org/officeDocument/2006/relationships/slideLayout" Target="../slideLayouts/slideLayout4.xml"/>
  <Relationship Id="rId5" Type="http://schemas.openxmlformats.org/officeDocument/2006/relationships/slideLayout" Target="../slideLayouts/slideLayout5.xml"/>
  <Relationship Id="rId6" Type="http://schemas.openxmlformats.org/officeDocument/2006/relationships/slideLayout" Target="../slideLayouts/slideLayout6.xml"/>
  <Relationship Id="rId7" Type="http://schemas.openxmlformats.org/officeDocument/2006/relationships/slideLayout" Target="../slideLayouts/slideLayout7.xml"/>
  <Relationship Id="rId8" Type="http://schemas.openxmlformats.org/officeDocument/2006/relationships/slideLayout" Target="../slideLayouts/slideLayout8.xml"/>
  <Relationship Id="rId9" Type="http://schemas.openxmlformats.org/officeDocument/2006/relationships/slideLayout" Target="../slideLayouts/slideLayout9.xml"/>
</Relationships>

</file>

<file path=ppt/slideMasters/_rels/slideMaster2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14.xml"/>
  <Relationship Id="rId10" Type="http://schemas.openxmlformats.org/officeDocument/2006/relationships/slideLayout" Target="../slideLayouts/slideLayout23.xml"/>
  <Relationship Id="rId11" Type="http://schemas.openxmlformats.org/officeDocument/2006/relationships/slideLayout" Target="../slideLayouts/slideLayout24.xml"/>
  <Relationship Id="rId12" Type="http://schemas.openxmlformats.org/officeDocument/2006/relationships/theme" Target="../theme/theme2.xml"/>
  <Relationship Id="rId13" Type="http://schemas.openxmlformats.org/officeDocument/2006/relationships/image" Target="../media/image2.jpeg"/>
  <Relationship Id="rId2" Type="http://schemas.openxmlformats.org/officeDocument/2006/relationships/slideLayout" Target="../slideLayouts/slideLayout15.xml"/>
  <Relationship Id="rId3" Type="http://schemas.openxmlformats.org/officeDocument/2006/relationships/slideLayout" Target="../slideLayouts/slideLayout16.xml"/>
  <Relationship Id="rId4" Type="http://schemas.openxmlformats.org/officeDocument/2006/relationships/slideLayout" Target="../slideLayouts/slideLayout17.xml"/>
  <Relationship Id="rId5" Type="http://schemas.openxmlformats.org/officeDocument/2006/relationships/slideLayout" Target="../slideLayouts/slideLayout18.xml"/>
  <Relationship Id="rId6" Type="http://schemas.openxmlformats.org/officeDocument/2006/relationships/slideLayout" Target="../slideLayouts/slideLayout19.xml"/>
  <Relationship Id="rId7" Type="http://schemas.openxmlformats.org/officeDocument/2006/relationships/slideLayout" Target="../slideLayouts/slideLayout20.xml"/>
  <Relationship Id="rId8" Type="http://schemas.openxmlformats.org/officeDocument/2006/relationships/slideLayout" Target="../slideLayouts/slideLayout21.xml"/>
  <Relationship Id="rId9" Type="http://schemas.openxmlformats.org/officeDocument/2006/relationships/slideLayout" Target="../slideLayouts/slideLayout22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6284"/>
          <p:cNvSpPr>
            <a:spLocks noGrp="1" noChangeArrowheads="1"/>
          </p:cNvSpPr>
          <p:nvPr>
            <p:ph type="title"/>
          </p:nvPr>
        </p:nvSpPr>
        <p:spPr bwMode="auto">
          <a:xfrm>
            <a:off x="655638" y="457200"/>
            <a:ext cx="814546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368782" name="Rectangle 6286"/>
          <p:cNvSpPr>
            <a:spLocks noChangeArrowheads="1"/>
          </p:cNvSpPr>
          <p:nvPr/>
        </p:nvSpPr>
        <p:spPr bwMode="auto">
          <a:xfrm>
            <a:off x="0" y="0"/>
            <a:ext cx="9144000" cy="177800"/>
          </a:xfrm>
          <a:prstGeom prst="rect">
            <a:avLst/>
          </a:prstGeom>
          <a:solidFill>
            <a:srgbClr val="015F85"/>
          </a:solidFill>
          <a:ln w="254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368783" name="Rectangle 6287"/>
          <p:cNvSpPr>
            <a:spLocks noChangeArrowheads="1"/>
          </p:cNvSpPr>
          <p:nvPr/>
        </p:nvSpPr>
        <p:spPr bwMode="auto">
          <a:xfrm>
            <a:off x="277813" y="6672263"/>
            <a:ext cx="202247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>
              <a:lnSpc>
                <a:spcPct val="100000"/>
              </a:lnSpc>
            </a:pPr>
            <a:r>
              <a:rPr lang="en-US" sz="700" b="0">
                <a:solidFill>
                  <a:srgbClr val="999999"/>
                </a:solidFill>
              </a:rPr>
              <a:t>© 2006 Cisco Systems, Inc. All rights reserved.</a:t>
            </a:r>
          </a:p>
        </p:txBody>
      </p:sp>
      <p:sp>
        <p:nvSpPr>
          <p:cNvPr id="368784" name="Rectangle 6288"/>
          <p:cNvSpPr>
            <a:spLocks noChangeArrowheads="1"/>
          </p:cNvSpPr>
          <p:nvPr/>
        </p:nvSpPr>
        <p:spPr bwMode="auto">
          <a:xfrm>
            <a:off x="8642350" y="6672263"/>
            <a:ext cx="274638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B5C0DC5F-06BB-4099-87B4-74C0794934E7}" type="slidenum">
              <a:rPr lang="en-US" sz="700" b="0">
                <a:solidFill>
                  <a:srgbClr val="999999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700" b="0">
              <a:solidFill>
                <a:srgbClr val="999999"/>
              </a:solidFill>
            </a:endParaRPr>
          </a:p>
        </p:txBody>
      </p:sp>
      <p:sp>
        <p:nvSpPr>
          <p:cNvPr id="1032" name="Rectangle 628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5638" y="1781175"/>
            <a:ext cx="794067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aphicFrame>
        <p:nvGraphicFramePr>
          <p:cNvPr id="1027" name="Rectangle 3" hidden="1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1027" r:id="rId16" imgW="0" imgH="0" progId="PowerPoint.Show.8">
              <p:embed/>
            </p:oleObj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  <p:sldLayoutId id="2147483770" r:id="rId12"/>
    <p:sldLayoutId id="2147483771" r:id="rId13"/>
  </p:sldLayoutIdLst>
  <p:timing>
    <p:tnLst>
      <p:par>
        <p:cTn id="1" dur="indefinite" restart="never" nodeType="tmRoot"/>
      </p:par>
    </p:tnLst>
  </p:timing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chemeClr val="accent1"/>
        </a:buClr>
        <a:buSzPct val="100000"/>
        <a:buFont typeface="Arial" charset="0"/>
        <a:defRPr sz="2400">
          <a:solidFill>
            <a:srgbClr val="000000"/>
          </a:solidFill>
          <a:latin typeface="+mn-lt"/>
          <a:ea typeface="ＭＳ Ｐゴシック" charset="-128"/>
          <a:cs typeface="ＭＳ Ｐゴシック" charset="-128"/>
        </a:defRPr>
      </a:lvl1pPr>
      <a:lvl2pPr marL="342900" indent="-2286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0183B7"/>
        </a:buClr>
        <a:buFont typeface="Wingdings" charset="2"/>
        <a:buChar char="§"/>
        <a:defRPr sz="2000">
          <a:solidFill>
            <a:srgbClr val="000000"/>
          </a:solidFill>
          <a:latin typeface="+mn-lt"/>
          <a:ea typeface="ＭＳ Ｐゴシック" charset="-128"/>
        </a:defRPr>
      </a:lvl2pPr>
      <a:lvl3pPr marL="685800" indent="-2286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0183B7"/>
        </a:buClr>
        <a:buFont typeface="Arial" charset="0"/>
        <a:buChar char="–"/>
        <a:defRPr sz="2000">
          <a:solidFill>
            <a:srgbClr val="000000"/>
          </a:solidFill>
          <a:latin typeface="+mn-lt"/>
          <a:ea typeface="ＭＳ Ｐゴシック" charset="-128"/>
        </a:defRPr>
      </a:lvl3pPr>
      <a:lvl4pPr marL="1028700" indent="-2286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0183B7"/>
        </a:buClr>
        <a:buFont typeface="Wingdings" charset="2"/>
        <a:buChar char="§"/>
        <a:defRPr sz="2000">
          <a:solidFill>
            <a:srgbClr val="000000"/>
          </a:solidFill>
          <a:latin typeface="+mn-lt"/>
          <a:ea typeface="ＭＳ Ｐゴシック" charset="-128"/>
        </a:defRPr>
      </a:lvl4pPr>
      <a:lvl5pPr marL="1371600" indent="-2286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0183B7"/>
        </a:buClr>
        <a:buFont typeface="Arial" charset="0"/>
        <a:buChar char="–"/>
        <a:defRPr sz="2000">
          <a:solidFill>
            <a:srgbClr val="000000"/>
          </a:solidFill>
          <a:latin typeface="+mn-lt"/>
          <a:ea typeface="ＭＳ Ｐゴシック" charset="-128"/>
        </a:defRPr>
      </a:lvl5pPr>
      <a:lvl6pPr marL="1828800" indent="-2286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0183B7"/>
        </a:buClr>
        <a:buFont typeface="Arial" charset="0"/>
        <a:buChar char="–"/>
        <a:defRPr sz="2000">
          <a:solidFill>
            <a:srgbClr val="000000"/>
          </a:solidFill>
          <a:latin typeface="+mn-lt"/>
          <a:ea typeface="ＭＳ Ｐゴシック" charset="-128"/>
        </a:defRPr>
      </a:lvl6pPr>
      <a:lvl7pPr marL="2286000" indent="-2286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0183B7"/>
        </a:buClr>
        <a:buFont typeface="Arial" charset="0"/>
        <a:buChar char="–"/>
        <a:defRPr sz="2000">
          <a:solidFill>
            <a:srgbClr val="000000"/>
          </a:solidFill>
          <a:latin typeface="+mn-lt"/>
          <a:ea typeface="ＭＳ Ｐゴシック" charset="-128"/>
        </a:defRPr>
      </a:lvl7pPr>
      <a:lvl8pPr marL="2743200" indent="-2286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0183B7"/>
        </a:buClr>
        <a:buFont typeface="Arial" charset="0"/>
        <a:buChar char="–"/>
        <a:defRPr sz="2000">
          <a:solidFill>
            <a:srgbClr val="000000"/>
          </a:solidFill>
          <a:latin typeface="+mn-lt"/>
          <a:ea typeface="ＭＳ Ｐゴシック" charset="-128"/>
        </a:defRPr>
      </a:lvl8pPr>
      <a:lvl9pPr marL="3200400" indent="-2286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0183B7"/>
        </a:buClr>
        <a:buFont typeface="Arial" charset="0"/>
        <a:buChar char="–"/>
        <a:defRPr sz="2000">
          <a:solidFill>
            <a:srgbClr val="000000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7"/>
          <p:cNvGrpSpPr>
            <a:grpSpLocks/>
          </p:cNvGrpSpPr>
          <p:nvPr userDrawn="1"/>
        </p:nvGrpSpPr>
        <p:grpSpPr bwMode="auto">
          <a:xfrm>
            <a:off x="0" y="1477963"/>
            <a:ext cx="9144000" cy="2743200"/>
            <a:chOff x="0" y="1027"/>
            <a:chExt cx="5760" cy="1728"/>
          </a:xfrm>
        </p:grpSpPr>
        <p:sp>
          <p:nvSpPr>
            <p:cNvPr id="1305608" name="Rectangle 8"/>
            <p:cNvSpPr>
              <a:spLocks noChangeArrowheads="1"/>
            </p:cNvSpPr>
            <p:nvPr/>
          </p:nvSpPr>
          <p:spPr bwMode="auto">
            <a:xfrm rot="16200000">
              <a:off x="2016" y="-989"/>
              <a:ext cx="1728" cy="5760"/>
            </a:xfrm>
            <a:prstGeom prst="rect">
              <a:avLst/>
            </a:prstGeom>
            <a:solidFill>
              <a:srgbClr val="015F8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73025" tIns="36512" rIns="73025" bIns="36512" anchor="ctr"/>
            <a:lstStyle/>
            <a:p>
              <a:pPr>
                <a:defRPr/>
              </a:pPr>
              <a:endParaRPr lang="en-US">
                <a:ea typeface="+mn-ea"/>
              </a:endParaRPr>
            </a:p>
          </p:txBody>
        </p:sp>
        <p:pic>
          <p:nvPicPr>
            <p:cNvPr id="15383" name="Picture 9" descr="MAE17639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2881" y="1027"/>
              <a:ext cx="2879" cy="17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5363" name="Group 17"/>
          <p:cNvGrpSpPr>
            <a:grpSpLocks/>
          </p:cNvGrpSpPr>
          <p:nvPr userDrawn="1"/>
        </p:nvGrpSpPr>
        <p:grpSpPr bwMode="auto">
          <a:xfrm>
            <a:off x="609600" y="373063"/>
            <a:ext cx="1447800" cy="769937"/>
            <a:chOff x="3272" y="1316"/>
            <a:chExt cx="1889" cy="1002"/>
          </a:xfrm>
        </p:grpSpPr>
        <p:sp>
          <p:nvSpPr>
            <p:cNvPr id="1305618" name="AutoShape 18"/>
            <p:cNvSpPr>
              <a:spLocks noChangeAspect="1" noChangeArrowheads="1" noTextEdit="1"/>
            </p:cNvSpPr>
            <p:nvPr userDrawn="1"/>
          </p:nvSpPr>
          <p:spPr bwMode="auto">
            <a:xfrm>
              <a:off x="3272" y="1316"/>
              <a:ext cx="1889" cy="10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+mn-ea"/>
              </a:endParaRPr>
            </a:p>
          </p:txBody>
        </p:sp>
        <p:sp>
          <p:nvSpPr>
            <p:cNvPr id="1305619" name="Rectangle 19"/>
            <p:cNvSpPr>
              <a:spLocks noChangeArrowheads="1"/>
            </p:cNvSpPr>
            <p:nvPr userDrawn="1"/>
          </p:nvSpPr>
          <p:spPr bwMode="auto">
            <a:xfrm>
              <a:off x="3802" y="1979"/>
              <a:ext cx="87" cy="326"/>
            </a:xfrm>
            <a:prstGeom prst="rect">
              <a:avLst/>
            </a:prstGeom>
            <a:solidFill>
              <a:srgbClr val="B21A1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+mn-ea"/>
              </a:endParaRPr>
            </a:p>
          </p:txBody>
        </p:sp>
        <p:sp>
          <p:nvSpPr>
            <p:cNvPr id="1305620" name="Freeform 20"/>
            <p:cNvSpPr>
              <a:spLocks/>
            </p:cNvSpPr>
            <p:nvPr userDrawn="1"/>
          </p:nvSpPr>
          <p:spPr bwMode="auto">
            <a:xfrm>
              <a:off x="4303" y="1971"/>
              <a:ext cx="249" cy="343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+mn-ea"/>
              </a:endParaRPr>
            </a:p>
          </p:txBody>
        </p:sp>
        <p:sp>
          <p:nvSpPr>
            <p:cNvPr id="1305621" name="Freeform 21"/>
            <p:cNvSpPr>
              <a:spLocks/>
            </p:cNvSpPr>
            <p:nvPr userDrawn="1"/>
          </p:nvSpPr>
          <p:spPr bwMode="auto">
            <a:xfrm>
              <a:off x="3444" y="1971"/>
              <a:ext cx="249" cy="343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+mn-ea"/>
              </a:endParaRPr>
            </a:p>
          </p:txBody>
        </p:sp>
        <p:sp>
          <p:nvSpPr>
            <p:cNvPr id="1305622" name="Freeform 22"/>
            <p:cNvSpPr>
              <a:spLocks noEditPoints="1"/>
            </p:cNvSpPr>
            <p:nvPr userDrawn="1"/>
          </p:nvSpPr>
          <p:spPr bwMode="auto">
            <a:xfrm>
              <a:off x="4643" y="1971"/>
              <a:ext cx="342" cy="343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+mn-ea"/>
              </a:endParaRPr>
            </a:p>
          </p:txBody>
        </p:sp>
        <p:sp>
          <p:nvSpPr>
            <p:cNvPr id="1305623" name="Freeform 23"/>
            <p:cNvSpPr>
              <a:spLocks/>
            </p:cNvSpPr>
            <p:nvPr userDrawn="1"/>
          </p:nvSpPr>
          <p:spPr bwMode="auto">
            <a:xfrm>
              <a:off x="3999" y="1971"/>
              <a:ext cx="224" cy="343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+mn-ea"/>
              </a:endParaRPr>
            </a:p>
          </p:txBody>
        </p:sp>
        <p:sp>
          <p:nvSpPr>
            <p:cNvPr id="1305624" name="Freeform 24"/>
            <p:cNvSpPr>
              <a:spLocks/>
            </p:cNvSpPr>
            <p:nvPr userDrawn="1"/>
          </p:nvSpPr>
          <p:spPr bwMode="auto">
            <a:xfrm>
              <a:off x="3272" y="1587"/>
              <a:ext cx="81" cy="167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+mn-ea"/>
              </a:endParaRPr>
            </a:p>
          </p:txBody>
        </p:sp>
        <p:sp>
          <p:nvSpPr>
            <p:cNvPr id="1305625" name="Freeform 25"/>
            <p:cNvSpPr>
              <a:spLocks/>
            </p:cNvSpPr>
            <p:nvPr userDrawn="1"/>
          </p:nvSpPr>
          <p:spPr bwMode="auto">
            <a:xfrm>
              <a:off x="3500" y="1473"/>
              <a:ext cx="81" cy="28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+mn-ea"/>
              </a:endParaRPr>
            </a:p>
          </p:txBody>
        </p:sp>
        <p:sp>
          <p:nvSpPr>
            <p:cNvPr id="1305626" name="Freeform 26"/>
            <p:cNvSpPr>
              <a:spLocks/>
            </p:cNvSpPr>
            <p:nvPr userDrawn="1"/>
          </p:nvSpPr>
          <p:spPr bwMode="auto">
            <a:xfrm>
              <a:off x="3721" y="1320"/>
              <a:ext cx="81" cy="51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+mn-ea"/>
              </a:endParaRPr>
            </a:p>
          </p:txBody>
        </p:sp>
        <p:sp>
          <p:nvSpPr>
            <p:cNvPr id="1305627" name="Freeform 27"/>
            <p:cNvSpPr>
              <a:spLocks/>
            </p:cNvSpPr>
            <p:nvPr userDrawn="1"/>
          </p:nvSpPr>
          <p:spPr bwMode="auto">
            <a:xfrm>
              <a:off x="3949" y="1473"/>
              <a:ext cx="81" cy="28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+mn-ea"/>
              </a:endParaRPr>
            </a:p>
          </p:txBody>
        </p:sp>
        <p:sp>
          <p:nvSpPr>
            <p:cNvPr id="1305628" name="Freeform 28"/>
            <p:cNvSpPr>
              <a:spLocks/>
            </p:cNvSpPr>
            <p:nvPr userDrawn="1"/>
          </p:nvSpPr>
          <p:spPr bwMode="auto">
            <a:xfrm>
              <a:off x="4171" y="1587"/>
              <a:ext cx="87" cy="167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+mn-ea"/>
              </a:endParaRPr>
            </a:p>
          </p:txBody>
        </p:sp>
        <p:sp>
          <p:nvSpPr>
            <p:cNvPr id="1305629" name="Freeform 29"/>
            <p:cNvSpPr>
              <a:spLocks/>
            </p:cNvSpPr>
            <p:nvPr userDrawn="1"/>
          </p:nvSpPr>
          <p:spPr bwMode="auto">
            <a:xfrm>
              <a:off x="4399" y="1473"/>
              <a:ext cx="81" cy="28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+mn-ea"/>
              </a:endParaRPr>
            </a:p>
          </p:txBody>
        </p:sp>
        <p:sp>
          <p:nvSpPr>
            <p:cNvPr id="1305630" name="Freeform 30"/>
            <p:cNvSpPr>
              <a:spLocks/>
            </p:cNvSpPr>
            <p:nvPr userDrawn="1"/>
          </p:nvSpPr>
          <p:spPr bwMode="auto">
            <a:xfrm>
              <a:off x="4625" y="1320"/>
              <a:ext cx="83" cy="51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+mn-ea"/>
              </a:endParaRPr>
            </a:p>
          </p:txBody>
        </p:sp>
        <p:sp>
          <p:nvSpPr>
            <p:cNvPr id="1305631" name="Freeform 31"/>
            <p:cNvSpPr>
              <a:spLocks/>
            </p:cNvSpPr>
            <p:nvPr userDrawn="1"/>
          </p:nvSpPr>
          <p:spPr bwMode="auto">
            <a:xfrm>
              <a:off x="4848" y="1473"/>
              <a:ext cx="81" cy="28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+mn-ea"/>
              </a:endParaRPr>
            </a:p>
          </p:txBody>
        </p:sp>
        <p:sp>
          <p:nvSpPr>
            <p:cNvPr id="1305632" name="Freeform 32"/>
            <p:cNvSpPr>
              <a:spLocks/>
            </p:cNvSpPr>
            <p:nvPr userDrawn="1"/>
          </p:nvSpPr>
          <p:spPr bwMode="auto">
            <a:xfrm>
              <a:off x="5074" y="1587"/>
              <a:ext cx="83" cy="167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+mn-ea"/>
              </a:endParaRPr>
            </a:p>
          </p:txBody>
        </p:sp>
      </p:grpSp>
      <p:sp>
        <p:nvSpPr>
          <p:cNvPr id="1305633" name="Rectangle 33"/>
          <p:cNvSpPr>
            <a:spLocks noChangeArrowheads="1"/>
          </p:cNvSpPr>
          <p:nvPr userDrawn="1"/>
        </p:nvSpPr>
        <p:spPr bwMode="auto">
          <a:xfrm>
            <a:off x="277813" y="6592888"/>
            <a:ext cx="202247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>
              <a:lnSpc>
                <a:spcPct val="100000"/>
              </a:lnSpc>
            </a:pPr>
            <a:r>
              <a:rPr lang="en-US" sz="700" b="0">
                <a:solidFill>
                  <a:srgbClr val="999999"/>
                </a:solidFill>
              </a:rPr>
              <a:t>© 2006 Cisco Systems, Inc. All rights reserved.</a:t>
            </a:r>
          </a:p>
        </p:txBody>
      </p:sp>
      <p:sp>
        <p:nvSpPr>
          <p:cNvPr id="1305634" name="Rectangle 34"/>
          <p:cNvSpPr>
            <a:spLocks noChangeArrowheads="1"/>
          </p:cNvSpPr>
          <p:nvPr userDrawn="1"/>
        </p:nvSpPr>
        <p:spPr bwMode="auto">
          <a:xfrm>
            <a:off x="8642350" y="6592888"/>
            <a:ext cx="274638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16033B68-581C-408B-AD90-50612895A5A7}" type="slidenum">
              <a:rPr lang="en-US" sz="700" b="0">
                <a:solidFill>
                  <a:srgbClr val="999999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700" b="0">
              <a:solidFill>
                <a:srgbClr val="999999"/>
              </a:solidFill>
            </a:endParaRPr>
          </a:p>
        </p:txBody>
      </p:sp>
      <p:sp>
        <p:nvSpPr>
          <p:cNvPr id="1536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2286000"/>
            <a:ext cx="3810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Course Title,</a:t>
            </a:r>
            <a:br>
              <a:rPr lang="en-US" smtClean="0"/>
            </a:br>
            <a:r>
              <a:rPr lang="en-US" smtClean="0"/>
              <a:t>Size 30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3000" b="1">
          <a:solidFill>
            <a:schemeClr val="bg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.xml"/>
  <Relationship Id="rId2" Type="http://schemas.openxmlformats.org/officeDocument/2006/relationships/notesSlide" Target="../notesSlides/notesSlide1.xml"/>
  <Relationship Id="rId3" Type="http://schemas.openxmlformats.org/officeDocument/2006/relationships/image" Target="../media/image3.jpeg"/>
</Relationships>

</file>

<file path=ppt/slides/_rels/slide10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notesSlide" Target="../notesSlides/notesSlide10.xml"/>
</Relationships>

</file>

<file path=ppt/slides/_rels/slide11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6.xml"/>
  <Relationship Id="rId2" Type="http://schemas.openxmlformats.org/officeDocument/2006/relationships/notesSlide" Target="../notesSlides/notesSlide11.xml"/>
  <Relationship Id="rId3" Type="http://schemas.openxmlformats.org/officeDocument/2006/relationships/diagramData" Target="../diagrams/data5.xml"/>
  <Relationship Id="rId4" Type="http://schemas.openxmlformats.org/officeDocument/2006/relationships/diagramLayout" Target="../diagrams/layout5.xml"/>
  <Relationship Id="rId5" Type="http://schemas.openxmlformats.org/officeDocument/2006/relationships/diagramQuickStyle" Target="../diagrams/quickStyle5.xml"/>
  <Relationship Id="rId6" Type="http://schemas.openxmlformats.org/officeDocument/2006/relationships/diagramColors" Target="../diagrams/colors5.xml"/>
  <Relationship Id="rId7" Type="http://schemas.microsoft.com/office/2007/relationships/diagramDrawing" Target="../diagrams/drawing5.xml"/>
  <Relationship Id="rId8" Type="http://schemas.openxmlformats.org/officeDocument/2006/relationships/image" Target="../media/image4.jpeg"/>
</Relationships>

</file>

<file path=ppt/slides/_rels/slide12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notesSlide" Target="../notesSlides/notesSlide12.xml"/>
</Relationships>

</file>

<file path=ppt/slides/_rels/slide13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6.xml"/>
  <Relationship Id="rId2" Type="http://schemas.openxmlformats.org/officeDocument/2006/relationships/notesSlide" Target="../notesSlides/notesSlide13.xml"/>
</Relationships>

</file>

<file path=ppt/slides/_rels/slide14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6.xml"/>
  <Relationship Id="rId2" Type="http://schemas.openxmlformats.org/officeDocument/2006/relationships/notesSlide" Target="../notesSlides/notesSlide14.xml"/>
</Relationships>

</file>

<file path=ppt/slides/_rels/slide15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6.xml"/>
  <Relationship Id="rId2" Type="http://schemas.openxmlformats.org/officeDocument/2006/relationships/notesSlide" Target="../notesSlides/notesSlide15.xml"/>
</Relationships>

</file>

<file path=ppt/slides/_rels/slide16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.xml"/>
  <Relationship Id="rId2" Type="http://schemas.openxmlformats.org/officeDocument/2006/relationships/notesSlide" Target="../notesSlides/notesSlide16.xml"/>
  <Relationship Id="rId3" Type="http://schemas.openxmlformats.org/officeDocument/2006/relationships/image" Target="../media/image3.jpeg"/>
</Relationships>

</file>

<file path=ppt/slides/_rels/slide17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6.xml"/>
  <Relationship Id="rId2" Type="http://schemas.openxmlformats.org/officeDocument/2006/relationships/notesSlide" Target="../notesSlides/notesSlide17.xml"/>
</Relationships>

</file>

<file path=ppt/slides/_rels/slide18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6.xml"/>
  <Relationship Id="rId2" Type="http://schemas.openxmlformats.org/officeDocument/2006/relationships/notesSlide" Target="../notesSlides/notesSlide18.xml"/>
  <Relationship Id="rId3" Type="http://schemas.openxmlformats.org/officeDocument/2006/relationships/image" Target="../media/image5.png"/>
</Relationships>

</file>

<file path=ppt/slides/_rels/slide19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6.xml"/>
  <Relationship Id="rId2" Type="http://schemas.openxmlformats.org/officeDocument/2006/relationships/notesSlide" Target="../notesSlides/notesSlide19.xml"/>
</Relationships>

</file>

<file path=ppt/slides/_rels/slide2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.xml"/>
  <Relationship Id="rId2" Type="http://schemas.openxmlformats.org/officeDocument/2006/relationships/notesSlide" Target="../notesSlides/notesSlide2.xml"/>
  <Relationship Id="rId3" Type="http://schemas.openxmlformats.org/officeDocument/2006/relationships/image" Target="../media/image3.jpeg"/>
</Relationships>

</file>

<file path=ppt/slides/_rels/slide20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6.xml"/>
  <Relationship Id="rId2" Type="http://schemas.openxmlformats.org/officeDocument/2006/relationships/notesSlide" Target="../notesSlides/notesSlide20.xml"/>
</Relationships>

</file>

<file path=ppt/slides/_rels/slide21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6.xml"/>
  <Relationship Id="rId2" Type="http://schemas.openxmlformats.org/officeDocument/2006/relationships/notesSlide" Target="../notesSlides/notesSlide21.xml"/>
</Relationships>

</file>

<file path=ppt/slides/_rels/slide22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6.xml"/>
  <Relationship Id="rId2" Type="http://schemas.openxmlformats.org/officeDocument/2006/relationships/notesSlide" Target="../notesSlides/notesSlide22.xml"/>
</Relationships>

</file>

<file path=ppt/slides/_rels/slide23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.xml"/>
  <Relationship Id="rId2" Type="http://schemas.openxmlformats.org/officeDocument/2006/relationships/notesSlide" Target="../notesSlides/notesSlide23.xml"/>
  <Relationship Id="rId3" Type="http://schemas.openxmlformats.org/officeDocument/2006/relationships/image" Target="../media/image3.jpeg"/>
</Relationships>

</file>

<file path=ppt/slides/_rels/slide24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6.xml"/>
  <Relationship Id="rId2" Type="http://schemas.openxmlformats.org/officeDocument/2006/relationships/notesSlide" Target="../notesSlides/notesSlide24.xml"/>
</Relationships>

</file>

<file path=ppt/slides/_rels/slide25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6.xml"/>
  <Relationship Id="rId2" Type="http://schemas.openxmlformats.org/officeDocument/2006/relationships/notesSlide" Target="../notesSlides/notesSlide25.xml"/>
</Relationships>

</file>

<file path=ppt/slides/_rels/slide26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.xml"/>
  <Relationship Id="rId2" Type="http://schemas.openxmlformats.org/officeDocument/2006/relationships/notesSlide" Target="../notesSlides/notesSlide26.xml"/>
  <Relationship Id="rId3" Type="http://schemas.openxmlformats.org/officeDocument/2006/relationships/image" Target="../media/image3.jpeg"/>
</Relationships>

</file>

<file path=ppt/slides/_rels/slide27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.xml"/>
  <Relationship Id="rId2" Type="http://schemas.openxmlformats.org/officeDocument/2006/relationships/notesSlide" Target="../notesSlides/notesSlide27.xml"/>
  <Relationship Id="rId3" Type="http://schemas.openxmlformats.org/officeDocument/2006/relationships/image" Target="../media/image3.jpeg"/>
</Relationships>

</file>

<file path=ppt/slides/_rels/slide28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6.xml"/>
  <Relationship Id="rId2" Type="http://schemas.openxmlformats.org/officeDocument/2006/relationships/notesSlide" Target="../notesSlides/notesSlide28.xml"/>
  <Relationship Id="rId3" Type="http://schemas.openxmlformats.org/officeDocument/2006/relationships/diagramData" Target="../diagrams/data6.xml"/>
  <Relationship Id="rId4" Type="http://schemas.openxmlformats.org/officeDocument/2006/relationships/diagramLayout" Target="../diagrams/layout6.xml"/>
  <Relationship Id="rId5" Type="http://schemas.openxmlformats.org/officeDocument/2006/relationships/diagramQuickStyle" Target="../diagrams/quickStyle6.xml"/>
  <Relationship Id="rId6" Type="http://schemas.openxmlformats.org/officeDocument/2006/relationships/diagramColors" Target="../diagrams/colors6.xml"/>
  <Relationship Id="rId7" Type="http://schemas.microsoft.com/office/2007/relationships/diagramDrawing" Target="../diagrams/drawing6.xml"/>
</Relationships>

</file>

<file path=ppt/slides/_rels/slide29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.xml"/>
  <Relationship Id="rId2" Type="http://schemas.openxmlformats.org/officeDocument/2006/relationships/notesSlide" Target="../notesSlides/notesSlide29.xml"/>
  <Relationship Id="rId3" Type="http://schemas.openxmlformats.org/officeDocument/2006/relationships/image" Target="../media/image3.jpeg"/>
</Relationships>

</file>

<file path=ppt/slides/_rels/slide3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6.xml"/>
  <Relationship Id="rId2" Type="http://schemas.openxmlformats.org/officeDocument/2006/relationships/notesSlide" Target="../notesSlides/notesSlide3.xml"/>
</Relationships>

</file>

<file path=ppt/slides/_rels/slide30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6.xml"/>
  <Relationship Id="rId2" Type="http://schemas.openxmlformats.org/officeDocument/2006/relationships/notesSlide" Target="../notesSlides/notesSlide30.xml"/>
</Relationships>

</file>

<file path=ppt/slides/_rels/slide31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6.xml"/>
  <Relationship Id="rId2" Type="http://schemas.openxmlformats.org/officeDocument/2006/relationships/notesSlide" Target="../notesSlides/notesSlide31.xml"/>
</Relationships>

</file>

<file path=ppt/slides/_rels/slide32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6.xml"/>
  <Relationship Id="rId2" Type="http://schemas.openxmlformats.org/officeDocument/2006/relationships/notesSlide" Target="../notesSlides/notesSlide32.xml"/>
</Relationships>

</file>

<file path=ppt/slides/_rels/slide4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6.xml"/>
  <Relationship Id="rId2" Type="http://schemas.openxmlformats.org/officeDocument/2006/relationships/notesSlide" Target="../notesSlides/notesSlide4.xml"/>
</Relationships>

</file>

<file path=ppt/slides/_rels/slide5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6.xml"/>
  <Relationship Id="rId2" Type="http://schemas.openxmlformats.org/officeDocument/2006/relationships/notesSlide" Target="../notesSlides/notesSlide5.xml"/>
</Relationships>

</file>

<file path=ppt/slides/_rels/slide6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6.xml"/>
  <Relationship Id="rId2" Type="http://schemas.openxmlformats.org/officeDocument/2006/relationships/notesSlide" Target="../notesSlides/notesSlide6.xml"/>
</Relationships>

</file>

<file path=ppt/slides/_rels/slide7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1.xml"/>
  <Relationship Id="rId10" Type="http://schemas.openxmlformats.org/officeDocument/2006/relationships/diagramQuickStyle" Target="../diagrams/quickStyle2.xml"/>
  <Relationship Id="rId11" Type="http://schemas.openxmlformats.org/officeDocument/2006/relationships/diagramColors" Target="../diagrams/colors2.xml"/>
  <Relationship Id="rId12" Type="http://schemas.microsoft.com/office/2007/relationships/diagramDrawing" Target="../diagrams/drawing2.xml"/>
  <Relationship Id="rId13" Type="http://schemas.openxmlformats.org/officeDocument/2006/relationships/diagramData" Target="../diagrams/data3.xml"/>
  <Relationship Id="rId14" Type="http://schemas.openxmlformats.org/officeDocument/2006/relationships/diagramLayout" Target="../diagrams/layout3.xml"/>
  <Relationship Id="rId15" Type="http://schemas.openxmlformats.org/officeDocument/2006/relationships/diagramQuickStyle" Target="../diagrams/quickStyle3.xml"/>
  <Relationship Id="rId16" Type="http://schemas.openxmlformats.org/officeDocument/2006/relationships/diagramColors" Target="../diagrams/colors3.xml"/>
  <Relationship Id="rId17" Type="http://schemas.microsoft.com/office/2007/relationships/diagramDrawing" Target="../diagrams/drawing3.xml"/>
  <Relationship Id="rId2" Type="http://schemas.openxmlformats.org/officeDocument/2006/relationships/notesSlide" Target="../notesSlides/notesSlide7.xml"/>
  <Relationship Id="rId3" Type="http://schemas.openxmlformats.org/officeDocument/2006/relationships/diagramData" Target="../diagrams/data1.xml"/>
  <Relationship Id="rId4" Type="http://schemas.openxmlformats.org/officeDocument/2006/relationships/diagramLayout" Target="../diagrams/layout1.xml"/>
  <Relationship Id="rId5" Type="http://schemas.openxmlformats.org/officeDocument/2006/relationships/diagramQuickStyle" Target="../diagrams/quickStyle1.xml"/>
  <Relationship Id="rId6" Type="http://schemas.openxmlformats.org/officeDocument/2006/relationships/diagramColors" Target="../diagrams/colors1.xml"/>
  <Relationship Id="rId7" Type="http://schemas.microsoft.com/office/2007/relationships/diagramDrawing" Target="../diagrams/drawing1.xml"/>
  <Relationship Id="rId8" Type="http://schemas.openxmlformats.org/officeDocument/2006/relationships/diagramData" Target="../diagrams/data2.xml"/>
  <Relationship Id="rId9" Type="http://schemas.openxmlformats.org/officeDocument/2006/relationships/diagramLayout" Target="../diagrams/layout2.xml"/>
</Relationships>

</file>

<file path=ppt/slides/_rels/slide8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notesSlide" Target="../notesSlides/notesSlide8.xml"/>
</Relationships>

</file>

<file path=ppt/slides/_rels/slide9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6.xml"/>
  <Relationship Id="rId2" Type="http://schemas.openxmlformats.org/officeDocument/2006/relationships/notesSlide" Target="../notesSlides/notesSlide9.xml"/>
  <Relationship Id="rId3" Type="http://schemas.openxmlformats.org/officeDocument/2006/relationships/diagramData" Target="../diagrams/data4.xml"/>
  <Relationship Id="rId4" Type="http://schemas.openxmlformats.org/officeDocument/2006/relationships/diagramLayout" Target="../diagrams/layout4.xml"/>
  <Relationship Id="rId5" Type="http://schemas.openxmlformats.org/officeDocument/2006/relationships/diagramQuickStyle" Target="../diagrams/quickStyle4.xml"/>
  <Relationship Id="rId6" Type="http://schemas.openxmlformats.org/officeDocument/2006/relationships/diagramColors" Target="../diagrams/colors4.xml"/>
  <Relationship Id="rId7" Type="http://schemas.microsoft.com/office/2007/relationships/diagramDrawing" Target="../diagrams/drawing4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1600200"/>
            <a:ext cx="9144000" cy="3144838"/>
          </a:xfrm>
          <a:prstGeom prst="rect">
            <a:avLst/>
          </a:prstGeom>
          <a:solidFill>
            <a:srgbClr val="015F85"/>
          </a:solidFill>
          <a:ln w="254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0" y="0"/>
            <a:ext cx="9144000" cy="1600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82124" tIns="41061" rIns="82124" bIns="41061" anchor="ctr">
            <a:spAutoFit/>
          </a:bodyPr>
          <a:lstStyle/>
          <a:p>
            <a:endParaRPr lang="en-US"/>
          </a:p>
        </p:txBody>
      </p:sp>
      <p:pic>
        <p:nvPicPr>
          <p:cNvPr id="29700" name="Picture 4" descr="MAE0102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1600200"/>
            <a:ext cx="4724400" cy="314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228600" y="2765425"/>
            <a:ext cx="4114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124" tIns="41061" rIns="82124" bIns="41061" anchor="ctr"/>
          <a:lstStyle/>
          <a:p>
            <a:pPr defTabSz="814388"/>
            <a:r>
              <a:rPr lang="en-US" sz="2400" b="0" dirty="0" err="1" smtClean="0">
                <a:solidFill>
                  <a:schemeClr val="bg1"/>
                </a:solidFill>
              </a:rPr>
              <a:t>DNCS</a:t>
            </a:r>
            <a:r>
              <a:rPr lang="en-US" sz="2400" b="0" dirty="0" smtClean="0">
                <a:solidFill>
                  <a:schemeClr val="bg1"/>
                </a:solidFill>
              </a:rPr>
              <a:t> 5.0 Overview</a:t>
            </a:r>
          </a:p>
          <a:p>
            <a:pPr defTabSz="814388"/>
            <a:endParaRPr lang="en-US" b="0" dirty="0">
              <a:solidFill>
                <a:schemeClr val="folHlin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5181600"/>
            <a:ext cx="2018501" cy="4837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400" dirty="0" smtClean="0"/>
              <a:t>Platform Features</a:t>
            </a:r>
          </a:p>
          <a:p>
            <a:pPr>
              <a:buFont typeface="Arial"/>
              <a:buChar char="•"/>
            </a:pPr>
            <a:r>
              <a:rPr lang="en-US" sz="1400" dirty="0" smtClean="0"/>
              <a:t>Application Features</a:t>
            </a:r>
            <a:endParaRPr lang="en-US" sz="14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457200"/>
            <a:ext cx="4876799" cy="2362199"/>
          </a:xfrm>
        </p:spPr>
        <p:txBody>
          <a:bodyPr/>
          <a:lstStyle/>
          <a:p>
            <a:r>
              <a:rPr lang="en-US" sz="2400" b="1" dirty="0" smtClean="0"/>
              <a:t>Optional Integrated</a:t>
            </a:r>
          </a:p>
          <a:p>
            <a:r>
              <a:rPr lang="en-US" sz="2400" b="1" dirty="0" smtClean="0"/>
              <a:t>Application Server</a:t>
            </a:r>
          </a:p>
          <a:p>
            <a:endParaRPr lang="en-US" b="1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400" dirty="0" smtClean="0"/>
              <a:t>Optional Integrated Application Server</a:t>
            </a:r>
            <a:endParaRPr lang="en-US" sz="2400" dirty="0"/>
          </a:p>
        </p:txBody>
      </p:sp>
      <p:grpSp>
        <p:nvGrpSpPr>
          <p:cNvPr id="6" name="Group 5"/>
          <p:cNvGrpSpPr/>
          <p:nvPr/>
        </p:nvGrpSpPr>
        <p:grpSpPr>
          <a:xfrm>
            <a:off x="762000" y="1371600"/>
            <a:ext cx="6454705" cy="4876800"/>
            <a:chOff x="762000" y="1371600"/>
            <a:chExt cx="6454705" cy="4876800"/>
          </a:xfrm>
        </p:grpSpPr>
        <p:graphicFrame>
          <p:nvGraphicFramePr>
            <p:cNvPr id="7" name="Diagram 6"/>
            <p:cNvGraphicFramePr/>
            <p:nvPr/>
          </p:nvGraphicFramePr>
          <p:xfrm>
            <a:off x="762000" y="1371600"/>
            <a:ext cx="3200400" cy="48768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9" name="TextBox 8"/>
            <p:cNvSpPr txBox="1"/>
            <p:nvPr/>
          </p:nvSpPr>
          <p:spPr>
            <a:xfrm>
              <a:off x="5943600" y="4648200"/>
              <a:ext cx="1273105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DNCS</a:t>
              </a:r>
              <a:endParaRPr lang="en-US" dirty="0"/>
            </a:p>
          </p:txBody>
        </p:sp>
      </p:grpSp>
      <p:pic>
        <p:nvPicPr>
          <p:cNvPr id="10" name="Content Placeholder 3" descr="v880.jpg"/>
          <p:cNvPicPr>
            <a:picLocks noChangeAspect="1"/>
          </p:cNvPicPr>
          <p:nvPr/>
        </p:nvPicPr>
        <p:blipFill>
          <a:blip r:embed="rId8"/>
          <a:srcRect l="-125642" r="-125642"/>
          <a:stretch>
            <a:fillRect/>
          </a:stretch>
        </p:blipFill>
        <p:spPr>
          <a:xfrm>
            <a:off x="4038600" y="2209800"/>
            <a:ext cx="51054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457200"/>
            <a:ext cx="4876799" cy="2362199"/>
          </a:xfrm>
        </p:spPr>
        <p:txBody>
          <a:bodyPr/>
          <a:lstStyle/>
          <a:p>
            <a:r>
              <a:rPr lang="en-US" sz="2400" b="1" dirty="0" smtClean="0"/>
              <a:t>Security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3810000"/>
            <a:ext cx="3788217" cy="14850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400" dirty="0" smtClean="0"/>
              <a:t> Enhanced User Level and DNCS Security</a:t>
            </a:r>
          </a:p>
          <a:p>
            <a:pPr>
              <a:buFont typeface="Arial"/>
              <a:buChar char="•"/>
            </a:pPr>
            <a:r>
              <a:rPr lang="en-US" sz="1400" dirty="0" smtClean="0"/>
              <a:t> DNCS Web Services Security</a:t>
            </a:r>
          </a:p>
          <a:p>
            <a:pPr>
              <a:buFont typeface="Arial"/>
              <a:buChar char="•"/>
            </a:pPr>
            <a:r>
              <a:rPr lang="en-US" sz="1400" dirty="0" smtClean="0"/>
              <a:t> Support for LDAP and RADIUS</a:t>
            </a:r>
          </a:p>
          <a:p>
            <a:pPr>
              <a:buFont typeface="Arial"/>
              <a:buChar char="•"/>
            </a:pPr>
            <a:endParaRPr lang="en-US" sz="1400" dirty="0" smtClean="0"/>
          </a:p>
          <a:p>
            <a:pPr>
              <a:buFont typeface="Arial"/>
              <a:buChar char="•"/>
            </a:pPr>
            <a:endParaRPr lang="en-US" sz="1400" dirty="0" smtClean="0"/>
          </a:p>
          <a:p>
            <a:endParaRPr lang="en-US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400" dirty="0" smtClean="0"/>
              <a:t>Security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685800" y="1295400"/>
            <a:ext cx="77724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/>
              <a:t>Enhanced User Level and </a:t>
            </a:r>
            <a:r>
              <a:rPr lang="en-US" sz="2400" dirty="0" err="1" smtClean="0"/>
              <a:t>DNCS</a:t>
            </a:r>
            <a:r>
              <a:rPr lang="en-US" sz="2400" dirty="0" smtClean="0"/>
              <a:t> Security</a:t>
            </a:r>
          </a:p>
        </p:txBody>
      </p:sp>
      <p:sp>
        <p:nvSpPr>
          <p:cNvPr id="11" name="Freeform 13"/>
          <p:cNvSpPr>
            <a:spLocks/>
          </p:cNvSpPr>
          <p:nvPr/>
        </p:nvSpPr>
        <p:spPr bwMode="auto">
          <a:xfrm>
            <a:off x="1160557" y="2107997"/>
            <a:ext cx="7373843" cy="109240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20" y="0"/>
              </a:cxn>
              <a:cxn ang="0">
                <a:pos x="381" y="56"/>
              </a:cxn>
              <a:cxn ang="0">
                <a:pos x="39" y="56"/>
              </a:cxn>
              <a:cxn ang="0">
                <a:pos x="0" y="0"/>
              </a:cxn>
            </a:cxnLst>
            <a:rect l="0" t="0" r="r" b="b"/>
            <a:pathLst>
              <a:path w="420" h="56">
                <a:moveTo>
                  <a:pt x="0" y="0"/>
                </a:moveTo>
                <a:lnTo>
                  <a:pt x="420" y="0"/>
                </a:lnTo>
                <a:lnTo>
                  <a:pt x="381" y="56"/>
                </a:lnTo>
                <a:lnTo>
                  <a:pt x="39" y="56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anchor="ctr" anchorCtr="0"/>
          <a:lstStyle/>
          <a:p>
            <a:pPr algn="ctr"/>
            <a:r>
              <a:rPr lang="en-US" sz="1800" dirty="0" smtClean="0">
                <a:solidFill>
                  <a:schemeClr val="bg1"/>
                </a:solidFill>
              </a:rPr>
              <a:t>“Walled Garden”  network environment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3" name="Freeform 14"/>
          <p:cNvSpPr>
            <a:spLocks/>
          </p:cNvSpPr>
          <p:nvPr/>
        </p:nvSpPr>
        <p:spPr bwMode="auto">
          <a:xfrm>
            <a:off x="1828800" y="3200400"/>
            <a:ext cx="6019800" cy="107289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31" y="0"/>
              </a:cxn>
              <a:cxn ang="0">
                <a:pos x="292" y="55"/>
              </a:cxn>
              <a:cxn ang="0">
                <a:pos x="39" y="55"/>
              </a:cxn>
              <a:cxn ang="0">
                <a:pos x="0" y="0"/>
              </a:cxn>
            </a:cxnLst>
            <a:rect l="0" t="0" r="r" b="b"/>
            <a:pathLst>
              <a:path w="331" h="55">
                <a:moveTo>
                  <a:pt x="0" y="0"/>
                </a:moveTo>
                <a:lnTo>
                  <a:pt x="331" y="0"/>
                </a:lnTo>
                <a:lnTo>
                  <a:pt x="292" y="55"/>
                </a:lnTo>
                <a:lnTo>
                  <a:pt x="39" y="55"/>
                </a:lnTo>
                <a:lnTo>
                  <a:pt x="0" y="0"/>
                </a:lnTo>
                <a:close/>
              </a:path>
            </a:pathLst>
          </a:custGeom>
          <a:solidFill>
            <a:srgbClr val="015F85"/>
          </a:solidFill>
          <a:ln w="0">
            <a:noFill/>
            <a:prstDash val="solid"/>
            <a:round/>
            <a:headEnd/>
            <a:tailEnd/>
          </a:ln>
        </p:spPr>
        <p:txBody>
          <a:bodyPr anchor="ctr" anchorCtr="0"/>
          <a:lstStyle/>
          <a:p>
            <a:pPr algn="ctr"/>
            <a:r>
              <a:rPr lang="en-US" sz="1800" dirty="0" smtClean="0">
                <a:solidFill>
                  <a:schemeClr val="bg1"/>
                </a:solidFill>
              </a:rPr>
              <a:t>Diverse and Network topologies converge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4" name="Freeform 17"/>
          <p:cNvSpPr>
            <a:spLocks/>
          </p:cNvSpPr>
          <p:nvPr/>
        </p:nvSpPr>
        <p:spPr bwMode="auto">
          <a:xfrm>
            <a:off x="1828800" y="4267200"/>
            <a:ext cx="6019800" cy="1092403"/>
          </a:xfrm>
          <a:custGeom>
            <a:avLst/>
            <a:gdLst/>
            <a:ahLst/>
            <a:cxnLst>
              <a:cxn ang="0">
                <a:pos x="330" y="56"/>
              </a:cxn>
              <a:cxn ang="0">
                <a:pos x="0" y="56"/>
              </a:cxn>
              <a:cxn ang="0">
                <a:pos x="38" y="0"/>
              </a:cxn>
              <a:cxn ang="0">
                <a:pos x="291" y="0"/>
              </a:cxn>
              <a:cxn ang="0">
                <a:pos x="330" y="56"/>
              </a:cxn>
            </a:cxnLst>
            <a:rect l="0" t="0" r="r" b="b"/>
            <a:pathLst>
              <a:path w="330" h="56">
                <a:moveTo>
                  <a:pt x="330" y="56"/>
                </a:moveTo>
                <a:lnTo>
                  <a:pt x="0" y="56"/>
                </a:lnTo>
                <a:lnTo>
                  <a:pt x="38" y="0"/>
                </a:lnTo>
                <a:lnTo>
                  <a:pt x="291" y="0"/>
                </a:lnTo>
                <a:lnTo>
                  <a:pt x="330" y="56"/>
                </a:lnTo>
                <a:close/>
              </a:path>
            </a:pathLst>
          </a:custGeom>
          <a:solidFill>
            <a:srgbClr val="015F85"/>
          </a:solidFill>
          <a:ln w="0">
            <a:noFill/>
            <a:prstDash val="solid"/>
            <a:round/>
            <a:headEnd/>
            <a:tailEnd/>
          </a:ln>
        </p:spPr>
        <p:txBody>
          <a:bodyPr anchor="ctr" anchorCtr="0"/>
          <a:lstStyle/>
          <a:p>
            <a:pPr algn="ctr"/>
            <a:r>
              <a:rPr lang="en-US" sz="1800" dirty="0" smtClean="0">
                <a:solidFill>
                  <a:schemeClr val="bg1"/>
                </a:solidFill>
              </a:rPr>
              <a:t>Greater Visibility and Control over the </a:t>
            </a:r>
          </a:p>
          <a:p>
            <a:pPr algn="ctr"/>
            <a:r>
              <a:rPr lang="en-US" sz="1800" dirty="0" smtClean="0">
                <a:solidFill>
                  <a:schemeClr val="bg1"/>
                </a:solidFill>
              </a:rPr>
              <a:t>Operating environment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5" name="Freeform 16"/>
          <p:cNvSpPr>
            <a:spLocks/>
          </p:cNvSpPr>
          <p:nvPr/>
        </p:nvSpPr>
        <p:spPr bwMode="auto">
          <a:xfrm>
            <a:off x="1143000" y="5334000"/>
            <a:ext cx="7391400" cy="1092403"/>
          </a:xfrm>
          <a:custGeom>
            <a:avLst/>
            <a:gdLst/>
            <a:ahLst/>
            <a:cxnLst>
              <a:cxn ang="0">
                <a:pos x="420" y="56"/>
              </a:cxn>
              <a:cxn ang="0">
                <a:pos x="0" y="56"/>
              </a:cxn>
              <a:cxn ang="0">
                <a:pos x="38" y="0"/>
              </a:cxn>
              <a:cxn ang="0">
                <a:pos x="381" y="0"/>
              </a:cxn>
              <a:cxn ang="0">
                <a:pos x="420" y="56"/>
              </a:cxn>
            </a:cxnLst>
            <a:rect l="0" t="0" r="r" b="b"/>
            <a:pathLst>
              <a:path w="420" h="56">
                <a:moveTo>
                  <a:pt x="420" y="56"/>
                </a:moveTo>
                <a:lnTo>
                  <a:pt x="0" y="56"/>
                </a:lnTo>
                <a:lnTo>
                  <a:pt x="38" y="0"/>
                </a:lnTo>
                <a:lnTo>
                  <a:pt x="381" y="0"/>
                </a:lnTo>
                <a:lnTo>
                  <a:pt x="420" y="56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anchor="ctr" anchorCtr="0"/>
          <a:lstStyle/>
          <a:p>
            <a:pPr lvl="4"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bg1"/>
                </a:solidFill>
              </a:rPr>
              <a:t> Account Protection mechanisms</a:t>
            </a:r>
          </a:p>
          <a:p>
            <a:pPr lvl="4"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bg1"/>
                </a:solidFill>
              </a:rPr>
              <a:t> Auditing</a:t>
            </a:r>
          </a:p>
          <a:p>
            <a:pPr lvl="4"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bg1"/>
                </a:solidFill>
              </a:rPr>
              <a:t> Reporting</a:t>
            </a:r>
          </a:p>
          <a:p>
            <a:pPr lvl="4"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bg1"/>
                </a:solidFill>
              </a:rPr>
              <a:t> Access Control Measures</a:t>
            </a:r>
            <a:endParaRPr 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400" dirty="0" smtClean="0"/>
              <a:t>Security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685800" y="1295400"/>
            <a:ext cx="77724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err="1" smtClean="0"/>
              <a:t>DNCS</a:t>
            </a:r>
            <a:r>
              <a:rPr lang="en-US" sz="2400" dirty="0" smtClean="0"/>
              <a:t> Web Services Security</a:t>
            </a:r>
          </a:p>
        </p:txBody>
      </p:sp>
      <p:sp>
        <p:nvSpPr>
          <p:cNvPr id="11" name="Freeform 13"/>
          <p:cNvSpPr>
            <a:spLocks/>
          </p:cNvSpPr>
          <p:nvPr/>
        </p:nvSpPr>
        <p:spPr bwMode="auto">
          <a:xfrm>
            <a:off x="1160557" y="2107997"/>
            <a:ext cx="7373843" cy="109240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20" y="0"/>
              </a:cxn>
              <a:cxn ang="0">
                <a:pos x="381" y="56"/>
              </a:cxn>
              <a:cxn ang="0">
                <a:pos x="39" y="56"/>
              </a:cxn>
              <a:cxn ang="0">
                <a:pos x="0" y="0"/>
              </a:cxn>
            </a:cxnLst>
            <a:rect l="0" t="0" r="r" b="b"/>
            <a:pathLst>
              <a:path w="420" h="56">
                <a:moveTo>
                  <a:pt x="0" y="0"/>
                </a:moveTo>
                <a:lnTo>
                  <a:pt x="420" y="0"/>
                </a:lnTo>
                <a:lnTo>
                  <a:pt x="381" y="56"/>
                </a:lnTo>
                <a:lnTo>
                  <a:pt x="39" y="56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anchor="ctr" anchorCtr="0"/>
          <a:lstStyle/>
          <a:p>
            <a:pPr algn="ctr"/>
            <a:r>
              <a:rPr lang="en-US" sz="1800" dirty="0" smtClean="0">
                <a:solidFill>
                  <a:schemeClr val="bg1"/>
                </a:solidFill>
              </a:rPr>
              <a:t>Separate web instances for Web Services </a:t>
            </a:r>
          </a:p>
          <a:p>
            <a:pPr algn="ctr"/>
            <a:r>
              <a:rPr lang="en-US" sz="1800" dirty="0" smtClean="0">
                <a:solidFill>
                  <a:schemeClr val="bg1"/>
                </a:solidFill>
              </a:rPr>
              <a:t>(BOSS, </a:t>
            </a:r>
            <a:r>
              <a:rPr lang="en-US" sz="1800" dirty="0" err="1" smtClean="0">
                <a:solidFill>
                  <a:schemeClr val="bg1"/>
                </a:solidFill>
              </a:rPr>
              <a:t>Settop</a:t>
            </a:r>
            <a:r>
              <a:rPr lang="en-US" sz="1800" dirty="0" smtClean="0">
                <a:solidFill>
                  <a:schemeClr val="bg1"/>
                </a:solidFill>
              </a:rPr>
              <a:t> Staging Services)</a:t>
            </a:r>
          </a:p>
        </p:txBody>
      </p:sp>
      <p:sp>
        <p:nvSpPr>
          <p:cNvPr id="13" name="Freeform 14"/>
          <p:cNvSpPr>
            <a:spLocks/>
          </p:cNvSpPr>
          <p:nvPr/>
        </p:nvSpPr>
        <p:spPr bwMode="auto">
          <a:xfrm>
            <a:off x="1828800" y="3200400"/>
            <a:ext cx="6019800" cy="107289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31" y="0"/>
              </a:cxn>
              <a:cxn ang="0">
                <a:pos x="292" y="55"/>
              </a:cxn>
              <a:cxn ang="0">
                <a:pos x="39" y="55"/>
              </a:cxn>
              <a:cxn ang="0">
                <a:pos x="0" y="0"/>
              </a:cxn>
            </a:cxnLst>
            <a:rect l="0" t="0" r="r" b="b"/>
            <a:pathLst>
              <a:path w="331" h="55">
                <a:moveTo>
                  <a:pt x="0" y="0"/>
                </a:moveTo>
                <a:lnTo>
                  <a:pt x="331" y="0"/>
                </a:lnTo>
                <a:lnTo>
                  <a:pt x="292" y="55"/>
                </a:lnTo>
                <a:lnTo>
                  <a:pt x="39" y="55"/>
                </a:lnTo>
                <a:lnTo>
                  <a:pt x="0" y="0"/>
                </a:lnTo>
                <a:close/>
              </a:path>
            </a:pathLst>
          </a:custGeom>
          <a:solidFill>
            <a:srgbClr val="015F85"/>
          </a:solidFill>
          <a:ln w="0">
            <a:noFill/>
            <a:prstDash val="solid"/>
            <a:round/>
            <a:headEnd/>
            <a:tailEnd/>
          </a:ln>
        </p:spPr>
        <p:txBody>
          <a:bodyPr anchor="ctr" anchorCtr="0"/>
          <a:lstStyle/>
          <a:p>
            <a:pPr algn="ctr"/>
            <a:r>
              <a:rPr lang="en-US" sz="1800" dirty="0" smtClean="0">
                <a:solidFill>
                  <a:schemeClr val="bg1"/>
                </a:solidFill>
              </a:rPr>
              <a:t>Separate web instance for </a:t>
            </a:r>
            <a:r>
              <a:rPr lang="en-US" sz="1800" dirty="0" err="1" smtClean="0">
                <a:solidFill>
                  <a:schemeClr val="bg1"/>
                </a:solidFill>
              </a:rPr>
              <a:t>WebUI</a:t>
            </a:r>
            <a:r>
              <a:rPr lang="en-US" sz="1800" dirty="0" smtClean="0">
                <a:solidFill>
                  <a:schemeClr val="bg1"/>
                </a:solidFill>
              </a:rPr>
              <a:t> (DNCS GUIs)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4" name="Freeform 17"/>
          <p:cNvSpPr>
            <a:spLocks/>
          </p:cNvSpPr>
          <p:nvPr/>
        </p:nvSpPr>
        <p:spPr bwMode="auto">
          <a:xfrm>
            <a:off x="1828800" y="4267200"/>
            <a:ext cx="6019800" cy="1092403"/>
          </a:xfrm>
          <a:custGeom>
            <a:avLst/>
            <a:gdLst/>
            <a:ahLst/>
            <a:cxnLst>
              <a:cxn ang="0">
                <a:pos x="330" y="56"/>
              </a:cxn>
              <a:cxn ang="0">
                <a:pos x="0" y="56"/>
              </a:cxn>
              <a:cxn ang="0">
                <a:pos x="38" y="0"/>
              </a:cxn>
              <a:cxn ang="0">
                <a:pos x="291" y="0"/>
              </a:cxn>
              <a:cxn ang="0">
                <a:pos x="330" y="56"/>
              </a:cxn>
            </a:cxnLst>
            <a:rect l="0" t="0" r="r" b="b"/>
            <a:pathLst>
              <a:path w="330" h="56">
                <a:moveTo>
                  <a:pt x="330" y="56"/>
                </a:moveTo>
                <a:lnTo>
                  <a:pt x="0" y="56"/>
                </a:lnTo>
                <a:lnTo>
                  <a:pt x="38" y="0"/>
                </a:lnTo>
                <a:lnTo>
                  <a:pt x="291" y="0"/>
                </a:lnTo>
                <a:lnTo>
                  <a:pt x="330" y="56"/>
                </a:lnTo>
                <a:close/>
              </a:path>
            </a:pathLst>
          </a:custGeom>
          <a:solidFill>
            <a:srgbClr val="015F85"/>
          </a:solidFill>
          <a:ln w="0">
            <a:noFill/>
            <a:prstDash val="solid"/>
            <a:round/>
            <a:headEnd/>
            <a:tailEnd/>
          </a:ln>
        </p:spPr>
        <p:txBody>
          <a:bodyPr anchor="ctr" anchorCtr="0"/>
          <a:lstStyle/>
          <a:p>
            <a:pPr algn="ctr"/>
            <a:r>
              <a:rPr lang="en-US" sz="1800" dirty="0" smtClean="0">
                <a:solidFill>
                  <a:schemeClr val="bg1"/>
                </a:solidFill>
              </a:rPr>
              <a:t>Allow HTTP Access to the Web Services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5" name="Freeform 16"/>
          <p:cNvSpPr>
            <a:spLocks/>
          </p:cNvSpPr>
          <p:nvPr/>
        </p:nvSpPr>
        <p:spPr bwMode="auto">
          <a:xfrm>
            <a:off x="1143000" y="5334000"/>
            <a:ext cx="7391400" cy="1092403"/>
          </a:xfrm>
          <a:custGeom>
            <a:avLst/>
            <a:gdLst/>
            <a:ahLst/>
            <a:cxnLst>
              <a:cxn ang="0">
                <a:pos x="420" y="56"/>
              </a:cxn>
              <a:cxn ang="0">
                <a:pos x="0" y="56"/>
              </a:cxn>
              <a:cxn ang="0">
                <a:pos x="38" y="0"/>
              </a:cxn>
              <a:cxn ang="0">
                <a:pos x="381" y="0"/>
              </a:cxn>
              <a:cxn ang="0">
                <a:pos x="420" y="56"/>
              </a:cxn>
            </a:cxnLst>
            <a:rect l="0" t="0" r="r" b="b"/>
            <a:pathLst>
              <a:path w="420" h="56">
                <a:moveTo>
                  <a:pt x="420" y="56"/>
                </a:moveTo>
                <a:lnTo>
                  <a:pt x="0" y="56"/>
                </a:lnTo>
                <a:lnTo>
                  <a:pt x="38" y="0"/>
                </a:lnTo>
                <a:lnTo>
                  <a:pt x="381" y="0"/>
                </a:lnTo>
                <a:lnTo>
                  <a:pt x="420" y="56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anchor="ctr" anchorCtr="0"/>
          <a:lstStyle/>
          <a:p>
            <a:pPr algn="ctr"/>
            <a:r>
              <a:rPr lang="en-US" sz="1800" dirty="0" smtClean="0">
                <a:solidFill>
                  <a:schemeClr val="bg1"/>
                </a:solidFill>
              </a:rPr>
              <a:t> Enable HTTPS Access and Installing Certificates</a:t>
            </a:r>
          </a:p>
          <a:p>
            <a:pPr algn="ctr">
              <a:buFont typeface="Arial" pitchFamily="34" charset="0"/>
              <a:buChar char="•"/>
            </a:pPr>
            <a:endParaRPr 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400" dirty="0" smtClean="0"/>
              <a:t>Security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685800" y="1295400"/>
            <a:ext cx="7772400" cy="1485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/>
              <a:t>Support for </a:t>
            </a:r>
            <a:r>
              <a:rPr lang="en-US" sz="2400" dirty="0" err="1" smtClean="0"/>
              <a:t>LDAP</a:t>
            </a:r>
            <a:r>
              <a:rPr lang="en-US" sz="2400" dirty="0" smtClean="0"/>
              <a:t> and RADIUS</a:t>
            </a:r>
          </a:p>
          <a:p>
            <a:endParaRPr lang="en-US" sz="1400" b="0" dirty="0" smtClean="0"/>
          </a:p>
          <a:p>
            <a:endParaRPr lang="en-US" sz="1600" b="0" dirty="0" smtClean="0"/>
          </a:p>
          <a:p>
            <a:endParaRPr lang="en-US" sz="1600" b="0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914400" y="4356936"/>
            <a:ext cx="7467600" cy="1508745"/>
            <a:chOff x="914400" y="4356936"/>
            <a:chExt cx="7467600" cy="1508745"/>
          </a:xfrm>
        </p:grpSpPr>
        <p:sp>
          <p:nvSpPr>
            <p:cNvPr id="7" name="Freeform 6"/>
            <p:cNvSpPr/>
            <p:nvPr/>
          </p:nvSpPr>
          <p:spPr>
            <a:xfrm>
              <a:off x="914400" y="4356936"/>
              <a:ext cx="7467600" cy="1508745"/>
            </a:xfrm>
            <a:custGeom>
              <a:avLst/>
              <a:gdLst>
                <a:gd name="connsiteX0" fmla="*/ 0 w 7467600"/>
                <a:gd name="connsiteY0" fmla="*/ 0 h 1508745"/>
                <a:gd name="connsiteX1" fmla="*/ 7467600 w 7467600"/>
                <a:gd name="connsiteY1" fmla="*/ 0 h 1508745"/>
                <a:gd name="connsiteX2" fmla="*/ 7467600 w 7467600"/>
                <a:gd name="connsiteY2" fmla="*/ 1508745 h 1508745"/>
                <a:gd name="connsiteX3" fmla="*/ 0 w 7467600"/>
                <a:gd name="connsiteY3" fmla="*/ 1508745 h 1508745"/>
                <a:gd name="connsiteX4" fmla="*/ 0 w 7467600"/>
                <a:gd name="connsiteY4" fmla="*/ 0 h 1508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67600" h="1508745">
                  <a:moveTo>
                    <a:pt x="0" y="0"/>
                  </a:moveTo>
                  <a:lnTo>
                    <a:pt x="7467600" y="0"/>
                  </a:lnTo>
                  <a:lnTo>
                    <a:pt x="7467600" y="1508745"/>
                  </a:lnTo>
                  <a:lnTo>
                    <a:pt x="0" y="150874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2240" tIns="142240" rIns="142240" bIns="836263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Lightweight Directory Access Protocol (</a:t>
              </a:r>
              <a:r>
                <a:rPr lang="en-US" sz="2000" kern="1200" dirty="0" err="1" smtClean="0"/>
                <a:t>LDAP</a:t>
              </a:r>
              <a:r>
                <a:rPr lang="en-US" sz="2000" kern="1200" dirty="0" smtClean="0"/>
                <a:t>)</a:t>
              </a:r>
              <a:endParaRPr lang="en-US" sz="2000" kern="1200" dirty="0"/>
            </a:p>
          </p:txBody>
        </p:sp>
        <p:sp>
          <p:nvSpPr>
            <p:cNvPr id="8" name="Freeform 7"/>
            <p:cNvSpPr/>
            <p:nvPr/>
          </p:nvSpPr>
          <p:spPr>
            <a:xfrm>
              <a:off x="914400" y="5141484"/>
              <a:ext cx="7467600" cy="694022"/>
            </a:xfrm>
            <a:custGeom>
              <a:avLst/>
              <a:gdLst>
                <a:gd name="connsiteX0" fmla="*/ 0 w 7467600"/>
                <a:gd name="connsiteY0" fmla="*/ 0 h 694022"/>
                <a:gd name="connsiteX1" fmla="*/ 7467600 w 7467600"/>
                <a:gd name="connsiteY1" fmla="*/ 0 h 694022"/>
                <a:gd name="connsiteX2" fmla="*/ 7467600 w 7467600"/>
                <a:gd name="connsiteY2" fmla="*/ 694022 h 694022"/>
                <a:gd name="connsiteX3" fmla="*/ 0 w 7467600"/>
                <a:gd name="connsiteY3" fmla="*/ 694022 h 694022"/>
                <a:gd name="connsiteX4" fmla="*/ 0 w 7467600"/>
                <a:gd name="connsiteY4" fmla="*/ 0 h 694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67600" h="694022">
                  <a:moveTo>
                    <a:pt x="0" y="0"/>
                  </a:moveTo>
                  <a:lnTo>
                    <a:pt x="7467600" y="0"/>
                  </a:lnTo>
                  <a:lnTo>
                    <a:pt x="7467600" y="694022"/>
                  </a:lnTo>
                  <a:lnTo>
                    <a:pt x="0" y="69402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9352" tIns="26670" rIns="149352" bIns="26670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100" b="0" i="0" kern="1200" dirty="0" smtClean="0"/>
                <a:t>Application protocol that queries and modifies directory entries in a directory.</a:t>
              </a:r>
              <a:endParaRPr lang="en-US" sz="2100" kern="12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914400" y="2057399"/>
            <a:ext cx="7467600" cy="2320451"/>
            <a:chOff x="914400" y="2057399"/>
            <a:chExt cx="7467600" cy="2320451"/>
          </a:xfrm>
        </p:grpSpPr>
        <p:sp>
          <p:nvSpPr>
            <p:cNvPr id="9" name="Freeform 8"/>
            <p:cNvSpPr/>
            <p:nvPr/>
          </p:nvSpPr>
          <p:spPr>
            <a:xfrm>
              <a:off x="914400" y="2057399"/>
              <a:ext cx="7467600" cy="2320451"/>
            </a:xfrm>
            <a:custGeom>
              <a:avLst/>
              <a:gdLst>
                <a:gd name="connsiteX0" fmla="*/ 0 w 7467600"/>
                <a:gd name="connsiteY0" fmla="*/ 812691 h 2320449"/>
                <a:gd name="connsiteX1" fmla="*/ 3443744 w 7467600"/>
                <a:gd name="connsiteY1" fmla="*/ 812691 h 2320449"/>
                <a:gd name="connsiteX2" fmla="*/ 3443744 w 7467600"/>
                <a:gd name="connsiteY2" fmla="*/ 580112 h 2320449"/>
                <a:gd name="connsiteX3" fmla="*/ 3153688 w 7467600"/>
                <a:gd name="connsiteY3" fmla="*/ 580112 h 2320449"/>
                <a:gd name="connsiteX4" fmla="*/ 3733800 w 7467600"/>
                <a:gd name="connsiteY4" fmla="*/ 0 h 2320449"/>
                <a:gd name="connsiteX5" fmla="*/ 4313912 w 7467600"/>
                <a:gd name="connsiteY5" fmla="*/ 580112 h 2320449"/>
                <a:gd name="connsiteX6" fmla="*/ 4023856 w 7467600"/>
                <a:gd name="connsiteY6" fmla="*/ 580112 h 2320449"/>
                <a:gd name="connsiteX7" fmla="*/ 4023856 w 7467600"/>
                <a:gd name="connsiteY7" fmla="*/ 812691 h 2320449"/>
                <a:gd name="connsiteX8" fmla="*/ 7467600 w 7467600"/>
                <a:gd name="connsiteY8" fmla="*/ 812691 h 2320449"/>
                <a:gd name="connsiteX9" fmla="*/ 7467600 w 7467600"/>
                <a:gd name="connsiteY9" fmla="*/ 2320449 h 2320449"/>
                <a:gd name="connsiteX10" fmla="*/ 0 w 7467600"/>
                <a:gd name="connsiteY10" fmla="*/ 2320449 h 2320449"/>
                <a:gd name="connsiteX11" fmla="*/ 0 w 7467600"/>
                <a:gd name="connsiteY11" fmla="*/ 812691 h 2320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467600" h="2320449">
                  <a:moveTo>
                    <a:pt x="7467600" y="1507758"/>
                  </a:moveTo>
                  <a:lnTo>
                    <a:pt x="4023856" y="1507758"/>
                  </a:lnTo>
                  <a:lnTo>
                    <a:pt x="4023856" y="1740337"/>
                  </a:lnTo>
                  <a:lnTo>
                    <a:pt x="4313912" y="1740337"/>
                  </a:lnTo>
                  <a:lnTo>
                    <a:pt x="3733800" y="2320448"/>
                  </a:lnTo>
                  <a:lnTo>
                    <a:pt x="3153688" y="1740337"/>
                  </a:lnTo>
                  <a:lnTo>
                    <a:pt x="3443744" y="1740337"/>
                  </a:lnTo>
                  <a:lnTo>
                    <a:pt x="3443744" y="1507758"/>
                  </a:lnTo>
                  <a:lnTo>
                    <a:pt x="0" y="1507758"/>
                  </a:lnTo>
                  <a:lnTo>
                    <a:pt x="0" y="1"/>
                  </a:lnTo>
                  <a:lnTo>
                    <a:pt x="7467600" y="1"/>
                  </a:lnTo>
                  <a:lnTo>
                    <a:pt x="7467600" y="1507758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2240" tIns="142241" rIns="142240" bIns="1648213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Remote Authentication Dial In User Service (RADIUS) protocol</a:t>
              </a:r>
              <a:endParaRPr lang="en-US" sz="2000" kern="1200" dirty="0"/>
            </a:p>
          </p:txBody>
        </p:sp>
        <p:sp>
          <p:nvSpPr>
            <p:cNvPr id="10" name="Freeform 9"/>
            <p:cNvSpPr/>
            <p:nvPr/>
          </p:nvSpPr>
          <p:spPr>
            <a:xfrm>
              <a:off x="914400" y="2873595"/>
              <a:ext cx="7467600" cy="693814"/>
            </a:xfrm>
            <a:custGeom>
              <a:avLst/>
              <a:gdLst>
                <a:gd name="connsiteX0" fmla="*/ 0 w 7467600"/>
                <a:gd name="connsiteY0" fmla="*/ 0 h 693814"/>
                <a:gd name="connsiteX1" fmla="*/ 7467600 w 7467600"/>
                <a:gd name="connsiteY1" fmla="*/ 0 h 693814"/>
                <a:gd name="connsiteX2" fmla="*/ 7467600 w 7467600"/>
                <a:gd name="connsiteY2" fmla="*/ 693814 h 693814"/>
                <a:gd name="connsiteX3" fmla="*/ 0 w 7467600"/>
                <a:gd name="connsiteY3" fmla="*/ 693814 h 693814"/>
                <a:gd name="connsiteX4" fmla="*/ 0 w 7467600"/>
                <a:gd name="connsiteY4" fmla="*/ 0 h 693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67600" h="693814">
                  <a:moveTo>
                    <a:pt x="0" y="0"/>
                  </a:moveTo>
                  <a:lnTo>
                    <a:pt x="7467600" y="0"/>
                  </a:lnTo>
                  <a:lnTo>
                    <a:pt x="7467600" y="693814"/>
                  </a:lnTo>
                  <a:lnTo>
                    <a:pt x="0" y="69381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9352" tIns="26670" rIns="149352" bIns="26670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100" b="0" i="0" kern="1200" dirty="0" smtClean="0"/>
                <a:t>Client/Server protocol that provides centralized Authentication, Authorization and Accounting (AAA) service.</a:t>
              </a:r>
              <a:endParaRPr lang="en-US" sz="2100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1600200"/>
            <a:ext cx="9144000" cy="3144838"/>
          </a:xfrm>
          <a:prstGeom prst="rect">
            <a:avLst/>
          </a:prstGeom>
          <a:solidFill>
            <a:srgbClr val="015F85"/>
          </a:solidFill>
          <a:ln w="254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0" y="0"/>
            <a:ext cx="9144000" cy="1600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82124" tIns="41061" rIns="82124" bIns="41061" anchor="ctr">
            <a:spAutoFit/>
          </a:bodyPr>
          <a:lstStyle/>
          <a:p>
            <a:endParaRPr lang="en-US"/>
          </a:p>
        </p:txBody>
      </p:sp>
      <p:pic>
        <p:nvPicPr>
          <p:cNvPr id="29700" name="Picture 4" descr="MAE0102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1600200"/>
            <a:ext cx="4724400" cy="314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228600" y="2765425"/>
            <a:ext cx="4114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124" tIns="41061" rIns="82124" bIns="41061" anchor="ctr"/>
          <a:lstStyle/>
          <a:p>
            <a:pPr defTabSz="814388"/>
            <a:r>
              <a:rPr lang="en-US" sz="2400" b="0" dirty="0" smtClean="0">
                <a:solidFill>
                  <a:schemeClr val="bg1"/>
                </a:solidFill>
              </a:rPr>
              <a:t>Application Features Overview</a:t>
            </a:r>
          </a:p>
          <a:p>
            <a:pPr defTabSz="814388"/>
            <a:endParaRPr lang="en-US" b="0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8145462" cy="838200"/>
          </a:xfrm>
        </p:spPr>
        <p:txBody>
          <a:bodyPr/>
          <a:lstStyle/>
          <a:p>
            <a:pPr algn="ctr"/>
            <a:r>
              <a:rPr lang="en-US" dirty="0" err="1" smtClean="0"/>
              <a:t>IPv6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4000" y="1899920"/>
          <a:ext cx="6096000" cy="4668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System or Subsystem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Support IP Versions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DOCSIS</a:t>
                      </a:r>
                      <a:r>
                        <a:rPr lang="en-US" b="1" dirty="0" smtClean="0"/>
                        <a:t> Set-tops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IPv6</a:t>
                      </a:r>
                      <a:endParaRPr lang="en-US" dirty="0" smtClean="0"/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IPv4</a:t>
                      </a:r>
                      <a:endParaRPr lang="en-US" dirty="0" smtClean="0"/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Dual-stack IP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Unicast</a:t>
                      </a:r>
                      <a:r>
                        <a:rPr lang="en-US" b="1" dirty="0" smtClean="0"/>
                        <a:t> traffic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IPv6</a:t>
                      </a:r>
                      <a:endParaRPr lang="en-US" sz="1800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IPv4</a:t>
                      </a:r>
                      <a:endParaRPr lang="en-US" sz="1800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DNCS</a:t>
                      </a:r>
                      <a:r>
                        <a:rPr lang="en-US" b="1" dirty="0" smtClean="0"/>
                        <a:t>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IPv6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(static addresses)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IPv4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(static addresses)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Dual-stack IP</a:t>
                      </a:r>
                      <a:endParaRPr lang="en-US" sz="1800" b="0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Headend</a:t>
                      </a:r>
                      <a:r>
                        <a:rPr lang="en-US" b="1" baseline="0" dirty="0" smtClean="0"/>
                        <a:t> components, that interact with the </a:t>
                      </a:r>
                      <a:r>
                        <a:rPr lang="en-US" b="1" baseline="0" dirty="0" err="1" smtClean="0"/>
                        <a:t>DHCT</a:t>
                      </a:r>
                      <a:r>
                        <a:rPr lang="en-US" b="1" baseline="0" dirty="0" smtClean="0"/>
                        <a:t> (</a:t>
                      </a:r>
                      <a:r>
                        <a:rPr lang="en-US" b="1" baseline="0" dirty="0" err="1" smtClean="0"/>
                        <a:t>USRM</a:t>
                      </a:r>
                      <a:r>
                        <a:rPr lang="en-US" b="1" baseline="0" dirty="0" smtClean="0"/>
                        <a:t>, </a:t>
                      </a:r>
                      <a:r>
                        <a:rPr lang="en-US" b="1" baseline="0" dirty="0" err="1" smtClean="0"/>
                        <a:t>SDV</a:t>
                      </a:r>
                      <a:r>
                        <a:rPr lang="en-US" b="1" baseline="0" dirty="0" smtClean="0"/>
                        <a:t> server, </a:t>
                      </a:r>
                      <a:r>
                        <a:rPr lang="en-US" b="1" baseline="0" dirty="0" err="1" smtClean="0"/>
                        <a:t>CMTS</a:t>
                      </a:r>
                      <a:r>
                        <a:rPr lang="en-US" b="1" baseline="0" dirty="0" smtClean="0"/>
                        <a:t>, </a:t>
                      </a:r>
                      <a:r>
                        <a:rPr lang="en-US" b="1" baseline="0" dirty="0" err="1" smtClean="0"/>
                        <a:t>VOD</a:t>
                      </a:r>
                      <a:r>
                        <a:rPr lang="en-US" b="1" baseline="0" dirty="0" smtClean="0"/>
                        <a:t> Server)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IPv6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(static addresses)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IPv4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(static addresses)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Dual-stack IP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en-US" sz="1800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Note</a:t>
                      </a:r>
                      <a:r>
                        <a:rPr lang="en-US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:These</a:t>
                      </a:r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components present both </a:t>
                      </a:r>
                      <a:r>
                        <a:rPr lang="en-US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IPv6</a:t>
                      </a:r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en-US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IPv4</a:t>
                      </a:r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addresses to the </a:t>
                      </a:r>
                      <a:r>
                        <a:rPr lang="en-US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DNCS</a:t>
                      </a:r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for information and storage. 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524000" y="1183640"/>
          <a:ext cx="609600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following systems and subsystems within the </a:t>
                      </a:r>
                      <a:r>
                        <a:rPr lang="en-US" baseline="0" dirty="0" err="1" smtClean="0"/>
                        <a:t>DBDS</a:t>
                      </a:r>
                      <a:r>
                        <a:rPr lang="en-US" baseline="0" dirty="0" smtClean="0"/>
                        <a:t> support </a:t>
                      </a:r>
                      <a:r>
                        <a:rPr lang="en-US" baseline="0" dirty="0" err="1" smtClean="0"/>
                        <a:t>IPv6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8145462" cy="838200"/>
          </a:xfrm>
        </p:spPr>
        <p:txBody>
          <a:bodyPr/>
          <a:lstStyle/>
          <a:p>
            <a:pPr algn="ctr"/>
            <a:r>
              <a:rPr lang="en-US" sz="2400" dirty="0" smtClean="0"/>
              <a:t>Web Browser-Based User Interface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905000" y="6019800"/>
            <a:ext cx="525780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Where possible, the previous design and hierarchy have been retained in order to make the transition for operators as smooth as possible.</a:t>
            </a:r>
            <a:endParaRPr lang="en-US" sz="12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1066800"/>
            <a:ext cx="77724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8145462" cy="838200"/>
          </a:xfrm>
        </p:spPr>
        <p:txBody>
          <a:bodyPr/>
          <a:lstStyle/>
          <a:p>
            <a:pPr algn="ctr"/>
            <a:r>
              <a:rPr lang="en-US" sz="2400" dirty="0" err="1" smtClean="0"/>
              <a:t>RF</a:t>
            </a:r>
            <a:r>
              <a:rPr lang="en-US" sz="2400" dirty="0" smtClean="0"/>
              <a:t> Gateway 1 </a:t>
            </a:r>
            <a:r>
              <a:rPr lang="en-US" sz="2400" dirty="0" err="1" smtClean="0"/>
              <a:t>VOD</a:t>
            </a:r>
            <a:r>
              <a:rPr lang="en-US" sz="2400" dirty="0" smtClean="0"/>
              <a:t> Encryption Support</a:t>
            </a:r>
            <a:endParaRPr lang="en-US" sz="24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228600" y="1459147"/>
            <a:ext cx="8610600" cy="1492577"/>
            <a:chOff x="228600" y="1459147"/>
            <a:chExt cx="8610600" cy="1492577"/>
          </a:xfrm>
        </p:grpSpPr>
        <p:sp>
          <p:nvSpPr>
            <p:cNvPr id="8" name="Rectangle 7"/>
            <p:cNvSpPr/>
            <p:nvPr/>
          </p:nvSpPr>
          <p:spPr>
            <a:xfrm>
              <a:off x="228600" y="2523324"/>
              <a:ext cx="8610600" cy="428400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Freeform 8"/>
            <p:cNvSpPr/>
            <p:nvPr/>
          </p:nvSpPr>
          <p:spPr>
            <a:xfrm>
              <a:off x="658709" y="1459147"/>
              <a:ext cx="6021533" cy="1315096"/>
            </a:xfrm>
            <a:custGeom>
              <a:avLst/>
              <a:gdLst>
                <a:gd name="connsiteX0" fmla="*/ 0 w 6021533"/>
                <a:gd name="connsiteY0" fmla="*/ 219187 h 1315096"/>
                <a:gd name="connsiteX1" fmla="*/ 64199 w 6021533"/>
                <a:gd name="connsiteY1" fmla="*/ 64198 h 1315096"/>
                <a:gd name="connsiteX2" fmla="*/ 219188 w 6021533"/>
                <a:gd name="connsiteY2" fmla="*/ 0 h 1315096"/>
                <a:gd name="connsiteX3" fmla="*/ 5802346 w 6021533"/>
                <a:gd name="connsiteY3" fmla="*/ 0 h 1315096"/>
                <a:gd name="connsiteX4" fmla="*/ 5957335 w 6021533"/>
                <a:gd name="connsiteY4" fmla="*/ 64199 h 1315096"/>
                <a:gd name="connsiteX5" fmla="*/ 6021533 w 6021533"/>
                <a:gd name="connsiteY5" fmla="*/ 219188 h 1315096"/>
                <a:gd name="connsiteX6" fmla="*/ 6021533 w 6021533"/>
                <a:gd name="connsiteY6" fmla="*/ 1095909 h 1315096"/>
                <a:gd name="connsiteX7" fmla="*/ 5957335 w 6021533"/>
                <a:gd name="connsiteY7" fmla="*/ 1250898 h 1315096"/>
                <a:gd name="connsiteX8" fmla="*/ 5802346 w 6021533"/>
                <a:gd name="connsiteY8" fmla="*/ 1315096 h 1315096"/>
                <a:gd name="connsiteX9" fmla="*/ 219187 w 6021533"/>
                <a:gd name="connsiteY9" fmla="*/ 1315096 h 1315096"/>
                <a:gd name="connsiteX10" fmla="*/ 64198 w 6021533"/>
                <a:gd name="connsiteY10" fmla="*/ 1250897 h 1315096"/>
                <a:gd name="connsiteX11" fmla="*/ 0 w 6021533"/>
                <a:gd name="connsiteY11" fmla="*/ 1095908 h 1315096"/>
                <a:gd name="connsiteX12" fmla="*/ 0 w 6021533"/>
                <a:gd name="connsiteY12" fmla="*/ 219187 h 131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021533" h="1315096">
                  <a:moveTo>
                    <a:pt x="0" y="219187"/>
                  </a:moveTo>
                  <a:cubicBezTo>
                    <a:pt x="0" y="161055"/>
                    <a:pt x="23093" y="105304"/>
                    <a:pt x="64199" y="64198"/>
                  </a:cubicBezTo>
                  <a:cubicBezTo>
                    <a:pt x="105305" y="23093"/>
                    <a:pt x="161056" y="0"/>
                    <a:pt x="219188" y="0"/>
                  </a:cubicBezTo>
                  <a:lnTo>
                    <a:pt x="5802346" y="0"/>
                  </a:lnTo>
                  <a:cubicBezTo>
                    <a:pt x="5860478" y="0"/>
                    <a:pt x="5916229" y="23093"/>
                    <a:pt x="5957335" y="64199"/>
                  </a:cubicBezTo>
                  <a:cubicBezTo>
                    <a:pt x="5998440" y="105305"/>
                    <a:pt x="6021533" y="161056"/>
                    <a:pt x="6021533" y="219188"/>
                  </a:cubicBezTo>
                  <a:lnTo>
                    <a:pt x="6021533" y="1095909"/>
                  </a:lnTo>
                  <a:cubicBezTo>
                    <a:pt x="6021533" y="1154041"/>
                    <a:pt x="5998440" y="1209792"/>
                    <a:pt x="5957335" y="1250898"/>
                  </a:cubicBezTo>
                  <a:cubicBezTo>
                    <a:pt x="5916229" y="1292004"/>
                    <a:pt x="5860478" y="1315096"/>
                    <a:pt x="5802346" y="1315096"/>
                  </a:cubicBezTo>
                  <a:lnTo>
                    <a:pt x="219187" y="1315096"/>
                  </a:lnTo>
                  <a:cubicBezTo>
                    <a:pt x="161055" y="1315096"/>
                    <a:pt x="105304" y="1292003"/>
                    <a:pt x="64198" y="1250897"/>
                  </a:cubicBezTo>
                  <a:cubicBezTo>
                    <a:pt x="23092" y="1209791"/>
                    <a:pt x="0" y="1154040"/>
                    <a:pt x="0" y="1095908"/>
                  </a:cubicBezTo>
                  <a:lnTo>
                    <a:pt x="0" y="21918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92020" tIns="64198" rIns="292020" bIns="64198" numCol="1" spcCol="1270" anchor="ctr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b="1" i="0" kern="1200" dirty="0" smtClean="0"/>
                <a:t>The </a:t>
              </a:r>
              <a:r>
                <a:rPr lang="en-US" sz="1800" b="1" i="0" kern="1200" dirty="0" err="1" smtClean="0"/>
                <a:t>DNCS</a:t>
              </a:r>
              <a:r>
                <a:rPr lang="en-US" sz="1800" b="1" i="0" kern="1200" dirty="0" smtClean="0"/>
                <a:t> now supports all inputs on </a:t>
              </a:r>
              <a:r>
                <a:rPr lang="en-US" sz="1800" b="1" i="0" kern="1200" dirty="0" err="1" smtClean="0"/>
                <a:t>RF</a:t>
              </a:r>
              <a:r>
                <a:rPr lang="en-US" sz="1800" b="1" i="0" kern="1200" dirty="0" smtClean="0"/>
                <a:t> Gateways that service </a:t>
              </a:r>
              <a:r>
                <a:rPr lang="en-US" sz="1800" b="1" i="0" kern="1200" dirty="0" err="1" smtClean="0"/>
                <a:t>VOD</a:t>
              </a:r>
              <a:r>
                <a:rPr lang="en-US" sz="1800" b="1" i="0" kern="1200" dirty="0" smtClean="0"/>
                <a:t> sessions. </a:t>
              </a:r>
              <a:endParaRPr lang="en-US" sz="1800" b="1" kern="12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28600" y="3043524"/>
            <a:ext cx="8610600" cy="1437605"/>
            <a:chOff x="228600" y="3043524"/>
            <a:chExt cx="8610600" cy="1437605"/>
          </a:xfrm>
        </p:grpSpPr>
        <p:sp>
          <p:nvSpPr>
            <p:cNvPr id="10" name="Rectangle 9"/>
            <p:cNvSpPr/>
            <p:nvPr/>
          </p:nvSpPr>
          <p:spPr>
            <a:xfrm>
              <a:off x="228600" y="4052729"/>
              <a:ext cx="8610600" cy="428400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658709" y="3043524"/>
              <a:ext cx="6021533" cy="1260125"/>
            </a:xfrm>
            <a:custGeom>
              <a:avLst/>
              <a:gdLst>
                <a:gd name="connsiteX0" fmla="*/ 0 w 6021533"/>
                <a:gd name="connsiteY0" fmla="*/ 210025 h 1260125"/>
                <a:gd name="connsiteX1" fmla="*/ 61515 w 6021533"/>
                <a:gd name="connsiteY1" fmla="*/ 61515 h 1260125"/>
                <a:gd name="connsiteX2" fmla="*/ 210025 w 6021533"/>
                <a:gd name="connsiteY2" fmla="*/ 0 h 1260125"/>
                <a:gd name="connsiteX3" fmla="*/ 5811508 w 6021533"/>
                <a:gd name="connsiteY3" fmla="*/ 0 h 1260125"/>
                <a:gd name="connsiteX4" fmla="*/ 5960018 w 6021533"/>
                <a:gd name="connsiteY4" fmla="*/ 61515 h 1260125"/>
                <a:gd name="connsiteX5" fmla="*/ 6021533 w 6021533"/>
                <a:gd name="connsiteY5" fmla="*/ 210025 h 1260125"/>
                <a:gd name="connsiteX6" fmla="*/ 6021533 w 6021533"/>
                <a:gd name="connsiteY6" fmla="*/ 1050100 h 1260125"/>
                <a:gd name="connsiteX7" fmla="*/ 5960018 w 6021533"/>
                <a:gd name="connsiteY7" fmla="*/ 1198610 h 1260125"/>
                <a:gd name="connsiteX8" fmla="*/ 5811508 w 6021533"/>
                <a:gd name="connsiteY8" fmla="*/ 1260125 h 1260125"/>
                <a:gd name="connsiteX9" fmla="*/ 210025 w 6021533"/>
                <a:gd name="connsiteY9" fmla="*/ 1260125 h 1260125"/>
                <a:gd name="connsiteX10" fmla="*/ 61515 w 6021533"/>
                <a:gd name="connsiteY10" fmla="*/ 1198610 h 1260125"/>
                <a:gd name="connsiteX11" fmla="*/ 0 w 6021533"/>
                <a:gd name="connsiteY11" fmla="*/ 1050100 h 1260125"/>
                <a:gd name="connsiteX12" fmla="*/ 0 w 6021533"/>
                <a:gd name="connsiteY12" fmla="*/ 210025 h 126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021533" h="1260125">
                  <a:moveTo>
                    <a:pt x="0" y="210025"/>
                  </a:moveTo>
                  <a:cubicBezTo>
                    <a:pt x="0" y="154323"/>
                    <a:pt x="22128" y="100902"/>
                    <a:pt x="61515" y="61515"/>
                  </a:cubicBezTo>
                  <a:cubicBezTo>
                    <a:pt x="100902" y="22128"/>
                    <a:pt x="154323" y="0"/>
                    <a:pt x="210025" y="0"/>
                  </a:cubicBezTo>
                  <a:lnTo>
                    <a:pt x="5811508" y="0"/>
                  </a:lnTo>
                  <a:cubicBezTo>
                    <a:pt x="5867210" y="0"/>
                    <a:pt x="5920631" y="22128"/>
                    <a:pt x="5960018" y="61515"/>
                  </a:cubicBezTo>
                  <a:cubicBezTo>
                    <a:pt x="5999405" y="100902"/>
                    <a:pt x="6021533" y="154323"/>
                    <a:pt x="6021533" y="210025"/>
                  </a:cubicBezTo>
                  <a:lnTo>
                    <a:pt x="6021533" y="1050100"/>
                  </a:lnTo>
                  <a:cubicBezTo>
                    <a:pt x="6021533" y="1105802"/>
                    <a:pt x="5999405" y="1159223"/>
                    <a:pt x="5960018" y="1198610"/>
                  </a:cubicBezTo>
                  <a:cubicBezTo>
                    <a:pt x="5920631" y="1237997"/>
                    <a:pt x="5867210" y="1260125"/>
                    <a:pt x="5811508" y="1260125"/>
                  </a:cubicBezTo>
                  <a:lnTo>
                    <a:pt x="210025" y="1260125"/>
                  </a:lnTo>
                  <a:cubicBezTo>
                    <a:pt x="154323" y="1260125"/>
                    <a:pt x="100902" y="1237997"/>
                    <a:pt x="61515" y="1198610"/>
                  </a:cubicBezTo>
                  <a:cubicBezTo>
                    <a:pt x="22128" y="1159223"/>
                    <a:pt x="0" y="1105802"/>
                    <a:pt x="0" y="1050100"/>
                  </a:cubicBezTo>
                  <a:lnTo>
                    <a:pt x="0" y="210025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89336" tIns="61514" rIns="289336" bIns="61514" numCol="1" spcCol="1270" anchor="ctr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b="1" i="0" kern="1200" dirty="0" err="1" smtClean="0"/>
                <a:t>DNCS</a:t>
              </a:r>
              <a:r>
                <a:rPr lang="en-US" sz="1800" b="1" i="0" kern="1200" dirty="0" smtClean="0"/>
                <a:t> prevents input overflows and can load-balance inputs</a:t>
              </a:r>
              <a:endParaRPr lang="en-US" sz="1800" b="1" kern="1200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28600" y="4572929"/>
            <a:ext cx="8610600" cy="1435523"/>
            <a:chOff x="228600" y="4572929"/>
            <a:chExt cx="8610600" cy="1435523"/>
          </a:xfrm>
        </p:grpSpPr>
        <p:sp>
          <p:nvSpPr>
            <p:cNvPr id="12" name="Rectangle 11"/>
            <p:cNvSpPr/>
            <p:nvPr/>
          </p:nvSpPr>
          <p:spPr>
            <a:xfrm>
              <a:off x="228600" y="5580052"/>
              <a:ext cx="8610600" cy="428400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658709" y="4572929"/>
              <a:ext cx="6021533" cy="1258042"/>
            </a:xfrm>
            <a:custGeom>
              <a:avLst/>
              <a:gdLst>
                <a:gd name="connsiteX0" fmla="*/ 0 w 6021533"/>
                <a:gd name="connsiteY0" fmla="*/ 209678 h 1258042"/>
                <a:gd name="connsiteX1" fmla="*/ 61413 w 6021533"/>
                <a:gd name="connsiteY1" fmla="*/ 61413 h 1258042"/>
                <a:gd name="connsiteX2" fmla="*/ 209678 w 6021533"/>
                <a:gd name="connsiteY2" fmla="*/ 0 h 1258042"/>
                <a:gd name="connsiteX3" fmla="*/ 5811855 w 6021533"/>
                <a:gd name="connsiteY3" fmla="*/ 0 h 1258042"/>
                <a:gd name="connsiteX4" fmla="*/ 5960120 w 6021533"/>
                <a:gd name="connsiteY4" fmla="*/ 61413 h 1258042"/>
                <a:gd name="connsiteX5" fmla="*/ 6021533 w 6021533"/>
                <a:gd name="connsiteY5" fmla="*/ 209678 h 1258042"/>
                <a:gd name="connsiteX6" fmla="*/ 6021533 w 6021533"/>
                <a:gd name="connsiteY6" fmla="*/ 1048364 h 1258042"/>
                <a:gd name="connsiteX7" fmla="*/ 5960120 w 6021533"/>
                <a:gd name="connsiteY7" fmla="*/ 1196629 h 1258042"/>
                <a:gd name="connsiteX8" fmla="*/ 5811855 w 6021533"/>
                <a:gd name="connsiteY8" fmla="*/ 1258042 h 1258042"/>
                <a:gd name="connsiteX9" fmla="*/ 209678 w 6021533"/>
                <a:gd name="connsiteY9" fmla="*/ 1258042 h 1258042"/>
                <a:gd name="connsiteX10" fmla="*/ 61413 w 6021533"/>
                <a:gd name="connsiteY10" fmla="*/ 1196629 h 1258042"/>
                <a:gd name="connsiteX11" fmla="*/ 0 w 6021533"/>
                <a:gd name="connsiteY11" fmla="*/ 1048364 h 1258042"/>
                <a:gd name="connsiteX12" fmla="*/ 0 w 6021533"/>
                <a:gd name="connsiteY12" fmla="*/ 209678 h 1258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021533" h="1258042">
                  <a:moveTo>
                    <a:pt x="0" y="209678"/>
                  </a:moveTo>
                  <a:cubicBezTo>
                    <a:pt x="0" y="154068"/>
                    <a:pt x="22091" y="100736"/>
                    <a:pt x="61413" y="61413"/>
                  </a:cubicBezTo>
                  <a:cubicBezTo>
                    <a:pt x="100735" y="22091"/>
                    <a:pt x="154068" y="0"/>
                    <a:pt x="209678" y="0"/>
                  </a:cubicBezTo>
                  <a:lnTo>
                    <a:pt x="5811855" y="0"/>
                  </a:lnTo>
                  <a:cubicBezTo>
                    <a:pt x="5867465" y="0"/>
                    <a:pt x="5920797" y="22091"/>
                    <a:pt x="5960120" y="61413"/>
                  </a:cubicBezTo>
                  <a:cubicBezTo>
                    <a:pt x="5999442" y="100735"/>
                    <a:pt x="6021533" y="154068"/>
                    <a:pt x="6021533" y="209678"/>
                  </a:cubicBezTo>
                  <a:lnTo>
                    <a:pt x="6021533" y="1048364"/>
                  </a:lnTo>
                  <a:cubicBezTo>
                    <a:pt x="6021533" y="1103974"/>
                    <a:pt x="5999442" y="1157307"/>
                    <a:pt x="5960120" y="1196629"/>
                  </a:cubicBezTo>
                  <a:cubicBezTo>
                    <a:pt x="5920798" y="1235951"/>
                    <a:pt x="5867465" y="1258042"/>
                    <a:pt x="5811855" y="1258042"/>
                  </a:cubicBezTo>
                  <a:lnTo>
                    <a:pt x="209678" y="1258042"/>
                  </a:lnTo>
                  <a:cubicBezTo>
                    <a:pt x="154068" y="1258042"/>
                    <a:pt x="100735" y="1235951"/>
                    <a:pt x="61413" y="1196629"/>
                  </a:cubicBezTo>
                  <a:cubicBezTo>
                    <a:pt x="22091" y="1157307"/>
                    <a:pt x="0" y="1103974"/>
                    <a:pt x="0" y="1048364"/>
                  </a:cubicBezTo>
                  <a:lnTo>
                    <a:pt x="0" y="209678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89235" tIns="61413" rIns="289235" bIns="61413" numCol="1" spcCol="1270" anchor="ctr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b="1" i="0" kern="1200" dirty="0" err="1" smtClean="0"/>
                <a:t>RFGW</a:t>
              </a:r>
              <a:r>
                <a:rPr lang="en-US" sz="1800" b="1" i="0" kern="1200" dirty="0" smtClean="0"/>
                <a:t>-1 and </a:t>
              </a:r>
              <a:r>
                <a:rPr lang="en-US" sz="1800" b="1" i="0" kern="1200" dirty="0" err="1" smtClean="0"/>
                <a:t>DNCS</a:t>
              </a:r>
              <a:r>
                <a:rPr lang="en-US" sz="1800" b="1" i="0" kern="1200" dirty="0" smtClean="0"/>
                <a:t> 5.0 introduces embedded </a:t>
              </a:r>
              <a:r>
                <a:rPr lang="en-US" sz="1800" b="1" i="0" kern="1200" dirty="0" err="1" smtClean="0"/>
                <a:t>VOD</a:t>
              </a:r>
              <a:r>
                <a:rPr lang="en-US" sz="1800" b="1" i="0" kern="1200" dirty="0" smtClean="0"/>
                <a:t> encryption to the </a:t>
              </a:r>
              <a:r>
                <a:rPr lang="en-US" sz="1800" b="1" i="0" kern="1200" dirty="0" err="1" smtClean="0"/>
                <a:t>RFGW</a:t>
              </a:r>
              <a:r>
                <a:rPr lang="en-US" sz="1800" b="1" i="0" kern="1200" dirty="0" smtClean="0"/>
                <a:t>-1 using the </a:t>
              </a:r>
              <a:r>
                <a:rPr lang="en-US" sz="1800" b="1" i="0" kern="1200" dirty="0" err="1" smtClean="0"/>
                <a:t>GQIv2</a:t>
              </a:r>
              <a:r>
                <a:rPr lang="en-US" sz="1800" b="1" i="0" kern="1200" dirty="0" smtClean="0"/>
                <a:t> interface.</a:t>
              </a:r>
              <a:endParaRPr lang="en-US" sz="1800" b="1" kern="1200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685800" y="6248400"/>
            <a:ext cx="7010400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Note: </a:t>
            </a:r>
            <a:r>
              <a:rPr lang="en-US" sz="1400" b="0" dirty="0" err="1" smtClean="0"/>
              <a:t>RFGW</a:t>
            </a:r>
            <a:r>
              <a:rPr lang="en-US" sz="1400" b="0" dirty="0" smtClean="0"/>
              <a:t>-1 requires SW version 6.0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1600200"/>
            <a:ext cx="9144000" cy="3144838"/>
          </a:xfrm>
          <a:prstGeom prst="rect">
            <a:avLst/>
          </a:prstGeom>
          <a:solidFill>
            <a:srgbClr val="015F85"/>
          </a:solidFill>
          <a:ln w="254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0" y="0"/>
            <a:ext cx="9144000" cy="1600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82124" tIns="41061" rIns="82124" bIns="41061" anchor="ctr">
            <a:spAutoFit/>
          </a:bodyPr>
          <a:lstStyle/>
          <a:p>
            <a:endParaRPr lang="en-US"/>
          </a:p>
        </p:txBody>
      </p:sp>
      <p:pic>
        <p:nvPicPr>
          <p:cNvPr id="29700" name="Picture 4" descr="MAE0102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1600200"/>
            <a:ext cx="4724400" cy="314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228600" y="2765425"/>
            <a:ext cx="4114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124" tIns="41061" rIns="82124" bIns="41061" anchor="ctr"/>
          <a:lstStyle/>
          <a:p>
            <a:pPr defTabSz="814388"/>
            <a:r>
              <a:rPr lang="en-US" sz="2400" b="0" dirty="0" smtClean="0">
                <a:solidFill>
                  <a:schemeClr val="bg1"/>
                </a:solidFill>
              </a:rPr>
              <a:t>Platform Features Overview</a:t>
            </a:r>
          </a:p>
          <a:p>
            <a:pPr defTabSz="814388"/>
            <a:endParaRPr lang="en-US" b="0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8145462" cy="838200"/>
          </a:xfrm>
        </p:spPr>
        <p:txBody>
          <a:bodyPr/>
          <a:lstStyle/>
          <a:p>
            <a:pPr algn="ctr"/>
            <a:r>
              <a:rPr lang="en-US" sz="2400" dirty="0" smtClean="0"/>
              <a:t>PSIP/EAS Aggregation</a:t>
            </a:r>
            <a:endParaRPr lang="en-US" sz="24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228600" y="1784023"/>
            <a:ext cx="8610600" cy="1492577"/>
            <a:chOff x="228600" y="1459147"/>
            <a:chExt cx="8610600" cy="1492577"/>
          </a:xfrm>
        </p:grpSpPr>
        <p:sp>
          <p:nvSpPr>
            <p:cNvPr id="5" name="Rectangle 4"/>
            <p:cNvSpPr/>
            <p:nvPr/>
          </p:nvSpPr>
          <p:spPr>
            <a:xfrm>
              <a:off x="228600" y="2523324"/>
              <a:ext cx="8610600" cy="428400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Freeform 6"/>
            <p:cNvSpPr/>
            <p:nvPr/>
          </p:nvSpPr>
          <p:spPr>
            <a:xfrm>
              <a:off x="658709" y="1459147"/>
              <a:ext cx="6021533" cy="1315096"/>
            </a:xfrm>
            <a:custGeom>
              <a:avLst/>
              <a:gdLst>
                <a:gd name="connsiteX0" fmla="*/ 0 w 6021533"/>
                <a:gd name="connsiteY0" fmla="*/ 219187 h 1315096"/>
                <a:gd name="connsiteX1" fmla="*/ 64199 w 6021533"/>
                <a:gd name="connsiteY1" fmla="*/ 64198 h 1315096"/>
                <a:gd name="connsiteX2" fmla="*/ 219188 w 6021533"/>
                <a:gd name="connsiteY2" fmla="*/ 0 h 1315096"/>
                <a:gd name="connsiteX3" fmla="*/ 5802346 w 6021533"/>
                <a:gd name="connsiteY3" fmla="*/ 0 h 1315096"/>
                <a:gd name="connsiteX4" fmla="*/ 5957335 w 6021533"/>
                <a:gd name="connsiteY4" fmla="*/ 64199 h 1315096"/>
                <a:gd name="connsiteX5" fmla="*/ 6021533 w 6021533"/>
                <a:gd name="connsiteY5" fmla="*/ 219188 h 1315096"/>
                <a:gd name="connsiteX6" fmla="*/ 6021533 w 6021533"/>
                <a:gd name="connsiteY6" fmla="*/ 1095909 h 1315096"/>
                <a:gd name="connsiteX7" fmla="*/ 5957335 w 6021533"/>
                <a:gd name="connsiteY7" fmla="*/ 1250898 h 1315096"/>
                <a:gd name="connsiteX8" fmla="*/ 5802346 w 6021533"/>
                <a:gd name="connsiteY8" fmla="*/ 1315096 h 1315096"/>
                <a:gd name="connsiteX9" fmla="*/ 219187 w 6021533"/>
                <a:gd name="connsiteY9" fmla="*/ 1315096 h 1315096"/>
                <a:gd name="connsiteX10" fmla="*/ 64198 w 6021533"/>
                <a:gd name="connsiteY10" fmla="*/ 1250897 h 1315096"/>
                <a:gd name="connsiteX11" fmla="*/ 0 w 6021533"/>
                <a:gd name="connsiteY11" fmla="*/ 1095908 h 1315096"/>
                <a:gd name="connsiteX12" fmla="*/ 0 w 6021533"/>
                <a:gd name="connsiteY12" fmla="*/ 219187 h 131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021533" h="1315096">
                  <a:moveTo>
                    <a:pt x="0" y="219187"/>
                  </a:moveTo>
                  <a:cubicBezTo>
                    <a:pt x="0" y="161055"/>
                    <a:pt x="23093" y="105304"/>
                    <a:pt x="64199" y="64198"/>
                  </a:cubicBezTo>
                  <a:cubicBezTo>
                    <a:pt x="105305" y="23093"/>
                    <a:pt x="161056" y="0"/>
                    <a:pt x="219188" y="0"/>
                  </a:cubicBezTo>
                  <a:lnTo>
                    <a:pt x="5802346" y="0"/>
                  </a:lnTo>
                  <a:cubicBezTo>
                    <a:pt x="5860478" y="0"/>
                    <a:pt x="5916229" y="23093"/>
                    <a:pt x="5957335" y="64199"/>
                  </a:cubicBezTo>
                  <a:cubicBezTo>
                    <a:pt x="5998440" y="105305"/>
                    <a:pt x="6021533" y="161056"/>
                    <a:pt x="6021533" y="219188"/>
                  </a:cubicBezTo>
                  <a:lnTo>
                    <a:pt x="6021533" y="1095909"/>
                  </a:lnTo>
                  <a:cubicBezTo>
                    <a:pt x="6021533" y="1154041"/>
                    <a:pt x="5998440" y="1209792"/>
                    <a:pt x="5957335" y="1250898"/>
                  </a:cubicBezTo>
                  <a:cubicBezTo>
                    <a:pt x="5916229" y="1292004"/>
                    <a:pt x="5860478" y="1315096"/>
                    <a:pt x="5802346" y="1315096"/>
                  </a:cubicBezTo>
                  <a:lnTo>
                    <a:pt x="219187" y="1315096"/>
                  </a:lnTo>
                  <a:cubicBezTo>
                    <a:pt x="161055" y="1315096"/>
                    <a:pt x="105304" y="1292003"/>
                    <a:pt x="64198" y="1250897"/>
                  </a:cubicBezTo>
                  <a:cubicBezTo>
                    <a:pt x="23092" y="1209791"/>
                    <a:pt x="0" y="1154040"/>
                    <a:pt x="0" y="1095908"/>
                  </a:cubicBezTo>
                  <a:lnTo>
                    <a:pt x="0" y="21918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92020" tIns="64198" rIns="292020" bIns="64198" numCol="1" spcCol="1270" anchor="ctr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b="1" i="0" u="none" kern="1200" dirty="0" smtClean="0"/>
                <a:t>DNCS Support for removal of PSIP dependency for EAS In-Band delivery</a:t>
              </a:r>
              <a:endParaRPr lang="en-US" sz="1800" kern="12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28600" y="4267200"/>
            <a:ext cx="8610600" cy="1435523"/>
            <a:chOff x="228600" y="4572929"/>
            <a:chExt cx="8610600" cy="1435523"/>
          </a:xfrm>
        </p:grpSpPr>
        <p:sp>
          <p:nvSpPr>
            <p:cNvPr id="10" name="Rectangle 9"/>
            <p:cNvSpPr/>
            <p:nvPr/>
          </p:nvSpPr>
          <p:spPr>
            <a:xfrm>
              <a:off x="228600" y="5580052"/>
              <a:ext cx="8610600" cy="428400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658709" y="4572929"/>
              <a:ext cx="6021533" cy="1258042"/>
            </a:xfrm>
            <a:custGeom>
              <a:avLst/>
              <a:gdLst>
                <a:gd name="connsiteX0" fmla="*/ 0 w 6021533"/>
                <a:gd name="connsiteY0" fmla="*/ 209678 h 1258042"/>
                <a:gd name="connsiteX1" fmla="*/ 61413 w 6021533"/>
                <a:gd name="connsiteY1" fmla="*/ 61413 h 1258042"/>
                <a:gd name="connsiteX2" fmla="*/ 209678 w 6021533"/>
                <a:gd name="connsiteY2" fmla="*/ 0 h 1258042"/>
                <a:gd name="connsiteX3" fmla="*/ 5811855 w 6021533"/>
                <a:gd name="connsiteY3" fmla="*/ 0 h 1258042"/>
                <a:gd name="connsiteX4" fmla="*/ 5960120 w 6021533"/>
                <a:gd name="connsiteY4" fmla="*/ 61413 h 1258042"/>
                <a:gd name="connsiteX5" fmla="*/ 6021533 w 6021533"/>
                <a:gd name="connsiteY5" fmla="*/ 209678 h 1258042"/>
                <a:gd name="connsiteX6" fmla="*/ 6021533 w 6021533"/>
                <a:gd name="connsiteY6" fmla="*/ 1048364 h 1258042"/>
                <a:gd name="connsiteX7" fmla="*/ 5960120 w 6021533"/>
                <a:gd name="connsiteY7" fmla="*/ 1196629 h 1258042"/>
                <a:gd name="connsiteX8" fmla="*/ 5811855 w 6021533"/>
                <a:gd name="connsiteY8" fmla="*/ 1258042 h 1258042"/>
                <a:gd name="connsiteX9" fmla="*/ 209678 w 6021533"/>
                <a:gd name="connsiteY9" fmla="*/ 1258042 h 1258042"/>
                <a:gd name="connsiteX10" fmla="*/ 61413 w 6021533"/>
                <a:gd name="connsiteY10" fmla="*/ 1196629 h 1258042"/>
                <a:gd name="connsiteX11" fmla="*/ 0 w 6021533"/>
                <a:gd name="connsiteY11" fmla="*/ 1048364 h 1258042"/>
                <a:gd name="connsiteX12" fmla="*/ 0 w 6021533"/>
                <a:gd name="connsiteY12" fmla="*/ 209678 h 1258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021533" h="1258042">
                  <a:moveTo>
                    <a:pt x="0" y="209678"/>
                  </a:moveTo>
                  <a:cubicBezTo>
                    <a:pt x="0" y="154068"/>
                    <a:pt x="22091" y="100736"/>
                    <a:pt x="61413" y="61413"/>
                  </a:cubicBezTo>
                  <a:cubicBezTo>
                    <a:pt x="100735" y="22091"/>
                    <a:pt x="154068" y="0"/>
                    <a:pt x="209678" y="0"/>
                  </a:cubicBezTo>
                  <a:lnTo>
                    <a:pt x="5811855" y="0"/>
                  </a:lnTo>
                  <a:cubicBezTo>
                    <a:pt x="5867465" y="0"/>
                    <a:pt x="5920797" y="22091"/>
                    <a:pt x="5960120" y="61413"/>
                  </a:cubicBezTo>
                  <a:cubicBezTo>
                    <a:pt x="5999442" y="100735"/>
                    <a:pt x="6021533" y="154068"/>
                    <a:pt x="6021533" y="209678"/>
                  </a:cubicBezTo>
                  <a:lnTo>
                    <a:pt x="6021533" y="1048364"/>
                  </a:lnTo>
                  <a:cubicBezTo>
                    <a:pt x="6021533" y="1103974"/>
                    <a:pt x="5999442" y="1157307"/>
                    <a:pt x="5960120" y="1196629"/>
                  </a:cubicBezTo>
                  <a:cubicBezTo>
                    <a:pt x="5920798" y="1235951"/>
                    <a:pt x="5867465" y="1258042"/>
                    <a:pt x="5811855" y="1258042"/>
                  </a:cubicBezTo>
                  <a:lnTo>
                    <a:pt x="209678" y="1258042"/>
                  </a:lnTo>
                  <a:cubicBezTo>
                    <a:pt x="154068" y="1258042"/>
                    <a:pt x="100735" y="1235951"/>
                    <a:pt x="61413" y="1196629"/>
                  </a:cubicBezTo>
                  <a:cubicBezTo>
                    <a:pt x="22091" y="1157307"/>
                    <a:pt x="0" y="1103974"/>
                    <a:pt x="0" y="1048364"/>
                  </a:cubicBezTo>
                  <a:lnTo>
                    <a:pt x="0" y="209678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89235" tIns="61413" rIns="289235" bIns="61413" numCol="1" spcCol="1270" anchor="ctr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b="1" i="0" u="none" kern="1200" dirty="0" smtClean="0"/>
                <a:t>QAM UI Changes</a:t>
              </a:r>
              <a:endParaRPr lang="en-US" sz="1800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8145462" cy="838200"/>
          </a:xfrm>
        </p:spPr>
        <p:txBody>
          <a:bodyPr/>
          <a:lstStyle/>
          <a:p>
            <a:pPr algn="ctr"/>
            <a:r>
              <a:rPr lang="en-US" sz="2400" dirty="0" smtClean="0"/>
              <a:t>Gigabit Ethernet </a:t>
            </a:r>
            <a:r>
              <a:rPr lang="en-US" sz="2400" dirty="0" err="1" smtClean="0"/>
              <a:t>BFS</a:t>
            </a:r>
            <a:endParaRPr lang="en-US" sz="24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228600" y="1459147"/>
            <a:ext cx="8610600" cy="1492577"/>
            <a:chOff x="228600" y="1459147"/>
            <a:chExt cx="8610600" cy="1492577"/>
          </a:xfrm>
        </p:grpSpPr>
        <p:sp>
          <p:nvSpPr>
            <p:cNvPr id="5" name="Rectangle 4"/>
            <p:cNvSpPr/>
            <p:nvPr/>
          </p:nvSpPr>
          <p:spPr>
            <a:xfrm>
              <a:off x="228600" y="2523324"/>
              <a:ext cx="8610600" cy="428400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Freeform 6"/>
            <p:cNvSpPr/>
            <p:nvPr/>
          </p:nvSpPr>
          <p:spPr>
            <a:xfrm>
              <a:off x="658709" y="1459147"/>
              <a:ext cx="6021533" cy="1315096"/>
            </a:xfrm>
            <a:custGeom>
              <a:avLst/>
              <a:gdLst>
                <a:gd name="connsiteX0" fmla="*/ 0 w 6021533"/>
                <a:gd name="connsiteY0" fmla="*/ 219187 h 1315096"/>
                <a:gd name="connsiteX1" fmla="*/ 64199 w 6021533"/>
                <a:gd name="connsiteY1" fmla="*/ 64198 h 1315096"/>
                <a:gd name="connsiteX2" fmla="*/ 219188 w 6021533"/>
                <a:gd name="connsiteY2" fmla="*/ 0 h 1315096"/>
                <a:gd name="connsiteX3" fmla="*/ 5802346 w 6021533"/>
                <a:gd name="connsiteY3" fmla="*/ 0 h 1315096"/>
                <a:gd name="connsiteX4" fmla="*/ 5957335 w 6021533"/>
                <a:gd name="connsiteY4" fmla="*/ 64199 h 1315096"/>
                <a:gd name="connsiteX5" fmla="*/ 6021533 w 6021533"/>
                <a:gd name="connsiteY5" fmla="*/ 219188 h 1315096"/>
                <a:gd name="connsiteX6" fmla="*/ 6021533 w 6021533"/>
                <a:gd name="connsiteY6" fmla="*/ 1095909 h 1315096"/>
                <a:gd name="connsiteX7" fmla="*/ 5957335 w 6021533"/>
                <a:gd name="connsiteY7" fmla="*/ 1250898 h 1315096"/>
                <a:gd name="connsiteX8" fmla="*/ 5802346 w 6021533"/>
                <a:gd name="connsiteY8" fmla="*/ 1315096 h 1315096"/>
                <a:gd name="connsiteX9" fmla="*/ 219187 w 6021533"/>
                <a:gd name="connsiteY9" fmla="*/ 1315096 h 1315096"/>
                <a:gd name="connsiteX10" fmla="*/ 64198 w 6021533"/>
                <a:gd name="connsiteY10" fmla="*/ 1250897 h 1315096"/>
                <a:gd name="connsiteX11" fmla="*/ 0 w 6021533"/>
                <a:gd name="connsiteY11" fmla="*/ 1095908 h 1315096"/>
                <a:gd name="connsiteX12" fmla="*/ 0 w 6021533"/>
                <a:gd name="connsiteY12" fmla="*/ 219187 h 131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021533" h="1315096">
                  <a:moveTo>
                    <a:pt x="0" y="219187"/>
                  </a:moveTo>
                  <a:cubicBezTo>
                    <a:pt x="0" y="161055"/>
                    <a:pt x="23093" y="105304"/>
                    <a:pt x="64199" y="64198"/>
                  </a:cubicBezTo>
                  <a:cubicBezTo>
                    <a:pt x="105305" y="23093"/>
                    <a:pt x="161056" y="0"/>
                    <a:pt x="219188" y="0"/>
                  </a:cubicBezTo>
                  <a:lnTo>
                    <a:pt x="5802346" y="0"/>
                  </a:lnTo>
                  <a:cubicBezTo>
                    <a:pt x="5860478" y="0"/>
                    <a:pt x="5916229" y="23093"/>
                    <a:pt x="5957335" y="64199"/>
                  </a:cubicBezTo>
                  <a:cubicBezTo>
                    <a:pt x="5998440" y="105305"/>
                    <a:pt x="6021533" y="161056"/>
                    <a:pt x="6021533" y="219188"/>
                  </a:cubicBezTo>
                  <a:lnTo>
                    <a:pt x="6021533" y="1095909"/>
                  </a:lnTo>
                  <a:cubicBezTo>
                    <a:pt x="6021533" y="1154041"/>
                    <a:pt x="5998440" y="1209792"/>
                    <a:pt x="5957335" y="1250898"/>
                  </a:cubicBezTo>
                  <a:cubicBezTo>
                    <a:pt x="5916229" y="1292004"/>
                    <a:pt x="5860478" y="1315096"/>
                    <a:pt x="5802346" y="1315096"/>
                  </a:cubicBezTo>
                  <a:lnTo>
                    <a:pt x="219187" y="1315096"/>
                  </a:lnTo>
                  <a:cubicBezTo>
                    <a:pt x="161055" y="1315096"/>
                    <a:pt x="105304" y="1292003"/>
                    <a:pt x="64198" y="1250897"/>
                  </a:cubicBezTo>
                  <a:cubicBezTo>
                    <a:pt x="23092" y="1209791"/>
                    <a:pt x="0" y="1154040"/>
                    <a:pt x="0" y="1095908"/>
                  </a:cubicBezTo>
                  <a:lnTo>
                    <a:pt x="0" y="21918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92020" tIns="64198" rIns="292020" bIns="64198" numCol="1" spcCol="1270" anchor="ctr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b="1" i="0" kern="1200" dirty="0" smtClean="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Direct delivery of </a:t>
              </a:r>
              <a:r>
                <a:rPr lang="en-US" sz="1800" b="1" i="0" kern="1200" dirty="0" err="1" smtClean="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inband</a:t>
              </a:r>
              <a:r>
                <a:rPr lang="en-US" sz="1800" b="1" i="0" kern="1200" dirty="0" smtClean="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</a:t>
              </a:r>
              <a:r>
                <a:rPr lang="en-US" sz="1800" b="1" i="0" kern="1200" dirty="0" err="1" smtClean="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BFS</a:t>
              </a:r>
              <a:r>
                <a:rPr lang="en-US" sz="1800" b="1" i="0" kern="1200" dirty="0" smtClean="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data to the </a:t>
              </a:r>
              <a:r>
                <a:rPr lang="en-US" sz="1800" b="1" i="0" kern="1200" dirty="0" err="1" smtClean="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BFS</a:t>
              </a:r>
              <a:r>
                <a:rPr lang="en-US" sz="1800" b="1" i="0" kern="1200" dirty="0" smtClean="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</a:t>
              </a:r>
              <a:r>
                <a:rPr lang="en-US" sz="1800" b="1" i="0" kern="1200" dirty="0" err="1" smtClean="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QAM</a:t>
              </a:r>
              <a:r>
                <a:rPr lang="en-US" sz="1800" b="1" i="0" kern="1200" dirty="0" smtClean="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via Gigabit Ethernet</a:t>
              </a:r>
              <a:endParaRPr lang="en-US" sz="1800" b="1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28600" y="3043524"/>
            <a:ext cx="8610600" cy="1437605"/>
            <a:chOff x="228600" y="3043524"/>
            <a:chExt cx="8610600" cy="1437605"/>
          </a:xfrm>
        </p:grpSpPr>
        <p:sp>
          <p:nvSpPr>
            <p:cNvPr id="8" name="Rectangle 7"/>
            <p:cNvSpPr/>
            <p:nvPr/>
          </p:nvSpPr>
          <p:spPr>
            <a:xfrm>
              <a:off x="228600" y="4052729"/>
              <a:ext cx="8610600" cy="428400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Freeform 8"/>
            <p:cNvSpPr/>
            <p:nvPr/>
          </p:nvSpPr>
          <p:spPr>
            <a:xfrm>
              <a:off x="658709" y="3043524"/>
              <a:ext cx="6021533" cy="1260125"/>
            </a:xfrm>
            <a:custGeom>
              <a:avLst/>
              <a:gdLst>
                <a:gd name="connsiteX0" fmla="*/ 0 w 6021533"/>
                <a:gd name="connsiteY0" fmla="*/ 210025 h 1260125"/>
                <a:gd name="connsiteX1" fmla="*/ 61515 w 6021533"/>
                <a:gd name="connsiteY1" fmla="*/ 61515 h 1260125"/>
                <a:gd name="connsiteX2" fmla="*/ 210025 w 6021533"/>
                <a:gd name="connsiteY2" fmla="*/ 0 h 1260125"/>
                <a:gd name="connsiteX3" fmla="*/ 5811508 w 6021533"/>
                <a:gd name="connsiteY3" fmla="*/ 0 h 1260125"/>
                <a:gd name="connsiteX4" fmla="*/ 5960018 w 6021533"/>
                <a:gd name="connsiteY4" fmla="*/ 61515 h 1260125"/>
                <a:gd name="connsiteX5" fmla="*/ 6021533 w 6021533"/>
                <a:gd name="connsiteY5" fmla="*/ 210025 h 1260125"/>
                <a:gd name="connsiteX6" fmla="*/ 6021533 w 6021533"/>
                <a:gd name="connsiteY6" fmla="*/ 1050100 h 1260125"/>
                <a:gd name="connsiteX7" fmla="*/ 5960018 w 6021533"/>
                <a:gd name="connsiteY7" fmla="*/ 1198610 h 1260125"/>
                <a:gd name="connsiteX8" fmla="*/ 5811508 w 6021533"/>
                <a:gd name="connsiteY8" fmla="*/ 1260125 h 1260125"/>
                <a:gd name="connsiteX9" fmla="*/ 210025 w 6021533"/>
                <a:gd name="connsiteY9" fmla="*/ 1260125 h 1260125"/>
                <a:gd name="connsiteX10" fmla="*/ 61515 w 6021533"/>
                <a:gd name="connsiteY10" fmla="*/ 1198610 h 1260125"/>
                <a:gd name="connsiteX11" fmla="*/ 0 w 6021533"/>
                <a:gd name="connsiteY11" fmla="*/ 1050100 h 1260125"/>
                <a:gd name="connsiteX12" fmla="*/ 0 w 6021533"/>
                <a:gd name="connsiteY12" fmla="*/ 210025 h 126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021533" h="1260125">
                  <a:moveTo>
                    <a:pt x="0" y="210025"/>
                  </a:moveTo>
                  <a:cubicBezTo>
                    <a:pt x="0" y="154323"/>
                    <a:pt x="22128" y="100902"/>
                    <a:pt x="61515" y="61515"/>
                  </a:cubicBezTo>
                  <a:cubicBezTo>
                    <a:pt x="100902" y="22128"/>
                    <a:pt x="154323" y="0"/>
                    <a:pt x="210025" y="0"/>
                  </a:cubicBezTo>
                  <a:lnTo>
                    <a:pt x="5811508" y="0"/>
                  </a:lnTo>
                  <a:cubicBezTo>
                    <a:pt x="5867210" y="0"/>
                    <a:pt x="5920631" y="22128"/>
                    <a:pt x="5960018" y="61515"/>
                  </a:cubicBezTo>
                  <a:cubicBezTo>
                    <a:pt x="5999405" y="100902"/>
                    <a:pt x="6021533" y="154323"/>
                    <a:pt x="6021533" y="210025"/>
                  </a:cubicBezTo>
                  <a:lnTo>
                    <a:pt x="6021533" y="1050100"/>
                  </a:lnTo>
                  <a:cubicBezTo>
                    <a:pt x="6021533" y="1105802"/>
                    <a:pt x="5999405" y="1159223"/>
                    <a:pt x="5960018" y="1198610"/>
                  </a:cubicBezTo>
                  <a:cubicBezTo>
                    <a:pt x="5920631" y="1237997"/>
                    <a:pt x="5867210" y="1260125"/>
                    <a:pt x="5811508" y="1260125"/>
                  </a:cubicBezTo>
                  <a:lnTo>
                    <a:pt x="210025" y="1260125"/>
                  </a:lnTo>
                  <a:cubicBezTo>
                    <a:pt x="154323" y="1260125"/>
                    <a:pt x="100902" y="1237997"/>
                    <a:pt x="61515" y="1198610"/>
                  </a:cubicBezTo>
                  <a:cubicBezTo>
                    <a:pt x="22128" y="1159223"/>
                    <a:pt x="0" y="1105802"/>
                    <a:pt x="0" y="1050100"/>
                  </a:cubicBezTo>
                  <a:lnTo>
                    <a:pt x="0" y="210025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89336" tIns="61514" rIns="289336" bIns="61514" numCol="1" spcCol="1270" anchor="ctr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b="1" i="0" kern="1200" dirty="0" smtClean="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Each </a:t>
              </a:r>
              <a:r>
                <a:rPr lang="en-US" sz="1800" b="1" i="0" kern="1200" dirty="0" err="1" smtClean="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BFS</a:t>
              </a:r>
              <a:r>
                <a:rPr lang="en-US" sz="1800" b="1" i="0" kern="1200" dirty="0" smtClean="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session is an </a:t>
              </a:r>
              <a:r>
                <a:rPr lang="en-US" sz="1800" b="1" i="0" kern="1200" dirty="0" err="1" smtClean="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SPTS</a:t>
              </a:r>
              <a:r>
                <a:rPr lang="en-US" sz="1800" b="1" i="0" kern="1200" dirty="0" smtClean="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with its own program and a distinct destination IP address</a:t>
              </a:r>
              <a:endParaRPr lang="en-US" sz="1800" b="1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28600" y="4572929"/>
            <a:ext cx="8610600" cy="1435523"/>
            <a:chOff x="228600" y="4572929"/>
            <a:chExt cx="8610600" cy="1435523"/>
          </a:xfrm>
        </p:grpSpPr>
        <p:sp>
          <p:nvSpPr>
            <p:cNvPr id="10" name="Rectangle 9"/>
            <p:cNvSpPr/>
            <p:nvPr/>
          </p:nvSpPr>
          <p:spPr>
            <a:xfrm>
              <a:off x="228600" y="5580052"/>
              <a:ext cx="8610600" cy="428400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658709" y="4572929"/>
              <a:ext cx="6021533" cy="1258042"/>
            </a:xfrm>
            <a:custGeom>
              <a:avLst/>
              <a:gdLst>
                <a:gd name="connsiteX0" fmla="*/ 0 w 6021533"/>
                <a:gd name="connsiteY0" fmla="*/ 209678 h 1258042"/>
                <a:gd name="connsiteX1" fmla="*/ 61413 w 6021533"/>
                <a:gd name="connsiteY1" fmla="*/ 61413 h 1258042"/>
                <a:gd name="connsiteX2" fmla="*/ 209678 w 6021533"/>
                <a:gd name="connsiteY2" fmla="*/ 0 h 1258042"/>
                <a:gd name="connsiteX3" fmla="*/ 5811855 w 6021533"/>
                <a:gd name="connsiteY3" fmla="*/ 0 h 1258042"/>
                <a:gd name="connsiteX4" fmla="*/ 5960120 w 6021533"/>
                <a:gd name="connsiteY4" fmla="*/ 61413 h 1258042"/>
                <a:gd name="connsiteX5" fmla="*/ 6021533 w 6021533"/>
                <a:gd name="connsiteY5" fmla="*/ 209678 h 1258042"/>
                <a:gd name="connsiteX6" fmla="*/ 6021533 w 6021533"/>
                <a:gd name="connsiteY6" fmla="*/ 1048364 h 1258042"/>
                <a:gd name="connsiteX7" fmla="*/ 5960120 w 6021533"/>
                <a:gd name="connsiteY7" fmla="*/ 1196629 h 1258042"/>
                <a:gd name="connsiteX8" fmla="*/ 5811855 w 6021533"/>
                <a:gd name="connsiteY8" fmla="*/ 1258042 h 1258042"/>
                <a:gd name="connsiteX9" fmla="*/ 209678 w 6021533"/>
                <a:gd name="connsiteY9" fmla="*/ 1258042 h 1258042"/>
                <a:gd name="connsiteX10" fmla="*/ 61413 w 6021533"/>
                <a:gd name="connsiteY10" fmla="*/ 1196629 h 1258042"/>
                <a:gd name="connsiteX11" fmla="*/ 0 w 6021533"/>
                <a:gd name="connsiteY11" fmla="*/ 1048364 h 1258042"/>
                <a:gd name="connsiteX12" fmla="*/ 0 w 6021533"/>
                <a:gd name="connsiteY12" fmla="*/ 209678 h 1258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021533" h="1258042">
                  <a:moveTo>
                    <a:pt x="0" y="209678"/>
                  </a:moveTo>
                  <a:cubicBezTo>
                    <a:pt x="0" y="154068"/>
                    <a:pt x="22091" y="100736"/>
                    <a:pt x="61413" y="61413"/>
                  </a:cubicBezTo>
                  <a:cubicBezTo>
                    <a:pt x="100735" y="22091"/>
                    <a:pt x="154068" y="0"/>
                    <a:pt x="209678" y="0"/>
                  </a:cubicBezTo>
                  <a:lnTo>
                    <a:pt x="5811855" y="0"/>
                  </a:lnTo>
                  <a:cubicBezTo>
                    <a:pt x="5867465" y="0"/>
                    <a:pt x="5920797" y="22091"/>
                    <a:pt x="5960120" y="61413"/>
                  </a:cubicBezTo>
                  <a:cubicBezTo>
                    <a:pt x="5999442" y="100735"/>
                    <a:pt x="6021533" y="154068"/>
                    <a:pt x="6021533" y="209678"/>
                  </a:cubicBezTo>
                  <a:lnTo>
                    <a:pt x="6021533" y="1048364"/>
                  </a:lnTo>
                  <a:cubicBezTo>
                    <a:pt x="6021533" y="1103974"/>
                    <a:pt x="5999442" y="1157307"/>
                    <a:pt x="5960120" y="1196629"/>
                  </a:cubicBezTo>
                  <a:cubicBezTo>
                    <a:pt x="5920798" y="1235951"/>
                    <a:pt x="5867465" y="1258042"/>
                    <a:pt x="5811855" y="1258042"/>
                  </a:cubicBezTo>
                  <a:lnTo>
                    <a:pt x="209678" y="1258042"/>
                  </a:lnTo>
                  <a:cubicBezTo>
                    <a:pt x="154068" y="1258042"/>
                    <a:pt x="100735" y="1235951"/>
                    <a:pt x="61413" y="1196629"/>
                  </a:cubicBezTo>
                  <a:cubicBezTo>
                    <a:pt x="22091" y="1157307"/>
                    <a:pt x="0" y="1103974"/>
                    <a:pt x="0" y="1048364"/>
                  </a:cubicBezTo>
                  <a:lnTo>
                    <a:pt x="0" y="209678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89235" tIns="61413" rIns="289235" bIns="61413" numCol="1" spcCol="1270" anchor="ctr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b="1" i="0" kern="1200" dirty="0" smtClean="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PAT and PMT is sent for each session individually to the session's destination IP address</a:t>
              </a:r>
              <a:endParaRPr lang="en-US" sz="1800" b="1" kern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400" dirty="0" smtClean="0"/>
              <a:t>North Bound Interface (NBI)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685800" y="1295400"/>
            <a:ext cx="7772400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b="0" dirty="0" smtClean="0"/>
          </a:p>
          <a:p>
            <a:r>
              <a:rPr lang="en-US" sz="1600" b="0" dirty="0" smtClean="0"/>
              <a:t>Method of providing DNCS system information "Northbound" was implement in SR 5.0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525905" y="2250202"/>
            <a:ext cx="1857374" cy="4302997"/>
            <a:chOff x="1525905" y="2250203"/>
            <a:chExt cx="1857374" cy="3678392"/>
          </a:xfrm>
        </p:grpSpPr>
        <p:sp>
          <p:nvSpPr>
            <p:cNvPr id="6" name="Freeform 5"/>
            <p:cNvSpPr/>
            <p:nvPr/>
          </p:nvSpPr>
          <p:spPr>
            <a:xfrm>
              <a:off x="1525905" y="2250203"/>
              <a:ext cx="1857374" cy="623657"/>
            </a:xfrm>
            <a:custGeom>
              <a:avLst/>
              <a:gdLst>
                <a:gd name="connsiteX0" fmla="*/ 0 w 1857374"/>
                <a:gd name="connsiteY0" fmla="*/ 0 h 623657"/>
                <a:gd name="connsiteX1" fmla="*/ 1857374 w 1857374"/>
                <a:gd name="connsiteY1" fmla="*/ 0 h 623657"/>
                <a:gd name="connsiteX2" fmla="*/ 1857374 w 1857374"/>
                <a:gd name="connsiteY2" fmla="*/ 623657 h 623657"/>
                <a:gd name="connsiteX3" fmla="*/ 0 w 1857374"/>
                <a:gd name="connsiteY3" fmla="*/ 623657 h 623657"/>
                <a:gd name="connsiteX4" fmla="*/ 0 w 1857374"/>
                <a:gd name="connsiteY4" fmla="*/ 0 h 623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374" h="623657">
                  <a:moveTo>
                    <a:pt x="0" y="0"/>
                  </a:moveTo>
                  <a:lnTo>
                    <a:pt x="1857374" y="0"/>
                  </a:lnTo>
                  <a:lnTo>
                    <a:pt x="1857374" y="623657"/>
                  </a:lnTo>
                  <a:lnTo>
                    <a:pt x="0" y="62365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8016" tIns="73152" rIns="128016" bIns="73152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b="0" i="0" kern="1200" dirty="0" smtClean="0"/>
                <a:t>Performance Information </a:t>
              </a:r>
              <a:endParaRPr lang="en-US" sz="1800" kern="1200" dirty="0"/>
            </a:p>
          </p:txBody>
        </p:sp>
        <p:sp>
          <p:nvSpPr>
            <p:cNvPr id="8" name="Freeform 7"/>
            <p:cNvSpPr/>
            <p:nvPr/>
          </p:nvSpPr>
          <p:spPr>
            <a:xfrm>
              <a:off x="1525905" y="2873861"/>
              <a:ext cx="1857374" cy="3054734"/>
            </a:xfrm>
            <a:custGeom>
              <a:avLst/>
              <a:gdLst>
                <a:gd name="connsiteX0" fmla="*/ 0 w 1857374"/>
                <a:gd name="connsiteY0" fmla="*/ 0 h 3054734"/>
                <a:gd name="connsiteX1" fmla="*/ 1857374 w 1857374"/>
                <a:gd name="connsiteY1" fmla="*/ 0 h 3054734"/>
                <a:gd name="connsiteX2" fmla="*/ 1857374 w 1857374"/>
                <a:gd name="connsiteY2" fmla="*/ 3054734 h 3054734"/>
                <a:gd name="connsiteX3" fmla="*/ 0 w 1857374"/>
                <a:gd name="connsiteY3" fmla="*/ 3054734 h 3054734"/>
                <a:gd name="connsiteX4" fmla="*/ 0 w 1857374"/>
                <a:gd name="connsiteY4" fmla="*/ 0 h 3054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374" h="3054734">
                  <a:moveTo>
                    <a:pt x="0" y="0"/>
                  </a:moveTo>
                  <a:lnTo>
                    <a:pt x="1857374" y="0"/>
                  </a:lnTo>
                  <a:lnTo>
                    <a:pt x="1857374" y="3054734"/>
                  </a:lnTo>
                  <a:lnTo>
                    <a:pt x="0" y="305473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6012" tIns="96012" rIns="128016" bIns="144018" numCol="1" spcCol="1270" anchor="t" anchorCtr="0">
              <a:noAutofit/>
            </a:bodyPr>
            <a:lstStyle/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800" kern="1200" dirty="0" smtClean="0"/>
                <a:t>Billing</a:t>
              </a:r>
              <a:endParaRPr lang="en-US" sz="1800" kern="1200" dirty="0"/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800" kern="1200" dirty="0" smtClean="0"/>
                <a:t>Sign On</a:t>
              </a:r>
              <a:endParaRPr lang="en-US" sz="1800" kern="1200" dirty="0"/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800" kern="1200" dirty="0" err="1" smtClean="0"/>
                <a:t>VOD</a:t>
              </a:r>
              <a:endParaRPr lang="en-US" sz="1800" kern="1200" dirty="0"/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800" kern="1200" dirty="0" smtClean="0"/>
                <a:t>DB</a:t>
              </a:r>
              <a:endParaRPr lang="en-US" sz="1800" kern="1200" dirty="0"/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800" kern="1200" dirty="0" smtClean="0"/>
                <a:t>CPU</a:t>
              </a:r>
              <a:endParaRPr lang="en-US" sz="1800" kern="1200" dirty="0"/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800" kern="1200" dirty="0" smtClean="0"/>
                <a:t>Memory</a:t>
              </a:r>
              <a:endParaRPr lang="en-US" sz="1800" kern="12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643312" y="2250202"/>
            <a:ext cx="1857374" cy="4302997"/>
            <a:chOff x="3643312" y="2250203"/>
            <a:chExt cx="1857374" cy="3678392"/>
          </a:xfrm>
        </p:grpSpPr>
        <p:sp>
          <p:nvSpPr>
            <p:cNvPr id="9" name="Freeform 8"/>
            <p:cNvSpPr/>
            <p:nvPr/>
          </p:nvSpPr>
          <p:spPr>
            <a:xfrm>
              <a:off x="3643312" y="2250203"/>
              <a:ext cx="1857374" cy="623657"/>
            </a:xfrm>
            <a:custGeom>
              <a:avLst/>
              <a:gdLst>
                <a:gd name="connsiteX0" fmla="*/ 0 w 1857374"/>
                <a:gd name="connsiteY0" fmla="*/ 0 h 623657"/>
                <a:gd name="connsiteX1" fmla="*/ 1857374 w 1857374"/>
                <a:gd name="connsiteY1" fmla="*/ 0 h 623657"/>
                <a:gd name="connsiteX2" fmla="*/ 1857374 w 1857374"/>
                <a:gd name="connsiteY2" fmla="*/ 623657 h 623657"/>
                <a:gd name="connsiteX3" fmla="*/ 0 w 1857374"/>
                <a:gd name="connsiteY3" fmla="*/ 623657 h 623657"/>
                <a:gd name="connsiteX4" fmla="*/ 0 w 1857374"/>
                <a:gd name="connsiteY4" fmla="*/ 0 h 623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374" h="623657">
                  <a:moveTo>
                    <a:pt x="0" y="0"/>
                  </a:moveTo>
                  <a:lnTo>
                    <a:pt x="1857374" y="0"/>
                  </a:lnTo>
                  <a:lnTo>
                    <a:pt x="1857374" y="623657"/>
                  </a:lnTo>
                  <a:lnTo>
                    <a:pt x="0" y="62365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8016" tIns="73152" rIns="128016" bIns="73152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b="0" i="0" kern="1200" dirty="0" smtClean="0"/>
                <a:t>Application Status </a:t>
              </a:r>
              <a:endParaRPr lang="en-US" sz="1800" kern="1200" dirty="0"/>
            </a:p>
          </p:txBody>
        </p:sp>
        <p:sp>
          <p:nvSpPr>
            <p:cNvPr id="10" name="Freeform 9"/>
            <p:cNvSpPr/>
            <p:nvPr/>
          </p:nvSpPr>
          <p:spPr>
            <a:xfrm>
              <a:off x="3643312" y="2873861"/>
              <a:ext cx="1857374" cy="3054734"/>
            </a:xfrm>
            <a:custGeom>
              <a:avLst/>
              <a:gdLst>
                <a:gd name="connsiteX0" fmla="*/ 0 w 1857374"/>
                <a:gd name="connsiteY0" fmla="*/ 0 h 3054734"/>
                <a:gd name="connsiteX1" fmla="*/ 1857374 w 1857374"/>
                <a:gd name="connsiteY1" fmla="*/ 0 h 3054734"/>
                <a:gd name="connsiteX2" fmla="*/ 1857374 w 1857374"/>
                <a:gd name="connsiteY2" fmla="*/ 3054734 h 3054734"/>
                <a:gd name="connsiteX3" fmla="*/ 0 w 1857374"/>
                <a:gd name="connsiteY3" fmla="*/ 3054734 h 3054734"/>
                <a:gd name="connsiteX4" fmla="*/ 0 w 1857374"/>
                <a:gd name="connsiteY4" fmla="*/ 0 h 3054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374" h="3054734">
                  <a:moveTo>
                    <a:pt x="0" y="0"/>
                  </a:moveTo>
                  <a:lnTo>
                    <a:pt x="1857374" y="0"/>
                  </a:lnTo>
                  <a:lnTo>
                    <a:pt x="1857374" y="3054734"/>
                  </a:lnTo>
                  <a:lnTo>
                    <a:pt x="0" y="305473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6012" tIns="96012" rIns="128016" bIns="144018" numCol="1" spcCol="1270" anchor="t" anchorCtr="0">
              <a:noAutofit/>
            </a:bodyPr>
            <a:lstStyle/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800" kern="1200" dirty="0" err="1" smtClean="0"/>
                <a:t>Corefile</a:t>
              </a:r>
              <a:r>
                <a:rPr lang="en-US" sz="1800" kern="1200" dirty="0" smtClean="0"/>
                <a:t> Information</a:t>
              </a:r>
              <a:endParaRPr lang="en-US" sz="1800" kern="1200" dirty="0"/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800" kern="1200" dirty="0" err="1" smtClean="0"/>
                <a:t>BFS</a:t>
              </a:r>
              <a:r>
                <a:rPr lang="en-US" sz="1800" kern="1200" dirty="0" smtClean="0"/>
                <a:t> Source Information</a:t>
              </a:r>
              <a:endParaRPr lang="en-US" sz="1800" kern="1200" dirty="0"/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800" kern="1200" dirty="0" err="1" smtClean="0"/>
                <a:t>IPG</a:t>
              </a:r>
              <a:endParaRPr lang="en-US" sz="1800" kern="1200" dirty="0"/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800" kern="1200" dirty="0" err="1" smtClean="0"/>
                <a:t>PPV</a:t>
              </a:r>
              <a:endParaRPr lang="en-US" sz="1800" kern="1200" dirty="0"/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800" kern="1200" dirty="0" smtClean="0"/>
                <a:t>SAM</a:t>
              </a:r>
              <a:endParaRPr lang="en-US" sz="1800" kern="1200" dirty="0"/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800" kern="1200" dirty="0" smtClean="0"/>
                <a:t>SI Status</a:t>
              </a:r>
              <a:endParaRPr lang="en-US" sz="1800" kern="1200" dirty="0"/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800" kern="1200" dirty="0" err="1" smtClean="0"/>
                <a:t>NTP</a:t>
              </a:r>
              <a:r>
                <a:rPr lang="en-US" sz="1800" kern="1200" dirty="0" smtClean="0"/>
                <a:t> and Hub </a:t>
              </a:r>
              <a:r>
                <a:rPr lang="en-US" sz="1800" kern="1200" dirty="0" err="1" smtClean="0"/>
                <a:t>Timezone</a:t>
              </a:r>
              <a:endParaRPr lang="en-US" sz="1800" kern="12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760719" y="2250202"/>
            <a:ext cx="1857374" cy="4302998"/>
            <a:chOff x="5760719" y="2250203"/>
            <a:chExt cx="1857374" cy="3678392"/>
          </a:xfrm>
        </p:grpSpPr>
        <p:sp>
          <p:nvSpPr>
            <p:cNvPr id="11" name="Freeform 10"/>
            <p:cNvSpPr/>
            <p:nvPr/>
          </p:nvSpPr>
          <p:spPr>
            <a:xfrm>
              <a:off x="5760719" y="2250203"/>
              <a:ext cx="1857374" cy="623657"/>
            </a:xfrm>
            <a:custGeom>
              <a:avLst/>
              <a:gdLst>
                <a:gd name="connsiteX0" fmla="*/ 0 w 1857374"/>
                <a:gd name="connsiteY0" fmla="*/ 0 h 623657"/>
                <a:gd name="connsiteX1" fmla="*/ 1857374 w 1857374"/>
                <a:gd name="connsiteY1" fmla="*/ 0 h 623657"/>
                <a:gd name="connsiteX2" fmla="*/ 1857374 w 1857374"/>
                <a:gd name="connsiteY2" fmla="*/ 623657 h 623657"/>
                <a:gd name="connsiteX3" fmla="*/ 0 w 1857374"/>
                <a:gd name="connsiteY3" fmla="*/ 623657 h 623657"/>
                <a:gd name="connsiteX4" fmla="*/ 0 w 1857374"/>
                <a:gd name="connsiteY4" fmla="*/ 0 h 623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374" h="623657">
                  <a:moveTo>
                    <a:pt x="0" y="0"/>
                  </a:moveTo>
                  <a:lnTo>
                    <a:pt x="1857374" y="0"/>
                  </a:lnTo>
                  <a:lnTo>
                    <a:pt x="1857374" y="623657"/>
                  </a:lnTo>
                  <a:lnTo>
                    <a:pt x="0" y="62365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8016" tIns="73152" rIns="128016" bIns="73152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b="0" i="0" kern="1200" dirty="0" smtClean="0"/>
                <a:t>Element Status</a:t>
              </a:r>
              <a:endParaRPr lang="en-US" sz="1800" kern="1200" dirty="0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5760719" y="2873861"/>
              <a:ext cx="1857374" cy="3054734"/>
            </a:xfrm>
            <a:custGeom>
              <a:avLst/>
              <a:gdLst>
                <a:gd name="connsiteX0" fmla="*/ 0 w 1857374"/>
                <a:gd name="connsiteY0" fmla="*/ 0 h 3054734"/>
                <a:gd name="connsiteX1" fmla="*/ 1857374 w 1857374"/>
                <a:gd name="connsiteY1" fmla="*/ 0 h 3054734"/>
                <a:gd name="connsiteX2" fmla="*/ 1857374 w 1857374"/>
                <a:gd name="connsiteY2" fmla="*/ 3054734 h 3054734"/>
                <a:gd name="connsiteX3" fmla="*/ 0 w 1857374"/>
                <a:gd name="connsiteY3" fmla="*/ 3054734 h 3054734"/>
                <a:gd name="connsiteX4" fmla="*/ 0 w 1857374"/>
                <a:gd name="connsiteY4" fmla="*/ 0 h 3054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374" h="3054734">
                  <a:moveTo>
                    <a:pt x="0" y="0"/>
                  </a:moveTo>
                  <a:lnTo>
                    <a:pt x="1857374" y="0"/>
                  </a:lnTo>
                  <a:lnTo>
                    <a:pt x="1857374" y="3054734"/>
                  </a:lnTo>
                  <a:lnTo>
                    <a:pt x="0" y="305473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6012" tIns="96012" rIns="128016" bIns="144018" numCol="1" spcCol="1270" anchor="t" anchorCtr="0">
              <a:noAutofit/>
            </a:bodyPr>
            <a:lstStyle/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800" kern="1200" dirty="0" err="1" smtClean="0"/>
                <a:t>DHCT</a:t>
              </a:r>
              <a:r>
                <a:rPr lang="en-US" sz="1800" kern="1200" dirty="0" smtClean="0"/>
                <a:t> Counts</a:t>
              </a:r>
              <a:endParaRPr lang="en-US" sz="1800" kern="1200" dirty="0"/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800" kern="1200" dirty="0" smtClean="0"/>
                <a:t>Individuation </a:t>
              </a:r>
              <a:r>
                <a:rPr lang="en-US" sz="1800" kern="1200" dirty="0" err="1" smtClean="0"/>
                <a:t>DHCT</a:t>
              </a:r>
              <a:r>
                <a:rPr lang="en-US" sz="1800" kern="1200" dirty="0" smtClean="0"/>
                <a:t> Information</a:t>
              </a:r>
              <a:endParaRPr lang="en-US" sz="1800" kern="1200" dirty="0"/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800" kern="1200" dirty="0" smtClean="0"/>
                <a:t>Session</a:t>
              </a:r>
              <a:endParaRPr lang="en-US" sz="1800" kern="1200" dirty="0"/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800" kern="1200" dirty="0" smtClean="0"/>
                <a:t>Service Group</a:t>
              </a:r>
              <a:endParaRPr lang="en-US" sz="1800" kern="1200" dirty="0"/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800" kern="1200" dirty="0" smtClean="0"/>
                <a:t>Modulator Information</a:t>
              </a:r>
              <a:endParaRPr lang="en-US" sz="1800" kern="1200" dirty="0"/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800" kern="1200" dirty="0" smtClean="0"/>
                <a:t>Connectivity Status (Ping/RPC)</a:t>
              </a:r>
              <a:endParaRPr lang="en-US" sz="1800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1600200"/>
            <a:ext cx="9144000" cy="3144838"/>
          </a:xfrm>
          <a:prstGeom prst="rect">
            <a:avLst/>
          </a:prstGeom>
          <a:solidFill>
            <a:srgbClr val="015F85"/>
          </a:solidFill>
          <a:ln w="254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0" y="0"/>
            <a:ext cx="9144000" cy="1600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82124" tIns="41061" rIns="82124" bIns="41061" anchor="ctr">
            <a:spAutoFit/>
          </a:bodyPr>
          <a:lstStyle/>
          <a:p>
            <a:endParaRPr lang="en-US"/>
          </a:p>
        </p:txBody>
      </p:sp>
      <p:pic>
        <p:nvPicPr>
          <p:cNvPr id="29700" name="Picture 4" descr="MAE0102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1600200"/>
            <a:ext cx="4724400" cy="314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228600" y="2765425"/>
            <a:ext cx="4114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124" tIns="41061" rIns="82124" bIns="41061" anchor="ctr"/>
          <a:lstStyle/>
          <a:p>
            <a:pPr defTabSz="814388"/>
            <a:r>
              <a:rPr lang="en-US" sz="2400" b="0" dirty="0" smtClean="0">
                <a:solidFill>
                  <a:schemeClr val="bg1"/>
                </a:solidFill>
              </a:rPr>
              <a:t>Tools </a:t>
            </a:r>
            <a:r>
              <a:rPr lang="en-US" sz="2400" b="0" smtClean="0">
                <a:solidFill>
                  <a:schemeClr val="bg1"/>
                </a:solidFill>
              </a:rPr>
              <a:t>and Troubleshooting</a:t>
            </a:r>
            <a:endParaRPr lang="en-US" sz="2400" b="0" dirty="0" smtClean="0">
              <a:solidFill>
                <a:schemeClr val="bg1"/>
              </a:solidFill>
            </a:endParaRPr>
          </a:p>
          <a:p>
            <a:pPr defTabSz="814388"/>
            <a:endParaRPr lang="en-US" b="0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8145462" cy="838200"/>
          </a:xfrm>
        </p:spPr>
        <p:txBody>
          <a:bodyPr/>
          <a:lstStyle/>
          <a:p>
            <a:pPr algn="ctr"/>
            <a:r>
              <a:rPr lang="en-US" sz="2400" dirty="0" smtClean="0"/>
              <a:t>Troubleshooting</a:t>
            </a:r>
            <a:endParaRPr lang="en-US" sz="2400" dirty="0"/>
          </a:p>
        </p:txBody>
      </p:sp>
      <p:sp>
        <p:nvSpPr>
          <p:cNvPr id="5" name="Freeform 4"/>
          <p:cNvSpPr/>
          <p:nvPr/>
        </p:nvSpPr>
        <p:spPr>
          <a:xfrm>
            <a:off x="3915965" y="1601846"/>
            <a:ext cx="1312068" cy="852844"/>
          </a:xfrm>
          <a:custGeom>
            <a:avLst/>
            <a:gdLst>
              <a:gd name="connsiteX0" fmla="*/ 0 w 1312068"/>
              <a:gd name="connsiteY0" fmla="*/ 142144 h 852844"/>
              <a:gd name="connsiteX1" fmla="*/ 41633 w 1312068"/>
              <a:gd name="connsiteY1" fmla="*/ 41633 h 852844"/>
              <a:gd name="connsiteX2" fmla="*/ 142144 w 1312068"/>
              <a:gd name="connsiteY2" fmla="*/ 0 h 852844"/>
              <a:gd name="connsiteX3" fmla="*/ 1169924 w 1312068"/>
              <a:gd name="connsiteY3" fmla="*/ 0 h 852844"/>
              <a:gd name="connsiteX4" fmla="*/ 1270435 w 1312068"/>
              <a:gd name="connsiteY4" fmla="*/ 41633 h 852844"/>
              <a:gd name="connsiteX5" fmla="*/ 1312068 w 1312068"/>
              <a:gd name="connsiteY5" fmla="*/ 142144 h 852844"/>
              <a:gd name="connsiteX6" fmla="*/ 1312068 w 1312068"/>
              <a:gd name="connsiteY6" fmla="*/ 710700 h 852844"/>
              <a:gd name="connsiteX7" fmla="*/ 1270435 w 1312068"/>
              <a:gd name="connsiteY7" fmla="*/ 811211 h 852844"/>
              <a:gd name="connsiteX8" fmla="*/ 1169924 w 1312068"/>
              <a:gd name="connsiteY8" fmla="*/ 852844 h 852844"/>
              <a:gd name="connsiteX9" fmla="*/ 142144 w 1312068"/>
              <a:gd name="connsiteY9" fmla="*/ 852844 h 852844"/>
              <a:gd name="connsiteX10" fmla="*/ 41633 w 1312068"/>
              <a:gd name="connsiteY10" fmla="*/ 811211 h 852844"/>
              <a:gd name="connsiteX11" fmla="*/ 0 w 1312068"/>
              <a:gd name="connsiteY11" fmla="*/ 710700 h 852844"/>
              <a:gd name="connsiteX12" fmla="*/ 0 w 1312068"/>
              <a:gd name="connsiteY12" fmla="*/ 142144 h 852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12068" h="852844">
                <a:moveTo>
                  <a:pt x="0" y="142144"/>
                </a:moveTo>
                <a:cubicBezTo>
                  <a:pt x="0" y="104445"/>
                  <a:pt x="14976" y="68290"/>
                  <a:pt x="41633" y="41633"/>
                </a:cubicBezTo>
                <a:cubicBezTo>
                  <a:pt x="68290" y="14976"/>
                  <a:pt x="104445" y="0"/>
                  <a:pt x="142144" y="0"/>
                </a:cubicBezTo>
                <a:lnTo>
                  <a:pt x="1169924" y="0"/>
                </a:lnTo>
                <a:cubicBezTo>
                  <a:pt x="1207623" y="0"/>
                  <a:pt x="1243778" y="14976"/>
                  <a:pt x="1270435" y="41633"/>
                </a:cubicBezTo>
                <a:cubicBezTo>
                  <a:pt x="1297092" y="68290"/>
                  <a:pt x="1312068" y="104445"/>
                  <a:pt x="1312068" y="142144"/>
                </a:cubicBezTo>
                <a:lnTo>
                  <a:pt x="1312068" y="710700"/>
                </a:lnTo>
                <a:cubicBezTo>
                  <a:pt x="1312068" y="748399"/>
                  <a:pt x="1297092" y="784554"/>
                  <a:pt x="1270435" y="811211"/>
                </a:cubicBezTo>
                <a:cubicBezTo>
                  <a:pt x="1243778" y="837868"/>
                  <a:pt x="1207623" y="852844"/>
                  <a:pt x="1169924" y="852844"/>
                </a:cubicBezTo>
                <a:lnTo>
                  <a:pt x="142144" y="852844"/>
                </a:lnTo>
                <a:cubicBezTo>
                  <a:pt x="104445" y="852844"/>
                  <a:pt x="68290" y="837868"/>
                  <a:pt x="41633" y="811211"/>
                </a:cubicBezTo>
                <a:cubicBezTo>
                  <a:pt x="14976" y="784554"/>
                  <a:pt x="0" y="748399"/>
                  <a:pt x="0" y="710700"/>
                </a:cubicBezTo>
                <a:lnTo>
                  <a:pt x="0" y="142144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4972" tIns="94972" rIns="94972" bIns="94972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b="1" kern="1200" dirty="0" smtClean="0"/>
              <a:t>Upgrade</a:t>
            </a:r>
            <a:endParaRPr lang="en-US" sz="1400" b="1" kern="1200" dirty="0"/>
          </a:p>
        </p:txBody>
      </p:sp>
      <p:sp>
        <p:nvSpPr>
          <p:cNvPr id="6" name="Freeform 5"/>
          <p:cNvSpPr/>
          <p:nvPr/>
        </p:nvSpPr>
        <p:spPr>
          <a:xfrm>
            <a:off x="2561669" y="2028269"/>
            <a:ext cx="4020661" cy="4020661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2674761" y="112974"/>
                </a:moveTo>
                <a:arcTo wR="2010330" hR="2010330" stAng="17357977" swAng="1502384"/>
              </a:path>
            </a:pathLst>
          </a:custGeom>
          <a:noFill/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Freeform 7"/>
          <p:cNvSpPr/>
          <p:nvPr/>
        </p:nvSpPr>
        <p:spPr>
          <a:xfrm>
            <a:off x="5656963" y="2607012"/>
            <a:ext cx="1312068" cy="852844"/>
          </a:xfrm>
          <a:custGeom>
            <a:avLst/>
            <a:gdLst>
              <a:gd name="connsiteX0" fmla="*/ 0 w 1312068"/>
              <a:gd name="connsiteY0" fmla="*/ 142144 h 852844"/>
              <a:gd name="connsiteX1" fmla="*/ 41633 w 1312068"/>
              <a:gd name="connsiteY1" fmla="*/ 41633 h 852844"/>
              <a:gd name="connsiteX2" fmla="*/ 142144 w 1312068"/>
              <a:gd name="connsiteY2" fmla="*/ 0 h 852844"/>
              <a:gd name="connsiteX3" fmla="*/ 1169924 w 1312068"/>
              <a:gd name="connsiteY3" fmla="*/ 0 h 852844"/>
              <a:gd name="connsiteX4" fmla="*/ 1270435 w 1312068"/>
              <a:gd name="connsiteY4" fmla="*/ 41633 h 852844"/>
              <a:gd name="connsiteX5" fmla="*/ 1312068 w 1312068"/>
              <a:gd name="connsiteY5" fmla="*/ 142144 h 852844"/>
              <a:gd name="connsiteX6" fmla="*/ 1312068 w 1312068"/>
              <a:gd name="connsiteY6" fmla="*/ 710700 h 852844"/>
              <a:gd name="connsiteX7" fmla="*/ 1270435 w 1312068"/>
              <a:gd name="connsiteY7" fmla="*/ 811211 h 852844"/>
              <a:gd name="connsiteX8" fmla="*/ 1169924 w 1312068"/>
              <a:gd name="connsiteY8" fmla="*/ 852844 h 852844"/>
              <a:gd name="connsiteX9" fmla="*/ 142144 w 1312068"/>
              <a:gd name="connsiteY9" fmla="*/ 852844 h 852844"/>
              <a:gd name="connsiteX10" fmla="*/ 41633 w 1312068"/>
              <a:gd name="connsiteY10" fmla="*/ 811211 h 852844"/>
              <a:gd name="connsiteX11" fmla="*/ 0 w 1312068"/>
              <a:gd name="connsiteY11" fmla="*/ 710700 h 852844"/>
              <a:gd name="connsiteX12" fmla="*/ 0 w 1312068"/>
              <a:gd name="connsiteY12" fmla="*/ 142144 h 852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12068" h="852844">
                <a:moveTo>
                  <a:pt x="0" y="142144"/>
                </a:moveTo>
                <a:cubicBezTo>
                  <a:pt x="0" y="104445"/>
                  <a:pt x="14976" y="68290"/>
                  <a:pt x="41633" y="41633"/>
                </a:cubicBezTo>
                <a:cubicBezTo>
                  <a:pt x="68290" y="14976"/>
                  <a:pt x="104445" y="0"/>
                  <a:pt x="142144" y="0"/>
                </a:cubicBezTo>
                <a:lnTo>
                  <a:pt x="1169924" y="0"/>
                </a:lnTo>
                <a:cubicBezTo>
                  <a:pt x="1207623" y="0"/>
                  <a:pt x="1243778" y="14976"/>
                  <a:pt x="1270435" y="41633"/>
                </a:cubicBezTo>
                <a:cubicBezTo>
                  <a:pt x="1297092" y="68290"/>
                  <a:pt x="1312068" y="104445"/>
                  <a:pt x="1312068" y="142144"/>
                </a:cubicBezTo>
                <a:lnTo>
                  <a:pt x="1312068" y="710700"/>
                </a:lnTo>
                <a:cubicBezTo>
                  <a:pt x="1312068" y="748399"/>
                  <a:pt x="1297092" y="784554"/>
                  <a:pt x="1270435" y="811211"/>
                </a:cubicBezTo>
                <a:cubicBezTo>
                  <a:pt x="1243778" y="837868"/>
                  <a:pt x="1207623" y="852844"/>
                  <a:pt x="1169924" y="852844"/>
                </a:cubicBezTo>
                <a:lnTo>
                  <a:pt x="142144" y="852844"/>
                </a:lnTo>
                <a:cubicBezTo>
                  <a:pt x="104445" y="852844"/>
                  <a:pt x="68290" y="837868"/>
                  <a:pt x="41633" y="811211"/>
                </a:cubicBezTo>
                <a:cubicBezTo>
                  <a:pt x="14976" y="784554"/>
                  <a:pt x="0" y="748399"/>
                  <a:pt x="0" y="710700"/>
                </a:cubicBezTo>
                <a:lnTo>
                  <a:pt x="0" y="142144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4972" tIns="94972" rIns="94972" bIns="94972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b="1" kern="1200" dirty="0" err="1" smtClean="0"/>
              <a:t>WEBUI</a:t>
            </a:r>
            <a:endParaRPr lang="en-US" sz="1400" b="1" kern="1200" dirty="0"/>
          </a:p>
        </p:txBody>
      </p:sp>
      <p:sp>
        <p:nvSpPr>
          <p:cNvPr id="9" name="Freeform 8"/>
          <p:cNvSpPr/>
          <p:nvPr/>
        </p:nvSpPr>
        <p:spPr>
          <a:xfrm>
            <a:off x="2561669" y="2028269"/>
            <a:ext cx="4020661" cy="4020661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3938855" y="1442682"/>
                </a:moveTo>
                <a:arcTo wR="2010330" hR="2010330" stAng="20615913" swAng="1968175"/>
              </a:path>
            </a:pathLst>
          </a:custGeom>
          <a:noFill/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Freeform 9"/>
          <p:cNvSpPr/>
          <p:nvPr/>
        </p:nvSpPr>
        <p:spPr>
          <a:xfrm>
            <a:off x="5656963" y="4617343"/>
            <a:ext cx="1312068" cy="852844"/>
          </a:xfrm>
          <a:custGeom>
            <a:avLst/>
            <a:gdLst>
              <a:gd name="connsiteX0" fmla="*/ 0 w 1312068"/>
              <a:gd name="connsiteY0" fmla="*/ 142144 h 852844"/>
              <a:gd name="connsiteX1" fmla="*/ 41633 w 1312068"/>
              <a:gd name="connsiteY1" fmla="*/ 41633 h 852844"/>
              <a:gd name="connsiteX2" fmla="*/ 142144 w 1312068"/>
              <a:gd name="connsiteY2" fmla="*/ 0 h 852844"/>
              <a:gd name="connsiteX3" fmla="*/ 1169924 w 1312068"/>
              <a:gd name="connsiteY3" fmla="*/ 0 h 852844"/>
              <a:gd name="connsiteX4" fmla="*/ 1270435 w 1312068"/>
              <a:gd name="connsiteY4" fmla="*/ 41633 h 852844"/>
              <a:gd name="connsiteX5" fmla="*/ 1312068 w 1312068"/>
              <a:gd name="connsiteY5" fmla="*/ 142144 h 852844"/>
              <a:gd name="connsiteX6" fmla="*/ 1312068 w 1312068"/>
              <a:gd name="connsiteY6" fmla="*/ 710700 h 852844"/>
              <a:gd name="connsiteX7" fmla="*/ 1270435 w 1312068"/>
              <a:gd name="connsiteY7" fmla="*/ 811211 h 852844"/>
              <a:gd name="connsiteX8" fmla="*/ 1169924 w 1312068"/>
              <a:gd name="connsiteY8" fmla="*/ 852844 h 852844"/>
              <a:gd name="connsiteX9" fmla="*/ 142144 w 1312068"/>
              <a:gd name="connsiteY9" fmla="*/ 852844 h 852844"/>
              <a:gd name="connsiteX10" fmla="*/ 41633 w 1312068"/>
              <a:gd name="connsiteY10" fmla="*/ 811211 h 852844"/>
              <a:gd name="connsiteX11" fmla="*/ 0 w 1312068"/>
              <a:gd name="connsiteY11" fmla="*/ 710700 h 852844"/>
              <a:gd name="connsiteX12" fmla="*/ 0 w 1312068"/>
              <a:gd name="connsiteY12" fmla="*/ 142144 h 852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12068" h="852844">
                <a:moveTo>
                  <a:pt x="0" y="142144"/>
                </a:moveTo>
                <a:cubicBezTo>
                  <a:pt x="0" y="104445"/>
                  <a:pt x="14976" y="68290"/>
                  <a:pt x="41633" y="41633"/>
                </a:cubicBezTo>
                <a:cubicBezTo>
                  <a:pt x="68290" y="14976"/>
                  <a:pt x="104445" y="0"/>
                  <a:pt x="142144" y="0"/>
                </a:cubicBezTo>
                <a:lnTo>
                  <a:pt x="1169924" y="0"/>
                </a:lnTo>
                <a:cubicBezTo>
                  <a:pt x="1207623" y="0"/>
                  <a:pt x="1243778" y="14976"/>
                  <a:pt x="1270435" y="41633"/>
                </a:cubicBezTo>
                <a:cubicBezTo>
                  <a:pt x="1297092" y="68290"/>
                  <a:pt x="1312068" y="104445"/>
                  <a:pt x="1312068" y="142144"/>
                </a:cubicBezTo>
                <a:lnTo>
                  <a:pt x="1312068" y="710700"/>
                </a:lnTo>
                <a:cubicBezTo>
                  <a:pt x="1312068" y="748399"/>
                  <a:pt x="1297092" y="784554"/>
                  <a:pt x="1270435" y="811211"/>
                </a:cubicBezTo>
                <a:cubicBezTo>
                  <a:pt x="1243778" y="837868"/>
                  <a:pt x="1207623" y="852844"/>
                  <a:pt x="1169924" y="852844"/>
                </a:cubicBezTo>
                <a:lnTo>
                  <a:pt x="142144" y="852844"/>
                </a:lnTo>
                <a:cubicBezTo>
                  <a:pt x="104445" y="852844"/>
                  <a:pt x="68290" y="837868"/>
                  <a:pt x="41633" y="811211"/>
                </a:cubicBezTo>
                <a:cubicBezTo>
                  <a:pt x="14976" y="784554"/>
                  <a:pt x="0" y="748399"/>
                  <a:pt x="0" y="710700"/>
                </a:cubicBezTo>
                <a:lnTo>
                  <a:pt x="0" y="142144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4972" tIns="94972" rIns="94972" bIns="94972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b="1" kern="1200" dirty="0" smtClean="0"/>
              <a:t>Informix</a:t>
            </a:r>
            <a:endParaRPr lang="en-US" sz="1400" b="1" kern="1200" dirty="0"/>
          </a:p>
        </p:txBody>
      </p:sp>
      <p:sp>
        <p:nvSpPr>
          <p:cNvPr id="11" name="Freeform 10"/>
          <p:cNvSpPr/>
          <p:nvPr/>
        </p:nvSpPr>
        <p:spPr>
          <a:xfrm>
            <a:off x="2561669" y="2028269"/>
            <a:ext cx="4020661" cy="4020661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3415364" y="3448145"/>
                </a:moveTo>
                <a:arcTo wR="2010330" hR="2010330" stAng="2739639" swAng="1502384"/>
              </a:path>
            </a:pathLst>
          </a:custGeom>
          <a:noFill/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Freeform 11"/>
          <p:cNvSpPr/>
          <p:nvPr/>
        </p:nvSpPr>
        <p:spPr>
          <a:xfrm>
            <a:off x="3915965" y="5622508"/>
            <a:ext cx="1312068" cy="852844"/>
          </a:xfrm>
          <a:custGeom>
            <a:avLst/>
            <a:gdLst>
              <a:gd name="connsiteX0" fmla="*/ 0 w 1312068"/>
              <a:gd name="connsiteY0" fmla="*/ 142144 h 852844"/>
              <a:gd name="connsiteX1" fmla="*/ 41633 w 1312068"/>
              <a:gd name="connsiteY1" fmla="*/ 41633 h 852844"/>
              <a:gd name="connsiteX2" fmla="*/ 142144 w 1312068"/>
              <a:gd name="connsiteY2" fmla="*/ 0 h 852844"/>
              <a:gd name="connsiteX3" fmla="*/ 1169924 w 1312068"/>
              <a:gd name="connsiteY3" fmla="*/ 0 h 852844"/>
              <a:gd name="connsiteX4" fmla="*/ 1270435 w 1312068"/>
              <a:gd name="connsiteY4" fmla="*/ 41633 h 852844"/>
              <a:gd name="connsiteX5" fmla="*/ 1312068 w 1312068"/>
              <a:gd name="connsiteY5" fmla="*/ 142144 h 852844"/>
              <a:gd name="connsiteX6" fmla="*/ 1312068 w 1312068"/>
              <a:gd name="connsiteY6" fmla="*/ 710700 h 852844"/>
              <a:gd name="connsiteX7" fmla="*/ 1270435 w 1312068"/>
              <a:gd name="connsiteY7" fmla="*/ 811211 h 852844"/>
              <a:gd name="connsiteX8" fmla="*/ 1169924 w 1312068"/>
              <a:gd name="connsiteY8" fmla="*/ 852844 h 852844"/>
              <a:gd name="connsiteX9" fmla="*/ 142144 w 1312068"/>
              <a:gd name="connsiteY9" fmla="*/ 852844 h 852844"/>
              <a:gd name="connsiteX10" fmla="*/ 41633 w 1312068"/>
              <a:gd name="connsiteY10" fmla="*/ 811211 h 852844"/>
              <a:gd name="connsiteX11" fmla="*/ 0 w 1312068"/>
              <a:gd name="connsiteY11" fmla="*/ 710700 h 852844"/>
              <a:gd name="connsiteX12" fmla="*/ 0 w 1312068"/>
              <a:gd name="connsiteY12" fmla="*/ 142144 h 852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12068" h="852844">
                <a:moveTo>
                  <a:pt x="0" y="142144"/>
                </a:moveTo>
                <a:cubicBezTo>
                  <a:pt x="0" y="104445"/>
                  <a:pt x="14976" y="68290"/>
                  <a:pt x="41633" y="41633"/>
                </a:cubicBezTo>
                <a:cubicBezTo>
                  <a:pt x="68290" y="14976"/>
                  <a:pt x="104445" y="0"/>
                  <a:pt x="142144" y="0"/>
                </a:cubicBezTo>
                <a:lnTo>
                  <a:pt x="1169924" y="0"/>
                </a:lnTo>
                <a:cubicBezTo>
                  <a:pt x="1207623" y="0"/>
                  <a:pt x="1243778" y="14976"/>
                  <a:pt x="1270435" y="41633"/>
                </a:cubicBezTo>
                <a:cubicBezTo>
                  <a:pt x="1297092" y="68290"/>
                  <a:pt x="1312068" y="104445"/>
                  <a:pt x="1312068" y="142144"/>
                </a:cubicBezTo>
                <a:lnTo>
                  <a:pt x="1312068" y="710700"/>
                </a:lnTo>
                <a:cubicBezTo>
                  <a:pt x="1312068" y="748399"/>
                  <a:pt x="1297092" y="784554"/>
                  <a:pt x="1270435" y="811211"/>
                </a:cubicBezTo>
                <a:cubicBezTo>
                  <a:pt x="1243778" y="837868"/>
                  <a:pt x="1207623" y="852844"/>
                  <a:pt x="1169924" y="852844"/>
                </a:cubicBezTo>
                <a:lnTo>
                  <a:pt x="142144" y="852844"/>
                </a:lnTo>
                <a:cubicBezTo>
                  <a:pt x="104445" y="852844"/>
                  <a:pt x="68290" y="837868"/>
                  <a:pt x="41633" y="811211"/>
                </a:cubicBezTo>
                <a:cubicBezTo>
                  <a:pt x="14976" y="784554"/>
                  <a:pt x="0" y="748399"/>
                  <a:pt x="0" y="710700"/>
                </a:cubicBezTo>
                <a:lnTo>
                  <a:pt x="0" y="142144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4972" tIns="94972" rIns="94972" bIns="94972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b="1" kern="1200" dirty="0" smtClean="0"/>
              <a:t>Security</a:t>
            </a:r>
            <a:endParaRPr lang="en-US" sz="1400" b="1" kern="1200" dirty="0"/>
          </a:p>
        </p:txBody>
      </p:sp>
      <p:sp>
        <p:nvSpPr>
          <p:cNvPr id="13" name="Freeform 12"/>
          <p:cNvSpPr/>
          <p:nvPr/>
        </p:nvSpPr>
        <p:spPr>
          <a:xfrm>
            <a:off x="2561669" y="2028269"/>
            <a:ext cx="4020661" cy="4020661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345900" y="3907687"/>
                </a:moveTo>
                <a:arcTo wR="2010330" hR="2010330" stAng="6557977" swAng="1502384"/>
              </a:path>
            </a:pathLst>
          </a:custGeom>
          <a:noFill/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Freeform 13"/>
          <p:cNvSpPr/>
          <p:nvPr/>
        </p:nvSpPr>
        <p:spPr>
          <a:xfrm>
            <a:off x="2174967" y="4617343"/>
            <a:ext cx="1312068" cy="852844"/>
          </a:xfrm>
          <a:custGeom>
            <a:avLst/>
            <a:gdLst>
              <a:gd name="connsiteX0" fmla="*/ 0 w 1312068"/>
              <a:gd name="connsiteY0" fmla="*/ 142144 h 852844"/>
              <a:gd name="connsiteX1" fmla="*/ 41633 w 1312068"/>
              <a:gd name="connsiteY1" fmla="*/ 41633 h 852844"/>
              <a:gd name="connsiteX2" fmla="*/ 142144 w 1312068"/>
              <a:gd name="connsiteY2" fmla="*/ 0 h 852844"/>
              <a:gd name="connsiteX3" fmla="*/ 1169924 w 1312068"/>
              <a:gd name="connsiteY3" fmla="*/ 0 h 852844"/>
              <a:gd name="connsiteX4" fmla="*/ 1270435 w 1312068"/>
              <a:gd name="connsiteY4" fmla="*/ 41633 h 852844"/>
              <a:gd name="connsiteX5" fmla="*/ 1312068 w 1312068"/>
              <a:gd name="connsiteY5" fmla="*/ 142144 h 852844"/>
              <a:gd name="connsiteX6" fmla="*/ 1312068 w 1312068"/>
              <a:gd name="connsiteY6" fmla="*/ 710700 h 852844"/>
              <a:gd name="connsiteX7" fmla="*/ 1270435 w 1312068"/>
              <a:gd name="connsiteY7" fmla="*/ 811211 h 852844"/>
              <a:gd name="connsiteX8" fmla="*/ 1169924 w 1312068"/>
              <a:gd name="connsiteY8" fmla="*/ 852844 h 852844"/>
              <a:gd name="connsiteX9" fmla="*/ 142144 w 1312068"/>
              <a:gd name="connsiteY9" fmla="*/ 852844 h 852844"/>
              <a:gd name="connsiteX10" fmla="*/ 41633 w 1312068"/>
              <a:gd name="connsiteY10" fmla="*/ 811211 h 852844"/>
              <a:gd name="connsiteX11" fmla="*/ 0 w 1312068"/>
              <a:gd name="connsiteY11" fmla="*/ 710700 h 852844"/>
              <a:gd name="connsiteX12" fmla="*/ 0 w 1312068"/>
              <a:gd name="connsiteY12" fmla="*/ 142144 h 852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12068" h="852844">
                <a:moveTo>
                  <a:pt x="0" y="142144"/>
                </a:moveTo>
                <a:cubicBezTo>
                  <a:pt x="0" y="104445"/>
                  <a:pt x="14976" y="68290"/>
                  <a:pt x="41633" y="41633"/>
                </a:cubicBezTo>
                <a:cubicBezTo>
                  <a:pt x="68290" y="14976"/>
                  <a:pt x="104445" y="0"/>
                  <a:pt x="142144" y="0"/>
                </a:cubicBezTo>
                <a:lnTo>
                  <a:pt x="1169924" y="0"/>
                </a:lnTo>
                <a:cubicBezTo>
                  <a:pt x="1207623" y="0"/>
                  <a:pt x="1243778" y="14976"/>
                  <a:pt x="1270435" y="41633"/>
                </a:cubicBezTo>
                <a:cubicBezTo>
                  <a:pt x="1297092" y="68290"/>
                  <a:pt x="1312068" y="104445"/>
                  <a:pt x="1312068" y="142144"/>
                </a:cubicBezTo>
                <a:lnTo>
                  <a:pt x="1312068" y="710700"/>
                </a:lnTo>
                <a:cubicBezTo>
                  <a:pt x="1312068" y="748399"/>
                  <a:pt x="1297092" y="784554"/>
                  <a:pt x="1270435" y="811211"/>
                </a:cubicBezTo>
                <a:cubicBezTo>
                  <a:pt x="1243778" y="837868"/>
                  <a:pt x="1207623" y="852844"/>
                  <a:pt x="1169924" y="852844"/>
                </a:cubicBezTo>
                <a:lnTo>
                  <a:pt x="142144" y="852844"/>
                </a:lnTo>
                <a:cubicBezTo>
                  <a:pt x="104445" y="852844"/>
                  <a:pt x="68290" y="837868"/>
                  <a:pt x="41633" y="811211"/>
                </a:cubicBezTo>
                <a:cubicBezTo>
                  <a:pt x="14976" y="784554"/>
                  <a:pt x="0" y="748399"/>
                  <a:pt x="0" y="710700"/>
                </a:cubicBezTo>
                <a:lnTo>
                  <a:pt x="0" y="142144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4972" tIns="94972" rIns="94972" bIns="94972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b="1" kern="1200" dirty="0" smtClean="0"/>
              <a:t>New Logs</a:t>
            </a:r>
            <a:endParaRPr lang="en-US" sz="1400" b="1" kern="1200" dirty="0"/>
          </a:p>
        </p:txBody>
      </p:sp>
      <p:sp>
        <p:nvSpPr>
          <p:cNvPr id="15" name="Freeform 14"/>
          <p:cNvSpPr/>
          <p:nvPr/>
        </p:nvSpPr>
        <p:spPr>
          <a:xfrm>
            <a:off x="2561669" y="2028269"/>
            <a:ext cx="4020661" cy="4020661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81806" y="2577979"/>
                </a:moveTo>
                <a:arcTo wR="2010330" hR="2010330" stAng="9815913" swAng="1968175"/>
              </a:path>
            </a:pathLst>
          </a:custGeom>
          <a:noFill/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" name="Freeform 15"/>
          <p:cNvSpPr/>
          <p:nvPr/>
        </p:nvSpPr>
        <p:spPr>
          <a:xfrm>
            <a:off x="2174967" y="2607012"/>
            <a:ext cx="1312068" cy="852844"/>
          </a:xfrm>
          <a:custGeom>
            <a:avLst/>
            <a:gdLst>
              <a:gd name="connsiteX0" fmla="*/ 0 w 1312068"/>
              <a:gd name="connsiteY0" fmla="*/ 142144 h 852844"/>
              <a:gd name="connsiteX1" fmla="*/ 41633 w 1312068"/>
              <a:gd name="connsiteY1" fmla="*/ 41633 h 852844"/>
              <a:gd name="connsiteX2" fmla="*/ 142144 w 1312068"/>
              <a:gd name="connsiteY2" fmla="*/ 0 h 852844"/>
              <a:gd name="connsiteX3" fmla="*/ 1169924 w 1312068"/>
              <a:gd name="connsiteY3" fmla="*/ 0 h 852844"/>
              <a:gd name="connsiteX4" fmla="*/ 1270435 w 1312068"/>
              <a:gd name="connsiteY4" fmla="*/ 41633 h 852844"/>
              <a:gd name="connsiteX5" fmla="*/ 1312068 w 1312068"/>
              <a:gd name="connsiteY5" fmla="*/ 142144 h 852844"/>
              <a:gd name="connsiteX6" fmla="*/ 1312068 w 1312068"/>
              <a:gd name="connsiteY6" fmla="*/ 710700 h 852844"/>
              <a:gd name="connsiteX7" fmla="*/ 1270435 w 1312068"/>
              <a:gd name="connsiteY7" fmla="*/ 811211 h 852844"/>
              <a:gd name="connsiteX8" fmla="*/ 1169924 w 1312068"/>
              <a:gd name="connsiteY8" fmla="*/ 852844 h 852844"/>
              <a:gd name="connsiteX9" fmla="*/ 142144 w 1312068"/>
              <a:gd name="connsiteY9" fmla="*/ 852844 h 852844"/>
              <a:gd name="connsiteX10" fmla="*/ 41633 w 1312068"/>
              <a:gd name="connsiteY10" fmla="*/ 811211 h 852844"/>
              <a:gd name="connsiteX11" fmla="*/ 0 w 1312068"/>
              <a:gd name="connsiteY11" fmla="*/ 710700 h 852844"/>
              <a:gd name="connsiteX12" fmla="*/ 0 w 1312068"/>
              <a:gd name="connsiteY12" fmla="*/ 142144 h 852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12068" h="852844">
                <a:moveTo>
                  <a:pt x="0" y="142144"/>
                </a:moveTo>
                <a:cubicBezTo>
                  <a:pt x="0" y="104445"/>
                  <a:pt x="14976" y="68290"/>
                  <a:pt x="41633" y="41633"/>
                </a:cubicBezTo>
                <a:cubicBezTo>
                  <a:pt x="68290" y="14976"/>
                  <a:pt x="104445" y="0"/>
                  <a:pt x="142144" y="0"/>
                </a:cubicBezTo>
                <a:lnTo>
                  <a:pt x="1169924" y="0"/>
                </a:lnTo>
                <a:cubicBezTo>
                  <a:pt x="1207623" y="0"/>
                  <a:pt x="1243778" y="14976"/>
                  <a:pt x="1270435" y="41633"/>
                </a:cubicBezTo>
                <a:cubicBezTo>
                  <a:pt x="1297092" y="68290"/>
                  <a:pt x="1312068" y="104445"/>
                  <a:pt x="1312068" y="142144"/>
                </a:cubicBezTo>
                <a:lnTo>
                  <a:pt x="1312068" y="710700"/>
                </a:lnTo>
                <a:cubicBezTo>
                  <a:pt x="1312068" y="748399"/>
                  <a:pt x="1297092" y="784554"/>
                  <a:pt x="1270435" y="811211"/>
                </a:cubicBezTo>
                <a:cubicBezTo>
                  <a:pt x="1243778" y="837868"/>
                  <a:pt x="1207623" y="852844"/>
                  <a:pt x="1169924" y="852844"/>
                </a:cubicBezTo>
                <a:lnTo>
                  <a:pt x="142144" y="852844"/>
                </a:lnTo>
                <a:cubicBezTo>
                  <a:pt x="104445" y="852844"/>
                  <a:pt x="68290" y="837868"/>
                  <a:pt x="41633" y="811211"/>
                </a:cubicBezTo>
                <a:cubicBezTo>
                  <a:pt x="14976" y="784554"/>
                  <a:pt x="0" y="748399"/>
                  <a:pt x="0" y="710700"/>
                </a:cubicBezTo>
                <a:lnTo>
                  <a:pt x="0" y="142144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4972" tIns="94972" rIns="94972" bIns="94972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b="1" kern="1200" dirty="0" smtClean="0"/>
              <a:t>Common Issues</a:t>
            </a:r>
            <a:endParaRPr lang="en-US" sz="1400" b="1" kern="1200" dirty="0"/>
          </a:p>
        </p:txBody>
      </p:sp>
      <p:sp>
        <p:nvSpPr>
          <p:cNvPr id="17" name="Freeform 16"/>
          <p:cNvSpPr/>
          <p:nvPr/>
        </p:nvSpPr>
        <p:spPr>
          <a:xfrm>
            <a:off x="2561669" y="2028269"/>
            <a:ext cx="4020661" cy="4020661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605297" y="572516"/>
                </a:moveTo>
                <a:arcTo wR="2010330" hR="2010330" stAng="13539639" swAng="1502384"/>
              </a:path>
            </a:pathLst>
          </a:custGeom>
          <a:noFill/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0" grpId="0" animBg="1"/>
      <p:bldP spid="12" grpId="0" animBg="1"/>
      <p:bldP spid="14" grpId="0" animBg="1"/>
      <p:bldP spid="1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8145462" cy="838200"/>
          </a:xfrm>
        </p:spPr>
        <p:txBody>
          <a:bodyPr/>
          <a:lstStyle/>
          <a:p>
            <a:pPr algn="ctr"/>
            <a:r>
              <a:rPr lang="en-US" sz="2400" dirty="0" smtClean="0"/>
              <a:t>Tools</a:t>
            </a:r>
            <a:endParaRPr lang="en-US" sz="2400" dirty="0"/>
          </a:p>
        </p:txBody>
      </p:sp>
      <p:sp>
        <p:nvSpPr>
          <p:cNvPr id="5" name="Freeform 4"/>
          <p:cNvSpPr/>
          <p:nvPr/>
        </p:nvSpPr>
        <p:spPr>
          <a:xfrm>
            <a:off x="3915612" y="1602852"/>
            <a:ext cx="1312775" cy="853304"/>
          </a:xfrm>
          <a:custGeom>
            <a:avLst/>
            <a:gdLst>
              <a:gd name="connsiteX0" fmla="*/ 0 w 1312775"/>
              <a:gd name="connsiteY0" fmla="*/ 142220 h 853304"/>
              <a:gd name="connsiteX1" fmla="*/ 41655 w 1312775"/>
              <a:gd name="connsiteY1" fmla="*/ 41655 h 853304"/>
              <a:gd name="connsiteX2" fmla="*/ 142220 w 1312775"/>
              <a:gd name="connsiteY2" fmla="*/ 0 h 853304"/>
              <a:gd name="connsiteX3" fmla="*/ 1170555 w 1312775"/>
              <a:gd name="connsiteY3" fmla="*/ 0 h 853304"/>
              <a:gd name="connsiteX4" fmla="*/ 1271120 w 1312775"/>
              <a:gd name="connsiteY4" fmla="*/ 41655 h 853304"/>
              <a:gd name="connsiteX5" fmla="*/ 1312775 w 1312775"/>
              <a:gd name="connsiteY5" fmla="*/ 142220 h 853304"/>
              <a:gd name="connsiteX6" fmla="*/ 1312775 w 1312775"/>
              <a:gd name="connsiteY6" fmla="*/ 711084 h 853304"/>
              <a:gd name="connsiteX7" fmla="*/ 1271120 w 1312775"/>
              <a:gd name="connsiteY7" fmla="*/ 811649 h 853304"/>
              <a:gd name="connsiteX8" fmla="*/ 1170555 w 1312775"/>
              <a:gd name="connsiteY8" fmla="*/ 853304 h 853304"/>
              <a:gd name="connsiteX9" fmla="*/ 142220 w 1312775"/>
              <a:gd name="connsiteY9" fmla="*/ 853304 h 853304"/>
              <a:gd name="connsiteX10" fmla="*/ 41655 w 1312775"/>
              <a:gd name="connsiteY10" fmla="*/ 811649 h 853304"/>
              <a:gd name="connsiteX11" fmla="*/ 0 w 1312775"/>
              <a:gd name="connsiteY11" fmla="*/ 711084 h 853304"/>
              <a:gd name="connsiteX12" fmla="*/ 0 w 1312775"/>
              <a:gd name="connsiteY12" fmla="*/ 142220 h 853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12775" h="853304">
                <a:moveTo>
                  <a:pt x="0" y="142220"/>
                </a:moveTo>
                <a:cubicBezTo>
                  <a:pt x="0" y="104501"/>
                  <a:pt x="14984" y="68327"/>
                  <a:pt x="41655" y="41655"/>
                </a:cubicBezTo>
                <a:cubicBezTo>
                  <a:pt x="68326" y="14984"/>
                  <a:pt x="104501" y="0"/>
                  <a:pt x="142220" y="0"/>
                </a:cubicBezTo>
                <a:lnTo>
                  <a:pt x="1170555" y="0"/>
                </a:lnTo>
                <a:cubicBezTo>
                  <a:pt x="1208274" y="0"/>
                  <a:pt x="1244448" y="14984"/>
                  <a:pt x="1271120" y="41655"/>
                </a:cubicBezTo>
                <a:cubicBezTo>
                  <a:pt x="1297791" y="68326"/>
                  <a:pt x="1312775" y="104501"/>
                  <a:pt x="1312775" y="142220"/>
                </a:cubicBezTo>
                <a:lnTo>
                  <a:pt x="1312775" y="711084"/>
                </a:lnTo>
                <a:cubicBezTo>
                  <a:pt x="1312775" y="748803"/>
                  <a:pt x="1297791" y="784977"/>
                  <a:pt x="1271120" y="811649"/>
                </a:cubicBezTo>
                <a:cubicBezTo>
                  <a:pt x="1244449" y="838320"/>
                  <a:pt x="1208274" y="853304"/>
                  <a:pt x="1170555" y="853304"/>
                </a:cubicBezTo>
                <a:lnTo>
                  <a:pt x="142220" y="853304"/>
                </a:lnTo>
                <a:cubicBezTo>
                  <a:pt x="104501" y="853304"/>
                  <a:pt x="68327" y="838320"/>
                  <a:pt x="41655" y="811649"/>
                </a:cubicBezTo>
                <a:cubicBezTo>
                  <a:pt x="14984" y="784978"/>
                  <a:pt x="0" y="748803"/>
                  <a:pt x="0" y="711084"/>
                </a:cubicBezTo>
                <a:lnTo>
                  <a:pt x="0" y="14222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4995" tIns="94995" rIns="94995" bIns="94995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b="1" kern="1200" dirty="0" smtClean="0"/>
              <a:t>Upgrade</a:t>
            </a:r>
            <a:endParaRPr lang="en-US" sz="1400" b="1" kern="1200" dirty="0"/>
          </a:p>
        </p:txBody>
      </p:sp>
      <p:sp>
        <p:nvSpPr>
          <p:cNvPr id="6" name="Freeform 5"/>
          <p:cNvSpPr/>
          <p:nvPr/>
        </p:nvSpPr>
        <p:spPr>
          <a:xfrm>
            <a:off x="2562904" y="2029504"/>
            <a:ext cx="4018191" cy="4018191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2673859" y="113164"/>
                </a:moveTo>
                <a:arcTo wR="2009095" hR="2009095" stAng="17359322" swAng="1499866"/>
              </a:path>
            </a:pathLst>
          </a:custGeom>
          <a:noFill/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Freeform 7"/>
          <p:cNvSpPr/>
          <p:nvPr/>
        </p:nvSpPr>
        <p:spPr>
          <a:xfrm>
            <a:off x="5655540" y="2607399"/>
            <a:ext cx="1312775" cy="853304"/>
          </a:xfrm>
          <a:custGeom>
            <a:avLst/>
            <a:gdLst>
              <a:gd name="connsiteX0" fmla="*/ 0 w 1312775"/>
              <a:gd name="connsiteY0" fmla="*/ 142220 h 853304"/>
              <a:gd name="connsiteX1" fmla="*/ 41655 w 1312775"/>
              <a:gd name="connsiteY1" fmla="*/ 41655 h 853304"/>
              <a:gd name="connsiteX2" fmla="*/ 142220 w 1312775"/>
              <a:gd name="connsiteY2" fmla="*/ 0 h 853304"/>
              <a:gd name="connsiteX3" fmla="*/ 1170555 w 1312775"/>
              <a:gd name="connsiteY3" fmla="*/ 0 h 853304"/>
              <a:gd name="connsiteX4" fmla="*/ 1271120 w 1312775"/>
              <a:gd name="connsiteY4" fmla="*/ 41655 h 853304"/>
              <a:gd name="connsiteX5" fmla="*/ 1312775 w 1312775"/>
              <a:gd name="connsiteY5" fmla="*/ 142220 h 853304"/>
              <a:gd name="connsiteX6" fmla="*/ 1312775 w 1312775"/>
              <a:gd name="connsiteY6" fmla="*/ 711084 h 853304"/>
              <a:gd name="connsiteX7" fmla="*/ 1271120 w 1312775"/>
              <a:gd name="connsiteY7" fmla="*/ 811649 h 853304"/>
              <a:gd name="connsiteX8" fmla="*/ 1170555 w 1312775"/>
              <a:gd name="connsiteY8" fmla="*/ 853304 h 853304"/>
              <a:gd name="connsiteX9" fmla="*/ 142220 w 1312775"/>
              <a:gd name="connsiteY9" fmla="*/ 853304 h 853304"/>
              <a:gd name="connsiteX10" fmla="*/ 41655 w 1312775"/>
              <a:gd name="connsiteY10" fmla="*/ 811649 h 853304"/>
              <a:gd name="connsiteX11" fmla="*/ 0 w 1312775"/>
              <a:gd name="connsiteY11" fmla="*/ 711084 h 853304"/>
              <a:gd name="connsiteX12" fmla="*/ 0 w 1312775"/>
              <a:gd name="connsiteY12" fmla="*/ 142220 h 853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12775" h="853304">
                <a:moveTo>
                  <a:pt x="0" y="142220"/>
                </a:moveTo>
                <a:cubicBezTo>
                  <a:pt x="0" y="104501"/>
                  <a:pt x="14984" y="68327"/>
                  <a:pt x="41655" y="41655"/>
                </a:cubicBezTo>
                <a:cubicBezTo>
                  <a:pt x="68326" y="14984"/>
                  <a:pt x="104501" y="0"/>
                  <a:pt x="142220" y="0"/>
                </a:cubicBezTo>
                <a:lnTo>
                  <a:pt x="1170555" y="0"/>
                </a:lnTo>
                <a:cubicBezTo>
                  <a:pt x="1208274" y="0"/>
                  <a:pt x="1244448" y="14984"/>
                  <a:pt x="1271120" y="41655"/>
                </a:cubicBezTo>
                <a:cubicBezTo>
                  <a:pt x="1297791" y="68326"/>
                  <a:pt x="1312775" y="104501"/>
                  <a:pt x="1312775" y="142220"/>
                </a:cubicBezTo>
                <a:lnTo>
                  <a:pt x="1312775" y="711084"/>
                </a:lnTo>
                <a:cubicBezTo>
                  <a:pt x="1312775" y="748803"/>
                  <a:pt x="1297791" y="784977"/>
                  <a:pt x="1271120" y="811649"/>
                </a:cubicBezTo>
                <a:cubicBezTo>
                  <a:pt x="1244449" y="838320"/>
                  <a:pt x="1208274" y="853304"/>
                  <a:pt x="1170555" y="853304"/>
                </a:cubicBezTo>
                <a:lnTo>
                  <a:pt x="142220" y="853304"/>
                </a:lnTo>
                <a:cubicBezTo>
                  <a:pt x="104501" y="853304"/>
                  <a:pt x="68327" y="838320"/>
                  <a:pt x="41655" y="811649"/>
                </a:cubicBezTo>
                <a:cubicBezTo>
                  <a:pt x="14984" y="784978"/>
                  <a:pt x="0" y="748803"/>
                  <a:pt x="0" y="711084"/>
                </a:cubicBezTo>
                <a:lnTo>
                  <a:pt x="0" y="14222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4995" tIns="94995" rIns="94995" bIns="94995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b="1" kern="1200" dirty="0" smtClean="0"/>
              <a:t>Web Services</a:t>
            </a:r>
            <a:endParaRPr lang="en-US" sz="1400" b="1" kern="1200" dirty="0"/>
          </a:p>
        </p:txBody>
      </p:sp>
      <p:sp>
        <p:nvSpPr>
          <p:cNvPr id="9" name="Freeform 8"/>
          <p:cNvSpPr/>
          <p:nvPr/>
        </p:nvSpPr>
        <p:spPr>
          <a:xfrm>
            <a:off x="2562904" y="2029504"/>
            <a:ext cx="4018191" cy="4018191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3936577" y="1442278"/>
                </a:moveTo>
                <a:arcTo wR="2009095" hR="2009095" stAng="20616774" swAng="1966451"/>
              </a:path>
            </a:pathLst>
          </a:custGeom>
          <a:noFill/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Freeform 9"/>
          <p:cNvSpPr/>
          <p:nvPr/>
        </p:nvSpPr>
        <p:spPr>
          <a:xfrm>
            <a:off x="5655540" y="4616495"/>
            <a:ext cx="1312775" cy="853304"/>
          </a:xfrm>
          <a:custGeom>
            <a:avLst/>
            <a:gdLst>
              <a:gd name="connsiteX0" fmla="*/ 0 w 1312775"/>
              <a:gd name="connsiteY0" fmla="*/ 142220 h 853304"/>
              <a:gd name="connsiteX1" fmla="*/ 41655 w 1312775"/>
              <a:gd name="connsiteY1" fmla="*/ 41655 h 853304"/>
              <a:gd name="connsiteX2" fmla="*/ 142220 w 1312775"/>
              <a:gd name="connsiteY2" fmla="*/ 0 h 853304"/>
              <a:gd name="connsiteX3" fmla="*/ 1170555 w 1312775"/>
              <a:gd name="connsiteY3" fmla="*/ 0 h 853304"/>
              <a:gd name="connsiteX4" fmla="*/ 1271120 w 1312775"/>
              <a:gd name="connsiteY4" fmla="*/ 41655 h 853304"/>
              <a:gd name="connsiteX5" fmla="*/ 1312775 w 1312775"/>
              <a:gd name="connsiteY5" fmla="*/ 142220 h 853304"/>
              <a:gd name="connsiteX6" fmla="*/ 1312775 w 1312775"/>
              <a:gd name="connsiteY6" fmla="*/ 711084 h 853304"/>
              <a:gd name="connsiteX7" fmla="*/ 1271120 w 1312775"/>
              <a:gd name="connsiteY7" fmla="*/ 811649 h 853304"/>
              <a:gd name="connsiteX8" fmla="*/ 1170555 w 1312775"/>
              <a:gd name="connsiteY8" fmla="*/ 853304 h 853304"/>
              <a:gd name="connsiteX9" fmla="*/ 142220 w 1312775"/>
              <a:gd name="connsiteY9" fmla="*/ 853304 h 853304"/>
              <a:gd name="connsiteX10" fmla="*/ 41655 w 1312775"/>
              <a:gd name="connsiteY10" fmla="*/ 811649 h 853304"/>
              <a:gd name="connsiteX11" fmla="*/ 0 w 1312775"/>
              <a:gd name="connsiteY11" fmla="*/ 711084 h 853304"/>
              <a:gd name="connsiteX12" fmla="*/ 0 w 1312775"/>
              <a:gd name="connsiteY12" fmla="*/ 142220 h 853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12775" h="853304">
                <a:moveTo>
                  <a:pt x="0" y="142220"/>
                </a:moveTo>
                <a:cubicBezTo>
                  <a:pt x="0" y="104501"/>
                  <a:pt x="14984" y="68327"/>
                  <a:pt x="41655" y="41655"/>
                </a:cubicBezTo>
                <a:cubicBezTo>
                  <a:pt x="68326" y="14984"/>
                  <a:pt x="104501" y="0"/>
                  <a:pt x="142220" y="0"/>
                </a:cubicBezTo>
                <a:lnTo>
                  <a:pt x="1170555" y="0"/>
                </a:lnTo>
                <a:cubicBezTo>
                  <a:pt x="1208274" y="0"/>
                  <a:pt x="1244448" y="14984"/>
                  <a:pt x="1271120" y="41655"/>
                </a:cubicBezTo>
                <a:cubicBezTo>
                  <a:pt x="1297791" y="68326"/>
                  <a:pt x="1312775" y="104501"/>
                  <a:pt x="1312775" y="142220"/>
                </a:cubicBezTo>
                <a:lnTo>
                  <a:pt x="1312775" y="711084"/>
                </a:lnTo>
                <a:cubicBezTo>
                  <a:pt x="1312775" y="748803"/>
                  <a:pt x="1297791" y="784977"/>
                  <a:pt x="1271120" y="811649"/>
                </a:cubicBezTo>
                <a:cubicBezTo>
                  <a:pt x="1244449" y="838320"/>
                  <a:pt x="1208274" y="853304"/>
                  <a:pt x="1170555" y="853304"/>
                </a:cubicBezTo>
                <a:lnTo>
                  <a:pt x="142220" y="853304"/>
                </a:lnTo>
                <a:cubicBezTo>
                  <a:pt x="104501" y="853304"/>
                  <a:pt x="68327" y="838320"/>
                  <a:pt x="41655" y="811649"/>
                </a:cubicBezTo>
                <a:cubicBezTo>
                  <a:pt x="14984" y="784978"/>
                  <a:pt x="0" y="748803"/>
                  <a:pt x="0" y="711084"/>
                </a:cubicBezTo>
                <a:lnTo>
                  <a:pt x="0" y="14222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4995" tIns="94995" rIns="94995" bIns="94995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b="1" kern="1200" dirty="0" smtClean="0"/>
              <a:t>Security</a:t>
            </a:r>
            <a:endParaRPr lang="en-US" sz="1400" b="1" kern="1200" dirty="0"/>
          </a:p>
        </p:txBody>
      </p:sp>
      <p:sp>
        <p:nvSpPr>
          <p:cNvPr id="11" name="Freeform 10"/>
          <p:cNvSpPr/>
          <p:nvPr/>
        </p:nvSpPr>
        <p:spPr>
          <a:xfrm>
            <a:off x="2562904" y="2029504"/>
            <a:ext cx="4018191" cy="4018191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3412775" y="3446506"/>
                </a:moveTo>
                <a:arcTo wR="2009095" hR="2009095" stAng="2740813" swAng="1499866"/>
              </a:path>
            </a:pathLst>
          </a:custGeom>
          <a:noFill/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Freeform 11"/>
          <p:cNvSpPr/>
          <p:nvPr/>
        </p:nvSpPr>
        <p:spPr>
          <a:xfrm>
            <a:off x="3915612" y="5621043"/>
            <a:ext cx="1312775" cy="853304"/>
          </a:xfrm>
          <a:custGeom>
            <a:avLst/>
            <a:gdLst>
              <a:gd name="connsiteX0" fmla="*/ 0 w 1312775"/>
              <a:gd name="connsiteY0" fmla="*/ 142220 h 853304"/>
              <a:gd name="connsiteX1" fmla="*/ 41655 w 1312775"/>
              <a:gd name="connsiteY1" fmla="*/ 41655 h 853304"/>
              <a:gd name="connsiteX2" fmla="*/ 142220 w 1312775"/>
              <a:gd name="connsiteY2" fmla="*/ 0 h 853304"/>
              <a:gd name="connsiteX3" fmla="*/ 1170555 w 1312775"/>
              <a:gd name="connsiteY3" fmla="*/ 0 h 853304"/>
              <a:gd name="connsiteX4" fmla="*/ 1271120 w 1312775"/>
              <a:gd name="connsiteY4" fmla="*/ 41655 h 853304"/>
              <a:gd name="connsiteX5" fmla="*/ 1312775 w 1312775"/>
              <a:gd name="connsiteY5" fmla="*/ 142220 h 853304"/>
              <a:gd name="connsiteX6" fmla="*/ 1312775 w 1312775"/>
              <a:gd name="connsiteY6" fmla="*/ 711084 h 853304"/>
              <a:gd name="connsiteX7" fmla="*/ 1271120 w 1312775"/>
              <a:gd name="connsiteY7" fmla="*/ 811649 h 853304"/>
              <a:gd name="connsiteX8" fmla="*/ 1170555 w 1312775"/>
              <a:gd name="connsiteY8" fmla="*/ 853304 h 853304"/>
              <a:gd name="connsiteX9" fmla="*/ 142220 w 1312775"/>
              <a:gd name="connsiteY9" fmla="*/ 853304 h 853304"/>
              <a:gd name="connsiteX10" fmla="*/ 41655 w 1312775"/>
              <a:gd name="connsiteY10" fmla="*/ 811649 h 853304"/>
              <a:gd name="connsiteX11" fmla="*/ 0 w 1312775"/>
              <a:gd name="connsiteY11" fmla="*/ 711084 h 853304"/>
              <a:gd name="connsiteX12" fmla="*/ 0 w 1312775"/>
              <a:gd name="connsiteY12" fmla="*/ 142220 h 853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12775" h="853304">
                <a:moveTo>
                  <a:pt x="0" y="142220"/>
                </a:moveTo>
                <a:cubicBezTo>
                  <a:pt x="0" y="104501"/>
                  <a:pt x="14984" y="68327"/>
                  <a:pt x="41655" y="41655"/>
                </a:cubicBezTo>
                <a:cubicBezTo>
                  <a:pt x="68326" y="14984"/>
                  <a:pt x="104501" y="0"/>
                  <a:pt x="142220" y="0"/>
                </a:cubicBezTo>
                <a:lnTo>
                  <a:pt x="1170555" y="0"/>
                </a:lnTo>
                <a:cubicBezTo>
                  <a:pt x="1208274" y="0"/>
                  <a:pt x="1244448" y="14984"/>
                  <a:pt x="1271120" y="41655"/>
                </a:cubicBezTo>
                <a:cubicBezTo>
                  <a:pt x="1297791" y="68326"/>
                  <a:pt x="1312775" y="104501"/>
                  <a:pt x="1312775" y="142220"/>
                </a:cubicBezTo>
                <a:lnTo>
                  <a:pt x="1312775" y="711084"/>
                </a:lnTo>
                <a:cubicBezTo>
                  <a:pt x="1312775" y="748803"/>
                  <a:pt x="1297791" y="784977"/>
                  <a:pt x="1271120" y="811649"/>
                </a:cubicBezTo>
                <a:cubicBezTo>
                  <a:pt x="1244449" y="838320"/>
                  <a:pt x="1208274" y="853304"/>
                  <a:pt x="1170555" y="853304"/>
                </a:cubicBezTo>
                <a:lnTo>
                  <a:pt x="142220" y="853304"/>
                </a:lnTo>
                <a:cubicBezTo>
                  <a:pt x="104501" y="853304"/>
                  <a:pt x="68327" y="838320"/>
                  <a:pt x="41655" y="811649"/>
                </a:cubicBezTo>
                <a:cubicBezTo>
                  <a:pt x="14984" y="784978"/>
                  <a:pt x="0" y="748803"/>
                  <a:pt x="0" y="711084"/>
                </a:cubicBezTo>
                <a:lnTo>
                  <a:pt x="0" y="14222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4995" tIns="94995" rIns="94995" bIns="94995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b="1" kern="1200" dirty="0" smtClean="0"/>
              <a:t>Platform</a:t>
            </a:r>
            <a:endParaRPr lang="en-US" sz="1400" b="1" kern="1200" dirty="0"/>
          </a:p>
        </p:txBody>
      </p:sp>
      <p:sp>
        <p:nvSpPr>
          <p:cNvPr id="13" name="Freeform 12"/>
          <p:cNvSpPr/>
          <p:nvPr/>
        </p:nvSpPr>
        <p:spPr>
          <a:xfrm>
            <a:off x="2562904" y="2029504"/>
            <a:ext cx="4018191" cy="4018191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344331" y="3905026"/>
                </a:moveTo>
                <a:arcTo wR="2009095" hR="2009095" stAng="6559322" swAng="1499866"/>
              </a:path>
            </a:pathLst>
          </a:custGeom>
          <a:noFill/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Freeform 13"/>
          <p:cNvSpPr/>
          <p:nvPr/>
        </p:nvSpPr>
        <p:spPr>
          <a:xfrm>
            <a:off x="2175684" y="4616495"/>
            <a:ext cx="1312775" cy="853304"/>
          </a:xfrm>
          <a:custGeom>
            <a:avLst/>
            <a:gdLst>
              <a:gd name="connsiteX0" fmla="*/ 0 w 1312775"/>
              <a:gd name="connsiteY0" fmla="*/ 142220 h 853304"/>
              <a:gd name="connsiteX1" fmla="*/ 41655 w 1312775"/>
              <a:gd name="connsiteY1" fmla="*/ 41655 h 853304"/>
              <a:gd name="connsiteX2" fmla="*/ 142220 w 1312775"/>
              <a:gd name="connsiteY2" fmla="*/ 0 h 853304"/>
              <a:gd name="connsiteX3" fmla="*/ 1170555 w 1312775"/>
              <a:gd name="connsiteY3" fmla="*/ 0 h 853304"/>
              <a:gd name="connsiteX4" fmla="*/ 1271120 w 1312775"/>
              <a:gd name="connsiteY4" fmla="*/ 41655 h 853304"/>
              <a:gd name="connsiteX5" fmla="*/ 1312775 w 1312775"/>
              <a:gd name="connsiteY5" fmla="*/ 142220 h 853304"/>
              <a:gd name="connsiteX6" fmla="*/ 1312775 w 1312775"/>
              <a:gd name="connsiteY6" fmla="*/ 711084 h 853304"/>
              <a:gd name="connsiteX7" fmla="*/ 1271120 w 1312775"/>
              <a:gd name="connsiteY7" fmla="*/ 811649 h 853304"/>
              <a:gd name="connsiteX8" fmla="*/ 1170555 w 1312775"/>
              <a:gd name="connsiteY8" fmla="*/ 853304 h 853304"/>
              <a:gd name="connsiteX9" fmla="*/ 142220 w 1312775"/>
              <a:gd name="connsiteY9" fmla="*/ 853304 h 853304"/>
              <a:gd name="connsiteX10" fmla="*/ 41655 w 1312775"/>
              <a:gd name="connsiteY10" fmla="*/ 811649 h 853304"/>
              <a:gd name="connsiteX11" fmla="*/ 0 w 1312775"/>
              <a:gd name="connsiteY11" fmla="*/ 711084 h 853304"/>
              <a:gd name="connsiteX12" fmla="*/ 0 w 1312775"/>
              <a:gd name="connsiteY12" fmla="*/ 142220 h 853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12775" h="853304">
                <a:moveTo>
                  <a:pt x="0" y="142220"/>
                </a:moveTo>
                <a:cubicBezTo>
                  <a:pt x="0" y="104501"/>
                  <a:pt x="14984" y="68327"/>
                  <a:pt x="41655" y="41655"/>
                </a:cubicBezTo>
                <a:cubicBezTo>
                  <a:pt x="68326" y="14984"/>
                  <a:pt x="104501" y="0"/>
                  <a:pt x="142220" y="0"/>
                </a:cubicBezTo>
                <a:lnTo>
                  <a:pt x="1170555" y="0"/>
                </a:lnTo>
                <a:cubicBezTo>
                  <a:pt x="1208274" y="0"/>
                  <a:pt x="1244448" y="14984"/>
                  <a:pt x="1271120" y="41655"/>
                </a:cubicBezTo>
                <a:cubicBezTo>
                  <a:pt x="1297791" y="68326"/>
                  <a:pt x="1312775" y="104501"/>
                  <a:pt x="1312775" y="142220"/>
                </a:cubicBezTo>
                <a:lnTo>
                  <a:pt x="1312775" y="711084"/>
                </a:lnTo>
                <a:cubicBezTo>
                  <a:pt x="1312775" y="748803"/>
                  <a:pt x="1297791" y="784977"/>
                  <a:pt x="1271120" y="811649"/>
                </a:cubicBezTo>
                <a:cubicBezTo>
                  <a:pt x="1244449" y="838320"/>
                  <a:pt x="1208274" y="853304"/>
                  <a:pt x="1170555" y="853304"/>
                </a:cubicBezTo>
                <a:lnTo>
                  <a:pt x="142220" y="853304"/>
                </a:lnTo>
                <a:cubicBezTo>
                  <a:pt x="104501" y="853304"/>
                  <a:pt x="68327" y="838320"/>
                  <a:pt x="41655" y="811649"/>
                </a:cubicBezTo>
                <a:cubicBezTo>
                  <a:pt x="14984" y="784978"/>
                  <a:pt x="0" y="748803"/>
                  <a:pt x="0" y="711084"/>
                </a:cubicBezTo>
                <a:lnTo>
                  <a:pt x="0" y="14222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4995" tIns="94995" rIns="94995" bIns="94995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b="1" kern="1200" dirty="0" smtClean="0"/>
              <a:t>Informix</a:t>
            </a:r>
            <a:endParaRPr lang="en-US" sz="1400" b="1" kern="1200" dirty="0"/>
          </a:p>
        </p:txBody>
      </p:sp>
      <p:sp>
        <p:nvSpPr>
          <p:cNvPr id="15" name="Freeform 14"/>
          <p:cNvSpPr/>
          <p:nvPr/>
        </p:nvSpPr>
        <p:spPr>
          <a:xfrm>
            <a:off x="2562904" y="2029504"/>
            <a:ext cx="4018191" cy="4018191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81614" y="2575912"/>
                </a:moveTo>
                <a:arcTo wR="2009095" hR="2009095" stAng="9816774" swAng="1966451"/>
              </a:path>
            </a:pathLst>
          </a:custGeom>
          <a:noFill/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" name="Freeform 15"/>
          <p:cNvSpPr/>
          <p:nvPr/>
        </p:nvSpPr>
        <p:spPr>
          <a:xfrm>
            <a:off x="2175684" y="2607399"/>
            <a:ext cx="1312775" cy="853304"/>
          </a:xfrm>
          <a:custGeom>
            <a:avLst/>
            <a:gdLst>
              <a:gd name="connsiteX0" fmla="*/ 0 w 1312775"/>
              <a:gd name="connsiteY0" fmla="*/ 142220 h 853304"/>
              <a:gd name="connsiteX1" fmla="*/ 41655 w 1312775"/>
              <a:gd name="connsiteY1" fmla="*/ 41655 h 853304"/>
              <a:gd name="connsiteX2" fmla="*/ 142220 w 1312775"/>
              <a:gd name="connsiteY2" fmla="*/ 0 h 853304"/>
              <a:gd name="connsiteX3" fmla="*/ 1170555 w 1312775"/>
              <a:gd name="connsiteY3" fmla="*/ 0 h 853304"/>
              <a:gd name="connsiteX4" fmla="*/ 1271120 w 1312775"/>
              <a:gd name="connsiteY4" fmla="*/ 41655 h 853304"/>
              <a:gd name="connsiteX5" fmla="*/ 1312775 w 1312775"/>
              <a:gd name="connsiteY5" fmla="*/ 142220 h 853304"/>
              <a:gd name="connsiteX6" fmla="*/ 1312775 w 1312775"/>
              <a:gd name="connsiteY6" fmla="*/ 711084 h 853304"/>
              <a:gd name="connsiteX7" fmla="*/ 1271120 w 1312775"/>
              <a:gd name="connsiteY7" fmla="*/ 811649 h 853304"/>
              <a:gd name="connsiteX8" fmla="*/ 1170555 w 1312775"/>
              <a:gd name="connsiteY8" fmla="*/ 853304 h 853304"/>
              <a:gd name="connsiteX9" fmla="*/ 142220 w 1312775"/>
              <a:gd name="connsiteY9" fmla="*/ 853304 h 853304"/>
              <a:gd name="connsiteX10" fmla="*/ 41655 w 1312775"/>
              <a:gd name="connsiteY10" fmla="*/ 811649 h 853304"/>
              <a:gd name="connsiteX11" fmla="*/ 0 w 1312775"/>
              <a:gd name="connsiteY11" fmla="*/ 711084 h 853304"/>
              <a:gd name="connsiteX12" fmla="*/ 0 w 1312775"/>
              <a:gd name="connsiteY12" fmla="*/ 142220 h 853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12775" h="853304">
                <a:moveTo>
                  <a:pt x="0" y="142220"/>
                </a:moveTo>
                <a:cubicBezTo>
                  <a:pt x="0" y="104501"/>
                  <a:pt x="14984" y="68327"/>
                  <a:pt x="41655" y="41655"/>
                </a:cubicBezTo>
                <a:cubicBezTo>
                  <a:pt x="68326" y="14984"/>
                  <a:pt x="104501" y="0"/>
                  <a:pt x="142220" y="0"/>
                </a:cubicBezTo>
                <a:lnTo>
                  <a:pt x="1170555" y="0"/>
                </a:lnTo>
                <a:cubicBezTo>
                  <a:pt x="1208274" y="0"/>
                  <a:pt x="1244448" y="14984"/>
                  <a:pt x="1271120" y="41655"/>
                </a:cubicBezTo>
                <a:cubicBezTo>
                  <a:pt x="1297791" y="68326"/>
                  <a:pt x="1312775" y="104501"/>
                  <a:pt x="1312775" y="142220"/>
                </a:cubicBezTo>
                <a:lnTo>
                  <a:pt x="1312775" y="711084"/>
                </a:lnTo>
                <a:cubicBezTo>
                  <a:pt x="1312775" y="748803"/>
                  <a:pt x="1297791" y="784977"/>
                  <a:pt x="1271120" y="811649"/>
                </a:cubicBezTo>
                <a:cubicBezTo>
                  <a:pt x="1244449" y="838320"/>
                  <a:pt x="1208274" y="853304"/>
                  <a:pt x="1170555" y="853304"/>
                </a:cubicBezTo>
                <a:lnTo>
                  <a:pt x="142220" y="853304"/>
                </a:lnTo>
                <a:cubicBezTo>
                  <a:pt x="104501" y="853304"/>
                  <a:pt x="68327" y="838320"/>
                  <a:pt x="41655" y="811649"/>
                </a:cubicBezTo>
                <a:cubicBezTo>
                  <a:pt x="14984" y="784978"/>
                  <a:pt x="0" y="748803"/>
                  <a:pt x="0" y="711084"/>
                </a:cubicBezTo>
                <a:lnTo>
                  <a:pt x="0" y="14222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4995" tIns="94995" rIns="94995" bIns="94995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b="1" kern="1200" dirty="0" smtClean="0"/>
              <a:t>Sun Explorer Tool</a:t>
            </a:r>
            <a:endParaRPr lang="en-US" sz="1400" b="1" kern="1200" dirty="0"/>
          </a:p>
        </p:txBody>
      </p:sp>
      <p:sp>
        <p:nvSpPr>
          <p:cNvPr id="17" name="Freeform 16"/>
          <p:cNvSpPr/>
          <p:nvPr/>
        </p:nvSpPr>
        <p:spPr>
          <a:xfrm>
            <a:off x="2562904" y="2029504"/>
            <a:ext cx="4018191" cy="4018191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605416" y="571685"/>
                </a:moveTo>
                <a:arcTo wR="2009095" hR="2009095" stAng="13540813" swAng="1499866"/>
              </a:path>
            </a:pathLst>
          </a:custGeom>
          <a:noFill/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0" grpId="0" animBg="1"/>
      <p:bldP spid="12" grpId="0" animBg="1"/>
      <p:bldP spid="14" grpId="0" animBg="1"/>
      <p:bldP spid="1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1600200"/>
            <a:ext cx="9144000" cy="3144838"/>
          </a:xfrm>
          <a:prstGeom prst="rect">
            <a:avLst/>
          </a:prstGeom>
          <a:solidFill>
            <a:srgbClr val="015F85"/>
          </a:solidFill>
          <a:ln w="254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0" y="0"/>
            <a:ext cx="9144000" cy="1600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82124" tIns="41061" rIns="82124" bIns="41061" anchor="ctr">
            <a:spAutoFit/>
          </a:bodyPr>
          <a:lstStyle/>
          <a:p>
            <a:endParaRPr lang="en-US"/>
          </a:p>
        </p:txBody>
      </p:sp>
      <p:pic>
        <p:nvPicPr>
          <p:cNvPr id="29700" name="Picture 4" descr="MAE0102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1600200"/>
            <a:ext cx="4724400" cy="314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228600" y="2765425"/>
            <a:ext cx="4114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124" tIns="41061" rIns="82124" bIns="41061" anchor="ctr"/>
          <a:lstStyle/>
          <a:p>
            <a:pPr defTabSz="814388"/>
            <a:r>
              <a:rPr lang="en-US" b="0" dirty="0" smtClean="0">
                <a:solidFill>
                  <a:schemeClr val="bg1"/>
                </a:solidFill>
              </a:rPr>
              <a:t>Upgrade Process</a:t>
            </a:r>
          </a:p>
          <a:p>
            <a:pPr defTabSz="814388"/>
            <a:endParaRPr lang="en-US" b="0" dirty="0">
              <a:solidFill>
                <a:schemeClr val="folHlin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0600" y="5715000"/>
            <a:ext cx="481106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What’s different in SR 5.0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1600200"/>
            <a:ext cx="9144000" cy="3144838"/>
          </a:xfrm>
          <a:prstGeom prst="rect">
            <a:avLst/>
          </a:prstGeom>
          <a:solidFill>
            <a:srgbClr val="015F85"/>
          </a:solidFill>
          <a:ln w="254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0" y="0"/>
            <a:ext cx="9144000" cy="1600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82124" tIns="41061" rIns="82124" bIns="41061" anchor="ctr">
            <a:spAutoFit/>
          </a:bodyPr>
          <a:lstStyle/>
          <a:p>
            <a:endParaRPr lang="en-US"/>
          </a:p>
        </p:txBody>
      </p:sp>
      <p:pic>
        <p:nvPicPr>
          <p:cNvPr id="29700" name="Picture 4" descr="MAE0102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1600200"/>
            <a:ext cx="4724400" cy="314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228600" y="2765425"/>
            <a:ext cx="4114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124" tIns="41061" rIns="82124" bIns="41061" anchor="ctr"/>
          <a:lstStyle/>
          <a:p>
            <a:pPr defTabSz="814388"/>
            <a:r>
              <a:rPr lang="en-US" sz="2400" b="0" dirty="0" smtClean="0">
                <a:solidFill>
                  <a:schemeClr val="bg1"/>
                </a:solidFill>
              </a:rPr>
              <a:t>Reference Material</a:t>
            </a:r>
          </a:p>
          <a:p>
            <a:pPr defTabSz="814388"/>
            <a:endParaRPr lang="en-US" b="0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8145462" cy="838200"/>
          </a:xfrm>
        </p:spPr>
        <p:txBody>
          <a:bodyPr/>
          <a:lstStyle/>
          <a:p>
            <a:pPr algn="ctr"/>
            <a:r>
              <a:rPr lang="en-US" dirty="0" smtClean="0"/>
              <a:t>Reference Material</a:t>
            </a:r>
            <a:endParaRPr lang="en-US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0" y="1371600"/>
          <a:ext cx="89916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1600200"/>
            <a:ext cx="9144000" cy="3144838"/>
          </a:xfrm>
          <a:prstGeom prst="rect">
            <a:avLst/>
          </a:prstGeom>
          <a:solidFill>
            <a:srgbClr val="015F85"/>
          </a:solidFill>
          <a:ln w="254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0" y="0"/>
            <a:ext cx="9144000" cy="1600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82124" tIns="41061" rIns="82124" bIns="41061" anchor="ctr">
            <a:spAutoFit/>
          </a:bodyPr>
          <a:lstStyle/>
          <a:p>
            <a:endParaRPr lang="en-US"/>
          </a:p>
        </p:txBody>
      </p:sp>
      <p:pic>
        <p:nvPicPr>
          <p:cNvPr id="29700" name="Picture 4" descr="MAE0102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1600200"/>
            <a:ext cx="4724400" cy="314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228600" y="2765425"/>
            <a:ext cx="4114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124" tIns="41061" rIns="82124" bIns="41061" anchor="ctr"/>
          <a:lstStyle/>
          <a:p>
            <a:pPr defTabSz="814388"/>
            <a:r>
              <a:rPr lang="en-US" sz="2400" b="0" dirty="0" smtClean="0">
                <a:solidFill>
                  <a:schemeClr val="bg1"/>
                </a:solidFill>
              </a:rPr>
              <a:t>Software Matrix</a:t>
            </a:r>
          </a:p>
          <a:p>
            <a:pPr defTabSz="814388"/>
            <a:endParaRPr lang="en-US" b="0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400" dirty="0" smtClean="0"/>
              <a:t>Supported Platforms</a:t>
            </a: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600200" y="2514600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Platform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End of Service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V445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July 2013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V880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June 2011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V890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April 2014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600200" y="2133600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End of Service Details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Software Matrix</a:t>
            </a:r>
            <a:endParaRPr lang="en-US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685800" y="1283835"/>
          <a:ext cx="7848600" cy="5201515"/>
        </p:xfrm>
        <a:graphic>
          <a:graphicData uri="http://schemas.openxmlformats.org/drawingml/2006/table">
            <a:tbl>
              <a:tblPr/>
              <a:tblGrid>
                <a:gridCol w="3924300"/>
                <a:gridCol w="3924300"/>
              </a:tblGrid>
              <a:tr h="358250">
                <a:tc>
                  <a:txBody>
                    <a:bodyPr/>
                    <a:lstStyle/>
                    <a:p>
                      <a:pPr algn="ctr"/>
                      <a:r>
                        <a:rPr lang="en-US" sz="1800" b="1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DBDS</a:t>
                      </a:r>
                      <a:r>
                        <a:rPr lang="en-US" sz="1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Component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3987" marR="3987" marT="3987" marB="39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2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New Version Number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3987" marR="3987" marT="3987" marB="39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2EA"/>
                    </a:solidFill>
                  </a:tcPr>
                </a:tc>
              </a:tr>
              <a:tr h="35825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SRDVD</a:t>
                      </a:r>
                      <a:endParaRPr lang="en-US" sz="1200" dirty="0"/>
                    </a:p>
                  </a:txBody>
                  <a:tcPr marL="3987" marR="3987" marT="3987" marB="39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6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/>
                      </a:r>
                      <a:br>
                        <a:rPr lang="en-US" sz="1200" dirty="0" smtClean="0"/>
                      </a:br>
                      <a:r>
                        <a:rPr lang="en-US" sz="1200" dirty="0" smtClean="0"/>
                        <a:t>5.0.0.27</a:t>
                      </a:r>
                      <a:endParaRPr lang="en-US" sz="1200" dirty="0"/>
                    </a:p>
                  </a:txBody>
                  <a:tcPr marL="3987" marR="3987" marT="3987" marB="39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6FA"/>
                    </a:solidFill>
                  </a:tcPr>
                </a:tc>
              </a:tr>
              <a:tr h="18294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/>
                        <a:t>UPCore</a:t>
                      </a:r>
                      <a:endParaRPr lang="en-US" sz="1200" dirty="0"/>
                    </a:p>
                  </a:txBody>
                  <a:tcPr marL="3987" marR="3987" marT="3987" marB="39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4.1.24</a:t>
                      </a:r>
                    </a:p>
                  </a:txBody>
                  <a:tcPr marL="3987" marR="3987" marT="3987" marB="39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4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Backup/Restore</a:t>
                      </a:r>
                    </a:p>
                  </a:txBody>
                  <a:tcPr marL="3987" marR="3987" marT="3987" marB="39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6.0.35</a:t>
                      </a:r>
                    </a:p>
                  </a:txBody>
                  <a:tcPr marL="3987" marR="3987" marT="3987" marB="39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567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/>
                        <a:t>DNCS</a:t>
                      </a:r>
                      <a:endParaRPr lang="en-US" sz="1200" dirty="0"/>
                    </a:p>
                  </a:txBody>
                  <a:tcPr marL="3987" marR="3987" marT="3987" marB="39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6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/>
                      </a:r>
                      <a:br>
                        <a:rPr lang="en-US" sz="1200"/>
                      </a:br>
                      <a:endParaRPr lang="en-US" sz="1200"/>
                    </a:p>
                  </a:txBody>
                  <a:tcPr marL="3987" marR="3987" marT="3987" marB="39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6FA"/>
                    </a:solidFill>
                  </a:tcPr>
                </a:tc>
              </a:tr>
              <a:tr h="18294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Application (</a:t>
                      </a:r>
                      <a:r>
                        <a:rPr lang="en-US" sz="1200" dirty="0" err="1"/>
                        <a:t>SAIdncs</a:t>
                      </a:r>
                      <a:r>
                        <a:rPr lang="en-US" sz="1200" dirty="0"/>
                        <a:t>)</a:t>
                      </a:r>
                    </a:p>
                  </a:txBody>
                  <a:tcPr marL="3987" marR="3987" marT="3987" marB="39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5.0.0.22</a:t>
                      </a:r>
                      <a:endParaRPr lang="en-US" sz="1200" dirty="0"/>
                    </a:p>
                  </a:txBody>
                  <a:tcPr marL="3987" marR="3987" marT="3987" marB="39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47"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GUI (SAIgui)</a:t>
                      </a:r>
                    </a:p>
                  </a:txBody>
                  <a:tcPr marL="3987" marR="3987" marT="3987" marB="39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5.0.0.22</a:t>
                      </a:r>
                      <a:endParaRPr lang="en-US" sz="1200" dirty="0"/>
                    </a:p>
                  </a:txBody>
                  <a:tcPr marL="3987" marR="3987" marT="3987" marB="39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4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WUI (</a:t>
                      </a:r>
                      <a:r>
                        <a:rPr lang="en-US" sz="1200" dirty="0" err="1" smtClean="0"/>
                        <a:t>SAIwebui</a:t>
                      </a:r>
                      <a:r>
                        <a:rPr lang="en-US" sz="1200" dirty="0"/>
                        <a:t>)</a:t>
                      </a:r>
                    </a:p>
                  </a:txBody>
                  <a:tcPr marL="3987" marR="3987" marT="3987" marB="39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5.0.0.22</a:t>
                      </a:r>
                      <a:endParaRPr lang="en-US" sz="1200" dirty="0"/>
                    </a:p>
                  </a:txBody>
                  <a:tcPr marL="3987" marR="3987" marT="3987" marB="39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8250">
                <a:tc>
                  <a:txBody>
                    <a:bodyPr/>
                    <a:lstStyle/>
                    <a:p>
                      <a:pPr algn="ctr"/>
                      <a:r>
                        <a:rPr lang="en-US" sz="1200" b="1"/>
                        <a:t>DNCS Support Software</a:t>
                      </a:r>
                      <a:endParaRPr lang="en-US" sz="1200"/>
                    </a:p>
                  </a:txBody>
                  <a:tcPr marL="3987" marR="3987" marT="3987" marB="39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6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/>
                      </a:r>
                      <a:br>
                        <a:rPr lang="en-US" sz="1200" dirty="0"/>
                      </a:br>
                      <a:endParaRPr lang="en-US" sz="1200" dirty="0"/>
                    </a:p>
                  </a:txBody>
                  <a:tcPr marL="3987" marR="3987" marT="3987" marB="39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6FA"/>
                    </a:solidFill>
                  </a:tcPr>
                </a:tc>
              </a:tr>
              <a:tr h="26135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DBDS Utilities (</a:t>
                      </a:r>
                      <a:r>
                        <a:rPr lang="en-US" sz="1200" dirty="0" err="1"/>
                        <a:t>SAIdbdsutils</a:t>
                      </a:r>
                      <a:r>
                        <a:rPr lang="en-US" sz="1200" dirty="0"/>
                        <a:t>)</a:t>
                      </a:r>
                    </a:p>
                  </a:txBody>
                  <a:tcPr marL="3987" marR="3987" marT="3987" marB="39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6.4.0.8</a:t>
                      </a:r>
                      <a:endParaRPr lang="en-US" sz="1200" dirty="0"/>
                    </a:p>
                  </a:txBody>
                  <a:tcPr marL="3987" marR="3987" marT="3987" marB="39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135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DNCS Report Writer (</a:t>
                      </a:r>
                      <a:r>
                        <a:rPr lang="en-US" sz="1200" dirty="0" err="1"/>
                        <a:t>SAIrptwrt</a:t>
                      </a:r>
                      <a:r>
                        <a:rPr lang="en-US" sz="1200" dirty="0"/>
                        <a:t>)</a:t>
                      </a:r>
                    </a:p>
                  </a:txBody>
                  <a:tcPr marL="3987" marR="3987" marT="3987" marB="39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2.0.0.11</a:t>
                      </a:r>
                      <a:endParaRPr lang="en-US" sz="1200" dirty="0"/>
                    </a:p>
                  </a:txBody>
                  <a:tcPr marL="3987" marR="3987" marT="3987" marB="39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135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DNCS Online Help (</a:t>
                      </a:r>
                      <a:r>
                        <a:rPr lang="en-US" sz="1200" dirty="0" err="1"/>
                        <a:t>SAIhelp</a:t>
                      </a:r>
                      <a:r>
                        <a:rPr lang="en-US" sz="1200" dirty="0"/>
                        <a:t>)</a:t>
                      </a:r>
                    </a:p>
                  </a:txBody>
                  <a:tcPr marL="3987" marR="3987" marT="3987" marB="39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5.0.0.5</a:t>
                      </a:r>
                      <a:endParaRPr lang="en-US" sz="1200" dirty="0"/>
                    </a:p>
                  </a:txBody>
                  <a:tcPr marL="3987" marR="3987" marT="3987" marB="39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8250">
                <a:tc>
                  <a:txBody>
                    <a:bodyPr/>
                    <a:lstStyle/>
                    <a:p>
                      <a:pPr algn="ctr"/>
                      <a:r>
                        <a:rPr lang="en-US" sz="1200" b="1"/>
                        <a:t>Maintenance CD</a:t>
                      </a:r>
                      <a:endParaRPr lang="en-US" sz="1200"/>
                    </a:p>
                  </a:txBody>
                  <a:tcPr marL="3987" marR="3987" marT="3987" marB="39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6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/>
                      </a:r>
                      <a:br>
                        <a:rPr lang="en-US" sz="1200" dirty="0"/>
                      </a:br>
                      <a:endParaRPr lang="en-US" sz="1200" dirty="0"/>
                    </a:p>
                  </a:txBody>
                  <a:tcPr marL="3987" marR="3987" marT="3987" marB="39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6FA"/>
                    </a:solidFill>
                  </a:tcPr>
                </a:tc>
              </a:tr>
              <a:tr h="261353"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Unipack Install Scripts</a:t>
                      </a:r>
                    </a:p>
                  </a:txBody>
                  <a:tcPr marL="3987" marR="3987" marT="3987" marB="39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N/A</a:t>
                      </a:r>
                    </a:p>
                  </a:txBody>
                  <a:tcPr marL="3987" marR="3987" marT="3987" marB="39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1353"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Backup / Restore Scripts</a:t>
                      </a:r>
                    </a:p>
                  </a:txBody>
                  <a:tcPr marL="3987" marR="3987" marT="3987" marB="39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N/A</a:t>
                      </a:r>
                    </a:p>
                  </a:txBody>
                  <a:tcPr marL="3987" marR="3987" marT="3987" marB="39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8250">
                <a:tc>
                  <a:txBody>
                    <a:bodyPr/>
                    <a:lstStyle/>
                    <a:p>
                      <a:pPr algn="ctr"/>
                      <a:r>
                        <a:rPr lang="en-US" sz="1200" b="1"/>
                        <a:t>Spectrum</a:t>
                      </a:r>
                      <a:endParaRPr lang="en-US" sz="1200"/>
                    </a:p>
                  </a:txBody>
                  <a:tcPr marL="3987" marR="3987" marT="3987" marB="39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6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/>
                      </a:r>
                      <a:br>
                        <a:rPr lang="en-US" sz="1200"/>
                      </a:br>
                      <a:endParaRPr lang="en-US" sz="1200"/>
                    </a:p>
                  </a:txBody>
                  <a:tcPr marL="3987" marR="3987" marT="3987" marB="39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6FA"/>
                    </a:solidFill>
                  </a:tcPr>
                </a:tc>
              </a:tr>
              <a:tr h="182947"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Spectrum (SAIspec)</a:t>
                      </a:r>
                    </a:p>
                  </a:txBody>
                  <a:tcPr marL="3987" marR="3987" marT="3987" marB="39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N/A</a:t>
                      </a:r>
                    </a:p>
                  </a:txBody>
                  <a:tcPr marL="3987" marR="3987" marT="3987" marB="39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1353"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Spectrum Kit (SAIspkit)</a:t>
                      </a:r>
                    </a:p>
                  </a:txBody>
                  <a:tcPr marL="3987" marR="3987" marT="3987" marB="39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N/A</a:t>
                      </a:r>
                    </a:p>
                  </a:txBody>
                  <a:tcPr marL="3987" marR="3987" marT="3987" marB="39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1353"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Spectrum Support (SAIspsup)</a:t>
                      </a:r>
                    </a:p>
                  </a:txBody>
                  <a:tcPr marL="3987" marR="3987" marT="3987" marB="39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N/A</a:t>
                      </a:r>
                    </a:p>
                  </a:txBody>
                  <a:tcPr marL="3987" marR="3987" marT="3987" marB="39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Software Matrix</a:t>
            </a:r>
            <a:endParaRPr lang="en-US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685800" y="1219200"/>
          <a:ext cx="7848600" cy="5497965"/>
        </p:xfrm>
        <a:graphic>
          <a:graphicData uri="http://schemas.openxmlformats.org/drawingml/2006/table">
            <a:tbl>
              <a:tblPr/>
              <a:tblGrid>
                <a:gridCol w="3924300"/>
                <a:gridCol w="3924300"/>
              </a:tblGrid>
              <a:tr h="358250">
                <a:tc>
                  <a:txBody>
                    <a:bodyPr/>
                    <a:lstStyle/>
                    <a:p>
                      <a:pPr algn="ctr"/>
                      <a:r>
                        <a:rPr lang="en-US" sz="1800" b="1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DBDS</a:t>
                      </a:r>
                      <a:r>
                        <a:rPr lang="en-US" sz="1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Component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3987" marR="3987" marT="3987" marB="39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2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New Version Number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3987" marR="3987" marT="3987" marB="39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2EA"/>
                    </a:solidFill>
                  </a:tcPr>
                </a:tc>
              </a:tr>
              <a:tr h="35825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Platform</a:t>
                      </a:r>
                      <a:endParaRPr lang="en-US" sz="1200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6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/>
                      </a:r>
                      <a:br>
                        <a:rPr lang="en-US" sz="1200" dirty="0"/>
                      </a:br>
                      <a:endParaRPr lang="en-US" sz="1200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6FA"/>
                    </a:solidFill>
                  </a:tcPr>
                </a:tc>
              </a:tr>
              <a:tr h="18294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Solaris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10/10/09 (U8)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4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Solaris 10 Recommended / Security Patches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10.20100322.2</a:t>
                      </a:r>
                      <a:endParaRPr lang="en-US" sz="1200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4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Informix IDS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11.5</a:t>
                      </a:r>
                      <a:endParaRPr lang="en-US" sz="1200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4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Platform (</a:t>
                      </a:r>
                      <a:r>
                        <a:rPr lang="en-US" sz="1200" dirty="0" err="1"/>
                        <a:t>SAIcomplat</a:t>
                      </a:r>
                      <a:r>
                        <a:rPr lang="en-US" sz="1200" dirty="0"/>
                        <a:t>/</a:t>
                      </a:r>
                      <a:r>
                        <a:rPr lang="en-US" sz="1200" dirty="0" err="1"/>
                        <a:t>SAIdnapp</a:t>
                      </a:r>
                      <a:r>
                        <a:rPr lang="en-US" sz="1200" dirty="0"/>
                        <a:t>)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3.0.27</a:t>
                      </a:r>
                      <a:endParaRPr lang="en-US" sz="1200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4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Tools (</a:t>
                      </a:r>
                      <a:r>
                        <a:rPr lang="en-US" sz="1200" dirty="0" err="1"/>
                        <a:t>SAItools</a:t>
                      </a:r>
                      <a:r>
                        <a:rPr lang="en-US" sz="1200" dirty="0"/>
                        <a:t>)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N/A</a:t>
                      </a:r>
                      <a:endParaRPr lang="en-US" sz="1200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4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ASI Drivers (</a:t>
                      </a:r>
                      <a:r>
                        <a:rPr lang="en-US" sz="1200" dirty="0" err="1"/>
                        <a:t>SAIasi</a:t>
                      </a:r>
                      <a:r>
                        <a:rPr lang="en-US" sz="1200" dirty="0"/>
                        <a:t>)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1.0.0.7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47"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ATM Drivers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N/A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567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/>
                        <a:t>QPSK</a:t>
                      </a:r>
                      <a:r>
                        <a:rPr lang="en-US" sz="1200" b="1" dirty="0"/>
                        <a:t> Mod/</a:t>
                      </a:r>
                      <a:r>
                        <a:rPr lang="en-US" sz="1200" b="1" dirty="0" err="1"/>
                        <a:t>Demod</a:t>
                      </a:r>
                      <a:endParaRPr lang="en-US" sz="1200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6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/>
                      </a:r>
                      <a:br>
                        <a:rPr lang="en-US" sz="1200"/>
                      </a:br>
                      <a:endParaRPr lang="en-US" sz="120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6FA"/>
                    </a:solidFill>
                  </a:tcPr>
                </a:tc>
              </a:tr>
              <a:tr h="18294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/>
                        <a:t>QPSK</a:t>
                      </a:r>
                      <a:r>
                        <a:rPr lang="en-US" sz="1200" dirty="0"/>
                        <a:t> Mod/</a:t>
                      </a:r>
                      <a:r>
                        <a:rPr lang="en-US" sz="1200" dirty="0" err="1"/>
                        <a:t>Demod</a:t>
                      </a:r>
                      <a:r>
                        <a:rPr lang="en-US" sz="1200" dirty="0"/>
                        <a:t> (</a:t>
                      </a:r>
                      <a:r>
                        <a:rPr lang="en-US" sz="1200" dirty="0" err="1"/>
                        <a:t>SAIqpsk</a:t>
                      </a:r>
                      <a:r>
                        <a:rPr lang="en-US" sz="1200" dirty="0"/>
                        <a:t>)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G13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8250">
                <a:tc>
                  <a:txBody>
                    <a:bodyPr/>
                    <a:lstStyle/>
                    <a:p>
                      <a:pPr algn="ctr"/>
                      <a:r>
                        <a:rPr lang="en-US" sz="1200" b="1"/>
                        <a:t>QAM</a:t>
                      </a:r>
                      <a:endParaRPr lang="en-US" sz="120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6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/>
                      </a:r>
                      <a:br>
                        <a:rPr lang="en-US" sz="1200" dirty="0"/>
                      </a:br>
                      <a:endParaRPr lang="en-US" sz="1200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6FA"/>
                    </a:solidFill>
                  </a:tcPr>
                </a:tc>
              </a:tr>
              <a:tr h="26135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QAM App (</a:t>
                      </a:r>
                      <a:r>
                        <a:rPr lang="en-US" sz="1200" dirty="0" err="1"/>
                        <a:t>SAIqam</a:t>
                      </a:r>
                      <a:r>
                        <a:rPr lang="en-US" sz="1200" dirty="0"/>
                        <a:t>)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2.5.8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8250">
                <a:tc>
                  <a:txBody>
                    <a:bodyPr/>
                    <a:lstStyle/>
                    <a:p>
                      <a:pPr algn="ctr"/>
                      <a:r>
                        <a:rPr lang="en-US" sz="1200" b="1"/>
                        <a:t>MultiQAM</a:t>
                      </a:r>
                      <a:endParaRPr lang="en-US" sz="120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6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/>
                      </a:r>
                      <a:br>
                        <a:rPr lang="en-US" sz="1200" dirty="0"/>
                      </a:br>
                      <a:endParaRPr lang="en-US" sz="1200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6FA"/>
                    </a:solidFill>
                  </a:tcPr>
                </a:tc>
              </a:tr>
              <a:tr h="261353"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MQAM App (SAImqam)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2.7.2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825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/>
                        <a:t>GQAM</a:t>
                      </a:r>
                      <a:endParaRPr lang="en-US" sz="1200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6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/>
                      </a:r>
                      <a:br>
                        <a:rPr lang="en-US" sz="1200" dirty="0"/>
                      </a:br>
                      <a:endParaRPr lang="en-US" sz="1200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6FA"/>
                    </a:solidFill>
                  </a:tcPr>
                </a:tc>
              </a:tr>
              <a:tr h="358250"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GQAM (SAIgqam)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4.4.7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35825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/>
                        <a:t>GoQAM</a:t>
                      </a:r>
                      <a:r>
                        <a:rPr lang="en-US" sz="1200" b="1" dirty="0"/>
                        <a:t> </a:t>
                      </a:r>
                      <a:r>
                        <a:rPr lang="en-US" sz="1200" b="1" dirty="0" err="1"/>
                        <a:t>RF</a:t>
                      </a:r>
                      <a:r>
                        <a:rPr lang="en-US" sz="1200" b="1" dirty="0"/>
                        <a:t> / </a:t>
                      </a:r>
                      <a:r>
                        <a:rPr lang="en-US" sz="1200" b="1" dirty="0" err="1"/>
                        <a:t>GoQAM</a:t>
                      </a:r>
                      <a:r>
                        <a:rPr lang="en-US" sz="1200" b="1" dirty="0"/>
                        <a:t> IF</a:t>
                      </a:r>
                      <a:endParaRPr lang="en-US" sz="1200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6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/>
                      </a:r>
                      <a:br>
                        <a:rPr lang="en-US" sz="1200" dirty="0"/>
                      </a:br>
                      <a:endParaRPr lang="en-US" sz="1200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6FA"/>
                    </a:solidFill>
                  </a:tcPr>
                </a:tc>
              </a:tr>
              <a:tr h="334459"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GoQAM RF / GoQAM IF (SAIgoqam)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1.1.4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Software Matrix</a:t>
            </a:r>
            <a:endParaRPr lang="en-US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685800" y="1219200"/>
          <a:ext cx="7848600" cy="5140781"/>
        </p:xfrm>
        <a:graphic>
          <a:graphicData uri="http://schemas.openxmlformats.org/drawingml/2006/table">
            <a:tbl>
              <a:tblPr/>
              <a:tblGrid>
                <a:gridCol w="3924300"/>
                <a:gridCol w="3924300"/>
              </a:tblGrid>
              <a:tr h="358250">
                <a:tc>
                  <a:txBody>
                    <a:bodyPr/>
                    <a:lstStyle/>
                    <a:p>
                      <a:pPr algn="ctr"/>
                      <a:r>
                        <a:rPr lang="en-US" sz="1800" b="1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DBDS</a:t>
                      </a:r>
                      <a:r>
                        <a:rPr lang="en-US" sz="1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Component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3987" marR="3987" marT="3987" marB="39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2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New Version Number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3987" marR="3987" marT="3987" marB="39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2EA"/>
                    </a:solidFill>
                  </a:tcPr>
                </a:tc>
              </a:tr>
              <a:tr h="35825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/>
                        <a:t>SCS</a:t>
                      </a:r>
                      <a:r>
                        <a:rPr lang="en-US" sz="1200" b="1" dirty="0"/>
                        <a:t> </a:t>
                      </a:r>
                      <a:r>
                        <a:rPr lang="en-US" sz="1200" b="1" dirty="0" err="1"/>
                        <a:t>MQAM</a:t>
                      </a:r>
                      <a:endParaRPr lang="en-US" sz="1200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6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/>
                      </a:r>
                      <a:br>
                        <a:rPr lang="en-US" sz="1200"/>
                      </a:br>
                      <a:endParaRPr lang="en-US" sz="120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6FA"/>
                    </a:solidFill>
                  </a:tcPr>
                </a:tc>
              </a:tr>
              <a:tr h="18294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/>
                        <a:t>SCMQAM</a:t>
                      </a:r>
                      <a:r>
                        <a:rPr lang="en-US" sz="1200" dirty="0"/>
                        <a:t> (</a:t>
                      </a:r>
                      <a:r>
                        <a:rPr lang="en-US" sz="1200" dirty="0" err="1"/>
                        <a:t>SAIscmqam</a:t>
                      </a:r>
                      <a:r>
                        <a:rPr lang="en-US" sz="1200" dirty="0"/>
                        <a:t>)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5.0.5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567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/>
                        <a:t>Netcrypt</a:t>
                      </a:r>
                      <a:endParaRPr lang="en-US" sz="1200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6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/>
                      </a:r>
                      <a:br>
                        <a:rPr lang="en-US" sz="1200"/>
                      </a:br>
                      <a:endParaRPr lang="en-US" sz="120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6FA"/>
                    </a:solidFill>
                  </a:tcPr>
                </a:tc>
              </a:tr>
              <a:tr h="18294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/>
                        <a:t>Netcrypt</a:t>
                      </a:r>
                      <a:r>
                        <a:rPr lang="en-US" sz="1200" dirty="0"/>
                        <a:t> Bulk </a:t>
                      </a:r>
                      <a:r>
                        <a:rPr lang="en-US" sz="1200" dirty="0" err="1"/>
                        <a:t>Encryptor</a:t>
                      </a:r>
                      <a:r>
                        <a:rPr lang="en-US" sz="1200" dirty="0"/>
                        <a:t> (</a:t>
                      </a:r>
                      <a:r>
                        <a:rPr lang="en-US" sz="1200" dirty="0" err="1"/>
                        <a:t>SAIncrypt</a:t>
                      </a:r>
                      <a:r>
                        <a:rPr lang="en-US" sz="1200" dirty="0"/>
                        <a:t>)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1.3.4</a:t>
                      </a:r>
                      <a:endParaRPr lang="en-US" sz="1200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8250">
                <a:tc>
                  <a:txBody>
                    <a:bodyPr/>
                    <a:lstStyle/>
                    <a:p>
                      <a:pPr algn="ctr"/>
                      <a:r>
                        <a:rPr lang="en-US" sz="1200" b="1"/>
                        <a:t>TED Updater</a:t>
                      </a:r>
                      <a:endParaRPr lang="en-US" sz="120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6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/>
                      </a:r>
                      <a:br>
                        <a:rPr lang="en-US" sz="1200" dirty="0"/>
                      </a:br>
                      <a:endParaRPr lang="en-US" sz="1200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6FA"/>
                    </a:solidFill>
                  </a:tcPr>
                </a:tc>
              </a:tr>
              <a:tr h="26135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TED Updater (</a:t>
                      </a:r>
                      <a:r>
                        <a:rPr lang="en-US" sz="1200" dirty="0" err="1"/>
                        <a:t>SAITedUpd</a:t>
                      </a:r>
                      <a:r>
                        <a:rPr lang="en-US" sz="1200" dirty="0"/>
                        <a:t>)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3.1.0.8</a:t>
                      </a:r>
                      <a:endParaRPr lang="en-US" sz="1200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8250">
                <a:tc>
                  <a:txBody>
                    <a:bodyPr/>
                    <a:lstStyle/>
                    <a:p>
                      <a:pPr algn="ctr"/>
                      <a:r>
                        <a:rPr lang="en-US" sz="1200" b="1"/>
                        <a:t>Application Server</a:t>
                      </a:r>
                      <a:endParaRPr lang="en-US" sz="120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6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/>
                      </a:r>
                      <a:br>
                        <a:rPr lang="en-US" sz="1200" dirty="0"/>
                      </a:br>
                      <a:endParaRPr lang="en-US" sz="1200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6FA"/>
                    </a:solidFill>
                  </a:tcPr>
                </a:tc>
              </a:tr>
              <a:tr h="26135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AS Platform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3.0.10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1353"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AS Tools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4.2.1.35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135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AS </a:t>
                      </a:r>
                      <a:r>
                        <a:rPr lang="en-US" sz="1200" dirty="0" err="1"/>
                        <a:t>Applicaton</a:t>
                      </a:r>
                      <a:r>
                        <a:rPr lang="en-US" sz="1200" dirty="0"/>
                        <a:t> (</a:t>
                      </a:r>
                      <a:r>
                        <a:rPr lang="en-US" sz="1200" dirty="0" err="1" smtClean="0"/>
                        <a:t>SAIapsrv</a:t>
                      </a:r>
                      <a:r>
                        <a:rPr lang="en-US" sz="1200" dirty="0" smtClean="0"/>
                        <a:t>)</a:t>
                      </a:r>
                      <a:endParaRPr lang="en-US" sz="1200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5.0.0.11</a:t>
                      </a:r>
                      <a:endParaRPr lang="en-US" sz="1200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8250">
                <a:tc>
                  <a:txBody>
                    <a:bodyPr/>
                    <a:lstStyle/>
                    <a:p>
                      <a:pPr algn="ctr"/>
                      <a:r>
                        <a:rPr lang="en-US" sz="1200" b="1"/>
                        <a:t>RNCS</a:t>
                      </a:r>
                      <a:endParaRPr lang="en-US" sz="120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6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/>
                      </a:r>
                      <a:br>
                        <a:rPr lang="en-US" sz="1200" dirty="0"/>
                      </a:br>
                      <a:endParaRPr lang="en-US" sz="1200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6FA"/>
                    </a:solidFill>
                  </a:tcPr>
                </a:tc>
              </a:tr>
              <a:tr h="358250"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Platform (SAIcomplat)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3.0.10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35825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LIONN (</a:t>
                      </a:r>
                      <a:r>
                        <a:rPr lang="en-US" sz="1200" dirty="0" err="1"/>
                        <a:t>SAIlionn</a:t>
                      </a:r>
                      <a:r>
                        <a:rPr lang="en-US" sz="1200" dirty="0"/>
                        <a:t>)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5.0.0.22</a:t>
                      </a:r>
                      <a:endParaRPr lang="en-US" sz="1200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358250"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Tools (SAItools)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4.2.1.35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334459"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ASI Drivers (SAIasi)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1.0.0.7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Supported Platforms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828800" y="1676400"/>
            <a:ext cx="5715000" cy="533400"/>
          </a:xfrm>
        </p:spPr>
        <p:txBody>
          <a:bodyPr/>
          <a:lstStyle/>
          <a:p>
            <a:pPr algn="ctr"/>
            <a:r>
              <a:rPr lang="en-US" b="1" dirty="0" err="1" smtClean="0"/>
              <a:t>DNCS</a:t>
            </a:r>
            <a:r>
              <a:rPr lang="en-US" b="1" dirty="0" smtClean="0"/>
              <a:t> Hardware Configurations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2819400"/>
          <a:ext cx="8686800" cy="366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1700"/>
                <a:gridCol w="2171700"/>
                <a:gridCol w="2171700"/>
                <a:gridCol w="21717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DNCS</a:t>
                      </a:r>
                      <a:r>
                        <a:rPr lang="en-US" dirty="0" smtClean="0"/>
                        <a:t> Server Platform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Hard Drive Configuration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Memory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Processor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Sun Fire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V445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 X 73 GB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 GB min.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x 1.5 GHz min.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Sun Fire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V890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 x 73 GB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6 x 73 GB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6x146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GB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12x146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GB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8 GB min.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 GB min.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4 x 1.5 GHz min.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2 x 1.5 GHz min.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Sun Fire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V880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 x 73 GB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6 x 73 GB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6X146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GB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r>
                        <a:rPr lang="en-US" sz="18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x 146 GB</a:t>
                      </a:r>
                      <a:endParaRPr lang="en-US" sz="1800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8 GB min.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4 GB min.</a:t>
                      </a:r>
                      <a:endParaRPr lang="en-US" sz="1800" b="0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sv-SE" dirty="0" smtClean="0"/>
                        <a:t> 4 </a:t>
                      </a:r>
                      <a:r>
                        <a:rPr lang="sv-SE" dirty="0"/>
                        <a:t>x 900 MHz min.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sv-SE" dirty="0" smtClean="0"/>
                        <a:t> 2 </a:t>
                      </a:r>
                      <a:r>
                        <a:rPr lang="sv-SE" dirty="0"/>
                        <a:t>x 900 MHz min.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4000" y="2438400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Minimum</a:t>
                      </a:r>
                      <a:r>
                        <a:rPr lang="en-US" baseline="0" dirty="0" smtClean="0"/>
                        <a:t> Requirements </a:t>
                      </a:r>
                      <a:r>
                        <a:rPr lang="en-US" dirty="0" smtClean="0"/>
                        <a:t>Supported by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SR5.0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Supported Platforms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981200" y="1676400"/>
            <a:ext cx="5715000" cy="1066800"/>
          </a:xfrm>
        </p:spPr>
        <p:txBody>
          <a:bodyPr/>
          <a:lstStyle/>
          <a:p>
            <a:pPr algn="ctr"/>
            <a:r>
              <a:rPr lang="en-US" b="1" dirty="0" err="1" smtClean="0"/>
              <a:t>AppServer</a:t>
            </a:r>
            <a:r>
              <a:rPr lang="en-US" b="1" dirty="0" smtClean="0"/>
              <a:t> Hardware Configurations</a:t>
            </a:r>
          </a:p>
          <a:p>
            <a:endParaRPr lang="en-US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2895600"/>
          <a:ext cx="868680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1700"/>
                <a:gridCol w="2171700"/>
                <a:gridCol w="2171700"/>
                <a:gridCol w="21717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App Server Platform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Hard Drive Configuration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Memory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Processor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Sun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V240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x 36 GB min.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512 MB min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x 1.34 GHz min.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Sun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V245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x 73 GB min.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GB min.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x 1.5 GHz min.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4000" y="2514600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Minimum</a:t>
                      </a:r>
                      <a:r>
                        <a:rPr lang="en-US" baseline="0" dirty="0" smtClean="0"/>
                        <a:t> Requirements </a:t>
                      </a:r>
                      <a:r>
                        <a:rPr lang="en-US" dirty="0" smtClean="0"/>
                        <a:t>Supported by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SR5.0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Supported Platforms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981200" y="1676400"/>
            <a:ext cx="5715000" cy="1066800"/>
          </a:xfrm>
        </p:spPr>
        <p:txBody>
          <a:bodyPr/>
          <a:lstStyle/>
          <a:p>
            <a:r>
              <a:rPr lang="en-US" b="1" dirty="0" smtClean="0"/>
              <a:t>SR 5.0 supports the following </a:t>
            </a:r>
            <a:r>
              <a:rPr lang="en-US" b="1" dirty="0" err="1" smtClean="0"/>
              <a:t>headend</a:t>
            </a:r>
            <a:r>
              <a:rPr lang="en-US" b="1" dirty="0" smtClean="0"/>
              <a:t> equipment:</a:t>
            </a:r>
            <a:endParaRPr lang="en-US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2895600"/>
          <a:ext cx="8686800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1700"/>
                <a:gridCol w="2171700"/>
                <a:gridCol w="2171700"/>
                <a:gridCol w="21717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DNCS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Application Server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RNCS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V-445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V-880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V-890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V240</a:t>
                      </a:r>
                      <a:endParaRPr lang="en-US" sz="1800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V245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TED FX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Rackmount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Ted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Ted</a:t>
                      </a:r>
                      <a:r>
                        <a:rPr lang="en-US" sz="18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3.0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V240</a:t>
                      </a:r>
                      <a:endParaRPr lang="en-US" sz="1800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V245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457200"/>
            <a:ext cx="4876799" cy="2362199"/>
          </a:xfrm>
        </p:spPr>
        <p:txBody>
          <a:bodyPr/>
          <a:lstStyle/>
          <a:p>
            <a:r>
              <a:rPr lang="en-US" sz="2400" b="1" dirty="0" smtClean="0"/>
              <a:t>Disk and </a:t>
            </a:r>
            <a:r>
              <a:rPr lang="en-US" sz="2400" b="1" dirty="0" err="1" smtClean="0"/>
              <a:t>Filesystem</a:t>
            </a:r>
            <a:endParaRPr lang="en-US" sz="2400" b="1" dirty="0" smtClean="0"/>
          </a:p>
          <a:p>
            <a:r>
              <a:rPr lang="en-US" sz="2400" b="1" dirty="0" smtClean="0"/>
              <a:t>Structural Changes</a:t>
            </a:r>
            <a:endParaRPr lang="en-US" sz="2400" b="1" dirty="0"/>
          </a:p>
        </p:txBody>
      </p:sp>
      <p:graphicFrame>
        <p:nvGraphicFramePr>
          <p:cNvPr id="15" name="Diagram 14"/>
          <p:cNvGraphicFramePr/>
          <p:nvPr/>
        </p:nvGraphicFramePr>
        <p:xfrm>
          <a:off x="609601" y="4419600"/>
          <a:ext cx="4114800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6" name="Diagram 15"/>
          <p:cNvGraphicFramePr/>
          <p:nvPr/>
        </p:nvGraphicFramePr>
        <p:xfrm>
          <a:off x="609600" y="5410200"/>
          <a:ext cx="4116265" cy="53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7" name="Diagram 16"/>
          <p:cNvGraphicFramePr/>
          <p:nvPr/>
        </p:nvGraphicFramePr>
        <p:xfrm>
          <a:off x="609600" y="3886200"/>
          <a:ext cx="4116265" cy="53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AsOne/>
      </p:bldGraphic>
      <p:bldGraphic spid="16" grpId="0">
        <p:bldAsOne/>
      </p:bldGraphic>
      <p:bldGraphic spid="17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457200"/>
            <a:ext cx="4876799" cy="2362199"/>
          </a:xfrm>
        </p:spPr>
        <p:txBody>
          <a:bodyPr/>
          <a:lstStyle/>
          <a:p>
            <a:r>
              <a:rPr lang="en-US" b="1" dirty="0" smtClean="0"/>
              <a:t>Informix 11</a:t>
            </a:r>
          </a:p>
          <a:p>
            <a:endParaRPr lang="en-US" b="1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Informix 11</a:t>
            </a:r>
            <a:endParaRPr lang="en-US" dirty="0"/>
          </a:p>
        </p:txBody>
      </p:sp>
      <p:graphicFrame>
        <p:nvGraphicFramePr>
          <p:cNvPr id="6" name="Diagram 5"/>
          <p:cNvGraphicFramePr/>
          <p:nvPr/>
        </p:nvGraphicFramePr>
        <p:xfrm>
          <a:off x="762000" y="1397000"/>
          <a:ext cx="7696200" cy="492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0F30E99-B184-4007-8329-268914B34F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graphicEl>
                                              <a:dgm id="{20F30E99-B184-4007-8329-268914B34F6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0B47AD5-4FD7-4A03-A14D-95D30DF1B0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graphicEl>
                                              <a:dgm id="{E0B47AD5-4FD7-4A03-A14D-95D30DF1B0B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56483C6-23DD-422F-A31B-0381F2F5F1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graphicEl>
                                              <a:dgm id="{656483C6-23DD-422F-A31B-0381F2F5F1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B77DDF1-0C69-4ADA-B09C-F6F4D2EDFB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graphicEl>
                                              <a:dgm id="{AB77DDF1-0C69-4ADA-B09C-F6F4D2EDFBA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F4697F6-F574-4FC5-B442-45CFB21509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graphicEl>
                                              <a:dgm id="{5F4697F6-F574-4FC5-B442-45CFB21509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32E603F-5998-4E2A-A5C6-1A25C32B9A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>
                                            <p:graphicEl>
                                              <a:dgm id="{132E603F-5998-4E2A-A5C6-1A25C32B9AC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2976914-4CBD-4E14-A4B5-0D45BC8EEA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">
                                            <p:graphicEl>
                                              <a:dgm id="{82976914-4CBD-4E14-A4B5-0D45BC8EEA3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391A2BA-77CE-4CB6-A8F8-E6511C67EC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6">
                                            <p:graphicEl>
                                              <a:dgm id="{7391A2BA-77CE-4CB6-A8F8-E6511C67EC7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TMP-DEV-PPT-v8.0">
  <a:themeElements>
    <a:clrScheme name="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TMP-DEV-PPT-v8.0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82124" tIns="41061" rIns="82124" bIns="41061" numCol="1" anchor="t" anchorCtr="0" compatLnSpc="1">
        <a:prstTxWarp prst="textNoShape">
          <a:avLst/>
        </a:prstTxWarp>
      </a:bodyPr>
      <a:lstStyle>
        <a:defPPr marL="0" marR="0" indent="0" algn="l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82124" tIns="41061" rIns="82124" bIns="41061" numCol="1" anchor="t" anchorCtr="0" compatLnSpc="1">
        <a:prstTxWarp prst="textNoShape">
          <a:avLst/>
        </a:prstTxWarp>
      </a:bodyPr>
      <a:lstStyle>
        <a:defPPr marL="0" marR="0" indent="0" algn="l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MP-DEV-PPT-v8.0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MP-DEV-PPT-v8.0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8">
        <a:dk1>
          <a:srgbClr val="000000"/>
        </a:dk1>
        <a:lt1>
          <a:srgbClr val="FFFFFF"/>
        </a:lt1>
        <a:dk2>
          <a:srgbClr val="FFFFFF"/>
        </a:dk2>
        <a:lt2>
          <a:srgbClr val="000000"/>
        </a:lt2>
        <a:accent1>
          <a:srgbClr val="339999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CACA"/>
        </a:accent5>
        <a:accent6>
          <a:srgbClr val="A72632"/>
        </a:accent6>
        <a:hlink>
          <a:srgbClr val="FF99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9">
        <a:dk1>
          <a:srgbClr val="000000"/>
        </a:dk1>
        <a:lt1>
          <a:srgbClr val="FFFFFF"/>
        </a:lt1>
        <a:dk2>
          <a:srgbClr val="FFFFFF"/>
        </a:dk2>
        <a:lt2>
          <a:srgbClr val="000000"/>
        </a:lt2>
        <a:accent1>
          <a:srgbClr val="339999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CACA"/>
        </a:accent5>
        <a:accent6>
          <a:srgbClr val="A72632"/>
        </a:accent6>
        <a:hlink>
          <a:srgbClr val="9999CC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10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39999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CACA"/>
        </a:accent5>
        <a:accent6>
          <a:srgbClr val="A72632"/>
        </a:accent6>
        <a:hlink>
          <a:srgbClr val="9999CC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11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39999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CACA"/>
        </a:accent5>
        <a:accent6>
          <a:srgbClr val="A72632"/>
        </a:accent6>
        <a:hlink>
          <a:srgbClr val="9999CC"/>
        </a:hlink>
        <a:folHlink>
          <a:srgbClr val="EEB30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12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06774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B8BC"/>
        </a:accent5>
        <a:accent6>
          <a:srgbClr val="A72632"/>
        </a:accent6>
        <a:hlink>
          <a:srgbClr val="9999CC"/>
        </a:hlink>
        <a:folHlink>
          <a:srgbClr val="EEB30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13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06774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B8BC"/>
        </a:accent5>
        <a:accent6>
          <a:srgbClr val="A72632"/>
        </a:accent6>
        <a:hlink>
          <a:srgbClr val="336599"/>
        </a:hlink>
        <a:folHlink>
          <a:srgbClr val="EEB30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14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06774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B8BC"/>
        </a:accent5>
        <a:accent6>
          <a:srgbClr val="A72632"/>
        </a:accent6>
        <a:hlink>
          <a:srgbClr val="4B87C3"/>
        </a:hlink>
        <a:folHlink>
          <a:srgbClr val="EEB30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15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72632"/>
        </a:accent6>
        <a:hlink>
          <a:srgbClr val="4B87C3"/>
        </a:hlink>
        <a:folHlink>
          <a:srgbClr val="EEB30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16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4B87C3"/>
        </a:hlink>
        <a:folHlink>
          <a:srgbClr val="EEB30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82124" tIns="41061" rIns="82124" bIns="41061" numCol="1" anchor="t" anchorCtr="0" compatLnSpc="1">
        <a:prstTxWarp prst="textNoShape">
          <a:avLst/>
        </a:prstTxWarp>
      </a:bodyPr>
      <a:lstStyle>
        <a:defPPr marL="0" marR="0" indent="0" algn="l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82124" tIns="41061" rIns="82124" bIns="41061" numCol="1" anchor="t" anchorCtr="0" compatLnSpc="1">
        <a:prstTxWarp prst="textNoShape">
          <a:avLst/>
        </a:prstTxWarp>
      </a:bodyPr>
      <a:lstStyle>
        <a:defPPr marL="0" marR="0" indent="0" algn="l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TMP-DEV-PPT-v8.0</Template>
  <TotalTime>2726</TotalTime>
  <Pages>28</Pages>
  <Words>1826</Words>
  <Application>Microsoft Office PowerPoint</Application>
  <PresentationFormat>On-screen Show (4:3)</PresentationFormat>
  <Paragraphs>463</Paragraphs>
  <Slides>32</Slides>
  <Notes>32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5" baseType="lpstr">
      <vt:lpstr>TMP-DEV-PPT-v8.0</vt:lpstr>
      <vt:lpstr>Custom Design</vt:lpstr>
      <vt:lpstr>Microsoft Office PowerPoint 97-2003 Presentation</vt:lpstr>
      <vt:lpstr>Slide 1</vt:lpstr>
      <vt:lpstr>Slide 2</vt:lpstr>
      <vt:lpstr>Supported Platforms</vt:lpstr>
      <vt:lpstr>Supported Platforms</vt:lpstr>
      <vt:lpstr>Supported Platforms</vt:lpstr>
      <vt:lpstr>Supported Platforms</vt:lpstr>
      <vt:lpstr>Slide 7</vt:lpstr>
      <vt:lpstr>Slide 8</vt:lpstr>
      <vt:lpstr>Informix 11</vt:lpstr>
      <vt:lpstr>Slide 10</vt:lpstr>
      <vt:lpstr>Optional Integrated Application Server</vt:lpstr>
      <vt:lpstr>Slide 12</vt:lpstr>
      <vt:lpstr>Security</vt:lpstr>
      <vt:lpstr>Security</vt:lpstr>
      <vt:lpstr>Security</vt:lpstr>
      <vt:lpstr>Slide 16</vt:lpstr>
      <vt:lpstr>IPv6</vt:lpstr>
      <vt:lpstr>Web Browser-Based User Interface</vt:lpstr>
      <vt:lpstr>RF Gateway 1 VOD Encryption Support</vt:lpstr>
      <vt:lpstr>PSIP/EAS Aggregation</vt:lpstr>
      <vt:lpstr>Gigabit Ethernet BFS</vt:lpstr>
      <vt:lpstr>North Bound Interface (NBI)</vt:lpstr>
      <vt:lpstr>Slide 23</vt:lpstr>
      <vt:lpstr>Troubleshooting</vt:lpstr>
      <vt:lpstr>Tools</vt:lpstr>
      <vt:lpstr>Slide 26</vt:lpstr>
      <vt:lpstr>Slide 27</vt:lpstr>
      <vt:lpstr>Reference Material</vt:lpstr>
      <vt:lpstr>Slide 29</vt:lpstr>
      <vt:lpstr>Software Matrix</vt:lpstr>
      <vt:lpstr>Software Matrix</vt:lpstr>
      <vt:lpstr>Software Matrix</vt:lpstr>
    </vt:vector>
  </TitlesOfParts>
  <Company>Cisco Systems, Inc.</Company>
  <LinksUpToDate>false</LinksUpToDate>
  <SharedDoc>false</SharedDoc>
  <HyperlinksChanged>false</HyperlinksChanged>
  <AppVersion>12.0000</AppVersion>
</Properties>
</file>

<file path=docProps/core.xml><?xml version="1.0" encoding="utf-8"?>
<coreProperties xmlns="http://schemas.openxmlformats.org/package/2006/metadata/core-properties" xmlns:cp="http://schemas.openxmlformats.org/package/2006/metadata/core-properties" xmlns:dc="http://purl.org/dc/elements/1.1/" xmlns:dcterms="http://purl.org/dc/terms/" xmlns:xsi="http://www.w3.org/2001/XMLSchema-instance">
  <dcterms:created xsi:type="dcterms:W3CDTF">2011-08-29T00:13:46Z</dcterms:created>
  <dc:creator>Cisco Systems, Inc.</dc:creator>
  <lastModifiedBy>Jyotsna Mentreddi</lastModifiedBy>
  <lastPrinted>2011-08-29T00:13:46Z</lastPrinted>
  <dcterms:modified xsi:type="dcterms:W3CDTF">2012-07-03T20:25:30Z</dcterms:modified>
  <revision>119</revision>
  <dc:subject>Guide for Creating Powerpoint Presentations</dc:subject>
  <dc:title>CA Technical Support Training NPI Template Usage Guidelines EDCS-149345</dc:title>
</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DV.Tracking" pid="2">
    <vt:lpwstr>true</vt:lpwstr>
  </property>
  <property fmtid="{D5CDD505-2E9C-101B-9397-08002B2CF9AE}" name="DV.DocumentId" pid="3">
    <vt:lpwstr>J2QtSdLvfkx17e9UG457KE</vt:lpwstr>
  </property>
  <property fmtid="{D5CDD505-2E9C-101B-9397-08002B2CF9AE}" name="DV.VersionId" pid="4">
    <vt:lpwstr>oWv0ThFV2hsWRyvvVuJYcE</vt:lpwstr>
  </property>
  <property fmtid="{D5CDD505-2E9C-101B-9397-08002B2CF9AE}" name="DV.MergeIncapabilityFlags" pid="5">
    <vt:i4>0</vt:i4>
  </property>
</Properties>
</file>