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5" r:id="rId1"/>
  </p:sldMasterIdLst>
  <p:notesMasterIdLst>
    <p:notesMasterId r:id="rId27"/>
  </p:notesMasterIdLst>
  <p:handoutMasterIdLst>
    <p:handoutMasterId r:id="rId28"/>
  </p:handoutMasterIdLst>
  <p:sldIdLst>
    <p:sldId id="283" r:id="rId2"/>
    <p:sldId id="316" r:id="rId3"/>
    <p:sldId id="284" r:id="rId4"/>
    <p:sldId id="267" r:id="rId5"/>
    <p:sldId id="297" r:id="rId6"/>
    <p:sldId id="314"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312" r:id="rId21"/>
    <p:sldId id="313" r:id="rId22"/>
    <p:sldId id="295" r:id="rId23"/>
    <p:sldId id="290" r:id="rId24"/>
    <p:sldId id="317" r:id="rId25"/>
    <p:sldId id="285" r:id="rId26"/>
  </p:sldIdLst>
  <p:sldSz cx="9144000" cy="6858000" type="screen4x3"/>
  <p:notesSz cx="6985000" cy="9283700"/>
  <p:custDataLst>
    <p:tags r:id="rId29"/>
  </p:custDataLst>
  <p:defaultTextStyle>
    <a:defPPr>
      <a:defRPr lang="en-US"/>
    </a:defPPr>
    <a:lvl1pPr algn="l" rtl="0" eaLnBrk="0" fontAlgn="base" hangingPunct="0">
      <a:lnSpc>
        <a:spcPct val="90000"/>
      </a:lnSpc>
      <a:spcBef>
        <a:spcPct val="0"/>
      </a:spcBef>
      <a:spcAft>
        <a:spcPct val="0"/>
      </a:spcAft>
      <a:defRPr sz="3000" b="1" kern="1200">
        <a:solidFill>
          <a:schemeClr val="tx1"/>
        </a:solidFill>
        <a:latin typeface="Arial" charset="0"/>
        <a:ea typeface="+mn-ea"/>
        <a:cs typeface="+mn-cs"/>
      </a:defRPr>
    </a:lvl1pPr>
    <a:lvl2pPr marL="457200" algn="l" rtl="0" eaLnBrk="0" fontAlgn="base" hangingPunct="0">
      <a:lnSpc>
        <a:spcPct val="90000"/>
      </a:lnSpc>
      <a:spcBef>
        <a:spcPct val="0"/>
      </a:spcBef>
      <a:spcAft>
        <a:spcPct val="0"/>
      </a:spcAft>
      <a:defRPr sz="3000" b="1" kern="1200">
        <a:solidFill>
          <a:schemeClr val="tx1"/>
        </a:solidFill>
        <a:latin typeface="Arial" charset="0"/>
        <a:ea typeface="+mn-ea"/>
        <a:cs typeface="+mn-cs"/>
      </a:defRPr>
    </a:lvl2pPr>
    <a:lvl3pPr marL="914400" algn="l" rtl="0" eaLnBrk="0" fontAlgn="base" hangingPunct="0">
      <a:lnSpc>
        <a:spcPct val="90000"/>
      </a:lnSpc>
      <a:spcBef>
        <a:spcPct val="0"/>
      </a:spcBef>
      <a:spcAft>
        <a:spcPct val="0"/>
      </a:spcAft>
      <a:defRPr sz="3000" b="1" kern="1200">
        <a:solidFill>
          <a:schemeClr val="tx1"/>
        </a:solidFill>
        <a:latin typeface="Arial" charset="0"/>
        <a:ea typeface="+mn-ea"/>
        <a:cs typeface="+mn-cs"/>
      </a:defRPr>
    </a:lvl3pPr>
    <a:lvl4pPr marL="1371600" algn="l" rtl="0" eaLnBrk="0" fontAlgn="base" hangingPunct="0">
      <a:lnSpc>
        <a:spcPct val="90000"/>
      </a:lnSpc>
      <a:spcBef>
        <a:spcPct val="0"/>
      </a:spcBef>
      <a:spcAft>
        <a:spcPct val="0"/>
      </a:spcAft>
      <a:defRPr sz="3000" b="1" kern="1200">
        <a:solidFill>
          <a:schemeClr val="tx1"/>
        </a:solidFill>
        <a:latin typeface="Arial" charset="0"/>
        <a:ea typeface="+mn-ea"/>
        <a:cs typeface="+mn-cs"/>
      </a:defRPr>
    </a:lvl4pPr>
    <a:lvl5pPr marL="1828800" algn="l" rtl="0" eaLnBrk="0" fontAlgn="base" hangingPunct="0">
      <a:lnSpc>
        <a:spcPct val="90000"/>
      </a:lnSpc>
      <a:spcBef>
        <a:spcPct val="0"/>
      </a:spcBef>
      <a:spcAft>
        <a:spcPct val="0"/>
      </a:spcAft>
      <a:defRPr sz="3000" b="1" kern="1200">
        <a:solidFill>
          <a:schemeClr val="tx1"/>
        </a:solidFill>
        <a:latin typeface="Arial" charset="0"/>
        <a:ea typeface="+mn-ea"/>
        <a:cs typeface="+mn-cs"/>
      </a:defRPr>
    </a:lvl5pPr>
    <a:lvl6pPr marL="2286000" algn="l" defTabSz="914400" rtl="0" eaLnBrk="1" latinLnBrk="0" hangingPunct="1">
      <a:defRPr sz="3000" b="1" kern="1200">
        <a:solidFill>
          <a:schemeClr val="tx1"/>
        </a:solidFill>
        <a:latin typeface="Arial" charset="0"/>
        <a:ea typeface="+mn-ea"/>
        <a:cs typeface="+mn-cs"/>
      </a:defRPr>
    </a:lvl6pPr>
    <a:lvl7pPr marL="2743200" algn="l" defTabSz="914400" rtl="0" eaLnBrk="1" latinLnBrk="0" hangingPunct="1">
      <a:defRPr sz="3000" b="1" kern="1200">
        <a:solidFill>
          <a:schemeClr val="tx1"/>
        </a:solidFill>
        <a:latin typeface="Arial" charset="0"/>
        <a:ea typeface="+mn-ea"/>
        <a:cs typeface="+mn-cs"/>
      </a:defRPr>
    </a:lvl7pPr>
    <a:lvl8pPr marL="3200400" algn="l" defTabSz="914400" rtl="0" eaLnBrk="1" latinLnBrk="0" hangingPunct="1">
      <a:defRPr sz="3000" b="1" kern="1200">
        <a:solidFill>
          <a:schemeClr val="tx1"/>
        </a:solidFill>
        <a:latin typeface="Arial" charset="0"/>
        <a:ea typeface="+mn-ea"/>
        <a:cs typeface="+mn-cs"/>
      </a:defRPr>
    </a:lvl8pPr>
    <a:lvl9pPr marL="3657600" algn="l" defTabSz="914400" rtl="0" eaLnBrk="1" latinLnBrk="0" hangingPunct="1">
      <a:defRPr sz="30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ry Pfitzer"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DCAFF"/>
    <a:srgbClr val="89DCFF"/>
    <a:srgbClr val="C4EDFF"/>
    <a:srgbClr val="BCCDFA"/>
    <a:srgbClr val="CECDED"/>
    <a:srgbClr val="DAE7F0"/>
    <a:srgbClr val="99CCFF"/>
    <a:srgbClr val="D5E0E6"/>
    <a:srgbClr val="8E8E95"/>
    <a:srgbClr val="D2D2D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07" autoAdjust="0"/>
    <p:restoredTop sz="94819" autoAdjust="0"/>
  </p:normalViewPr>
  <p:slideViewPr>
    <p:cSldViewPr snapToGrid="0">
      <p:cViewPr>
        <p:scale>
          <a:sx n="75" d="100"/>
          <a:sy n="75" d="100"/>
        </p:scale>
        <p:origin x="-942" y="-72"/>
      </p:cViewPr>
      <p:guideLst>
        <p:guide orient="horz" pos="2160"/>
        <p:guide orient="horz" pos="624"/>
        <p:guide pos="2832"/>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1986" y="1872"/>
      </p:cViewPr>
      <p:guideLst>
        <p:guide orient="horz" pos="2924"/>
        <p:guide pos="2200"/>
      </p:guideLst>
    </p:cSldViewPr>
  </p:notesViewPr>
  <p:gridSpacing cx="78028800" cy="78028800"/>
</p:viewPr>
</file>

<file path=ppt/_rels/presentation.xml.rels><?xml version="1.0" encoding="UTF-8"?>

<Relationships xmlns="http://schemas.openxmlformats.org/package/2006/relationships">
  <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 Type="http://schemas.openxmlformats.org/officeDocument/2006/relationships/slide" Target="slides/slide1.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notesMaster" Target="notesMasters/notesMaster1.xml"/>
  <Relationship Id="rId28" Type="http://schemas.openxmlformats.org/officeDocument/2006/relationships/handoutMaster" Target="handoutMasters/handoutMaster1.xml"/>
  <Relationship Id="rId29" Type="http://schemas.openxmlformats.org/officeDocument/2006/relationships/tags" Target="tags/tag1.xml"/>
  <Relationship Id="rId3" Type="http://schemas.openxmlformats.org/officeDocument/2006/relationships/slide" Target="slides/slide2.xml"/>
  <Relationship Id="rId30" Type="http://schemas.openxmlformats.org/officeDocument/2006/relationships/commentAuthors" Target="commentAuthors.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heme" Target="theme/theme1.xml"/>
  <Relationship Id="rId34" Type="http://schemas.openxmlformats.org/officeDocument/2006/relationships/tableStyles" Target="tableStyles.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_rels/viewProps.xml.rels><?xml version="1.0" encoding="UTF-8"?>

<Relationships xmlns="http://schemas.openxmlformats.org/package/2006/relationships">
  <Relationship Id="rId1" Type="http://schemas.openxmlformats.org/officeDocument/2006/relationships/slide" Target="slides/slide22.xml"/>
  <Relationship Id="rId2" Type="http://schemas.openxmlformats.org/officeDocument/2006/relationships/slide" Target="slides/slide23.xml"/>
</Relationships>

</file>

<file path=ppt/drawings/_rels/vmlDrawing1.vml.rels><?xml version="1.0" encoding="UTF-8"?>

<Relationships xmlns="http://schemas.openxmlformats.org/package/2006/relationships">
  <Relationship Id="rId1" Type="http://schemas.openxmlformats.org/officeDocument/2006/relationships/image" Target="../media/image8.emf"/>
</Relationships>

</file>

<file path=ppt/drawings/_rels/vmlDrawing2.vml.rels><?xml version="1.0" encoding="UTF-8"?>

<Relationships xmlns="http://schemas.openxmlformats.org/package/2006/relationships">
  <Relationship Id="rId1" Type="http://schemas.openxmlformats.org/officeDocument/2006/relationships/image" Target="../media/image9.emf"/>
</Relationships>

</file>

<file path=ppt/drawings/_rels/vmlDrawing3.vml.rels><?xml version="1.0" encoding="UTF-8"?>

<Relationships xmlns="http://schemas.openxmlformats.org/package/2006/relationships">
  <Relationship Id="rId1" Type="http://schemas.openxmlformats.org/officeDocument/2006/relationships/image" Target="../media/image10.emf"/>
</Relationships>

</file>

<file path=ppt/handoutMasters/_rels/handoutMaster1.xml.rels><?xml version="1.0" encoding="UTF-8"?>

<Relationships xmlns="http://schemas.openxmlformats.org/package/2006/relationships">
  <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Rectangle 4"/>
          <p:cNvSpPr>
            <a:spLocks noChangeArrowheads="1"/>
          </p:cNvSpPr>
          <p:nvPr/>
        </p:nvSpPr>
        <p:spPr bwMode="auto">
          <a:xfrm>
            <a:off x="57046" y="8958264"/>
            <a:ext cx="6839215" cy="346075"/>
          </a:xfrm>
          <a:prstGeom prst="rect">
            <a:avLst/>
          </a:prstGeom>
          <a:noFill/>
          <a:ln w="9525">
            <a:noFill/>
            <a:miter lim="800000"/>
            <a:headEnd/>
            <a:tailEnd/>
          </a:ln>
          <a:effectLst/>
        </p:spPr>
        <p:txBody>
          <a:bodyPr lIns="96871" tIns="50818" rIns="96871" bIns="50818">
            <a:spAutoFit/>
          </a:bodyPr>
          <a:lstStyle/>
          <a:p>
            <a:pPr defTabSz="620713">
              <a:lnSpc>
                <a:spcPct val="100000"/>
              </a:lnSpc>
              <a:tabLst>
                <a:tab pos="2417763" algn="l"/>
                <a:tab pos="4892675" algn="l"/>
              </a:tabLst>
            </a:pPr>
            <a:r>
              <a:rPr lang="en-US" sz="800" dirty="0"/>
              <a:t>Copyright © 2003, Cisco Systems, Inc. All rights reserved. Printed in USA.</a:t>
            </a:r>
            <a:br>
              <a:rPr lang="en-US" sz="800" dirty="0"/>
            </a:br>
            <a:r>
              <a:rPr lang="en-US" sz="800" dirty="0"/>
              <a:t>Presentation_ID.scr</a:t>
            </a:r>
          </a:p>
        </p:txBody>
      </p:sp>
      <p:sp>
        <p:nvSpPr>
          <p:cNvPr id="3077" name="Line 5"/>
          <p:cNvSpPr>
            <a:spLocks noChangeShapeType="1"/>
          </p:cNvSpPr>
          <p:nvPr/>
        </p:nvSpPr>
        <p:spPr bwMode="auto">
          <a:xfrm>
            <a:off x="153709" y="8974138"/>
            <a:ext cx="6675999" cy="0"/>
          </a:xfrm>
          <a:prstGeom prst="line">
            <a:avLst/>
          </a:prstGeom>
          <a:noFill/>
          <a:ln w="12700">
            <a:solidFill>
              <a:schemeClr val="tx1"/>
            </a:solidFill>
            <a:round/>
            <a:headEnd type="none" w="sm" len="sm"/>
            <a:tailEnd type="none" w="sm" len="sm"/>
          </a:ln>
          <a:effectLst/>
        </p:spPr>
        <p:txBody>
          <a:bodyPr wrap="none" anchor="ctr"/>
          <a:lstStyle/>
          <a:p>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Relationships xmlns="http://schemas.openxmlformats.org/package/2006/relationships">
  <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27552" y="8596313"/>
            <a:ext cx="446863" cy="214312"/>
          </a:xfrm>
          <a:prstGeom prst="rect">
            <a:avLst/>
          </a:prstGeom>
          <a:noFill/>
          <a:ln w="9525">
            <a:noFill/>
            <a:miter lim="800000"/>
            <a:headEnd/>
            <a:tailEnd/>
          </a:ln>
          <a:effectLst/>
        </p:spPr>
        <p:txBody>
          <a:bodyPr wrap="none" anchor="ctr"/>
          <a:lstStyle/>
          <a:p>
            <a:endParaRPr lang="en-US" dirty="0"/>
          </a:p>
        </p:txBody>
      </p:sp>
      <p:sp>
        <p:nvSpPr>
          <p:cNvPr id="183305" name="Rectangle 9"/>
          <p:cNvSpPr>
            <a:spLocks noChangeArrowheads="1"/>
          </p:cNvSpPr>
          <p:nvPr/>
        </p:nvSpPr>
        <p:spPr bwMode="auto">
          <a:xfrm>
            <a:off x="57047" y="8774113"/>
            <a:ext cx="2609868" cy="347662"/>
          </a:xfrm>
          <a:prstGeom prst="rect">
            <a:avLst/>
          </a:prstGeom>
          <a:noFill/>
          <a:ln w="9525">
            <a:noFill/>
            <a:miter lim="800000"/>
            <a:headEnd/>
            <a:tailEnd/>
          </a:ln>
          <a:effectLst/>
        </p:spPr>
        <p:txBody>
          <a:bodyPr lIns="95428" tIns="50059" rIns="95428" bIns="50059">
            <a:spAutoFit/>
          </a:bodyPr>
          <a:lstStyle/>
          <a:p>
            <a:pPr defTabSz="609600">
              <a:lnSpc>
                <a:spcPct val="100000"/>
              </a:lnSpc>
              <a:tabLst>
                <a:tab pos="2379663" algn="l"/>
                <a:tab pos="4818063" algn="l"/>
              </a:tabLst>
            </a:pPr>
            <a:r>
              <a:rPr lang="en-US" sz="800" dirty="0"/>
              <a:t>© 2003, Cisco Systems, Inc. All rights reserved.</a:t>
            </a:r>
          </a:p>
          <a:p>
            <a:pPr defTabSz="609600">
              <a:lnSpc>
                <a:spcPct val="100000"/>
              </a:lnSpc>
              <a:tabLst>
                <a:tab pos="2379663" algn="l"/>
                <a:tab pos="4818063" algn="l"/>
              </a:tabLst>
            </a:pPr>
            <a:r>
              <a:rPr lang="en-US" sz="800" dirty="0"/>
              <a:t>&lt;Title of Course (ACRO) vX.X&gt;</a:t>
            </a:r>
          </a:p>
        </p:txBody>
      </p:sp>
      <p:sp>
        <p:nvSpPr>
          <p:cNvPr id="183306" name="Line 10"/>
          <p:cNvSpPr>
            <a:spLocks noChangeShapeType="1"/>
          </p:cNvSpPr>
          <p:nvPr/>
        </p:nvSpPr>
        <p:spPr bwMode="auto">
          <a:xfrm>
            <a:off x="152124" y="8789988"/>
            <a:ext cx="6628461" cy="0"/>
          </a:xfrm>
          <a:prstGeom prst="line">
            <a:avLst/>
          </a:prstGeom>
          <a:noFill/>
          <a:ln w="12700">
            <a:solidFill>
              <a:schemeClr val="tx1"/>
            </a:solidFill>
            <a:round/>
            <a:headEnd type="none" w="sm" len="sm"/>
            <a:tailEnd type="none" w="sm" len="sm"/>
          </a:ln>
          <a:effectLst/>
        </p:spPr>
        <p:txBody>
          <a:bodyPr wrap="none" anchor="ctr"/>
          <a:lstStyle/>
          <a:p>
            <a:endParaRPr lang="en-US" dirty="0"/>
          </a:p>
        </p:txBody>
      </p:sp>
      <p:sp>
        <p:nvSpPr>
          <p:cNvPr id="183307" name="Rectangle 11"/>
          <p:cNvSpPr>
            <a:spLocks noGrp="1" noChangeArrowheads="1"/>
          </p:cNvSpPr>
          <p:nvPr>
            <p:ph type="sldNum" sz="quarter" idx="5"/>
          </p:nvPr>
        </p:nvSpPr>
        <p:spPr bwMode="auto">
          <a:xfrm>
            <a:off x="5907459" y="8666163"/>
            <a:ext cx="811325" cy="290512"/>
          </a:xfrm>
          <a:prstGeom prst="rect">
            <a:avLst/>
          </a:prstGeom>
          <a:noFill/>
          <a:ln w="9525">
            <a:noFill/>
            <a:miter lim="800000"/>
            <a:headEnd/>
            <a:tailEnd/>
          </a:ln>
          <a:effectLst/>
        </p:spPr>
        <p:txBody>
          <a:bodyPr vert="horz" wrap="square" lIns="18772" tIns="0" rIns="18772" bIns="0" numCol="1" anchor="b" anchorCtr="0" compatLnSpc="1">
            <a:prstTxWarp prst="textNoShape">
              <a:avLst/>
            </a:prstTxWarp>
          </a:bodyPr>
          <a:lstStyle>
            <a:lvl1pPr algn="r" defTabSz="900113">
              <a:lnSpc>
                <a:spcPct val="100000"/>
              </a:lnSpc>
              <a:defRPr sz="800" b="0"/>
            </a:lvl1pPr>
          </a:lstStyle>
          <a:p>
            <a:fld id="{2C927937-995C-4819-9D75-F5BD88AE948F}" type="slidenum">
              <a:rPr lang="en-US"/>
              <a:pPr/>
              <a:t>‹#›</a:t>
            </a:fld>
            <a:endParaRPr lang="en-US" dirty="0"/>
          </a:p>
        </p:txBody>
      </p:sp>
      <p:sp>
        <p:nvSpPr>
          <p:cNvPr id="183308" name="Rectangle 12"/>
          <p:cNvSpPr>
            <a:spLocks noGrp="1" noRot="1" noChangeAspect="1" noChangeArrowheads="1" noTextEdit="1"/>
          </p:cNvSpPr>
          <p:nvPr>
            <p:ph type="sldImg" idx="2"/>
          </p:nvPr>
        </p:nvSpPr>
        <p:spPr bwMode="auto">
          <a:xfrm>
            <a:off x="865188" y="244475"/>
            <a:ext cx="5316537" cy="3987800"/>
          </a:xfrm>
          <a:prstGeom prst="rect">
            <a:avLst/>
          </a:prstGeom>
          <a:noFill/>
          <a:ln w="12700">
            <a:solidFill>
              <a:schemeClr val="tx1"/>
            </a:solidFill>
            <a:miter lim="800000"/>
            <a:headEnd/>
            <a:tailEnd/>
          </a:ln>
          <a:effectLst/>
        </p:spPr>
      </p:sp>
      <p:sp>
        <p:nvSpPr>
          <p:cNvPr id="183309" name="Rectangle 13"/>
          <p:cNvSpPr>
            <a:spLocks noGrp="1" noChangeArrowheads="1"/>
          </p:cNvSpPr>
          <p:nvPr>
            <p:ph type="body" sz="quarter" idx="3"/>
          </p:nvPr>
        </p:nvSpPr>
        <p:spPr bwMode="auto">
          <a:xfrm>
            <a:off x="402494" y="4371976"/>
            <a:ext cx="6100783" cy="4244975"/>
          </a:xfrm>
          <a:prstGeom prst="rect">
            <a:avLst/>
          </a:prstGeom>
          <a:noFill/>
          <a:ln w="9525">
            <a:noFill/>
            <a:miter lim="800000"/>
            <a:headEnd/>
            <a:tailEnd/>
          </a:ln>
          <a:effectLst/>
        </p:spPr>
        <p:txBody>
          <a:bodyPr vert="horz" wrap="square" lIns="95428" tIns="50059" rIns="95428" bIns="50059"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40000"/>
      </a:spcBef>
      <a:spcAft>
        <a:spcPct val="0"/>
      </a:spcAft>
      <a:buSzPct val="100000"/>
      <a:buChar char="•"/>
      <a:defRPr sz="1400" kern="1200">
        <a:solidFill>
          <a:schemeClr val="tx1"/>
        </a:solidFill>
        <a:latin typeface="Arial" charset="0"/>
        <a:ea typeface="+mn-ea"/>
        <a:cs typeface="+mn-cs"/>
      </a:defRPr>
    </a:lvl1pPr>
    <a:lvl2pPr marL="482600" indent="-120650" algn="l" defTabSz="1020763" rtl="0" eaLnBrk="0" fontAlgn="base" hangingPunct="0">
      <a:lnSpc>
        <a:spcPct val="90000"/>
      </a:lnSpc>
      <a:spcBef>
        <a:spcPct val="40000"/>
      </a:spcBef>
      <a:spcAft>
        <a:spcPct val="0"/>
      </a:spcAft>
      <a:buSzPct val="100000"/>
      <a:buChar char="•"/>
      <a:defRPr sz="1400" kern="1200">
        <a:solidFill>
          <a:schemeClr val="tx1"/>
        </a:solidFill>
        <a:latin typeface="Arial" charset="0"/>
        <a:ea typeface="+mn-ea"/>
        <a:cs typeface="+mn-cs"/>
      </a:defRPr>
    </a:lvl2pPr>
    <a:lvl3pPr marL="966788" algn="l" defTabSz="1020763" rtl="0" eaLnBrk="0" fontAlgn="base" hangingPunct="0">
      <a:lnSpc>
        <a:spcPct val="90000"/>
      </a:lnSpc>
      <a:spcBef>
        <a:spcPct val="40000"/>
      </a:spcBef>
      <a:spcAft>
        <a:spcPct val="0"/>
      </a:spcAft>
      <a:buSzPct val="100000"/>
      <a:buChar char="•"/>
      <a:defRPr sz="1400" kern="1200">
        <a:solidFill>
          <a:schemeClr val="tx1"/>
        </a:solidFill>
        <a:latin typeface="Arial" charset="0"/>
        <a:ea typeface="+mn-ea"/>
        <a:cs typeface="+mn-cs"/>
      </a:defRPr>
    </a:lvl3pPr>
    <a:lvl4pPr marL="1449388" algn="l" defTabSz="1020763" rtl="0" eaLnBrk="0" fontAlgn="base" hangingPunct="0">
      <a:lnSpc>
        <a:spcPct val="90000"/>
      </a:lnSpc>
      <a:spcBef>
        <a:spcPct val="40000"/>
      </a:spcBef>
      <a:spcAft>
        <a:spcPct val="0"/>
      </a:spcAft>
      <a:buSzPct val="100000"/>
      <a:buChar char="•"/>
      <a:defRPr sz="1400" kern="1200">
        <a:solidFill>
          <a:schemeClr val="tx1"/>
        </a:solidFill>
        <a:latin typeface="Arial" charset="0"/>
        <a:ea typeface="+mn-ea"/>
        <a:cs typeface="+mn-cs"/>
      </a:defRPr>
    </a:lvl4pPr>
    <a:lvl5pPr marL="1931988" algn="l" defTabSz="1020763" rtl="0" eaLnBrk="0" fontAlgn="base" hangingPunct="0">
      <a:lnSpc>
        <a:spcPct val="90000"/>
      </a:lnSpc>
      <a:spcBef>
        <a:spcPct val="40000"/>
      </a:spcBef>
      <a:spcAft>
        <a:spcPct val="0"/>
      </a:spcAft>
      <a:buSzPct val="100000"/>
      <a:buChar char="•"/>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2.xml"/>
</Relationships>

</file>

<file path=ppt/notesSlides/_rels/notesSlide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3.xml"/>
</Relationships>

</file>

<file path=ppt/notesSlides/_rels/notesSlide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5.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D25C15C8-E0F8-43CB-B041-1E98C8E49D1F}" type="slidenum">
              <a:rPr lang="en-US"/>
              <a:pPr/>
              <a:t>1</a:t>
            </a:fld>
            <a:endParaRPr lang="en-US" dirty="0"/>
          </a:p>
        </p:txBody>
      </p:sp>
      <p:sp>
        <p:nvSpPr>
          <p:cNvPr id="686082" name="Rectangle 2"/>
          <p:cNvSpPr>
            <a:spLocks noGrp="1" noRot="1" noChangeAspect="1" noChangeArrowheads="1" noTextEdit="1"/>
          </p:cNvSpPr>
          <p:nvPr>
            <p:ph type="sldImg"/>
          </p:nvPr>
        </p:nvSpPr>
        <p:spPr>
          <a:xfrm>
            <a:off x="863600" y="244475"/>
            <a:ext cx="5314950" cy="3986213"/>
          </a:xfrm>
          <a:ln/>
        </p:spPr>
      </p:sp>
      <p:sp>
        <p:nvSpPr>
          <p:cNvPr id="686083" name="Rectangle 3"/>
          <p:cNvSpPr>
            <a:spLocks noGrp="1" noChangeArrowheads="1"/>
          </p:cNvSpPr>
          <p:nvPr>
            <p:ph type="body" idx="1"/>
          </p:nvPr>
        </p:nvSpPr>
        <p:spPr>
          <a:xfrm>
            <a:off x="404079" y="4371976"/>
            <a:ext cx="6099198" cy="4246563"/>
          </a:xfrm>
        </p:spPr>
        <p:txBody>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22C50600-C9BD-4642-A679-F9903FBD7F35}" type="slidenum">
              <a:rPr lang="en-US"/>
              <a:pPr/>
              <a:t>3</a:t>
            </a:fld>
            <a:endParaRPr lang="en-US" dirty="0"/>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8CACAE52-0FAA-4F22-A801-FC4AD3DD2438}" type="slidenum">
              <a:rPr lang="en-US"/>
              <a:pPr/>
              <a:t>4</a:t>
            </a:fld>
            <a:endParaRPr lang="en-US" dirty="0"/>
          </a:p>
        </p:txBody>
      </p:sp>
      <p:sp>
        <p:nvSpPr>
          <p:cNvPr id="696322" name="Rectangle 2"/>
          <p:cNvSpPr>
            <a:spLocks noGrp="1" noRot="1" noChangeAspect="1" noChangeArrowheads="1" noTextEdit="1"/>
          </p:cNvSpPr>
          <p:nvPr>
            <p:ph type="sldImg"/>
          </p:nvPr>
        </p:nvSpPr>
        <p:spPr>
          <a:ln/>
        </p:spPr>
      </p:sp>
      <p:sp>
        <p:nvSpPr>
          <p:cNvPr id="6963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8"/>
          <p:cNvSpPr>
            <a:spLocks noGrp="1" noChangeArrowheads="1"/>
          </p:cNvSpPr>
          <p:nvPr>
            <p:ph type="sldNum" sz="quarter" idx="5"/>
          </p:nvPr>
        </p:nvSpPr>
        <p:spPr>
          <a:ln/>
        </p:spPr>
        <p:txBody>
          <a:bodyPr/>
          <a:lstStyle/>
          <a:p>
            <a:fld id="{DF76D99F-802F-46FF-9D62-6139D81BFA50}" type="slidenum">
              <a:rPr lang="en-US"/>
              <a:pPr/>
              <a:t>22</a:t>
            </a:fld>
            <a:endParaRPr lang="en-US"/>
          </a:p>
        </p:txBody>
      </p:sp>
      <p:sp>
        <p:nvSpPr>
          <p:cNvPr id="5" name="Rectangle 21"/>
          <p:cNvSpPr>
            <a:spLocks noGrp="1" noChangeArrowheads="1"/>
          </p:cNvSpPr>
          <p:nvPr>
            <p:ph type="hdr" sz="quarter"/>
          </p:nvPr>
        </p:nvSpPr>
        <p:spPr>
          <a:xfrm>
            <a:off x="0" y="1"/>
            <a:ext cx="3026834" cy="464185"/>
          </a:xfrm>
          <a:prstGeom prst="rect">
            <a:avLst/>
          </a:prstGeom>
          <a:ln/>
        </p:spPr>
        <p:txBody>
          <a:bodyPr lIns="93031" tIns="46516" rIns="93031" bIns="46516"/>
          <a:lstStyle/>
          <a:p>
            <a:r>
              <a:rPr lang="en-US"/>
              <a:t>SciCare</a:t>
            </a:r>
            <a:r>
              <a:rPr lang="en-US">
                <a:cs typeface="Arial" charset="0"/>
              </a:rPr>
              <a:t>™</a:t>
            </a:r>
            <a:r>
              <a:rPr lang="en-US"/>
              <a:t> Training Services</a:t>
            </a:r>
          </a:p>
        </p:txBody>
      </p:sp>
      <p:sp>
        <p:nvSpPr>
          <p:cNvPr id="6" name="Rectangle 22"/>
          <p:cNvSpPr>
            <a:spLocks noGrp="1" noChangeArrowheads="1"/>
          </p:cNvSpPr>
          <p:nvPr>
            <p:ph type="dt" idx="1"/>
          </p:nvPr>
        </p:nvSpPr>
        <p:spPr>
          <a:xfrm>
            <a:off x="3958167" y="1"/>
            <a:ext cx="3026834" cy="464185"/>
          </a:xfrm>
          <a:prstGeom prst="rect">
            <a:avLst/>
          </a:prstGeom>
          <a:ln/>
        </p:spPr>
        <p:txBody>
          <a:bodyPr lIns="93031" tIns="46516" rIns="93031" bIns="46516"/>
          <a:lstStyle/>
          <a:p>
            <a:r>
              <a:rPr lang="en-US"/>
              <a:t>Course Name in Notes Master</a:t>
            </a:r>
          </a:p>
        </p:txBody>
      </p:sp>
      <p:sp>
        <p:nvSpPr>
          <p:cNvPr id="1213442" name="Rectangle 2"/>
          <p:cNvSpPr>
            <a:spLocks noGrp="1" noRot="1" noChangeAspect="1" noChangeArrowheads="1" noTextEdit="1"/>
          </p:cNvSpPr>
          <p:nvPr>
            <p:ph type="sldImg"/>
          </p:nvPr>
        </p:nvSpPr>
        <p:spPr>
          <a:xfrm>
            <a:off x="825500" y="555625"/>
            <a:ext cx="5030788" cy="3773488"/>
          </a:xfrm>
          <a:ln/>
        </p:spPr>
      </p:sp>
      <p:sp>
        <p:nvSpPr>
          <p:cNvPr id="1213443" name="Rectangle 3"/>
          <p:cNvSpPr>
            <a:spLocks noGrp="1" noChangeArrowheads="1"/>
          </p:cNvSpPr>
          <p:nvPr>
            <p:ph type="body" idx="1"/>
          </p:nvPr>
        </p:nvSpPr>
        <p:spPr>
          <a:xfrm>
            <a:off x="930069" y="4410392"/>
            <a:ext cx="5124864" cy="4177348"/>
          </a:xfrm>
        </p:spPr>
        <p:txBody>
          <a:bodyPr/>
          <a:lstStyle/>
          <a:p>
            <a:pPr defTabSz="912864"/>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894007-3CB9-45AD-8BB7-20C7E9E0B408}" type="slidenum">
              <a:rPr lang="en-US"/>
              <a:pPr/>
              <a:t>23</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98E1767B-739D-4A32-900D-93992B0AF7C3}" type="slidenum">
              <a:rPr lang="en-US"/>
              <a:pPr/>
              <a:t>25</a:t>
            </a:fld>
            <a:endParaRPr lang="en-US" dirty="0"/>
          </a:p>
        </p:txBody>
      </p:sp>
      <p:sp>
        <p:nvSpPr>
          <p:cNvPr id="698370" name="Rectangle 2"/>
          <p:cNvSpPr>
            <a:spLocks noGrp="1" noRot="1" noChangeAspect="1" noChangeArrowheads="1" noTextEdit="1"/>
          </p:cNvSpPr>
          <p:nvPr>
            <p:ph type="sldImg"/>
          </p:nvPr>
        </p:nvSpPr>
        <p:spPr>
          <a:ln/>
        </p:spPr>
      </p:sp>
      <p:sp>
        <p:nvSpPr>
          <p:cNvPr id="698371"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1.jpeg"/>
</Relationships>

</file>

<file path=ppt/slideLayouts/_rels/slideLayout10.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4.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4.png"/>
</Relationships>

</file>

<file path=ppt/slideLayouts/_rels/slideLayout2.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2.jpeg"/>
</Relationships>

</file>

<file path=ppt/slideLayouts/_rels/slideLayout3.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2.jpeg"/>
</Relationships>

</file>

<file path=ppt/slideLayouts/_rels/slideLayout4.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2.jpeg"/>
</Relationships>

</file>

<file path=ppt/slideLayouts/_rels/slideLayout5.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3.png"/>
</Relationships>

</file>

<file path=ppt/slideLayouts/_rels/slideLayout6.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esson Titl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9456" y="1252728"/>
            <a:ext cx="8110728" cy="2907792"/>
          </a:xfrm>
        </p:spPr>
        <p:txBody>
          <a:bodyPr/>
          <a:lstStyle>
            <a:lvl1pPr>
              <a:defRPr sz="3200"/>
            </a:lvl1pPr>
          </a:lstStyle>
          <a:p>
            <a:r>
              <a:rPr lang="en-US" dirty="0" smtClean="0"/>
              <a:t>Lesson Title Goes Here</a:t>
            </a:r>
            <a:endParaRPr lang="en-US" dirty="0"/>
          </a:p>
        </p:txBody>
      </p:sp>
      <p:grpSp>
        <p:nvGrpSpPr>
          <p:cNvPr id="3" name="Group 67"/>
          <p:cNvGrpSpPr/>
          <p:nvPr/>
        </p:nvGrpSpPr>
        <p:grpSpPr>
          <a:xfrm>
            <a:off x="341314" y="311151"/>
            <a:ext cx="829170" cy="438358"/>
            <a:chOff x="609600" y="528537"/>
            <a:chExt cx="1444734" cy="763789"/>
          </a:xfrm>
          <a:gradFill flip="none" rotWithShape="1">
            <a:gsLst>
              <a:gs pos="11000">
                <a:srgbClr val="6DB344"/>
              </a:gs>
              <a:gs pos="100000">
                <a:srgbClr val="B7D333"/>
              </a:gs>
            </a:gsLst>
            <a:lin ang="2700000" scaled="1"/>
            <a:tileRect/>
          </a:gradFill>
        </p:grpSpPr>
        <p:sp>
          <p:nvSpPr>
            <p:cNvPr id="19" name="Rectangle 1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20" name="Freeform 1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21" name="Freeform 2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22" name="Freeform 2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23" name="Freeform 2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24" name="Freeform 2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25" name="Freeform 2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6" name="Freeform 2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27" name="Freeform 2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8" name="Freeform 2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29" name="Freeform 2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30" name="Freeform 2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31" name="Freeform 3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32" name="Freeform 3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pic>
        <p:nvPicPr>
          <p:cNvPr id="34" name="Picture 33" descr="bottom bar.jpg"/>
          <p:cNvPicPr>
            <a:picLocks noChangeAspect="1"/>
          </p:cNvPicPr>
          <p:nvPr/>
        </p:nvPicPr>
        <p:blipFill>
          <a:blip r:embed="rId2" cstate="print"/>
          <a:stretch>
            <a:fillRect/>
          </a:stretch>
        </p:blipFill>
        <p:spPr>
          <a:xfrm>
            <a:off x="333375" y="6477000"/>
            <a:ext cx="8477250" cy="162912"/>
          </a:xfrm>
          <a:prstGeom prst="rect">
            <a:avLst/>
          </a:prstGeom>
        </p:spPr>
      </p:pic>
      <p:sp>
        <p:nvSpPr>
          <p:cNvPr id="3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Module Title Goes Here</a:t>
            </a:r>
            <a:endParaRPr lang="en-US"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Two Row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 Goes Here</a:t>
            </a:r>
            <a:endParaRPr lang="en-US" dirty="0"/>
          </a:p>
        </p:txBody>
      </p:sp>
      <p:sp>
        <p:nvSpPr>
          <p:cNvPr id="3" name="Content Placeholder 2"/>
          <p:cNvSpPr>
            <a:spLocks noGrp="1"/>
          </p:cNvSpPr>
          <p:nvPr>
            <p:ph idx="12" hasCustomPrompt="1"/>
          </p:nvPr>
        </p:nvSpPr>
        <p:spPr>
          <a:xfrm>
            <a:off x="228600" y="1188720"/>
            <a:ext cx="8686800" cy="265176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2"/>
          <p:cNvSpPr>
            <a:spLocks noGrp="1"/>
          </p:cNvSpPr>
          <p:nvPr>
            <p:ph idx="14" hasCustomPrompt="1"/>
          </p:nvPr>
        </p:nvSpPr>
        <p:spPr>
          <a:xfrm>
            <a:off x="228600" y="4023360"/>
            <a:ext cx="8686800" cy="265176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ubtitle, Two Row Content and Not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 Goes Here</a:t>
            </a:r>
            <a:endParaRPr lang="en-US" dirty="0"/>
          </a:p>
        </p:txBody>
      </p:sp>
      <p:sp>
        <p:nvSpPr>
          <p:cNvPr id="3" name="Content Placeholder 2"/>
          <p:cNvSpPr>
            <a:spLocks noGrp="1"/>
          </p:cNvSpPr>
          <p:nvPr>
            <p:ph idx="12" hasCustomPrompt="1"/>
          </p:nvPr>
        </p:nvSpPr>
        <p:spPr>
          <a:xfrm>
            <a:off x="228600" y="1645920"/>
            <a:ext cx="8686800" cy="224028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2"/>
          <p:cNvSpPr>
            <a:spLocks noGrp="1"/>
          </p:cNvSpPr>
          <p:nvPr>
            <p:ph idx="14" hasCustomPrompt="1"/>
          </p:nvPr>
        </p:nvSpPr>
        <p:spPr>
          <a:xfrm>
            <a:off x="228600" y="4069080"/>
            <a:ext cx="8686800" cy="224028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7"/>
          <p:cNvSpPr>
            <a:spLocks noGrp="1"/>
          </p:cNvSpPr>
          <p:nvPr>
            <p:ph type="body" sz="quarter" idx="10" hasCustomPrompt="1"/>
          </p:nvPr>
        </p:nvSpPr>
        <p:spPr>
          <a:xfrm>
            <a:off x="228600" y="1186542"/>
            <a:ext cx="8686800" cy="38100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6" name="Text Placeholder 9"/>
          <p:cNvSpPr>
            <a:spLocks noGrp="1"/>
          </p:cNvSpPr>
          <p:nvPr>
            <p:ph type="body" sz="quarter" idx="11" hasCustomPrompt="1"/>
          </p:nvPr>
        </p:nvSpPr>
        <p:spPr>
          <a:xfrm>
            <a:off x="228600" y="6364224"/>
            <a:ext cx="868680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Slide Title Goes Here</a:t>
            </a:r>
            <a:endParaRPr lang="en-US" dirty="0"/>
          </a:p>
        </p:txBody>
      </p:sp>
    </p:spTree>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losing Logo Slide">
    <p:spTree>
      <p:nvGrpSpPr>
        <p:cNvPr id="1" name=""/>
        <p:cNvGrpSpPr/>
        <p:nvPr/>
      </p:nvGrpSpPr>
      <p:grpSpPr>
        <a:xfrm>
          <a:off x="0" y="0"/>
          <a:ext cx="0" cy="0"/>
          <a:chOff x="0" y="0"/>
          <a:chExt cx="0" cy="0"/>
        </a:xfrm>
      </p:grpSpPr>
      <p:pic>
        <p:nvPicPr>
          <p:cNvPr id="18"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grpSp>
        <p:nvGrpSpPr>
          <p:cNvPr id="2" name="Group 16"/>
          <p:cNvGrpSpPr/>
          <p:nvPr/>
        </p:nvGrpSpPr>
        <p:grpSpPr>
          <a:xfrm>
            <a:off x="4117817" y="5525687"/>
            <a:ext cx="908367" cy="480227"/>
            <a:chOff x="4117817" y="5525687"/>
            <a:chExt cx="908367" cy="480227"/>
          </a:xfrm>
          <a:solidFill>
            <a:schemeClr val="bg1"/>
          </a:solidFill>
        </p:grpSpPr>
        <p:sp>
          <p:nvSpPr>
            <p:cNvPr id="3" name="Rectangle 2"/>
            <p:cNvSpPr>
              <a:spLocks noChangeArrowheads="1"/>
            </p:cNvSpPr>
            <p:nvPr userDrawn="1"/>
          </p:nvSpPr>
          <p:spPr bwMode="black">
            <a:xfrm>
              <a:off x="4373702" y="5844550"/>
              <a:ext cx="41443" cy="157016"/>
            </a:xfrm>
            <a:prstGeom prst="rect">
              <a:avLst/>
            </a:prstGeom>
            <a:grpFill/>
            <a:ln w="9525">
              <a:noFill/>
              <a:miter lim="800000"/>
              <a:headEnd/>
              <a:tailEnd/>
            </a:ln>
          </p:spPr>
          <p:txBody>
            <a:bodyPr/>
            <a:lstStyle/>
            <a:p>
              <a:endParaRPr lang="en-US" dirty="0">
                <a:solidFill>
                  <a:srgbClr val="0096D6"/>
                </a:solidFill>
                <a:latin typeface="+mj-lt"/>
              </a:endParaRPr>
            </a:p>
          </p:txBody>
        </p:sp>
        <p:sp>
          <p:nvSpPr>
            <p:cNvPr id="4" name="Freeform 3"/>
            <p:cNvSpPr>
              <a:spLocks/>
            </p:cNvSpPr>
            <p:nvPr userDrawn="1"/>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solidFill>
                  <a:srgbClr val="0096D6"/>
                </a:solidFill>
                <a:latin typeface="+mj-lt"/>
              </a:endParaRPr>
            </a:p>
          </p:txBody>
        </p:sp>
        <p:sp>
          <p:nvSpPr>
            <p:cNvPr id="5" name="Freeform 4"/>
            <p:cNvSpPr>
              <a:spLocks/>
            </p:cNvSpPr>
            <p:nvPr userDrawn="1"/>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solidFill>
                  <a:srgbClr val="0096D6"/>
                </a:solidFill>
                <a:latin typeface="+mj-lt"/>
              </a:endParaRPr>
            </a:p>
          </p:txBody>
        </p:sp>
        <p:sp>
          <p:nvSpPr>
            <p:cNvPr id="6" name="Freeform 5"/>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solidFill>
                  <a:srgbClr val="0096D6"/>
                </a:solidFill>
                <a:latin typeface="+mj-lt"/>
              </a:endParaRPr>
            </a:p>
          </p:txBody>
        </p:sp>
        <p:sp>
          <p:nvSpPr>
            <p:cNvPr id="7" name="Freeform 6"/>
            <p:cNvSpPr>
              <a:spLocks/>
            </p:cNvSpPr>
            <p:nvPr userDrawn="1"/>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solidFill>
                  <a:srgbClr val="0096D6"/>
                </a:solidFill>
                <a:latin typeface="+mj-lt"/>
              </a:endParaRPr>
            </a:p>
          </p:txBody>
        </p:sp>
        <p:sp>
          <p:nvSpPr>
            <p:cNvPr id="8" name="Freeform 7"/>
            <p:cNvSpPr>
              <a:spLocks/>
            </p:cNvSpPr>
            <p:nvPr userDrawn="1"/>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solidFill>
                  <a:srgbClr val="0096D6"/>
                </a:solidFill>
                <a:latin typeface="+mj-lt"/>
              </a:endParaRPr>
            </a:p>
          </p:txBody>
        </p:sp>
        <p:sp>
          <p:nvSpPr>
            <p:cNvPr id="9" name="Freeform 8"/>
            <p:cNvSpPr>
              <a:spLocks/>
            </p:cNvSpPr>
            <p:nvPr userDrawn="1"/>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solidFill>
                  <a:srgbClr val="0096D6"/>
                </a:solidFill>
                <a:latin typeface="+mj-lt"/>
              </a:endParaRPr>
            </a:p>
          </p:txBody>
        </p:sp>
        <p:sp>
          <p:nvSpPr>
            <p:cNvPr id="10" name="Freeform 9"/>
            <p:cNvSpPr>
              <a:spLocks/>
            </p:cNvSpPr>
            <p:nvPr userDrawn="1"/>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solidFill>
                  <a:srgbClr val="0096D6"/>
                </a:solidFill>
                <a:latin typeface="+mj-lt"/>
              </a:endParaRPr>
            </a:p>
          </p:txBody>
        </p:sp>
        <p:sp>
          <p:nvSpPr>
            <p:cNvPr id="11" name="Freeform 10"/>
            <p:cNvSpPr>
              <a:spLocks/>
            </p:cNvSpPr>
            <p:nvPr userDrawn="1"/>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solidFill>
                  <a:srgbClr val="0096D6"/>
                </a:solidFill>
                <a:latin typeface="+mj-lt"/>
              </a:endParaRPr>
            </a:p>
          </p:txBody>
        </p:sp>
        <p:sp>
          <p:nvSpPr>
            <p:cNvPr id="12" name="Freeform 11"/>
            <p:cNvSpPr>
              <a:spLocks/>
            </p:cNvSpPr>
            <p:nvPr userDrawn="1"/>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solidFill>
                  <a:srgbClr val="0096D6"/>
                </a:solidFill>
                <a:latin typeface="+mj-lt"/>
              </a:endParaRPr>
            </a:p>
          </p:txBody>
        </p:sp>
        <p:sp>
          <p:nvSpPr>
            <p:cNvPr id="13" name="Freeform 12"/>
            <p:cNvSpPr>
              <a:spLocks/>
            </p:cNvSpPr>
            <p:nvPr userDrawn="1"/>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solidFill>
                  <a:srgbClr val="0096D6"/>
                </a:solidFill>
                <a:latin typeface="+mj-lt"/>
              </a:endParaRPr>
            </a:p>
          </p:txBody>
        </p:sp>
        <p:sp>
          <p:nvSpPr>
            <p:cNvPr id="14" name="Freeform 13"/>
            <p:cNvSpPr>
              <a:spLocks/>
            </p:cNvSpPr>
            <p:nvPr userDrawn="1"/>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solidFill>
                  <a:srgbClr val="0096D6"/>
                </a:solidFill>
                <a:latin typeface="+mj-lt"/>
              </a:endParaRPr>
            </a:p>
          </p:txBody>
        </p:sp>
        <p:sp>
          <p:nvSpPr>
            <p:cNvPr id="15" name="Freeform 14"/>
            <p:cNvSpPr>
              <a:spLocks/>
            </p:cNvSpPr>
            <p:nvPr userDrawn="1"/>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solidFill>
                  <a:srgbClr val="0096D6"/>
                </a:solidFill>
                <a:latin typeface="+mj-lt"/>
              </a:endParaRPr>
            </a:p>
          </p:txBody>
        </p:sp>
        <p:sp>
          <p:nvSpPr>
            <p:cNvPr id="16" name="Freeform 15"/>
            <p:cNvSpPr>
              <a:spLocks/>
            </p:cNvSpPr>
            <p:nvPr userDrawn="1"/>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solidFill>
                  <a:srgbClr val="0096D6"/>
                </a:solidFill>
                <a:latin typeface="+mj-lt"/>
              </a:endParaRPr>
            </a:p>
          </p:txBody>
        </p:sp>
      </p:gr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urse 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9456" y="1252728"/>
            <a:ext cx="8110728" cy="2907792"/>
          </a:xfrm>
        </p:spPr>
        <p:txBody>
          <a:bodyPr/>
          <a:lstStyle>
            <a:lvl1pPr>
              <a:defRPr sz="3200">
                <a:solidFill>
                  <a:schemeClr val="bg1"/>
                </a:solidFill>
              </a:defRPr>
            </a:lvl1pPr>
          </a:lstStyle>
          <a:p>
            <a:r>
              <a:rPr lang="en-US" dirty="0" smtClean="0"/>
              <a:t>Course Title Goes Here</a:t>
            </a:r>
            <a:endParaRPr lang="en-US" dirty="0"/>
          </a:p>
        </p:txBody>
      </p:sp>
      <p:grpSp>
        <p:nvGrpSpPr>
          <p:cNvPr id="3" name="Group 67"/>
          <p:cNvGrpSpPr/>
          <p:nvPr/>
        </p:nvGrpSpPr>
        <p:grpSpPr>
          <a:xfrm>
            <a:off x="341314" y="311151"/>
            <a:ext cx="829170" cy="438358"/>
            <a:chOff x="609600" y="528537"/>
            <a:chExt cx="1444734" cy="763789"/>
          </a:xfrm>
          <a:solidFill>
            <a:schemeClr val="bg1"/>
          </a:solidFill>
        </p:grpSpPr>
        <p:sp>
          <p:nvSpPr>
            <p:cNvPr id="19" name="Rectangle 1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20" name="Freeform 1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21" name="Freeform 2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22" name="Freeform 2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23" name="Freeform 2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24" name="Freeform 2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25" name="Freeform 2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6" name="Freeform 2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27" name="Freeform 2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8" name="Freeform 2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29" name="Freeform 2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30" name="Freeform 2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31" name="Freeform 3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32" name="Freeform 3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
        <p:nvSpPr>
          <p:cNvPr id="3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 Text Goes Here</a:t>
            </a:r>
            <a:endParaRPr lang="en-US"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gu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0" name="Rectangle 263"/>
          <p:cNvSpPr>
            <a:spLocks noGrp="1" noChangeArrowheads="1"/>
          </p:cNvSpPr>
          <p:nvPr>
            <p:ph type="subTitle" idx="1" hasCustomPrompt="1"/>
          </p:nvPr>
        </p:nvSpPr>
        <p:spPr>
          <a:xfrm>
            <a:off x="219456" y="402336"/>
            <a:ext cx="8110728" cy="2404872"/>
          </a:xfrm>
          <a:ln/>
        </p:spPr>
        <p:txBody>
          <a:bodyPr anchor="b" anchorCtr="0">
            <a:noAutofit/>
          </a:bodyPr>
          <a:lstStyle>
            <a:lvl1pPr>
              <a:lnSpc>
                <a:spcPct val="90000"/>
              </a:lnSpc>
              <a:spcBef>
                <a:spcPct val="0"/>
              </a:spcBef>
              <a:defRPr sz="3200" baseline="0">
                <a:solidFill>
                  <a:schemeClr val="bg1"/>
                </a:solidFill>
              </a:defRPr>
            </a:lvl1pPr>
          </a:lstStyle>
          <a:p>
            <a:r>
              <a:rPr lang="en-US" dirty="0" smtClean="0"/>
              <a:t>Segue Text Goes Here</a:t>
            </a:r>
            <a:endParaRPr lang="en-US" dirty="0"/>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Quot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7" name="Text Placeholder 41"/>
          <p:cNvSpPr>
            <a:spLocks noGrp="1"/>
          </p:cNvSpPr>
          <p:nvPr>
            <p:ph type="body" sz="quarter" idx="10" hasCustomPrompt="1"/>
          </p:nvPr>
        </p:nvSpPr>
        <p:spPr bwMode="white">
          <a:xfrm>
            <a:off x="237744" y="484632"/>
            <a:ext cx="8759952" cy="4370832"/>
          </a:xfrm>
        </p:spPr>
        <p:txBody>
          <a:bodyPr anchor="b" anchorCtr="0">
            <a:noAutofit/>
          </a:bodyPr>
          <a:lstStyle>
            <a:lvl1pPr marL="114300" indent="-118872" algn="l" defTabSz="814388" eaLnBrk="1" hangingPunct="1">
              <a:lnSpc>
                <a:spcPct val="95000"/>
              </a:lnSpc>
              <a:buNone/>
              <a:defRPr sz="3200" baseline="0">
                <a:solidFill>
                  <a:schemeClr val="bg1"/>
                </a:solidFill>
              </a:defRPr>
            </a:lvl1pPr>
          </a:lstStyle>
          <a:p>
            <a:pPr lvl="0"/>
            <a:r>
              <a:rPr lang="en-US" dirty="0" smtClean="0"/>
              <a:t>“Quote slide option four has text that is left aligned, set in Arial Regular with a point size of 24 points. </a:t>
            </a:r>
            <a:r>
              <a:rPr lang="en-US" dirty="0" smtClean="0">
                <a:solidFill>
                  <a:srgbClr val="FFFFFF"/>
                </a:solidFill>
              </a:rPr>
              <a:t>The maximum quote length should not be more than four lines of text per quote</a:t>
            </a:r>
            <a:r>
              <a:rPr lang="en-US" dirty="0" smtClean="0"/>
              <a:t>.”</a:t>
            </a:r>
          </a:p>
        </p:txBody>
      </p:sp>
      <p:sp>
        <p:nvSpPr>
          <p:cNvPr id="18" name="Text Placeholder 43"/>
          <p:cNvSpPr>
            <a:spLocks noGrp="1"/>
          </p:cNvSpPr>
          <p:nvPr>
            <p:ph type="body" sz="quarter" idx="12" hasCustomPrompt="1"/>
          </p:nvPr>
        </p:nvSpPr>
        <p:spPr>
          <a:xfrm>
            <a:off x="429768" y="5358384"/>
            <a:ext cx="8577072" cy="612648"/>
          </a:xfrm>
        </p:spPr>
        <p:txBody>
          <a:bodyPr anchor="ctr" anchorCtr="0">
            <a:noAutofit/>
          </a:bodyPr>
          <a:lstStyle>
            <a:lvl1pPr marL="0" indent="0" algn="l" defTabSz="814388">
              <a:spcBef>
                <a:spcPct val="30000"/>
              </a:spcBef>
              <a:buClr>
                <a:schemeClr val="tx2"/>
              </a:buClr>
              <a:buSzPct val="100000"/>
              <a:buFont typeface="Wingdings" pitchFamily="2" charset="2"/>
              <a:buNone/>
              <a:defRPr sz="1800" b="0">
                <a:solidFill>
                  <a:schemeClr val="bg1"/>
                </a:solidFill>
              </a:defRPr>
            </a:lvl1pPr>
          </a:lstStyle>
          <a:p>
            <a:pPr lvl="0"/>
            <a:r>
              <a:rPr lang="en-US" dirty="0" smtClean="0"/>
              <a:t>Source Name</a:t>
            </a:r>
            <a:br>
              <a:rPr lang="en-US" dirty="0" smtClean="0"/>
            </a:br>
            <a:r>
              <a:rPr lang="en-US" dirty="0" smtClean="0"/>
              <a:t>Company XYZ</a:t>
            </a:r>
            <a:endParaRPr lang="en-US" dirty="0"/>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urse Goa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1920240"/>
            <a:ext cx="4114800" cy="3017520"/>
          </a:xfrm>
        </p:spPr>
        <p:txBody>
          <a:bodyPr anchor="ctr" anchorCtr="0"/>
          <a:lstStyle>
            <a:lvl1pPr>
              <a:defRPr sz="3200"/>
            </a:lvl1pPr>
          </a:lstStyle>
          <a:p>
            <a:r>
              <a:rPr lang="en-US" dirty="0" smtClean="0"/>
              <a:t>Course Goal Title</a:t>
            </a:r>
            <a:endParaRPr lang="en-US" dirty="0"/>
          </a:p>
        </p:txBody>
      </p:sp>
      <p:pic>
        <p:nvPicPr>
          <p:cNvPr id="3" name="Picture 2"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
        <p:nvSpPr>
          <p:cNvPr id="5" name="Text Placeholder 4"/>
          <p:cNvSpPr>
            <a:spLocks noGrp="1"/>
          </p:cNvSpPr>
          <p:nvPr>
            <p:ph type="body" sz="quarter" idx="10" hasCustomPrompt="1"/>
          </p:nvPr>
        </p:nvSpPr>
        <p:spPr>
          <a:xfrm>
            <a:off x="4919472" y="310896"/>
            <a:ext cx="3895344" cy="6208776"/>
          </a:xfrm>
        </p:spPr>
        <p:txBody>
          <a:bodyPr anchor="ctr" anchorCtr="0"/>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 Goes Here</a:t>
            </a:r>
            <a:endParaRPr lang="en-US" dirty="0"/>
          </a:p>
        </p:txBody>
      </p:sp>
      <p:sp>
        <p:nvSpPr>
          <p:cNvPr id="3" name="Content Placeholder 2"/>
          <p:cNvSpPr>
            <a:spLocks noGrp="1"/>
          </p:cNvSpPr>
          <p:nvPr>
            <p:ph idx="1" hasCustomPrompt="1"/>
          </p:nvPr>
        </p:nvSpPr>
        <p:spPr>
          <a:xfrm>
            <a:off x="228600" y="1188720"/>
            <a:ext cx="8686800" cy="548640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Content and Not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 Goes Here</a:t>
            </a:r>
            <a:endParaRPr lang="en-US" dirty="0"/>
          </a:p>
        </p:txBody>
      </p:sp>
      <p:sp>
        <p:nvSpPr>
          <p:cNvPr id="3" name="Content Placeholder 2"/>
          <p:cNvSpPr>
            <a:spLocks noGrp="1"/>
          </p:cNvSpPr>
          <p:nvPr>
            <p:ph idx="1" hasCustomPrompt="1"/>
          </p:nvPr>
        </p:nvSpPr>
        <p:spPr>
          <a:xfrm>
            <a:off x="228600" y="1645920"/>
            <a:ext cx="8686800" cy="466344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7"/>
          <p:cNvSpPr>
            <a:spLocks noGrp="1"/>
          </p:cNvSpPr>
          <p:nvPr>
            <p:ph type="body" sz="quarter" idx="10" hasCustomPrompt="1"/>
          </p:nvPr>
        </p:nvSpPr>
        <p:spPr>
          <a:xfrm>
            <a:off x="228600" y="1186542"/>
            <a:ext cx="8686800" cy="384048"/>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5" name="Text Placeholder 9"/>
          <p:cNvSpPr>
            <a:spLocks noGrp="1"/>
          </p:cNvSpPr>
          <p:nvPr>
            <p:ph type="body" sz="quarter" idx="11" hasCustomPrompt="1"/>
          </p:nvPr>
        </p:nvSpPr>
        <p:spPr>
          <a:xfrm>
            <a:off x="228600" y="6364224"/>
            <a:ext cx="8686800" cy="310896"/>
          </a:xfrm>
        </p:spPr>
        <p:txBody>
          <a:bodyPr wrap="square" lIns="91440" tIns="45720"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wo Column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 Goes Here</a:t>
            </a:r>
            <a:endParaRPr lang="en-US" dirty="0"/>
          </a:p>
        </p:txBody>
      </p:sp>
      <p:sp>
        <p:nvSpPr>
          <p:cNvPr id="3" name="Content Placeholder 2"/>
          <p:cNvSpPr>
            <a:spLocks noGrp="1"/>
          </p:cNvSpPr>
          <p:nvPr>
            <p:ph idx="1" hasCustomPrompt="1"/>
          </p:nvPr>
        </p:nvSpPr>
        <p:spPr>
          <a:xfrm>
            <a:off x="228600" y="1188720"/>
            <a:ext cx="4206240" cy="548640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2"/>
          <p:cNvSpPr>
            <a:spLocks noGrp="1"/>
          </p:cNvSpPr>
          <p:nvPr>
            <p:ph idx="14" hasCustomPrompt="1"/>
          </p:nvPr>
        </p:nvSpPr>
        <p:spPr>
          <a:xfrm>
            <a:off x="4709160" y="1188720"/>
            <a:ext cx="4206240" cy="548640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ubtitle, Two Column Content and Not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 Goes Here</a:t>
            </a:r>
            <a:endParaRPr lang="en-US" dirty="0"/>
          </a:p>
        </p:txBody>
      </p:sp>
      <p:sp>
        <p:nvSpPr>
          <p:cNvPr id="3" name="Content Placeholder 2"/>
          <p:cNvSpPr>
            <a:spLocks noGrp="1"/>
          </p:cNvSpPr>
          <p:nvPr>
            <p:ph idx="1" hasCustomPrompt="1"/>
          </p:nvPr>
        </p:nvSpPr>
        <p:spPr>
          <a:xfrm>
            <a:off x="228600" y="1645920"/>
            <a:ext cx="4206240" cy="466344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2"/>
          <p:cNvSpPr>
            <a:spLocks noGrp="1"/>
          </p:cNvSpPr>
          <p:nvPr>
            <p:ph idx="14" hasCustomPrompt="1"/>
          </p:nvPr>
        </p:nvSpPr>
        <p:spPr>
          <a:xfrm>
            <a:off x="4709160" y="1645920"/>
            <a:ext cx="4206240" cy="4663440"/>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7"/>
          <p:cNvSpPr>
            <a:spLocks noGrp="1"/>
          </p:cNvSpPr>
          <p:nvPr>
            <p:ph type="body" sz="quarter" idx="10" hasCustomPrompt="1"/>
          </p:nvPr>
        </p:nvSpPr>
        <p:spPr>
          <a:xfrm>
            <a:off x="228600" y="1186542"/>
            <a:ext cx="8686800" cy="38100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6" name="Text Placeholder 9"/>
          <p:cNvSpPr>
            <a:spLocks noGrp="1"/>
          </p:cNvSpPr>
          <p:nvPr>
            <p:ph type="body" sz="quarter" idx="11" hasCustomPrompt="1"/>
          </p:nvPr>
        </p:nvSpPr>
        <p:spPr>
          <a:xfrm>
            <a:off x="228600" y="6364224"/>
            <a:ext cx="868680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cSld>
  <p:clrMapOvr>
    <a:masterClrMapping/>
  </p:clrMapOvr>
  <p:transition/>
</p:sldLayout>
</file>

<file path=ppt/slideMasters/_rels/slideMaster1.xml.rels><?xml version="1.0" encoding="UTF-8"?>

<Relationships xmlns="http://schemas.openxmlformats.org/package/2006/relationships">
  <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1" y="228600"/>
            <a:ext cx="8686800"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8600" y="1188720"/>
            <a:ext cx="8686800" cy="5486400"/>
          </a:xfrm>
          <a:prstGeom prst="rect">
            <a:avLst/>
          </a:prstGeom>
        </p:spPr>
        <p:txBody>
          <a:bodyPr vert="horz" wrap="square"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28600" y="6675120"/>
            <a:ext cx="2286000" cy="182880"/>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9FA1A4"/>
                </a:solidFill>
                <a:latin typeface="+mj-lt"/>
              </a:rPr>
              <a:t>© 2011 Cisco and/or its affiliates. All rights reserved.</a:t>
            </a:r>
            <a:endParaRPr lang="en-US" sz="600" dirty="0">
              <a:solidFill>
                <a:srgbClr val="9FA1A4"/>
              </a:solidFill>
              <a:latin typeface="+mj-lt"/>
            </a:endParaRPr>
          </a:p>
        </p:txBody>
      </p:sp>
      <p:sp>
        <p:nvSpPr>
          <p:cNvPr id="9" name="Rectangle 7"/>
          <p:cNvSpPr>
            <a:spLocks noChangeArrowheads="1"/>
          </p:cNvSpPr>
          <p:nvPr/>
        </p:nvSpPr>
        <p:spPr bwMode="ltGray">
          <a:xfrm>
            <a:off x="7784540" y="6675120"/>
            <a:ext cx="1130860" cy="18288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r>
              <a:rPr lang="en-US" sz="600" b="0" dirty="0" smtClean="0">
                <a:solidFill>
                  <a:srgbClr val="9FA1A4"/>
                </a:solidFill>
              </a:rPr>
              <a:t>Course acronym vx.x—#-</a:t>
            </a:r>
            <a:fld id="{2466CD72-7986-40F5-981B-8F77E8C643DC}" type="slidenum">
              <a:rPr lang="en-US" sz="600" b="0" smtClean="0">
                <a:solidFill>
                  <a:srgbClr val="9FA1A4"/>
                </a:solidFill>
              </a:rPr>
              <a:pPr algn="r" defTabSz="814388">
                <a:lnSpc>
                  <a:spcPct val="100000"/>
                </a:lnSpc>
              </a:pPr>
              <a:t>‹#›</a:t>
            </a:fld>
            <a:endParaRPr lang="en-US" sz="600" b="0" dirty="0">
              <a:solidFill>
                <a:srgbClr val="9FA1A4"/>
              </a:solidFill>
            </a:endParaRP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Lst>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200" b="0" kern="1200" spc="-100" baseline="0" dirty="0">
          <a:gradFill>
            <a:gsLst>
              <a:gs pos="0">
                <a:schemeClr val="accent1"/>
              </a:gs>
              <a:gs pos="44000">
                <a:srgbClr val="01BBBB"/>
              </a:gs>
              <a:gs pos="100000">
                <a:srgbClr val="468041"/>
              </a:gs>
            </a:gsLst>
            <a:lin ang="4800000" scaled="0"/>
          </a:gradFill>
          <a:latin typeface="+mj-lt"/>
          <a:ea typeface="+mj-ea"/>
          <a:cs typeface="+mj-cs"/>
        </a:defRPr>
      </a:lvl1pPr>
    </p:titleStyle>
    <p:bodyStyle>
      <a:lvl1pPr marL="0" indent="0" algn="l" defTabSz="914400" rtl="0" eaLnBrk="1" latinLnBrk="0" hangingPunct="1">
        <a:lnSpc>
          <a:spcPct val="95000"/>
        </a:lnSpc>
        <a:spcBef>
          <a:spcPts val="1440"/>
        </a:spcBef>
        <a:buClr>
          <a:schemeClr val="accent4"/>
        </a:buClr>
        <a:buSzPct val="90000"/>
        <a:buFont typeface="Arial" pitchFamily="34" charset="0"/>
        <a:buNone/>
        <a:tabLst/>
        <a:defRPr lang="en-US" sz="2400" kern="1200" baseline="0" dirty="0" smtClean="0">
          <a:solidFill>
            <a:schemeClr val="tx1"/>
          </a:solidFill>
          <a:latin typeface="+mn-lt"/>
          <a:ea typeface="+mn-ea"/>
          <a:cs typeface="+mn-cs"/>
        </a:defRPr>
      </a:lvl1pPr>
      <a:lvl2pPr marL="342900" indent="-228600" algn="l" defTabSz="914400" rtl="0" eaLnBrk="1" latinLnBrk="0" hangingPunct="1">
        <a:lnSpc>
          <a:spcPct val="95000"/>
        </a:lnSpc>
        <a:spcBef>
          <a:spcPts val="840"/>
        </a:spcBef>
        <a:buClr>
          <a:schemeClr val="accent4"/>
        </a:buClr>
        <a:buFont typeface="Arial" pitchFamily="34" charset="0"/>
        <a:buChar char="•"/>
        <a:defRPr lang="en-US" sz="2000" kern="1200" dirty="0" smtClean="0">
          <a:solidFill>
            <a:schemeClr val="tx1"/>
          </a:solidFill>
          <a:latin typeface="+mn-lt"/>
          <a:ea typeface="+mn-ea"/>
          <a:cs typeface="+mn-cs"/>
        </a:defRPr>
      </a:lvl2pPr>
      <a:lvl3pPr marL="573088" indent="-231775" algn="l" defTabSz="914400" rtl="0" eaLnBrk="1" latinLnBrk="0" hangingPunct="1">
        <a:lnSpc>
          <a:spcPct val="95000"/>
        </a:lnSpc>
        <a:spcBef>
          <a:spcPts val="840"/>
        </a:spcBef>
        <a:buClr>
          <a:schemeClr val="accent4"/>
        </a:buClr>
        <a:buFont typeface="Arial" pitchFamily="34" charset="0"/>
        <a:buChar char="-"/>
        <a:defRPr lang="en-US" sz="1800" kern="1200" dirty="0" smtClean="0">
          <a:solidFill>
            <a:schemeClr val="tx1"/>
          </a:solidFill>
          <a:latin typeface="+mn-lt"/>
          <a:ea typeface="+mn-ea"/>
          <a:cs typeface="+mn-cs"/>
        </a:defRPr>
      </a:lvl3pPr>
      <a:lvl4pPr marL="804863" indent="-231775" algn="l" defTabSz="914400" rtl="0" eaLnBrk="1" latinLnBrk="0" hangingPunct="1">
        <a:lnSpc>
          <a:spcPct val="95000"/>
        </a:lnSpc>
        <a:spcBef>
          <a:spcPts val="840"/>
        </a:spcBef>
        <a:buClr>
          <a:schemeClr val="accent4"/>
        </a:buClr>
        <a:buFont typeface="Arial" pitchFamily="34" charset="0"/>
        <a:buChar char="•"/>
        <a:defRPr lang="en-US" sz="1800" kern="1200" dirty="0" smtClean="0">
          <a:solidFill>
            <a:schemeClr val="tx1"/>
          </a:solidFill>
          <a:latin typeface="+mn-lt"/>
          <a:ea typeface="+mn-ea"/>
          <a:cs typeface="+mn-cs"/>
        </a:defRPr>
      </a:lvl4pPr>
      <a:lvl5pPr marL="1023938" indent="-219075" algn="l" defTabSz="914400" rtl="0" eaLnBrk="1" latinLnBrk="0" hangingPunct="1">
        <a:lnSpc>
          <a:spcPct val="95000"/>
        </a:lnSpc>
        <a:spcBef>
          <a:spcPts val="840"/>
        </a:spcBef>
        <a:buClr>
          <a:schemeClr val="accent4"/>
        </a:buClr>
        <a:buFont typeface="Arial" pitchFamily="34" charset="0"/>
        <a:buChar char="-"/>
        <a:defRPr lang="en-US" sz="18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
  <Relationship Id="rId1" Type="http://schemas.openxmlformats.org/officeDocument/2006/relationships/slideLayout" Target="../slideLayouts/slideLayout2.xml"/>
  <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
  <Relationship Id="rId1" Type="http://schemas.openxmlformats.org/officeDocument/2006/relationships/vmlDrawing" Target="../drawings/vmlDrawing1.vml"/>
  <Relationship Id="rId2" Type="http://schemas.openxmlformats.org/officeDocument/2006/relationships/slideLayout" Target="../slideLayouts/slideLayout13.xml"/>
  <Relationship Id="rId3" Type="http://schemas.openxmlformats.org/officeDocument/2006/relationships/oleObject" Target="../embeddings/oleObject1.bin"/>
</Relationships>

</file>

<file path=ppt/slides/_rels/slide11.xml.rels><?xml version="1.0" encoding="UTF-8"?>

<Relationships xmlns="http://schemas.openxmlformats.org/package/2006/relationships">
  <Relationship Id="rId1" Type="http://schemas.openxmlformats.org/officeDocument/2006/relationships/vmlDrawing" Target="../drawings/vmlDrawing2.vml"/>
  <Relationship Id="rId2" Type="http://schemas.openxmlformats.org/officeDocument/2006/relationships/slideLayout" Target="../slideLayouts/slideLayout13.xml"/>
  <Relationship Id="rId3" Type="http://schemas.openxmlformats.org/officeDocument/2006/relationships/oleObject" Target="../embeddings/oleObject2.bin"/>
</Relationships>

</file>

<file path=ppt/slides/_rels/slide12.xml.rels><?xml version="1.0" encoding="UTF-8"?>

<Relationships xmlns="http://schemas.openxmlformats.org/package/2006/relationships">
  <Relationship Id="rId1" Type="http://schemas.openxmlformats.org/officeDocument/2006/relationships/vmlDrawing" Target="../drawings/vmlDrawing3.vml"/>
  <Relationship Id="rId2" Type="http://schemas.openxmlformats.org/officeDocument/2006/relationships/slideLayout" Target="../slideLayouts/slideLayout13.xml"/>
  <Relationship Id="rId3" Type="http://schemas.openxmlformats.org/officeDocument/2006/relationships/oleObject" Target="../embeddings/oleObject3.bin"/>
</Relationships>

</file>

<file path=ppt/slides/_rels/slide13.xml.rels><?xml version="1.0" encoding="UTF-8"?>

<Relationships xmlns="http://schemas.openxmlformats.org/package/2006/relationships">
  <Relationship Id="rId1" Type="http://schemas.openxmlformats.org/officeDocument/2006/relationships/slideLayout" Target="../slideLayouts/slideLayout6.xml"/>
</Relationships>

</file>

<file path=ppt/slides/_rels/slide14.xml.rels><?xml version="1.0" encoding="UTF-8"?>

<Relationships xmlns="http://schemas.openxmlformats.org/package/2006/relationships">
  <Relationship Id="rId1" Type="http://schemas.openxmlformats.org/officeDocument/2006/relationships/slideLayout" Target="../slideLayouts/slideLayout6.xml"/>
</Relationships>

</file>

<file path=ppt/slides/_rels/slide15.xml.rels><?xml version="1.0" encoding="UTF-8"?>

<Relationships xmlns="http://schemas.openxmlformats.org/package/2006/relationships">
  <Relationship Id="rId1" Type="http://schemas.openxmlformats.org/officeDocument/2006/relationships/slideLayout" Target="../slideLayouts/slideLayout6.xml"/>
</Relationships>

</file>

<file path=ppt/slides/_rels/slide16.xml.rels><?xml version="1.0" encoding="UTF-8"?>

<Relationships xmlns="http://schemas.openxmlformats.org/package/2006/relationships">
  <Relationship Id="rId1" Type="http://schemas.openxmlformats.org/officeDocument/2006/relationships/slideLayout" Target="../slideLayouts/slideLayout6.xml"/>
</Relationships>

</file>

<file path=ppt/slides/_rels/slide17.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image" Target="../media/image11.png"/>
</Relationships>

</file>

<file path=ppt/slides/_rels/slide18.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image" Target="../media/image12.png"/>
</Relationships>

</file>

<file path=ppt/slides/_rels/slide19.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image" Target="../media/image13.png"/>
</Relationships>

</file>

<file path=ppt/slides/_rels/slide2.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image5.jpeg"/>
</Relationships>

</file>

<file path=ppt/slides/_rels/slide20.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image" Target="../media/image14.png"/>
</Relationships>

</file>

<file path=ppt/slides/_rels/slide21.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image" Target="../media/image15.png"/>
</Relationships>

</file>

<file path=ppt/slides/_rels/slide22.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notesSlide" Target="../notesSlides/notesSlide4.xml"/>
  <Relationship Id="rId3" Type="http://schemas.openxmlformats.org/officeDocument/2006/relationships/image" Target="../media/image16.jpeg"/>
</Relationships>

</file>

<file path=ppt/slides/_rels/slide23.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notesSlide" Target="../notesSlides/notesSlide5.xml"/>
</Relationships>

</file>

<file path=ppt/slides/_rels/slide24.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image" Target="../media/image5.jpeg"/>
</Relationships>

</file>

<file path=ppt/slides/_rels/slide25.xml.rels><?xml version="1.0" encoding="UTF-8"?>

<Relationships xmlns="http://schemas.openxmlformats.org/package/2006/relationships">
  <Relationship Id="rId1" Type="http://schemas.openxmlformats.org/officeDocument/2006/relationships/slideLayout" Target="../slideLayouts/slideLayout14.xml"/>
  <Relationship Id="rId2" Type="http://schemas.openxmlformats.org/officeDocument/2006/relationships/notesSlide" Target="../notesSlides/notesSlide6.xml"/>
</Relationships>

</file>

<file path=ppt/slides/_rels/slide3.xml.rels><?xml version="1.0" encoding="UTF-8"?>

<Relationships xmlns="http://schemas.openxmlformats.org/package/2006/relationships">
  <Relationship Id="rId1" Type="http://schemas.openxmlformats.org/officeDocument/2006/relationships/slideLayout" Target="../slideLayouts/slideLayout5.xml"/>
  <Relationship Id="rId2" Type="http://schemas.openxmlformats.org/officeDocument/2006/relationships/notesSlide" Target="../notesSlides/notesSlide2.xml"/>
</Relationships>

</file>

<file path=ppt/slides/_rels/slide4.xml.rels><?xml version="1.0" encoding="UTF-8"?>

<Relationships xmlns="http://schemas.openxmlformats.org/package/2006/relationships">
  <Relationship Id="rId1" Type="http://schemas.openxmlformats.org/officeDocument/2006/relationships/slideLayout" Target="../slideLayouts/slideLayout12.xml"/>
  <Relationship Id="rId2" Type="http://schemas.openxmlformats.org/officeDocument/2006/relationships/notesSlide" Target="../notesSlides/notesSlide3.xml"/>
</Relationships>

</file>

<file path=ppt/slides/_rels/slide5.xml.rels><?xml version="1.0" encoding="UTF-8"?>

<Relationships xmlns="http://schemas.openxmlformats.org/package/2006/relationships">
  <Relationship Id="rId1" Type="http://schemas.openxmlformats.org/officeDocument/2006/relationships/slideLayout" Target="../slideLayouts/slideLayout6.xml"/>
</Relationships>

</file>

<file path=ppt/slides/_rels/slide6.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image" Target="../media/image6.jpeg"/>
</Relationships>

</file>

<file path=ppt/slides/_rels/slide7.xml.rels><?xml version="1.0" encoding="UTF-8"?>

<Relationships xmlns="http://schemas.openxmlformats.org/package/2006/relationships">
  <Relationship Id="rId1" Type="http://schemas.openxmlformats.org/officeDocument/2006/relationships/slideLayout" Target="../slideLayouts/slideLayout6.xml"/>
</Relationships>

</file>

<file path=ppt/slides/_rels/slide8.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hyperlink" TargetMode="External" Target="http%3A%2F%2Fcablelabs.com%2Fspecifications%2FOC-SP-TRIF-I03-090206.pdf"/>
  <Relationship Id="rId3" Type="http://schemas.openxmlformats.org/officeDocument/2006/relationships/hyperlink" TargetMode="External" Target="http%3A%2F%2Fwww.cablelabs.com%2Fspecifications%2FOC-SP-TRIF-I04-110204.pdf"/>
</Relationships>

</file>

<file path=ppt/slides/_rels/slide9.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image" Target="../media/image7.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5"/>
          <p:cNvSpPr>
            <a:spLocks noGrp="1"/>
          </p:cNvSpPr>
          <p:nvPr>
            <p:ph type="title"/>
          </p:nvPr>
        </p:nvSpPr>
        <p:spPr/>
        <p:txBody>
          <a:bodyPr/>
          <a:lstStyle/>
          <a:p>
            <a:r>
              <a:rPr lang="en-US" dirty="0" smtClean="0"/>
              <a:t>Cisco </a:t>
            </a:r>
            <a:r>
              <a:rPr lang="en-US" dirty="0" err="1" smtClean="0"/>
              <a:t>STA1520</a:t>
            </a:r>
            <a:r>
              <a:rPr lang="en-US" dirty="0" smtClean="0"/>
              <a:t> Tuning Adapter</a:t>
            </a:r>
            <a:endParaRPr lang="en-US" dirty="0"/>
          </a:p>
        </p:txBody>
      </p:sp>
      <p:sp>
        <p:nvSpPr>
          <p:cNvPr id="14" name="Subtitle 13"/>
          <p:cNvSpPr>
            <a:spLocks noGrp="1"/>
          </p:cNvSpPr>
          <p:nvPr>
            <p:ph type="subTitle" idx="1"/>
          </p:nvPr>
        </p:nvSpPr>
        <p:spPr/>
        <p:txBody>
          <a:bodyPr/>
          <a:lstStyle/>
          <a:p>
            <a:r>
              <a:rPr lang="en-US" dirty="0" smtClean="0"/>
              <a:t>Dan Hisaw, </a:t>
            </a:r>
            <a:r>
              <a:rPr lang="en-US" dirty="0" err="1" smtClean="0"/>
              <a:t>Engineer.Customer</a:t>
            </a:r>
            <a:r>
              <a:rPr lang="en-US" dirty="0" smtClean="0"/>
              <a:t> Support</a:t>
            </a:r>
          </a:p>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idx="4294967295"/>
          </p:nvPr>
        </p:nvSpPr>
        <p:spPr/>
        <p:txBody>
          <a:bodyPr/>
          <a:lstStyle/>
          <a:p>
            <a:pPr eaLnBrk="1" hangingPunct="1"/>
            <a:r>
              <a:rPr lang="en-US" smtClean="0"/>
              <a:t>Tuning Adapter Overview</a:t>
            </a:r>
          </a:p>
        </p:txBody>
      </p:sp>
      <p:sp>
        <p:nvSpPr>
          <p:cNvPr id="2052" name="Rectangle 3"/>
          <p:cNvSpPr>
            <a:spLocks noGrp="1" noChangeArrowheads="1"/>
          </p:cNvSpPr>
          <p:nvPr>
            <p:ph type="body" sz="half" idx="4294967295"/>
          </p:nvPr>
        </p:nvSpPr>
        <p:spPr>
          <a:xfrm>
            <a:off x="495300" y="1376363"/>
            <a:ext cx="8488363" cy="5307012"/>
          </a:xfrm>
        </p:spPr>
        <p:txBody>
          <a:bodyPr/>
          <a:lstStyle/>
          <a:p>
            <a:pPr marL="381000" indent="-381000">
              <a:lnSpc>
                <a:spcPct val="75000"/>
              </a:lnSpc>
              <a:buFont typeface="Arial" pitchFamily="34" charset="0"/>
              <a:buChar char="•"/>
            </a:pPr>
            <a:r>
              <a:rPr lang="en-US" sz="2000" dirty="0" smtClean="0"/>
              <a:t>Concept Definition:</a:t>
            </a:r>
          </a:p>
          <a:p>
            <a:pPr marL="917575" lvl="1" indent="-342900">
              <a:lnSpc>
                <a:spcPct val="75000"/>
              </a:lnSpc>
              <a:buFontTx/>
              <a:buChar char="-"/>
            </a:pPr>
            <a:r>
              <a:rPr lang="en-US" sz="1600" dirty="0" smtClean="0"/>
              <a:t>TA is an external </a:t>
            </a:r>
            <a:r>
              <a:rPr lang="en-US" sz="1600" dirty="0" err="1" smtClean="0"/>
              <a:t>MSO</a:t>
            </a:r>
            <a:r>
              <a:rPr lang="en-US" sz="1600" dirty="0" smtClean="0"/>
              <a:t>-provided adaptor that enables a </a:t>
            </a:r>
            <a:r>
              <a:rPr lang="en-US" sz="1600" dirty="0" err="1" smtClean="0"/>
              <a:t>UDCP</a:t>
            </a:r>
            <a:r>
              <a:rPr lang="en-US" sz="1600" dirty="0" smtClean="0"/>
              <a:t> (Unidirectional Cable Product) to access all linear channels (switched or broadcast)</a:t>
            </a:r>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917575" lvl="1" indent="-342900">
              <a:lnSpc>
                <a:spcPct val="75000"/>
              </a:lnSpc>
              <a:buFontTx/>
              <a:buChar char="-"/>
            </a:pPr>
            <a:endParaRPr lang="en-US" sz="1600" dirty="0" smtClean="0"/>
          </a:p>
          <a:p>
            <a:pPr marL="381000" indent="-381000">
              <a:lnSpc>
                <a:spcPct val="75000"/>
              </a:lnSpc>
              <a:buFont typeface="Arial" pitchFamily="34" charset="0"/>
              <a:buChar char="•"/>
            </a:pPr>
            <a:r>
              <a:rPr lang="en-US" sz="2000" dirty="0" smtClean="0"/>
              <a:t>Key Product Features / Functions:</a:t>
            </a:r>
          </a:p>
          <a:p>
            <a:pPr marL="1257300" lvl="2" indent="-342900">
              <a:lnSpc>
                <a:spcPct val="75000"/>
              </a:lnSpc>
              <a:buFontTx/>
              <a:buChar char="-"/>
            </a:pPr>
            <a:r>
              <a:rPr lang="en-US" sz="1600" dirty="0" err="1" smtClean="0"/>
              <a:t>DSG</a:t>
            </a:r>
            <a:r>
              <a:rPr lang="en-US" sz="1600" dirty="0" smtClean="0"/>
              <a:t> Modem &amp; Client Controller</a:t>
            </a:r>
          </a:p>
          <a:p>
            <a:pPr marL="1257300" lvl="2" indent="-342900">
              <a:lnSpc>
                <a:spcPct val="75000"/>
              </a:lnSpc>
              <a:buFontTx/>
              <a:buChar char="-"/>
            </a:pPr>
            <a:r>
              <a:rPr lang="en-US" sz="1600" dirty="0" smtClean="0"/>
              <a:t>Legacy </a:t>
            </a:r>
            <a:r>
              <a:rPr lang="en-US" sz="1600" dirty="0" err="1" smtClean="0"/>
              <a:t>OOB</a:t>
            </a:r>
            <a:r>
              <a:rPr lang="en-US" sz="1600" dirty="0" smtClean="0"/>
              <a:t> </a:t>
            </a:r>
            <a:r>
              <a:rPr lang="en-US" sz="1600" dirty="0" err="1" smtClean="0"/>
              <a:t>RDC</a:t>
            </a:r>
            <a:r>
              <a:rPr lang="en-US" sz="1600" dirty="0" smtClean="0"/>
              <a:t>/</a:t>
            </a:r>
            <a:r>
              <a:rPr lang="en-US" sz="1600" dirty="0" err="1" smtClean="0"/>
              <a:t>FDC</a:t>
            </a:r>
            <a:endParaRPr lang="en-US" sz="1600" dirty="0" smtClean="0"/>
          </a:p>
          <a:p>
            <a:pPr marL="1257300" lvl="2" indent="-342900">
              <a:lnSpc>
                <a:spcPct val="75000"/>
              </a:lnSpc>
              <a:buFontTx/>
              <a:buChar char="-"/>
            </a:pPr>
            <a:r>
              <a:rPr lang="en-US" sz="1600" dirty="0" smtClean="0"/>
              <a:t>CPU &amp; memory</a:t>
            </a:r>
          </a:p>
          <a:p>
            <a:pPr marL="1257300" lvl="2" indent="-342900">
              <a:lnSpc>
                <a:spcPct val="75000"/>
              </a:lnSpc>
              <a:buFontTx/>
              <a:buChar char="-"/>
            </a:pPr>
            <a:r>
              <a:rPr lang="en-US" sz="1600" dirty="0" err="1" smtClean="0"/>
              <a:t>SDV</a:t>
            </a:r>
            <a:r>
              <a:rPr lang="en-US" sz="1600" dirty="0" smtClean="0"/>
              <a:t> application</a:t>
            </a:r>
          </a:p>
          <a:p>
            <a:pPr marL="1597025" lvl="3" indent="-342900">
              <a:lnSpc>
                <a:spcPct val="75000"/>
              </a:lnSpc>
              <a:buFontTx/>
              <a:buChar char="-"/>
            </a:pPr>
            <a:endParaRPr lang="en-US" sz="1600" dirty="0" smtClean="0"/>
          </a:p>
        </p:txBody>
      </p:sp>
      <p:graphicFrame>
        <p:nvGraphicFramePr>
          <p:cNvPr id="2050" name="Object 2"/>
          <p:cNvGraphicFramePr>
            <a:graphicFrameLocks noChangeAspect="1"/>
          </p:cNvGraphicFramePr>
          <p:nvPr>
            <p:ph sz="half" idx="4294967295"/>
          </p:nvPr>
        </p:nvGraphicFramePr>
        <p:xfrm>
          <a:off x="1425575" y="2489200"/>
          <a:ext cx="5060950" cy="2225675"/>
        </p:xfrm>
        <a:graphic>
          <a:graphicData uri="http://schemas.openxmlformats.org/presentationml/2006/ole">
            <p:oleObj spid="_x0000_s1026" name="Visio" r:id="rId3" imgW="4132898" imgH="1818322" progId="Visio.Drawing.11">
              <p:embed/>
            </p:oleObj>
          </a:graphicData>
        </a:graphic>
      </p:graphicFrame>
      <p:sp>
        <p:nvSpPr>
          <p:cNvPr id="2053" name="Text Box 5"/>
          <p:cNvSpPr txBox="1">
            <a:spLocks noChangeArrowheads="1"/>
          </p:cNvSpPr>
          <p:nvPr/>
        </p:nvSpPr>
        <p:spPr bwMode="auto">
          <a:xfrm>
            <a:off x="5122863" y="3529013"/>
            <a:ext cx="1144587" cy="219075"/>
          </a:xfrm>
          <a:prstGeom prst="rect">
            <a:avLst/>
          </a:prstGeom>
          <a:noFill/>
          <a:ln w="9525" algn="ctr">
            <a:noFill/>
            <a:miter lim="800000"/>
            <a:headEnd/>
            <a:tailEnd/>
          </a:ln>
        </p:spPr>
        <p:txBody>
          <a:bodyPr wrap="none" lIns="82124" tIns="41061" rIns="82124" bIns="41061">
            <a:spAutoFit/>
          </a:bodyPr>
          <a:lstStyle/>
          <a:p>
            <a:pPr defTabSz="814388"/>
            <a:r>
              <a:rPr lang="en-US" sz="1000" b="1"/>
              <a:t>With Cable Card</a:t>
            </a:r>
          </a:p>
        </p:txBody>
      </p:sp>
      <p:sp>
        <p:nvSpPr>
          <p:cNvPr id="2054" name="Line 6"/>
          <p:cNvSpPr>
            <a:spLocks noChangeShapeType="1"/>
          </p:cNvSpPr>
          <p:nvPr/>
        </p:nvSpPr>
        <p:spPr bwMode="auto">
          <a:xfrm>
            <a:off x="2203450" y="2746375"/>
            <a:ext cx="765175" cy="190500"/>
          </a:xfrm>
          <a:prstGeom prst="line">
            <a:avLst/>
          </a:prstGeom>
          <a:noFill/>
          <a:ln w="19050">
            <a:solidFill>
              <a:srgbClr val="FF0000"/>
            </a:solidFill>
            <a:round/>
            <a:headEnd/>
            <a:tailEnd type="triangle" w="med" len="med"/>
          </a:ln>
        </p:spPr>
        <p:txBody>
          <a:bodyPr anchor="b"/>
          <a:lstStyle/>
          <a:p>
            <a:endParaRPr lang="en-US"/>
          </a:p>
        </p:txBody>
      </p:sp>
      <p:sp>
        <p:nvSpPr>
          <p:cNvPr id="2055" name="Rectangle 7"/>
          <p:cNvSpPr>
            <a:spLocks noChangeArrowheads="1"/>
          </p:cNvSpPr>
          <p:nvPr/>
        </p:nvSpPr>
        <p:spPr bwMode="auto">
          <a:xfrm>
            <a:off x="633413" y="2449513"/>
            <a:ext cx="1512887" cy="635000"/>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Tuning Adapter has embedded security</a:t>
            </a:r>
          </a:p>
        </p:txBody>
      </p:sp>
      <p:sp>
        <p:nvSpPr>
          <p:cNvPr id="2056" name="Rectangle 8"/>
          <p:cNvSpPr>
            <a:spLocks noChangeArrowheads="1"/>
          </p:cNvSpPr>
          <p:nvPr/>
        </p:nvSpPr>
        <p:spPr bwMode="auto">
          <a:xfrm>
            <a:off x="638175" y="2413000"/>
            <a:ext cx="1560513" cy="663575"/>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2057" name="Line 9"/>
          <p:cNvSpPr>
            <a:spLocks noChangeShapeType="1"/>
          </p:cNvSpPr>
          <p:nvPr/>
        </p:nvSpPr>
        <p:spPr bwMode="auto">
          <a:xfrm flipH="1">
            <a:off x="6270625" y="2860675"/>
            <a:ext cx="701675" cy="171450"/>
          </a:xfrm>
          <a:prstGeom prst="line">
            <a:avLst/>
          </a:prstGeom>
          <a:noFill/>
          <a:ln w="19050">
            <a:solidFill>
              <a:srgbClr val="FF0000"/>
            </a:solidFill>
            <a:round/>
            <a:headEnd/>
            <a:tailEnd type="triangle" w="med" len="med"/>
          </a:ln>
        </p:spPr>
        <p:txBody>
          <a:bodyPr anchor="b"/>
          <a:lstStyle/>
          <a:p>
            <a:endParaRPr lang="en-US"/>
          </a:p>
        </p:txBody>
      </p:sp>
      <p:sp>
        <p:nvSpPr>
          <p:cNvPr id="2058" name="Rectangle 10"/>
          <p:cNvSpPr>
            <a:spLocks noChangeArrowheads="1"/>
          </p:cNvSpPr>
          <p:nvPr/>
        </p:nvSpPr>
        <p:spPr bwMode="auto">
          <a:xfrm>
            <a:off x="6937375" y="2824163"/>
            <a:ext cx="1601788" cy="454025"/>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Cable Card goes in the TiVo</a:t>
            </a:r>
          </a:p>
        </p:txBody>
      </p:sp>
      <p:sp>
        <p:nvSpPr>
          <p:cNvPr id="2059" name="Rectangle 11"/>
          <p:cNvSpPr>
            <a:spLocks noChangeArrowheads="1"/>
          </p:cNvSpPr>
          <p:nvPr/>
        </p:nvSpPr>
        <p:spPr bwMode="auto">
          <a:xfrm>
            <a:off x="6962775" y="2778125"/>
            <a:ext cx="1624013" cy="53975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2060" name="Rectangle 12"/>
          <p:cNvSpPr>
            <a:spLocks noChangeArrowheads="1"/>
          </p:cNvSpPr>
          <p:nvPr/>
        </p:nvSpPr>
        <p:spPr bwMode="auto">
          <a:xfrm>
            <a:off x="6091238" y="392113"/>
            <a:ext cx="2846387" cy="222250"/>
          </a:xfrm>
          <a:prstGeom prst="rect">
            <a:avLst/>
          </a:prstGeom>
          <a:noFill/>
          <a:ln w="9525" algn="ctr">
            <a:noFill/>
            <a:miter lim="800000"/>
            <a:headEnd/>
            <a:tailEnd/>
          </a:ln>
        </p:spPr>
        <p:txBody>
          <a:bodyPr anchor="b">
            <a:spAutoFit/>
          </a:bodyPr>
          <a:lstStyle/>
          <a:p>
            <a:pPr algn="l" eaLnBrk="1" hangingPunct="1">
              <a:lnSpc>
                <a:spcPct val="85000"/>
              </a:lnSpc>
            </a:pPr>
            <a:r>
              <a:rPr lang="en-US" sz="1000" b="1">
                <a:solidFill>
                  <a:srgbClr val="FF0000"/>
                </a:solidFill>
              </a:rPr>
              <a:t>Slide: Cisco Engineering (author unknown)</a:t>
            </a:r>
          </a:p>
        </p:txBody>
      </p:sp>
      <p:sp>
        <p:nvSpPr>
          <p:cNvPr id="2061" name="Rectangle 13"/>
          <p:cNvSpPr>
            <a:spLocks noChangeArrowheads="1"/>
          </p:cNvSpPr>
          <p:nvPr/>
        </p:nvSpPr>
        <p:spPr bwMode="auto">
          <a:xfrm>
            <a:off x="6032500" y="339725"/>
            <a:ext cx="2882900" cy="31750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1208088" y="2557463"/>
          <a:ext cx="6324600" cy="3495675"/>
        </p:xfrm>
        <a:graphic>
          <a:graphicData uri="http://schemas.openxmlformats.org/presentationml/2006/ole">
            <p:oleObj spid="_x0000_s2050" name="Visio" r:id="rId3" imgW="6344602" imgH="3521393" progId="Visio.Drawing.11">
              <p:embed/>
            </p:oleObj>
          </a:graphicData>
        </a:graphic>
      </p:graphicFrame>
      <p:sp>
        <p:nvSpPr>
          <p:cNvPr id="3075" name="Rectangle 3"/>
          <p:cNvSpPr>
            <a:spLocks noChangeArrowheads="1"/>
          </p:cNvSpPr>
          <p:nvPr/>
        </p:nvSpPr>
        <p:spPr bwMode="auto">
          <a:xfrm>
            <a:off x="457200" y="304800"/>
            <a:ext cx="8458200" cy="838200"/>
          </a:xfrm>
          <a:prstGeom prst="rect">
            <a:avLst/>
          </a:prstGeom>
          <a:noFill/>
          <a:ln w="9525" algn="ctr">
            <a:noFill/>
            <a:miter lim="800000"/>
            <a:headEnd/>
            <a:tailEnd/>
          </a:ln>
        </p:spPr>
        <p:txBody>
          <a:bodyPr lIns="82124" tIns="41061" rIns="82124" bIns="41061" anchor="b"/>
          <a:lstStyle/>
          <a:p>
            <a:pPr algn="l" eaLnBrk="1" hangingPunct="1"/>
            <a:r>
              <a:rPr lang="en-US" sz="3200" b="1" dirty="0">
                <a:solidFill>
                  <a:schemeClr val="tx2"/>
                </a:solidFill>
              </a:rPr>
              <a:t>Tuning Adapter in </a:t>
            </a:r>
            <a:r>
              <a:rPr lang="en-US" sz="3200" b="1" dirty="0" smtClean="0">
                <a:solidFill>
                  <a:schemeClr val="tx2"/>
                </a:solidFill>
              </a:rPr>
              <a:t>a Cisco </a:t>
            </a:r>
            <a:r>
              <a:rPr lang="en-US" sz="3200" b="1" dirty="0">
                <a:solidFill>
                  <a:schemeClr val="tx2"/>
                </a:solidFill>
              </a:rPr>
              <a:t>System</a:t>
            </a:r>
            <a:br>
              <a:rPr lang="en-US" sz="3200" b="1" dirty="0">
                <a:solidFill>
                  <a:schemeClr val="tx2"/>
                </a:solidFill>
              </a:rPr>
            </a:br>
            <a:r>
              <a:rPr lang="en-US" sz="3200" b="1" dirty="0">
                <a:solidFill>
                  <a:schemeClr val="tx2"/>
                </a:solidFill>
              </a:rPr>
              <a:t>(SARA Environment)</a:t>
            </a:r>
          </a:p>
        </p:txBody>
      </p:sp>
      <p:sp>
        <p:nvSpPr>
          <p:cNvPr id="3076" name="Text Box 4"/>
          <p:cNvSpPr txBox="1">
            <a:spLocks noChangeArrowheads="1"/>
          </p:cNvSpPr>
          <p:nvPr/>
        </p:nvSpPr>
        <p:spPr bwMode="auto">
          <a:xfrm>
            <a:off x="609600" y="1524000"/>
            <a:ext cx="7924800" cy="1080120"/>
          </a:xfrm>
          <a:prstGeom prst="rect">
            <a:avLst/>
          </a:prstGeom>
          <a:noFill/>
          <a:ln w="9525" algn="ctr">
            <a:solidFill>
              <a:schemeClr val="tx1"/>
            </a:solidFill>
            <a:miter lim="800000"/>
            <a:headEnd/>
            <a:tailEnd/>
          </a:ln>
        </p:spPr>
        <p:txBody>
          <a:bodyPr lIns="82124" tIns="41061" rIns="82124" bIns="41061">
            <a:spAutoFit/>
          </a:bodyPr>
          <a:lstStyle/>
          <a:p>
            <a:pPr algn="l" defTabSz="814388"/>
            <a:r>
              <a:rPr lang="en-US" sz="2400" dirty="0" smtClean="0"/>
              <a:t>In a SARA Environment, TAs receive </a:t>
            </a:r>
            <a:r>
              <a:rPr lang="en-US" sz="2400" dirty="0" err="1" smtClean="0"/>
              <a:t>SDV</a:t>
            </a:r>
            <a:r>
              <a:rPr lang="en-US" sz="2400" dirty="0" smtClean="0"/>
              <a:t> information -- including the channel map -- in the same manner that </a:t>
            </a:r>
            <a:r>
              <a:rPr lang="en-US" sz="2400" dirty="0" err="1" smtClean="0"/>
              <a:t>STBs</a:t>
            </a:r>
            <a:r>
              <a:rPr lang="en-US" sz="2400" dirty="0" smtClean="0"/>
              <a:t> do.</a:t>
            </a:r>
            <a:endParaRPr lang="en-US" sz="2400" dirty="0"/>
          </a:p>
        </p:txBody>
      </p:sp>
      <p:sp>
        <p:nvSpPr>
          <p:cNvPr id="3077" name="Line 5"/>
          <p:cNvSpPr>
            <a:spLocks noChangeShapeType="1"/>
          </p:cNvSpPr>
          <p:nvPr/>
        </p:nvSpPr>
        <p:spPr bwMode="auto">
          <a:xfrm flipH="1">
            <a:off x="3041650" y="3613150"/>
            <a:ext cx="701675" cy="171450"/>
          </a:xfrm>
          <a:prstGeom prst="line">
            <a:avLst/>
          </a:prstGeom>
          <a:noFill/>
          <a:ln w="19050">
            <a:solidFill>
              <a:srgbClr val="FF0000"/>
            </a:solidFill>
            <a:round/>
            <a:headEnd/>
            <a:tailEnd type="triangle" w="med" len="med"/>
          </a:ln>
        </p:spPr>
        <p:txBody>
          <a:bodyPr anchor="b"/>
          <a:lstStyle/>
          <a:p>
            <a:endParaRPr lang="en-US"/>
          </a:p>
        </p:txBody>
      </p:sp>
      <p:sp>
        <p:nvSpPr>
          <p:cNvPr id="3078" name="Rectangle 6"/>
          <p:cNvSpPr>
            <a:spLocks noChangeArrowheads="1"/>
          </p:cNvSpPr>
          <p:nvPr/>
        </p:nvSpPr>
        <p:spPr bwMode="auto">
          <a:xfrm>
            <a:off x="3708400" y="3309938"/>
            <a:ext cx="3455988" cy="454025"/>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TR Config File support has never been implemented on the SARA App Server</a:t>
            </a:r>
          </a:p>
        </p:txBody>
      </p:sp>
      <p:sp>
        <p:nvSpPr>
          <p:cNvPr id="3079" name="Rectangle 7"/>
          <p:cNvSpPr>
            <a:spLocks noChangeArrowheads="1"/>
          </p:cNvSpPr>
          <p:nvPr/>
        </p:nvSpPr>
        <p:spPr bwMode="auto">
          <a:xfrm>
            <a:off x="3733800" y="3292475"/>
            <a:ext cx="3503613" cy="47625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3080" name="Line 8"/>
          <p:cNvSpPr>
            <a:spLocks noChangeShapeType="1"/>
          </p:cNvSpPr>
          <p:nvPr/>
        </p:nvSpPr>
        <p:spPr bwMode="auto">
          <a:xfrm flipH="1" flipV="1">
            <a:off x="6388100" y="4660900"/>
            <a:ext cx="168275" cy="831850"/>
          </a:xfrm>
          <a:prstGeom prst="line">
            <a:avLst/>
          </a:prstGeom>
          <a:noFill/>
          <a:ln w="19050">
            <a:solidFill>
              <a:srgbClr val="FF0000"/>
            </a:solidFill>
            <a:round/>
            <a:headEnd/>
            <a:tailEnd type="triangle" w="med" len="med"/>
          </a:ln>
        </p:spPr>
        <p:txBody>
          <a:bodyPr anchor="b"/>
          <a:lstStyle/>
          <a:p>
            <a:endParaRPr lang="en-US"/>
          </a:p>
        </p:txBody>
      </p:sp>
      <p:sp>
        <p:nvSpPr>
          <p:cNvPr id="3081" name="Rectangle 9"/>
          <p:cNvSpPr>
            <a:spLocks noChangeArrowheads="1"/>
          </p:cNvSpPr>
          <p:nvPr/>
        </p:nvSpPr>
        <p:spPr bwMode="auto">
          <a:xfrm>
            <a:off x="5759450" y="5503863"/>
            <a:ext cx="3060700" cy="815975"/>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Despite the fact that the UDCP (TiVo) has a Cable Card in it, with a TA connected, the UDCP gets its channel map from the TA.</a:t>
            </a:r>
          </a:p>
        </p:txBody>
      </p:sp>
      <p:sp>
        <p:nvSpPr>
          <p:cNvPr id="3082" name="Rectangle 10"/>
          <p:cNvSpPr>
            <a:spLocks noChangeArrowheads="1"/>
          </p:cNvSpPr>
          <p:nvPr/>
        </p:nvSpPr>
        <p:spPr bwMode="auto">
          <a:xfrm>
            <a:off x="5784850" y="5486400"/>
            <a:ext cx="3103563" cy="83820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3083" name="Line 11"/>
          <p:cNvSpPr>
            <a:spLocks noChangeShapeType="1"/>
          </p:cNvSpPr>
          <p:nvPr/>
        </p:nvSpPr>
        <p:spPr bwMode="auto">
          <a:xfrm flipH="1">
            <a:off x="7508875" y="4772025"/>
            <a:ext cx="377825" cy="0"/>
          </a:xfrm>
          <a:prstGeom prst="line">
            <a:avLst/>
          </a:prstGeom>
          <a:noFill/>
          <a:ln w="19050">
            <a:solidFill>
              <a:srgbClr val="FF0000"/>
            </a:solidFill>
            <a:round/>
            <a:headEnd/>
            <a:tailEnd type="triangle" w="med" len="med"/>
          </a:ln>
        </p:spPr>
        <p:txBody>
          <a:bodyPr anchor="b"/>
          <a:lstStyle/>
          <a:p>
            <a:endParaRPr lang="en-US"/>
          </a:p>
        </p:txBody>
      </p:sp>
      <p:sp>
        <p:nvSpPr>
          <p:cNvPr id="3084" name="Rectangle 12"/>
          <p:cNvSpPr>
            <a:spLocks noChangeArrowheads="1"/>
          </p:cNvSpPr>
          <p:nvPr/>
        </p:nvSpPr>
        <p:spPr bwMode="auto">
          <a:xfrm>
            <a:off x="7848600" y="4652963"/>
            <a:ext cx="592138" cy="273050"/>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TiVo</a:t>
            </a:r>
          </a:p>
        </p:txBody>
      </p:sp>
      <p:sp>
        <p:nvSpPr>
          <p:cNvPr id="3085" name="Rectangle 13"/>
          <p:cNvSpPr>
            <a:spLocks noChangeArrowheads="1"/>
          </p:cNvSpPr>
          <p:nvPr/>
        </p:nvSpPr>
        <p:spPr bwMode="auto">
          <a:xfrm>
            <a:off x="7874000" y="4616450"/>
            <a:ext cx="569913" cy="314325"/>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3086" name="Rectangle 14"/>
          <p:cNvSpPr>
            <a:spLocks noChangeArrowheads="1"/>
          </p:cNvSpPr>
          <p:nvPr/>
        </p:nvSpPr>
        <p:spPr bwMode="auto">
          <a:xfrm>
            <a:off x="5976938" y="887413"/>
            <a:ext cx="2846387" cy="222250"/>
          </a:xfrm>
          <a:prstGeom prst="rect">
            <a:avLst/>
          </a:prstGeom>
          <a:noFill/>
          <a:ln w="9525" algn="ctr">
            <a:noFill/>
            <a:miter lim="800000"/>
            <a:headEnd/>
            <a:tailEnd/>
          </a:ln>
        </p:spPr>
        <p:txBody>
          <a:bodyPr anchor="b">
            <a:spAutoFit/>
          </a:bodyPr>
          <a:lstStyle/>
          <a:p>
            <a:pPr algn="l" eaLnBrk="1" hangingPunct="1">
              <a:lnSpc>
                <a:spcPct val="85000"/>
              </a:lnSpc>
            </a:pPr>
            <a:r>
              <a:rPr lang="en-US" sz="1000" b="1">
                <a:solidFill>
                  <a:srgbClr val="FF0000"/>
                </a:solidFill>
              </a:rPr>
              <a:t>Slide: Cisco Engineering (author unknown)</a:t>
            </a:r>
          </a:p>
        </p:txBody>
      </p:sp>
      <p:sp>
        <p:nvSpPr>
          <p:cNvPr id="3087" name="Rectangle 15"/>
          <p:cNvSpPr>
            <a:spLocks noChangeArrowheads="1"/>
          </p:cNvSpPr>
          <p:nvPr/>
        </p:nvSpPr>
        <p:spPr bwMode="auto">
          <a:xfrm>
            <a:off x="5918200" y="835025"/>
            <a:ext cx="2882900" cy="31750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1600200" y="3352800"/>
          <a:ext cx="5981700" cy="3009900"/>
        </p:xfrm>
        <a:graphic>
          <a:graphicData uri="http://schemas.openxmlformats.org/presentationml/2006/ole">
            <p:oleObj spid="_x0000_s3074" name="Visio" r:id="rId3" imgW="5990272" imgH="3018473" progId="Visio.Drawing.11">
              <p:embed/>
            </p:oleObj>
          </a:graphicData>
        </a:graphic>
      </p:graphicFrame>
      <p:sp>
        <p:nvSpPr>
          <p:cNvPr id="4099" name="Rectangle 3"/>
          <p:cNvSpPr>
            <a:spLocks noChangeArrowheads="1"/>
          </p:cNvSpPr>
          <p:nvPr/>
        </p:nvSpPr>
        <p:spPr bwMode="auto">
          <a:xfrm>
            <a:off x="457200" y="304800"/>
            <a:ext cx="8458200" cy="838200"/>
          </a:xfrm>
          <a:prstGeom prst="rect">
            <a:avLst/>
          </a:prstGeom>
          <a:noFill/>
          <a:ln w="9525" algn="ctr">
            <a:noFill/>
            <a:miter lim="800000"/>
            <a:headEnd/>
            <a:tailEnd/>
          </a:ln>
        </p:spPr>
        <p:txBody>
          <a:bodyPr lIns="82124" tIns="41061" rIns="82124" bIns="41061" anchor="b"/>
          <a:lstStyle/>
          <a:p>
            <a:pPr algn="l" eaLnBrk="1" hangingPunct="1"/>
            <a:r>
              <a:rPr lang="en-US" sz="3200" b="1" dirty="0">
                <a:solidFill>
                  <a:schemeClr val="tx2"/>
                </a:solidFill>
              </a:rPr>
              <a:t>Tuning Adapter in </a:t>
            </a:r>
            <a:r>
              <a:rPr lang="en-US" sz="3200" b="1" dirty="0" smtClean="0">
                <a:solidFill>
                  <a:schemeClr val="tx2"/>
                </a:solidFill>
              </a:rPr>
              <a:t>a </a:t>
            </a:r>
            <a:r>
              <a:rPr lang="en-US" sz="3200" b="1" dirty="0">
                <a:solidFill>
                  <a:schemeClr val="tx2"/>
                </a:solidFill>
              </a:rPr>
              <a:t>Cisco System</a:t>
            </a:r>
            <a:br>
              <a:rPr lang="en-US" sz="3200" b="1" dirty="0">
                <a:solidFill>
                  <a:schemeClr val="tx2"/>
                </a:solidFill>
              </a:rPr>
            </a:br>
            <a:r>
              <a:rPr lang="en-US" sz="3200" b="1" dirty="0">
                <a:solidFill>
                  <a:schemeClr val="tx2"/>
                </a:solidFill>
              </a:rPr>
              <a:t>(Non-SARA Environment)</a:t>
            </a:r>
          </a:p>
        </p:txBody>
      </p:sp>
      <p:sp>
        <p:nvSpPr>
          <p:cNvPr id="4100" name="Text Box 4"/>
          <p:cNvSpPr txBox="1">
            <a:spLocks noChangeArrowheads="1"/>
          </p:cNvSpPr>
          <p:nvPr/>
        </p:nvSpPr>
        <p:spPr bwMode="auto">
          <a:xfrm>
            <a:off x="457200" y="1524000"/>
            <a:ext cx="8001000" cy="1735138"/>
          </a:xfrm>
          <a:prstGeom prst="rect">
            <a:avLst/>
          </a:prstGeom>
          <a:noFill/>
          <a:ln w="9525" algn="ctr">
            <a:solidFill>
              <a:schemeClr val="tx1"/>
            </a:solidFill>
            <a:miter lim="800000"/>
            <a:headEnd/>
            <a:tailEnd/>
          </a:ln>
        </p:spPr>
        <p:txBody>
          <a:bodyPr lIns="82124" tIns="41061" rIns="82124" bIns="41061">
            <a:spAutoFit/>
          </a:bodyPr>
          <a:lstStyle/>
          <a:p>
            <a:pPr algn="l" defTabSz="814388"/>
            <a:r>
              <a:rPr lang="en-US" sz="2400" dirty="0"/>
              <a:t>In a Non-SARA Environment, TAs receive </a:t>
            </a:r>
            <a:r>
              <a:rPr lang="en-US" sz="2400" dirty="0" err="1"/>
              <a:t>SDV</a:t>
            </a:r>
            <a:r>
              <a:rPr lang="en-US" sz="2400" dirty="0"/>
              <a:t> information -- including the channel map -- via the Channel Definition File as described in a Cisco provided document: “Tuning Resolver Configuration File Format Specification”</a:t>
            </a:r>
          </a:p>
        </p:txBody>
      </p:sp>
      <p:sp>
        <p:nvSpPr>
          <p:cNvPr id="4101" name="Line 5"/>
          <p:cNvSpPr>
            <a:spLocks noChangeShapeType="1"/>
          </p:cNvSpPr>
          <p:nvPr/>
        </p:nvSpPr>
        <p:spPr bwMode="auto">
          <a:xfrm flipH="1">
            <a:off x="2940050" y="4095750"/>
            <a:ext cx="720725" cy="234950"/>
          </a:xfrm>
          <a:prstGeom prst="line">
            <a:avLst/>
          </a:prstGeom>
          <a:noFill/>
          <a:ln w="19050">
            <a:solidFill>
              <a:srgbClr val="FF0000"/>
            </a:solidFill>
            <a:round/>
            <a:headEnd/>
            <a:tailEnd type="triangle" w="med" len="med"/>
          </a:ln>
        </p:spPr>
        <p:txBody>
          <a:bodyPr anchor="b"/>
          <a:lstStyle/>
          <a:p>
            <a:endParaRPr lang="en-US"/>
          </a:p>
        </p:txBody>
      </p:sp>
      <p:sp>
        <p:nvSpPr>
          <p:cNvPr id="4102" name="Rectangle 6"/>
          <p:cNvSpPr>
            <a:spLocks noChangeArrowheads="1"/>
          </p:cNvSpPr>
          <p:nvPr/>
        </p:nvSpPr>
        <p:spPr bwMode="auto">
          <a:xfrm>
            <a:off x="3625850" y="3611563"/>
            <a:ext cx="3060700" cy="635000"/>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TR Config File support has been implemented on the TWC Mystro Application Server (MAS)</a:t>
            </a:r>
          </a:p>
        </p:txBody>
      </p:sp>
      <p:sp>
        <p:nvSpPr>
          <p:cNvPr id="4103" name="Rectangle 7"/>
          <p:cNvSpPr>
            <a:spLocks noChangeArrowheads="1"/>
          </p:cNvSpPr>
          <p:nvPr/>
        </p:nvSpPr>
        <p:spPr bwMode="auto">
          <a:xfrm>
            <a:off x="3651250" y="3603625"/>
            <a:ext cx="3103563" cy="64770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4104" name="Line 8"/>
          <p:cNvSpPr>
            <a:spLocks noChangeShapeType="1"/>
          </p:cNvSpPr>
          <p:nvPr/>
        </p:nvSpPr>
        <p:spPr bwMode="auto">
          <a:xfrm flipH="1" flipV="1">
            <a:off x="6388100" y="4959350"/>
            <a:ext cx="168275" cy="831850"/>
          </a:xfrm>
          <a:prstGeom prst="line">
            <a:avLst/>
          </a:prstGeom>
          <a:noFill/>
          <a:ln w="19050">
            <a:solidFill>
              <a:srgbClr val="FF0000"/>
            </a:solidFill>
            <a:round/>
            <a:headEnd/>
            <a:tailEnd type="triangle" w="med" len="med"/>
          </a:ln>
        </p:spPr>
        <p:txBody>
          <a:bodyPr anchor="b"/>
          <a:lstStyle/>
          <a:p>
            <a:endParaRPr lang="en-US"/>
          </a:p>
        </p:txBody>
      </p:sp>
      <p:sp>
        <p:nvSpPr>
          <p:cNvPr id="4105" name="Rectangle 9"/>
          <p:cNvSpPr>
            <a:spLocks noChangeArrowheads="1"/>
          </p:cNvSpPr>
          <p:nvPr/>
        </p:nvSpPr>
        <p:spPr bwMode="auto">
          <a:xfrm>
            <a:off x="5759450" y="5802313"/>
            <a:ext cx="3060700" cy="815975"/>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Despite the fact that the UDCP (TiVo) has a Cable Card in it, with a TA connected, the UDCP gets its channel map from the TA.</a:t>
            </a:r>
          </a:p>
        </p:txBody>
      </p:sp>
      <p:sp>
        <p:nvSpPr>
          <p:cNvPr id="4106" name="Rectangle 10"/>
          <p:cNvSpPr>
            <a:spLocks noChangeArrowheads="1"/>
          </p:cNvSpPr>
          <p:nvPr/>
        </p:nvSpPr>
        <p:spPr bwMode="auto">
          <a:xfrm>
            <a:off x="5784850" y="5784850"/>
            <a:ext cx="3103563" cy="83820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4107" name="Line 11"/>
          <p:cNvSpPr>
            <a:spLocks noChangeShapeType="1"/>
          </p:cNvSpPr>
          <p:nvPr/>
        </p:nvSpPr>
        <p:spPr bwMode="auto">
          <a:xfrm flipH="1">
            <a:off x="7546975" y="5089525"/>
            <a:ext cx="377825" cy="0"/>
          </a:xfrm>
          <a:prstGeom prst="line">
            <a:avLst/>
          </a:prstGeom>
          <a:noFill/>
          <a:ln w="19050">
            <a:solidFill>
              <a:srgbClr val="FF0000"/>
            </a:solidFill>
            <a:round/>
            <a:headEnd/>
            <a:tailEnd type="triangle" w="med" len="med"/>
          </a:ln>
        </p:spPr>
        <p:txBody>
          <a:bodyPr anchor="b"/>
          <a:lstStyle/>
          <a:p>
            <a:endParaRPr lang="en-US"/>
          </a:p>
        </p:txBody>
      </p:sp>
      <p:sp>
        <p:nvSpPr>
          <p:cNvPr id="4108" name="Rectangle 12"/>
          <p:cNvSpPr>
            <a:spLocks noChangeArrowheads="1"/>
          </p:cNvSpPr>
          <p:nvPr/>
        </p:nvSpPr>
        <p:spPr bwMode="auto">
          <a:xfrm>
            <a:off x="7886700" y="4970463"/>
            <a:ext cx="592138" cy="273050"/>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TiVo</a:t>
            </a:r>
          </a:p>
        </p:txBody>
      </p:sp>
      <p:sp>
        <p:nvSpPr>
          <p:cNvPr id="4109" name="Rectangle 13"/>
          <p:cNvSpPr>
            <a:spLocks noChangeArrowheads="1"/>
          </p:cNvSpPr>
          <p:nvPr/>
        </p:nvSpPr>
        <p:spPr bwMode="auto">
          <a:xfrm>
            <a:off x="7912100" y="4933950"/>
            <a:ext cx="569913" cy="314325"/>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4110" name="Text Box 18"/>
          <p:cNvSpPr txBox="1">
            <a:spLocks noChangeArrowheads="1"/>
          </p:cNvSpPr>
          <p:nvPr/>
        </p:nvSpPr>
        <p:spPr bwMode="auto">
          <a:xfrm>
            <a:off x="4495800" y="5726113"/>
            <a:ext cx="165100" cy="411162"/>
          </a:xfrm>
          <a:prstGeom prst="rect">
            <a:avLst/>
          </a:prstGeom>
          <a:noFill/>
          <a:ln w="9525" algn="ctr">
            <a:noFill/>
            <a:miter lim="800000"/>
            <a:headEnd/>
            <a:tailEnd/>
          </a:ln>
        </p:spPr>
        <p:txBody>
          <a:bodyPr wrap="none" lIns="82124" tIns="41061" rIns="82124" bIns="41061">
            <a:spAutoFit/>
          </a:bodyPr>
          <a:lstStyle/>
          <a:p>
            <a:pPr defTabSz="814388"/>
            <a:endParaRPr lang="en-US"/>
          </a:p>
        </p:txBody>
      </p:sp>
      <p:sp>
        <p:nvSpPr>
          <p:cNvPr id="4111" name="Rectangle 19"/>
          <p:cNvSpPr>
            <a:spLocks noChangeArrowheads="1"/>
          </p:cNvSpPr>
          <p:nvPr/>
        </p:nvSpPr>
        <p:spPr bwMode="auto">
          <a:xfrm>
            <a:off x="5976938" y="868363"/>
            <a:ext cx="2846387" cy="222250"/>
          </a:xfrm>
          <a:prstGeom prst="rect">
            <a:avLst/>
          </a:prstGeom>
          <a:noFill/>
          <a:ln w="9525" algn="ctr">
            <a:noFill/>
            <a:miter lim="800000"/>
            <a:headEnd/>
            <a:tailEnd/>
          </a:ln>
        </p:spPr>
        <p:txBody>
          <a:bodyPr anchor="b">
            <a:spAutoFit/>
          </a:bodyPr>
          <a:lstStyle/>
          <a:p>
            <a:pPr algn="l" eaLnBrk="1" hangingPunct="1">
              <a:lnSpc>
                <a:spcPct val="85000"/>
              </a:lnSpc>
            </a:pPr>
            <a:r>
              <a:rPr lang="en-US" sz="1000" b="1">
                <a:solidFill>
                  <a:srgbClr val="FF0000"/>
                </a:solidFill>
              </a:rPr>
              <a:t>Slide: Cisco Engineering (author unknown)</a:t>
            </a:r>
          </a:p>
        </p:txBody>
      </p:sp>
      <p:sp>
        <p:nvSpPr>
          <p:cNvPr id="4112" name="Rectangle 20"/>
          <p:cNvSpPr>
            <a:spLocks noChangeArrowheads="1"/>
          </p:cNvSpPr>
          <p:nvPr/>
        </p:nvSpPr>
        <p:spPr bwMode="auto">
          <a:xfrm>
            <a:off x="5918200" y="815975"/>
            <a:ext cx="2882900" cy="31750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sz="2800" smtClean="0"/>
              <a:t>Tuning Adapter Config File (Replaces SAM for non-SARA Sites)</a:t>
            </a:r>
          </a:p>
        </p:txBody>
      </p:sp>
      <p:sp>
        <p:nvSpPr>
          <p:cNvPr id="70659" name="Rectangle 3"/>
          <p:cNvSpPr>
            <a:spLocks noGrp="1" noChangeArrowheads="1"/>
          </p:cNvSpPr>
          <p:nvPr>
            <p:ph type="body" idx="1"/>
          </p:nvPr>
        </p:nvSpPr>
        <p:spPr/>
        <p:txBody>
          <a:bodyPr/>
          <a:lstStyle/>
          <a:p>
            <a:pPr>
              <a:lnSpc>
                <a:spcPct val="75000"/>
              </a:lnSpc>
              <a:buFont typeface="Arial" pitchFamily="34" charset="0"/>
              <a:buChar char="•"/>
            </a:pPr>
            <a:r>
              <a:rPr lang="en-US" sz="1200" dirty="0" smtClean="0"/>
              <a:t> May be referred to on as the “TA </a:t>
            </a:r>
            <a:r>
              <a:rPr lang="en-US" sz="1200" dirty="0" err="1" smtClean="0"/>
              <a:t>Config</a:t>
            </a:r>
            <a:r>
              <a:rPr lang="en-US" sz="1200" dirty="0" smtClean="0"/>
              <a:t> File” or the “</a:t>
            </a:r>
            <a:r>
              <a:rPr lang="en-US" sz="1200" dirty="0" err="1" smtClean="0"/>
              <a:t>TR</a:t>
            </a:r>
            <a:r>
              <a:rPr lang="en-US" sz="1200" dirty="0" smtClean="0"/>
              <a:t> </a:t>
            </a:r>
            <a:r>
              <a:rPr lang="en-US" sz="1200" dirty="0" err="1" smtClean="0"/>
              <a:t>Config</a:t>
            </a:r>
            <a:r>
              <a:rPr lang="en-US" sz="1200" dirty="0" smtClean="0"/>
              <a:t> File</a:t>
            </a:r>
          </a:p>
          <a:p>
            <a:pPr>
              <a:lnSpc>
                <a:spcPct val="75000"/>
              </a:lnSpc>
              <a:buFont typeface="Arial" pitchFamily="34" charset="0"/>
              <a:buChar char="•"/>
            </a:pPr>
            <a:r>
              <a:rPr lang="en-US" sz="1200" dirty="0" smtClean="0"/>
              <a:t> TA </a:t>
            </a:r>
            <a:r>
              <a:rPr lang="en-US" sz="1200" dirty="0" err="1" smtClean="0"/>
              <a:t>diag</a:t>
            </a:r>
            <a:r>
              <a:rPr lang="en-US" sz="1200" dirty="0" smtClean="0"/>
              <a:t> screens: It is referred to as the “TA </a:t>
            </a:r>
            <a:r>
              <a:rPr lang="en-US" sz="1200" dirty="0" err="1" smtClean="0"/>
              <a:t>Config</a:t>
            </a:r>
            <a:r>
              <a:rPr lang="en-US" sz="1200" dirty="0" smtClean="0"/>
              <a:t> File” on the </a:t>
            </a:r>
            <a:r>
              <a:rPr lang="en-US" sz="1200" dirty="0" err="1" smtClean="0"/>
              <a:t>diag</a:t>
            </a:r>
            <a:r>
              <a:rPr lang="en-US" sz="1200" dirty="0" smtClean="0"/>
              <a:t> page titled “Tuning Resolver.” (Nice consistency!)</a:t>
            </a:r>
          </a:p>
          <a:p>
            <a:pPr>
              <a:lnSpc>
                <a:spcPct val="75000"/>
              </a:lnSpc>
              <a:buFont typeface="Arial" pitchFamily="34" charset="0"/>
              <a:buChar char="•"/>
            </a:pPr>
            <a:r>
              <a:rPr lang="en-US" sz="1200" dirty="0" smtClean="0"/>
              <a:t> The </a:t>
            </a:r>
            <a:r>
              <a:rPr lang="en-US" sz="1200" dirty="0" err="1" smtClean="0"/>
              <a:t>TR</a:t>
            </a:r>
            <a:r>
              <a:rPr lang="en-US" sz="1200" dirty="0" smtClean="0"/>
              <a:t> </a:t>
            </a:r>
            <a:r>
              <a:rPr lang="en-US" sz="1200" dirty="0" err="1" smtClean="0"/>
              <a:t>Config</a:t>
            </a:r>
            <a:r>
              <a:rPr lang="en-US" sz="1200" dirty="0" smtClean="0"/>
              <a:t> file can contain the Mini Carousel Scan List frequencies and modulation format.</a:t>
            </a:r>
          </a:p>
          <a:p>
            <a:pPr>
              <a:lnSpc>
                <a:spcPct val="75000"/>
              </a:lnSpc>
              <a:buFont typeface="Arial" pitchFamily="34" charset="0"/>
              <a:buChar char="•"/>
            </a:pPr>
            <a:r>
              <a:rPr lang="en-US" sz="1200" dirty="0" smtClean="0"/>
              <a:t> </a:t>
            </a:r>
            <a:r>
              <a:rPr lang="en-US" sz="1200" dirty="0" err="1" smtClean="0"/>
              <a:t>BFS</a:t>
            </a:r>
            <a:r>
              <a:rPr lang="en-US" sz="1200" dirty="0" smtClean="0"/>
              <a:t> path name (URL)</a:t>
            </a:r>
          </a:p>
          <a:p>
            <a:pPr lvl="1" indent="0">
              <a:lnSpc>
                <a:spcPct val="75000"/>
              </a:lnSpc>
              <a:buNone/>
            </a:pPr>
            <a:r>
              <a:rPr lang="en-US" sz="1200" b="1" dirty="0" smtClean="0">
                <a:solidFill>
                  <a:schemeClr val="tx2"/>
                </a:solidFill>
              </a:rPr>
              <a:t>bfs:///msoconfig/sdv/&lt;hub ID&gt;/trconfig.tbl</a:t>
            </a:r>
          </a:p>
          <a:p>
            <a:pPr>
              <a:lnSpc>
                <a:spcPct val="75000"/>
              </a:lnSpc>
              <a:buFont typeface="Arial" pitchFamily="34" charset="0"/>
              <a:buChar char="•"/>
            </a:pPr>
            <a:r>
              <a:rPr lang="en-US" sz="1200" dirty="0" smtClean="0"/>
              <a:t> </a:t>
            </a:r>
            <a:r>
              <a:rPr lang="en-US" sz="1200" dirty="0" err="1" smtClean="0"/>
              <a:t>BFS</a:t>
            </a:r>
            <a:r>
              <a:rPr lang="en-US" sz="1200" dirty="0" smtClean="0"/>
              <a:t> (Absolute Path on </a:t>
            </a:r>
            <a:r>
              <a:rPr lang="en-US" sz="1200" dirty="0" err="1" smtClean="0"/>
              <a:t>DNCS</a:t>
            </a:r>
            <a:r>
              <a:rPr lang="en-US" sz="1200" dirty="0" smtClean="0"/>
              <a:t>):  We have seen these 2 at </a:t>
            </a:r>
            <a:r>
              <a:rPr lang="en-US" sz="1200" dirty="0" err="1" smtClean="0"/>
              <a:t>TWC</a:t>
            </a:r>
            <a:r>
              <a:rPr lang="en-US" sz="1200" dirty="0" smtClean="0"/>
              <a:t> </a:t>
            </a:r>
            <a:r>
              <a:rPr lang="en-US" sz="1200" dirty="0" err="1" smtClean="0"/>
              <a:t>MDN</a:t>
            </a:r>
            <a:r>
              <a:rPr lang="en-US" sz="1200" dirty="0" smtClean="0"/>
              <a:t>/</a:t>
            </a:r>
            <a:r>
              <a:rPr lang="en-US" sz="1200" dirty="0" err="1" smtClean="0"/>
              <a:t>ODN</a:t>
            </a:r>
            <a:r>
              <a:rPr lang="en-US" sz="1200" dirty="0" smtClean="0"/>
              <a:t> sites:</a:t>
            </a:r>
          </a:p>
          <a:p>
            <a:pPr lvl="1" indent="0">
              <a:lnSpc>
                <a:spcPct val="75000"/>
              </a:lnSpc>
              <a:buNone/>
            </a:pPr>
            <a:r>
              <a:rPr lang="en-US" sz="1000" b="1" dirty="0" smtClean="0">
                <a:solidFill>
                  <a:schemeClr val="tx2"/>
                </a:solidFill>
              </a:rPr>
              <a:t>/</a:t>
            </a:r>
            <a:r>
              <a:rPr lang="en-US" sz="1000" b="1" dirty="0" err="1" smtClean="0">
                <a:solidFill>
                  <a:schemeClr val="tx2"/>
                </a:solidFill>
              </a:rPr>
              <a:t>dvs</a:t>
            </a:r>
            <a:r>
              <a:rPr lang="en-US" sz="1000" b="1" dirty="0" smtClean="0">
                <a:solidFill>
                  <a:schemeClr val="tx2"/>
                </a:solidFill>
              </a:rPr>
              <a:t>/</a:t>
            </a:r>
            <a:r>
              <a:rPr lang="en-US" sz="1000" b="1" dirty="0" err="1" smtClean="0">
                <a:solidFill>
                  <a:schemeClr val="tx2"/>
                </a:solidFill>
              </a:rPr>
              <a:t>dvsFiles</a:t>
            </a:r>
            <a:r>
              <a:rPr lang="en-US" sz="1000" b="1" dirty="0" smtClean="0">
                <a:solidFill>
                  <a:schemeClr val="tx2"/>
                </a:solidFill>
              </a:rPr>
              <a:t>/</a:t>
            </a:r>
            <a:r>
              <a:rPr lang="en-US" sz="1000" b="1" dirty="0" err="1" smtClean="0">
                <a:solidFill>
                  <a:schemeClr val="tx2"/>
                </a:solidFill>
              </a:rPr>
              <a:t>BFS</a:t>
            </a:r>
            <a:r>
              <a:rPr lang="en-US" sz="1000" b="1" dirty="0" smtClean="0">
                <a:solidFill>
                  <a:schemeClr val="tx2"/>
                </a:solidFill>
              </a:rPr>
              <a:t>/</a:t>
            </a:r>
            <a:r>
              <a:rPr lang="en-US" sz="1000" b="1" dirty="0" err="1" smtClean="0">
                <a:solidFill>
                  <a:schemeClr val="tx2"/>
                </a:solidFill>
              </a:rPr>
              <a:t>DNCS</a:t>
            </a:r>
            <a:r>
              <a:rPr lang="en-US" sz="1000" b="1" dirty="0" smtClean="0">
                <a:solidFill>
                  <a:schemeClr val="tx2"/>
                </a:solidFill>
              </a:rPr>
              <a:t>/</a:t>
            </a:r>
            <a:r>
              <a:rPr lang="en-US" sz="1000" b="1" dirty="0" err="1" smtClean="0">
                <a:solidFill>
                  <a:schemeClr val="tx2"/>
                </a:solidFill>
              </a:rPr>
              <a:t>msoconfig</a:t>
            </a:r>
            <a:r>
              <a:rPr lang="en-US" sz="1000" b="1" dirty="0" smtClean="0">
                <a:solidFill>
                  <a:schemeClr val="tx2"/>
                </a:solidFill>
              </a:rPr>
              <a:t>/</a:t>
            </a:r>
            <a:r>
              <a:rPr lang="en-US" sz="1000" b="1" dirty="0" err="1" smtClean="0">
                <a:solidFill>
                  <a:schemeClr val="tx2"/>
                </a:solidFill>
              </a:rPr>
              <a:t>sdv</a:t>
            </a:r>
            <a:r>
              <a:rPr lang="en-US" sz="1000" b="1" dirty="0" smtClean="0">
                <a:solidFill>
                  <a:schemeClr val="tx2"/>
                </a:solidFill>
              </a:rPr>
              <a:t>/&lt;</a:t>
            </a:r>
            <a:r>
              <a:rPr lang="en-US" sz="1000" b="1" dirty="0" err="1" smtClean="0">
                <a:solidFill>
                  <a:schemeClr val="tx2"/>
                </a:solidFill>
              </a:rPr>
              <a:t>hub_ID</a:t>
            </a:r>
            <a:r>
              <a:rPr lang="en-US" sz="1000" b="1" dirty="0" smtClean="0">
                <a:solidFill>
                  <a:schemeClr val="tx2"/>
                </a:solidFill>
              </a:rPr>
              <a:t>&gt;/trconfig.tbl</a:t>
            </a:r>
          </a:p>
          <a:p>
            <a:pPr lvl="1" indent="0">
              <a:lnSpc>
                <a:spcPct val="75000"/>
              </a:lnSpc>
              <a:buNone/>
            </a:pPr>
            <a:r>
              <a:rPr lang="en-US" sz="1000" b="1" dirty="0" smtClean="0">
                <a:solidFill>
                  <a:schemeClr val="tx2"/>
                </a:solidFill>
              </a:rPr>
              <a:t>/export/home/</a:t>
            </a:r>
            <a:r>
              <a:rPr lang="en-US" sz="1000" b="1" dirty="0" err="1" smtClean="0">
                <a:solidFill>
                  <a:schemeClr val="tx2"/>
                </a:solidFill>
              </a:rPr>
              <a:t>dncs</a:t>
            </a:r>
            <a:r>
              <a:rPr lang="en-US" sz="1000" b="1" dirty="0" smtClean="0">
                <a:solidFill>
                  <a:schemeClr val="tx2"/>
                </a:solidFill>
              </a:rPr>
              <a:t>/</a:t>
            </a:r>
            <a:r>
              <a:rPr lang="en-US" sz="1000" b="1" dirty="0" err="1" smtClean="0">
                <a:solidFill>
                  <a:schemeClr val="tx2"/>
                </a:solidFill>
              </a:rPr>
              <a:t>mystro</a:t>
            </a:r>
            <a:r>
              <a:rPr lang="en-US" sz="1000" b="1" dirty="0" smtClean="0">
                <a:solidFill>
                  <a:schemeClr val="tx2"/>
                </a:solidFill>
              </a:rPr>
              <a:t>/</a:t>
            </a:r>
            <a:r>
              <a:rPr lang="en-US" sz="1000" b="1" dirty="0" err="1" smtClean="0">
                <a:solidFill>
                  <a:schemeClr val="tx2"/>
                </a:solidFill>
              </a:rPr>
              <a:t>bfs</a:t>
            </a:r>
            <a:r>
              <a:rPr lang="en-US" sz="1000" b="1" dirty="0" smtClean="0">
                <a:solidFill>
                  <a:schemeClr val="tx2"/>
                </a:solidFill>
              </a:rPr>
              <a:t>/</a:t>
            </a:r>
            <a:r>
              <a:rPr lang="en-US" sz="1000" b="1" dirty="0" err="1" smtClean="0">
                <a:solidFill>
                  <a:schemeClr val="tx2"/>
                </a:solidFill>
              </a:rPr>
              <a:t>msoconfig</a:t>
            </a:r>
            <a:r>
              <a:rPr lang="en-US" sz="1000" b="1" dirty="0" smtClean="0">
                <a:solidFill>
                  <a:schemeClr val="tx2"/>
                </a:solidFill>
              </a:rPr>
              <a:t>/</a:t>
            </a:r>
            <a:r>
              <a:rPr lang="en-US" sz="1000" b="1" dirty="0" err="1" smtClean="0">
                <a:solidFill>
                  <a:schemeClr val="tx2"/>
                </a:solidFill>
              </a:rPr>
              <a:t>sdv</a:t>
            </a:r>
            <a:r>
              <a:rPr lang="en-US" sz="1000" b="1" dirty="0" smtClean="0">
                <a:solidFill>
                  <a:schemeClr val="tx2"/>
                </a:solidFill>
              </a:rPr>
              <a:t>/&lt;</a:t>
            </a:r>
            <a:r>
              <a:rPr lang="en-US" sz="1000" b="1" dirty="0" err="1" smtClean="0">
                <a:solidFill>
                  <a:schemeClr val="tx2"/>
                </a:solidFill>
              </a:rPr>
              <a:t>hub_ID</a:t>
            </a:r>
            <a:r>
              <a:rPr lang="en-US" sz="1000" b="1" dirty="0" smtClean="0">
                <a:solidFill>
                  <a:schemeClr val="tx2"/>
                </a:solidFill>
              </a:rPr>
              <a:t>&gt;/trconfig.tbl</a:t>
            </a:r>
          </a:p>
          <a:p>
            <a:pPr>
              <a:lnSpc>
                <a:spcPct val="75000"/>
              </a:lnSpc>
              <a:buFont typeface="Arial" pitchFamily="34" charset="0"/>
              <a:buChar char="•"/>
            </a:pPr>
            <a:r>
              <a:rPr lang="en-US" sz="1200" dirty="0" smtClean="0"/>
              <a:t> The generation of the </a:t>
            </a:r>
            <a:r>
              <a:rPr lang="en-US" sz="1200" dirty="0" err="1" smtClean="0"/>
              <a:t>TR</a:t>
            </a:r>
            <a:r>
              <a:rPr lang="en-US" sz="1200" dirty="0" smtClean="0"/>
              <a:t> </a:t>
            </a:r>
            <a:r>
              <a:rPr lang="en-US" sz="1200" dirty="0" err="1" smtClean="0"/>
              <a:t>Config</a:t>
            </a:r>
            <a:r>
              <a:rPr lang="en-US" sz="1200" dirty="0" smtClean="0"/>
              <a:t> File and its being published on </a:t>
            </a:r>
            <a:r>
              <a:rPr lang="en-US" sz="1200" dirty="0" err="1" smtClean="0"/>
              <a:t>BFS</a:t>
            </a:r>
            <a:r>
              <a:rPr lang="en-US" sz="1200" dirty="0" smtClean="0"/>
              <a:t> is the responsibility of 3</a:t>
            </a:r>
            <a:r>
              <a:rPr lang="en-US" sz="1200" baseline="30000" dirty="0" smtClean="0"/>
              <a:t>rd</a:t>
            </a:r>
            <a:r>
              <a:rPr lang="en-US" sz="1200" dirty="0" smtClean="0"/>
              <a:t> parties like </a:t>
            </a:r>
            <a:r>
              <a:rPr lang="en-US" sz="1200" dirty="0" err="1" smtClean="0"/>
              <a:t>ATG</a:t>
            </a:r>
            <a:r>
              <a:rPr lang="en-US" sz="1200" dirty="0" smtClean="0"/>
              <a:t> (published from MAS Server).</a:t>
            </a:r>
          </a:p>
          <a:p>
            <a:pPr>
              <a:lnSpc>
                <a:spcPct val="75000"/>
              </a:lnSpc>
              <a:buFont typeface="Arial" pitchFamily="34" charset="0"/>
              <a:buChar char="•"/>
            </a:pPr>
            <a:r>
              <a:rPr lang="en-US" sz="1200" dirty="0" smtClean="0"/>
              <a:t> There is a Cisco </a:t>
            </a:r>
            <a:r>
              <a:rPr lang="en-US" sz="1200" b="1" dirty="0" err="1" smtClean="0">
                <a:solidFill>
                  <a:schemeClr val="tx2"/>
                </a:solidFill>
              </a:rPr>
              <a:t>maketrconfig</a:t>
            </a:r>
            <a:r>
              <a:rPr lang="en-US" sz="1200" dirty="0" smtClean="0"/>
              <a:t> tool, but it is only meant for lab use. We cannot use this tool to generate </a:t>
            </a:r>
            <a:r>
              <a:rPr lang="en-US" sz="1200" dirty="0" err="1" smtClean="0"/>
              <a:t>TR</a:t>
            </a:r>
            <a:r>
              <a:rPr lang="en-US" sz="1200" dirty="0" smtClean="0"/>
              <a:t> </a:t>
            </a:r>
            <a:r>
              <a:rPr lang="en-US" sz="1200" dirty="0" err="1" smtClean="0"/>
              <a:t>Config</a:t>
            </a:r>
            <a:r>
              <a:rPr lang="en-US" sz="1200" dirty="0" smtClean="0"/>
              <a:t> Files for sites because this tool is not a scalable solution for managing site channel maps.</a:t>
            </a:r>
          </a:p>
          <a:p>
            <a:pPr>
              <a:lnSpc>
                <a:spcPct val="75000"/>
              </a:lnSpc>
              <a:buFont typeface="Arial" pitchFamily="34" charset="0"/>
              <a:buChar char="•"/>
            </a:pPr>
            <a:r>
              <a:rPr lang="en-US" sz="1200" dirty="0" smtClean="0"/>
              <a:t> According to David Lutz (</a:t>
            </a:r>
            <a:r>
              <a:rPr lang="en-US" sz="1200" dirty="0" err="1" smtClean="0"/>
              <a:t>lutzd</a:t>
            </a:r>
            <a:r>
              <a:rPr lang="en-US" sz="1200" dirty="0" smtClean="0"/>
              <a:t>) in Development, there is no tool to parse the </a:t>
            </a:r>
            <a:r>
              <a:rPr lang="en-US" sz="1200" dirty="0" err="1" smtClean="0"/>
              <a:t>TR</a:t>
            </a:r>
            <a:r>
              <a:rPr lang="en-US" sz="1200" dirty="0" smtClean="0"/>
              <a:t> </a:t>
            </a:r>
            <a:r>
              <a:rPr lang="en-US" sz="1200" dirty="0" err="1" smtClean="0"/>
              <a:t>Config</a:t>
            </a:r>
            <a:r>
              <a:rPr lang="en-US" sz="1200" dirty="0" smtClean="0"/>
              <a:t> File. (This tool, if it existed, would do the opposite of what </a:t>
            </a:r>
            <a:r>
              <a:rPr lang="en-US" sz="1200" b="1" dirty="0" err="1" smtClean="0">
                <a:solidFill>
                  <a:schemeClr val="tx2"/>
                </a:solidFill>
              </a:rPr>
              <a:t>maketrconfig</a:t>
            </a:r>
            <a:r>
              <a:rPr lang="en-US" sz="1200" dirty="0" smtClean="0"/>
              <a:t> does.)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smtClean="0"/>
              <a:t>Tuning Adapter – Packages and Security</a:t>
            </a:r>
          </a:p>
        </p:txBody>
      </p:sp>
      <p:sp>
        <p:nvSpPr>
          <p:cNvPr id="71683" name="Rectangle 3"/>
          <p:cNvSpPr>
            <a:spLocks noGrp="1" noChangeArrowheads="1"/>
          </p:cNvSpPr>
          <p:nvPr>
            <p:ph type="body" idx="1"/>
          </p:nvPr>
        </p:nvSpPr>
        <p:spPr/>
        <p:txBody>
          <a:bodyPr/>
          <a:lstStyle/>
          <a:p>
            <a:pPr>
              <a:buFont typeface="Arial" pitchFamily="34" charset="0"/>
              <a:buChar char="•"/>
            </a:pPr>
            <a:r>
              <a:rPr lang="en-US" dirty="0" smtClean="0"/>
              <a:t> The Cisco Tuning Adapter has embedded security. (The </a:t>
            </a:r>
            <a:r>
              <a:rPr lang="en-US" dirty="0" err="1" smtClean="0"/>
              <a:t>CableCARD</a:t>
            </a:r>
            <a:r>
              <a:rPr lang="en-US" dirty="0" smtClean="0"/>
              <a:t> goes in the TiVo)</a:t>
            </a:r>
          </a:p>
          <a:p>
            <a:pPr>
              <a:buFont typeface="Arial" pitchFamily="34" charset="0"/>
              <a:buChar char="•"/>
            </a:pPr>
            <a:r>
              <a:rPr lang="en-US" dirty="0" smtClean="0"/>
              <a:t> The </a:t>
            </a:r>
            <a:r>
              <a:rPr lang="en-US" dirty="0" err="1" smtClean="0"/>
              <a:t>CableCARD</a:t>
            </a:r>
            <a:r>
              <a:rPr lang="en-US" dirty="0" smtClean="0"/>
              <a:t> goes in the TiVo (not the TA).</a:t>
            </a:r>
          </a:p>
          <a:p>
            <a:pPr>
              <a:buFont typeface="Arial" pitchFamily="34" charset="0"/>
              <a:buChar char="•"/>
            </a:pPr>
            <a:r>
              <a:rPr lang="en-US" dirty="0" smtClean="0"/>
              <a:t> Only 2 packages go on the TA: The Brick package and the </a:t>
            </a:r>
            <a:r>
              <a:rPr lang="en-US" dirty="0" err="1" smtClean="0"/>
              <a:t>SDV</a:t>
            </a:r>
            <a:r>
              <a:rPr lang="en-US" dirty="0" smtClean="0"/>
              <a:t> package.)</a:t>
            </a:r>
          </a:p>
          <a:p>
            <a:pPr>
              <a:buFont typeface="Arial" pitchFamily="34" charset="0"/>
              <a:buChar char="•"/>
            </a:pPr>
            <a:r>
              <a:rPr lang="en-US" dirty="0" smtClean="0"/>
              <a:t> All content packages (and the brick package) go on the </a:t>
            </a:r>
            <a:r>
              <a:rPr lang="en-US" dirty="0" err="1" smtClean="0"/>
              <a:t>CableCARD</a:t>
            </a:r>
            <a:r>
              <a:rPr lang="en-US" dirty="0" smtClean="0"/>
              <a:t> in the TiVo.</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sz="2800" smtClean="0"/>
              <a:t>The Cisco TA is a SARA Box (Needs SAM or a TR Config File) </a:t>
            </a:r>
          </a:p>
        </p:txBody>
      </p:sp>
      <p:sp>
        <p:nvSpPr>
          <p:cNvPr id="72707" name="Rectangle 3"/>
          <p:cNvSpPr>
            <a:spLocks noGrp="1" noChangeArrowheads="1"/>
          </p:cNvSpPr>
          <p:nvPr>
            <p:ph type="body" idx="1"/>
          </p:nvPr>
        </p:nvSpPr>
        <p:spPr>
          <a:xfrm>
            <a:off x="627063" y="1270000"/>
            <a:ext cx="7969250" cy="5191760"/>
          </a:xfrm>
        </p:spPr>
        <p:txBody>
          <a:bodyPr>
            <a:normAutofit/>
          </a:bodyPr>
          <a:lstStyle/>
          <a:p>
            <a:pPr>
              <a:lnSpc>
                <a:spcPct val="75000"/>
              </a:lnSpc>
              <a:buFont typeface="Arial" pitchFamily="34" charset="0"/>
              <a:buChar char="•"/>
            </a:pPr>
            <a:r>
              <a:rPr lang="en-US" sz="1600" dirty="0" smtClean="0"/>
              <a:t> The Cisco TA is a SARA box.</a:t>
            </a:r>
          </a:p>
          <a:p>
            <a:pPr>
              <a:lnSpc>
                <a:spcPct val="75000"/>
              </a:lnSpc>
              <a:buFont typeface="Arial" pitchFamily="34" charset="0"/>
              <a:buChar char="•"/>
            </a:pPr>
            <a:r>
              <a:rPr lang="en-US" sz="1600" b="1" dirty="0" smtClean="0"/>
              <a:t> _</a:t>
            </a:r>
            <a:r>
              <a:rPr lang="en-US" sz="1600" b="1" dirty="0" err="1" smtClean="0"/>
              <a:t>SASD</a:t>
            </a:r>
            <a:r>
              <a:rPr lang="en-US" sz="1600" dirty="0" smtClean="0"/>
              <a:t> SAM Service stands for “Scientific-Atlanta Switched Digital”.</a:t>
            </a:r>
          </a:p>
          <a:p>
            <a:pPr>
              <a:lnSpc>
                <a:spcPct val="75000"/>
              </a:lnSpc>
              <a:buFont typeface="Arial" pitchFamily="34" charset="0"/>
              <a:buChar char="•"/>
            </a:pPr>
            <a:r>
              <a:rPr lang="en-US" sz="1600" b="1" dirty="0" smtClean="0"/>
              <a:t> _</a:t>
            </a:r>
            <a:r>
              <a:rPr lang="en-US" sz="1600" b="1" dirty="0" err="1" smtClean="0"/>
              <a:t>SASD</a:t>
            </a:r>
            <a:r>
              <a:rPr lang="en-US" sz="1600" dirty="0" smtClean="0"/>
              <a:t> SAM Service is a SAM Service for both </a:t>
            </a:r>
            <a:r>
              <a:rPr lang="en-US" sz="1600" dirty="0" err="1" smtClean="0"/>
              <a:t>STBs</a:t>
            </a:r>
            <a:r>
              <a:rPr lang="en-US" sz="1600" dirty="0" smtClean="0"/>
              <a:t> and TAs for </a:t>
            </a:r>
            <a:r>
              <a:rPr lang="en-US" sz="1600" dirty="0" err="1" smtClean="0"/>
              <a:t>SDV</a:t>
            </a:r>
            <a:r>
              <a:rPr lang="en-US" sz="1600" dirty="0" smtClean="0"/>
              <a:t> Services.</a:t>
            </a:r>
          </a:p>
          <a:p>
            <a:pPr>
              <a:lnSpc>
                <a:spcPct val="75000"/>
              </a:lnSpc>
              <a:buFont typeface="Arial" pitchFamily="34" charset="0"/>
              <a:buChar char="•"/>
            </a:pPr>
            <a:r>
              <a:rPr lang="en-US" sz="1600" b="1" dirty="0" smtClean="0"/>
              <a:t> _</a:t>
            </a:r>
            <a:r>
              <a:rPr lang="en-US" sz="1600" b="1" dirty="0" err="1" smtClean="0"/>
              <a:t>TASD</a:t>
            </a:r>
            <a:r>
              <a:rPr lang="en-US" sz="1600" dirty="0" smtClean="0"/>
              <a:t> SAM Service stands for “Tuning Adapter Switched Digital”.</a:t>
            </a:r>
          </a:p>
          <a:p>
            <a:pPr>
              <a:lnSpc>
                <a:spcPct val="75000"/>
              </a:lnSpc>
              <a:buFont typeface="Arial" pitchFamily="34" charset="0"/>
              <a:buChar char="•"/>
            </a:pPr>
            <a:r>
              <a:rPr lang="en-US" sz="1600" b="1" dirty="0" smtClean="0"/>
              <a:t> _</a:t>
            </a:r>
            <a:r>
              <a:rPr lang="en-US" sz="1600" b="1" dirty="0" err="1" smtClean="0"/>
              <a:t>TASD</a:t>
            </a:r>
            <a:r>
              <a:rPr lang="en-US" sz="1600" dirty="0" smtClean="0"/>
              <a:t> is a SAM Service that can only be used by Tuning Adapters for </a:t>
            </a:r>
            <a:r>
              <a:rPr lang="en-US" sz="1600" dirty="0" err="1" smtClean="0"/>
              <a:t>SDV</a:t>
            </a:r>
            <a:r>
              <a:rPr lang="en-US" sz="1600" dirty="0" smtClean="0"/>
              <a:t> Services.</a:t>
            </a:r>
          </a:p>
          <a:p>
            <a:pPr>
              <a:lnSpc>
                <a:spcPct val="75000"/>
              </a:lnSpc>
              <a:buFont typeface="Arial" pitchFamily="34" charset="0"/>
              <a:buChar char="•"/>
            </a:pPr>
            <a:r>
              <a:rPr lang="en-US" sz="1600" dirty="0" smtClean="0"/>
              <a:t> _</a:t>
            </a:r>
            <a:r>
              <a:rPr lang="en-US" sz="1600" dirty="0" err="1" smtClean="0"/>
              <a:t>TASD</a:t>
            </a:r>
            <a:r>
              <a:rPr lang="en-US" sz="1600" dirty="0" smtClean="0"/>
              <a:t> SAM Service allows </a:t>
            </a:r>
            <a:r>
              <a:rPr lang="en-US" sz="1600" dirty="0" err="1" smtClean="0"/>
              <a:t>BigBand</a:t>
            </a:r>
            <a:r>
              <a:rPr lang="en-US" sz="1600" dirty="0" smtClean="0"/>
              <a:t> sites to use </a:t>
            </a:r>
            <a:r>
              <a:rPr lang="en-US" sz="1600" dirty="0" err="1" smtClean="0"/>
              <a:t>BigBand’s</a:t>
            </a:r>
            <a:r>
              <a:rPr lang="en-US" sz="1600" dirty="0" smtClean="0"/>
              <a:t> load-on-boot </a:t>
            </a:r>
            <a:r>
              <a:rPr lang="en-US" sz="1600" dirty="0" err="1" smtClean="0"/>
              <a:t>SDV</a:t>
            </a:r>
            <a:r>
              <a:rPr lang="en-US" sz="1600" dirty="0" smtClean="0"/>
              <a:t> Client (BODClient.ptv) for set-tops and use </a:t>
            </a:r>
            <a:r>
              <a:rPr lang="en-US" sz="1600" b="1" dirty="0" smtClean="0"/>
              <a:t>_</a:t>
            </a:r>
            <a:r>
              <a:rPr lang="en-US" sz="1600" b="1" dirty="0" err="1" smtClean="0"/>
              <a:t>TASD</a:t>
            </a:r>
            <a:r>
              <a:rPr lang="en-US" sz="1600" dirty="0" smtClean="0"/>
              <a:t> for Tuning Adapters only. If you were to use </a:t>
            </a:r>
            <a:r>
              <a:rPr lang="en-US" sz="1600" b="1" dirty="0" smtClean="0"/>
              <a:t>_</a:t>
            </a:r>
            <a:r>
              <a:rPr lang="en-US" sz="1600" b="1" dirty="0" err="1" smtClean="0"/>
              <a:t>SASD</a:t>
            </a:r>
            <a:r>
              <a:rPr lang="en-US" sz="1600" dirty="0" smtClean="0"/>
              <a:t>, it would make it possible for SARA set-tops to become authorized for </a:t>
            </a:r>
            <a:r>
              <a:rPr lang="en-US" sz="1600" dirty="0" err="1" smtClean="0"/>
              <a:t>SDV</a:t>
            </a:r>
            <a:r>
              <a:rPr lang="en-US" sz="1600" dirty="0" smtClean="0"/>
              <a:t> (if the </a:t>
            </a:r>
            <a:r>
              <a:rPr lang="en-US" sz="1600" dirty="0" err="1" smtClean="0"/>
              <a:t>SDV</a:t>
            </a:r>
            <a:r>
              <a:rPr lang="en-US" sz="1600" dirty="0" smtClean="0"/>
              <a:t> package were put on the </a:t>
            </a:r>
            <a:r>
              <a:rPr lang="en-US" sz="1600" dirty="0" err="1" smtClean="0"/>
              <a:t>STB</a:t>
            </a:r>
            <a:r>
              <a:rPr lang="en-US" sz="1600" dirty="0" smtClean="0"/>
              <a:t>), and the embedded </a:t>
            </a:r>
            <a:r>
              <a:rPr lang="en-US" sz="1600" dirty="0" err="1" smtClean="0"/>
              <a:t>SDV</a:t>
            </a:r>
            <a:r>
              <a:rPr lang="en-US" sz="1600" dirty="0" smtClean="0"/>
              <a:t> Client in SARA would become active, resulting in 2 </a:t>
            </a:r>
            <a:r>
              <a:rPr lang="en-US" sz="1600" dirty="0" err="1" smtClean="0"/>
              <a:t>SDV</a:t>
            </a:r>
            <a:r>
              <a:rPr lang="en-US" sz="1600" dirty="0" smtClean="0"/>
              <a:t> Clients  on the </a:t>
            </a:r>
            <a:r>
              <a:rPr lang="en-US" sz="1600" dirty="0" err="1" smtClean="0"/>
              <a:t>STB</a:t>
            </a:r>
            <a:r>
              <a:rPr lang="en-US" sz="1600" dirty="0" smtClean="0"/>
              <a:t> – the one embedded in SARA and </a:t>
            </a:r>
            <a:r>
              <a:rPr lang="en-US" sz="1600" dirty="0" err="1" smtClean="0"/>
              <a:t>BigBand’s</a:t>
            </a:r>
            <a:r>
              <a:rPr lang="en-US" sz="1600" dirty="0" smtClean="0"/>
              <a:t> load-on-boot app BODClient.ptv.</a:t>
            </a:r>
          </a:p>
          <a:p>
            <a:pPr>
              <a:lnSpc>
                <a:spcPct val="75000"/>
              </a:lnSpc>
              <a:buFont typeface="Arial" pitchFamily="34" charset="0"/>
              <a:buChar char="•"/>
            </a:pPr>
            <a:r>
              <a:rPr lang="en-US" sz="1600" dirty="0" smtClean="0"/>
              <a:t> If both </a:t>
            </a:r>
            <a:r>
              <a:rPr lang="en-US" sz="1600" b="1" dirty="0" smtClean="0"/>
              <a:t>_</a:t>
            </a:r>
            <a:r>
              <a:rPr lang="en-US" sz="1600" b="1" dirty="0" err="1" smtClean="0"/>
              <a:t>SASD</a:t>
            </a:r>
            <a:r>
              <a:rPr lang="en-US" sz="1600" dirty="0" smtClean="0"/>
              <a:t> and </a:t>
            </a:r>
            <a:r>
              <a:rPr lang="en-US" sz="1600" b="1" dirty="0" smtClean="0"/>
              <a:t>_</a:t>
            </a:r>
            <a:r>
              <a:rPr lang="en-US" sz="1600" b="1" dirty="0" err="1" smtClean="0"/>
              <a:t>TASD</a:t>
            </a:r>
            <a:r>
              <a:rPr lang="en-US" sz="1600" dirty="0" smtClean="0"/>
              <a:t> are present in the SAM Table, </a:t>
            </a:r>
            <a:r>
              <a:rPr lang="en-US" sz="1600" b="1" dirty="0" smtClean="0"/>
              <a:t>_</a:t>
            </a:r>
            <a:r>
              <a:rPr lang="en-US" sz="1600" b="1" dirty="0" err="1" smtClean="0"/>
              <a:t>SASD</a:t>
            </a:r>
            <a:r>
              <a:rPr lang="en-US" sz="1600" dirty="0" smtClean="0"/>
              <a:t> takes precedence, so the TA will use </a:t>
            </a:r>
            <a:r>
              <a:rPr lang="en-US" sz="1600" b="1" dirty="0" smtClean="0"/>
              <a:t>_</a:t>
            </a:r>
            <a:r>
              <a:rPr lang="en-US" sz="1600" b="1" dirty="0" err="1" smtClean="0"/>
              <a:t>SASD</a:t>
            </a:r>
            <a:r>
              <a:rPr lang="en-US" sz="1600" dirty="0" smtClean="0"/>
              <a:t> and ignore </a:t>
            </a:r>
            <a:r>
              <a:rPr lang="en-US" sz="1600" b="1" dirty="0" smtClean="0"/>
              <a:t>_</a:t>
            </a:r>
            <a:r>
              <a:rPr lang="en-US" sz="1600" b="1" dirty="0" err="1" smtClean="0"/>
              <a:t>TASD</a:t>
            </a:r>
            <a:r>
              <a:rPr lang="en-US" sz="1600" dirty="0" smtClean="0"/>
              <a:t> according to David Lutz in Engineering (</a:t>
            </a:r>
            <a:r>
              <a:rPr lang="en-US" sz="1600" dirty="0" err="1" smtClean="0"/>
              <a:t>lutzd</a:t>
            </a:r>
            <a:r>
              <a:rPr lang="en-US" sz="1600" dirty="0" smtClean="0"/>
              <a:t>).</a:t>
            </a:r>
          </a:p>
          <a:p>
            <a:pPr>
              <a:lnSpc>
                <a:spcPct val="75000"/>
              </a:lnSpc>
              <a:buFont typeface="Arial" pitchFamily="34" charset="0"/>
              <a:buChar char="•"/>
            </a:pPr>
            <a:r>
              <a:rPr lang="en-US" sz="1600" b="1" dirty="0" smtClean="0">
                <a:solidFill>
                  <a:schemeClr val="tx2"/>
                </a:solidFill>
              </a:rPr>
              <a:t> </a:t>
            </a:r>
            <a:r>
              <a:rPr lang="en-US" sz="1600" b="1" dirty="0" err="1" smtClean="0">
                <a:solidFill>
                  <a:schemeClr val="tx2"/>
                </a:solidFill>
              </a:rPr>
              <a:t>TR</a:t>
            </a:r>
            <a:r>
              <a:rPr lang="en-US" sz="1600" b="1" dirty="0" smtClean="0">
                <a:solidFill>
                  <a:schemeClr val="tx2"/>
                </a:solidFill>
              </a:rPr>
              <a:t> </a:t>
            </a:r>
            <a:r>
              <a:rPr lang="en-US" sz="1600" b="1" dirty="0" err="1" smtClean="0">
                <a:solidFill>
                  <a:schemeClr val="tx2"/>
                </a:solidFill>
              </a:rPr>
              <a:t>Config</a:t>
            </a:r>
            <a:r>
              <a:rPr lang="en-US" sz="1600" b="1" dirty="0" smtClean="0">
                <a:solidFill>
                  <a:schemeClr val="tx2"/>
                </a:solidFill>
              </a:rPr>
              <a:t> File replaces SAM for non-SARA sites</a:t>
            </a:r>
            <a:r>
              <a:rPr lang="en-US" sz="1600" dirty="0" smtClean="0"/>
              <a:t>. It is generated by a 3</a:t>
            </a:r>
            <a:r>
              <a:rPr lang="en-US" sz="1600" baseline="30000" dirty="0" smtClean="0"/>
              <a:t>rd</a:t>
            </a:r>
            <a:r>
              <a:rPr lang="en-US" sz="1600" dirty="0" smtClean="0"/>
              <a:t> party like the MAS Server and published on </a:t>
            </a:r>
            <a:r>
              <a:rPr lang="en-US" sz="1600" dirty="0" err="1" smtClean="0"/>
              <a:t>BFS</a:t>
            </a:r>
            <a:r>
              <a:rPr lang="en-US" sz="1600" dirty="0" smtClean="0"/>
              <a:t>. The </a:t>
            </a:r>
            <a:r>
              <a:rPr lang="en-US" sz="1600" dirty="0" err="1" smtClean="0"/>
              <a:t>BFS</a:t>
            </a:r>
            <a:r>
              <a:rPr lang="en-US" sz="1600" dirty="0" smtClean="0"/>
              <a:t> path name (URL) is:</a:t>
            </a:r>
          </a:p>
          <a:p>
            <a:pPr lvl="1" indent="0">
              <a:lnSpc>
                <a:spcPct val="75000"/>
              </a:lnSpc>
              <a:buNone/>
            </a:pPr>
            <a:r>
              <a:rPr lang="en-US" sz="1600" b="1" dirty="0" smtClean="0">
                <a:solidFill>
                  <a:schemeClr val="tx2"/>
                </a:solidFill>
              </a:rPr>
              <a:t>bfs:///msoconfig/sdv/&lt;hub ID&gt;/trconfig.tbl</a:t>
            </a:r>
          </a:p>
          <a:p>
            <a:pPr lvl="1" indent="0">
              <a:lnSpc>
                <a:spcPct val="75000"/>
              </a:lnSpc>
            </a:pPr>
            <a:endParaRPr lang="en-US" sz="1400" b="1" dirty="0" smtClean="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smtClean="0"/>
              <a:t>Accessing the TA’s Diag Screens</a:t>
            </a:r>
          </a:p>
        </p:txBody>
      </p:sp>
      <p:sp>
        <p:nvSpPr>
          <p:cNvPr id="73731" name="Rectangle 3"/>
          <p:cNvSpPr>
            <a:spLocks noGrp="1" noChangeArrowheads="1"/>
          </p:cNvSpPr>
          <p:nvPr>
            <p:ph type="body" idx="1"/>
          </p:nvPr>
        </p:nvSpPr>
        <p:spPr/>
        <p:txBody>
          <a:bodyPr/>
          <a:lstStyle/>
          <a:p>
            <a:pPr>
              <a:lnSpc>
                <a:spcPct val="85000"/>
              </a:lnSpc>
              <a:buFont typeface="Arial" pitchFamily="34" charset="0"/>
              <a:buChar char="•"/>
            </a:pPr>
            <a:r>
              <a:rPr lang="en-US" sz="2000" dirty="0" smtClean="0"/>
              <a:t> The Cisco Tuning Adapter takes a signed image (.</a:t>
            </a:r>
            <a:r>
              <a:rPr lang="en-US" sz="2000" dirty="0" err="1" smtClean="0"/>
              <a:t>simg</a:t>
            </a:r>
            <a:r>
              <a:rPr lang="en-US" sz="2000" dirty="0" smtClean="0"/>
              <a:t> instead of .</a:t>
            </a:r>
            <a:r>
              <a:rPr lang="en-US" sz="2000" dirty="0" err="1" smtClean="0"/>
              <a:t>rom</a:t>
            </a:r>
            <a:r>
              <a:rPr lang="en-US" sz="2000" dirty="0" smtClean="0"/>
              <a:t>). Therefore, it is a Next Generation Platform box (</a:t>
            </a:r>
            <a:r>
              <a:rPr lang="en-US" sz="2000" dirty="0" err="1" smtClean="0"/>
              <a:t>NGP</a:t>
            </a:r>
            <a:r>
              <a:rPr lang="en-US" sz="2000" dirty="0" smtClean="0"/>
              <a:t>).</a:t>
            </a:r>
          </a:p>
          <a:p>
            <a:pPr>
              <a:lnSpc>
                <a:spcPct val="85000"/>
              </a:lnSpc>
              <a:buFont typeface="Arial" pitchFamily="34" charset="0"/>
              <a:buChar char="•"/>
            </a:pPr>
            <a:r>
              <a:rPr lang="en-US" sz="2000" dirty="0" smtClean="0"/>
              <a:t> Before using </a:t>
            </a:r>
            <a:r>
              <a:rPr lang="en-US" sz="2000" dirty="0" err="1" smtClean="0"/>
              <a:t>cmd2000</a:t>
            </a:r>
            <a:r>
              <a:rPr lang="en-US" sz="2000" dirty="0" smtClean="0"/>
              <a:t> on a Next Generation Platform box, you must use the sendPTEA.pl script to authorize the box for </a:t>
            </a:r>
            <a:r>
              <a:rPr lang="en-US" sz="2000" dirty="0" err="1" smtClean="0"/>
              <a:t>cmd2000</a:t>
            </a:r>
            <a:r>
              <a:rPr lang="en-US" sz="2000" dirty="0" smtClean="0"/>
              <a:t> as shown below where “PTEA.msg” is the file containing the </a:t>
            </a:r>
            <a:r>
              <a:rPr lang="en-US" sz="2000" dirty="0" err="1" smtClean="0"/>
              <a:t>PassThru</a:t>
            </a:r>
            <a:r>
              <a:rPr lang="en-US" sz="2000" dirty="0" smtClean="0"/>
              <a:t> message to unlock </a:t>
            </a:r>
            <a:r>
              <a:rPr lang="en-US" sz="2000" dirty="0" err="1" smtClean="0"/>
              <a:t>cmd2000</a:t>
            </a:r>
            <a:r>
              <a:rPr lang="en-US" sz="2000" dirty="0"/>
              <a:t>.</a:t>
            </a:r>
            <a:endParaRPr lang="en-US" sz="2000" dirty="0" smtClean="0"/>
          </a:p>
          <a:p>
            <a:pPr>
              <a:lnSpc>
                <a:spcPct val="85000"/>
              </a:lnSpc>
            </a:pPr>
            <a:r>
              <a:rPr lang="en-US" sz="2000" dirty="0"/>
              <a:t> </a:t>
            </a:r>
            <a:r>
              <a:rPr lang="en-US" sz="2000" dirty="0" smtClean="0"/>
              <a:t>     $ sendPTEA.pl PTEA.msg</a:t>
            </a:r>
          </a:p>
          <a:p>
            <a:pPr>
              <a:lnSpc>
                <a:spcPct val="85000"/>
              </a:lnSpc>
              <a:buFont typeface="Arial" pitchFamily="34" charset="0"/>
              <a:buChar char="•"/>
            </a:pPr>
            <a:r>
              <a:rPr lang="en-US" sz="2000" dirty="0" smtClean="0"/>
              <a:t> Web </a:t>
            </a:r>
            <a:r>
              <a:rPr lang="en-US" sz="2000" dirty="0" err="1" smtClean="0"/>
              <a:t>diag</a:t>
            </a:r>
            <a:r>
              <a:rPr lang="en-US" sz="2000" dirty="0" smtClean="0"/>
              <a:t> pages. Open a Firefox on the </a:t>
            </a:r>
            <a:r>
              <a:rPr lang="en-US" sz="2000" dirty="0" err="1" smtClean="0"/>
              <a:t>DNCS</a:t>
            </a:r>
            <a:r>
              <a:rPr lang="en-US" sz="2000" dirty="0" smtClean="0"/>
              <a:t> and use URL </a:t>
            </a:r>
            <a:r>
              <a:rPr lang="en-US" sz="2000" b="1" dirty="0" smtClean="0">
                <a:solidFill>
                  <a:schemeClr val="tx2"/>
                </a:solidFill>
              </a:rPr>
              <a:t>http://&lt;TA_ip_addr&gt;:5030/0.html</a:t>
            </a:r>
          </a:p>
          <a:p>
            <a:pPr>
              <a:lnSpc>
                <a:spcPct val="85000"/>
              </a:lnSpc>
              <a:buFont typeface="Arial" pitchFamily="34" charset="0"/>
              <a:buChar char="•"/>
            </a:pPr>
            <a:r>
              <a:rPr lang="en-US" sz="2000" b="1" dirty="0" smtClean="0">
                <a:solidFill>
                  <a:schemeClr val="tx2"/>
                </a:solidFill>
              </a:rPr>
              <a:t> http://10.1.0.238:5030/0.html</a:t>
            </a:r>
            <a:r>
              <a:rPr lang="en-US" sz="2000" dirty="0" smtClean="0"/>
              <a:t> (MAC </a:t>
            </a:r>
            <a:r>
              <a:rPr lang="en-US" sz="2000" dirty="0" err="1" smtClean="0"/>
              <a:t>00:1C:EA:97:25:C4</a:t>
            </a:r>
            <a:r>
              <a:rPr lang="en-US" sz="2000" dirty="0" smtClean="0"/>
              <a:t>) is usually connected the one TiVo that Cisco IT has authorized to get through the corporate firewall to the TiVo Service. Currently, the TiVo connected to this TA MUST be connected to the yellow Ethernet jack in </a:t>
            </a:r>
            <a:r>
              <a:rPr lang="en-US" sz="2000" b="1" dirty="0" smtClean="0">
                <a:solidFill>
                  <a:schemeClr val="tx2"/>
                </a:solidFill>
              </a:rPr>
              <a:t>cube 5.1.241</a:t>
            </a:r>
            <a:r>
              <a:rPr lang="en-US" sz="2000" dirty="0" smtClean="0"/>
              <a:t> in order to get through the firewall.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smtClean="0"/>
              <a:t>TA Diag Page – Switched Digital Video</a:t>
            </a:r>
          </a:p>
        </p:txBody>
      </p:sp>
      <p:pic>
        <p:nvPicPr>
          <p:cNvPr id="74755" name="Picture 8" descr="Tuning Adapter diag 'Switched Digital Video'"/>
          <p:cNvPicPr>
            <a:picLocks noGrp="1" noChangeAspect="1" noChangeArrowheads="1"/>
          </p:cNvPicPr>
          <p:nvPr>
            <p:ph idx="1"/>
          </p:nvPr>
        </p:nvPicPr>
        <p:blipFill>
          <a:blip r:embed="rId2" cstate="print"/>
          <a:stretch>
            <a:fillRect/>
          </a:stretch>
        </p:blipFill>
        <p:spPr>
          <a:xfrm>
            <a:off x="996950" y="1616677"/>
            <a:ext cx="6896100" cy="3534443"/>
          </a:xfrm>
          <a:noFill/>
        </p:spPr>
      </p:pic>
      <p:sp>
        <p:nvSpPr>
          <p:cNvPr id="74756" name="Line 9"/>
          <p:cNvSpPr>
            <a:spLocks noChangeShapeType="1"/>
          </p:cNvSpPr>
          <p:nvPr/>
        </p:nvSpPr>
        <p:spPr bwMode="auto">
          <a:xfrm flipH="1">
            <a:off x="5264150" y="2506615"/>
            <a:ext cx="304800" cy="142875"/>
          </a:xfrm>
          <a:prstGeom prst="line">
            <a:avLst/>
          </a:prstGeom>
          <a:noFill/>
          <a:ln w="9525">
            <a:solidFill>
              <a:srgbClr val="FF0000"/>
            </a:solidFill>
            <a:round/>
            <a:headEnd/>
            <a:tailEnd type="triangle" w="med" len="med"/>
          </a:ln>
        </p:spPr>
        <p:txBody>
          <a:bodyPr anchor="b"/>
          <a:lstStyle/>
          <a:p>
            <a:endParaRPr lang="en-US"/>
          </a:p>
        </p:txBody>
      </p:sp>
      <p:sp>
        <p:nvSpPr>
          <p:cNvPr id="74757" name="Rectangle 10"/>
          <p:cNvSpPr>
            <a:spLocks noChangeArrowheads="1"/>
          </p:cNvSpPr>
          <p:nvPr/>
        </p:nvSpPr>
        <p:spPr bwMode="auto">
          <a:xfrm>
            <a:off x="4967288" y="2270760"/>
            <a:ext cx="1839912" cy="273050"/>
          </a:xfrm>
          <a:prstGeom prst="rect">
            <a:avLst/>
          </a:prstGeom>
          <a:noFill/>
          <a:ln w="9525" algn="ctr">
            <a:noFill/>
            <a:miter lim="800000"/>
            <a:headEnd/>
            <a:tailEnd/>
          </a:ln>
        </p:spPr>
        <p:txBody>
          <a:bodyPr wrap="none" anchor="b">
            <a:spAutoFit/>
          </a:bodyPr>
          <a:lstStyle/>
          <a:p>
            <a:pPr algn="r" eaLnBrk="1" hangingPunct="1">
              <a:lnSpc>
                <a:spcPct val="85000"/>
              </a:lnSpc>
            </a:pPr>
            <a:r>
              <a:rPr lang="en-US" sz="1400" b="1" dirty="0">
                <a:solidFill>
                  <a:srgbClr val="FF0000"/>
                </a:solidFill>
              </a:rPr>
              <a:t>From Mini Carousel</a:t>
            </a:r>
          </a:p>
        </p:txBody>
      </p:sp>
      <p:sp>
        <p:nvSpPr>
          <p:cNvPr id="74758" name="Line 11"/>
          <p:cNvSpPr>
            <a:spLocks noChangeShapeType="1"/>
          </p:cNvSpPr>
          <p:nvPr/>
        </p:nvSpPr>
        <p:spPr bwMode="auto">
          <a:xfrm flipH="1">
            <a:off x="5292725" y="2510970"/>
            <a:ext cx="273504" cy="383445"/>
          </a:xfrm>
          <a:prstGeom prst="line">
            <a:avLst/>
          </a:prstGeom>
          <a:noFill/>
          <a:ln w="9525">
            <a:solidFill>
              <a:srgbClr val="FF0000"/>
            </a:solidFill>
            <a:round/>
            <a:headEnd/>
            <a:tailEnd type="triangle" w="med" len="med"/>
          </a:ln>
        </p:spPr>
        <p:txBody>
          <a:bodyPr anchor="b"/>
          <a:lstStyle/>
          <a:p>
            <a:endParaRPr lang="en-US"/>
          </a:p>
        </p:txBody>
      </p:sp>
      <p:sp>
        <p:nvSpPr>
          <p:cNvPr id="74759" name="Oval 12"/>
          <p:cNvSpPr>
            <a:spLocks noChangeArrowheads="1"/>
          </p:cNvSpPr>
          <p:nvPr/>
        </p:nvSpPr>
        <p:spPr bwMode="auto">
          <a:xfrm>
            <a:off x="457200" y="2092325"/>
            <a:ext cx="333375" cy="361950"/>
          </a:xfrm>
          <a:prstGeom prst="ellipse">
            <a:avLst/>
          </a:prstGeom>
          <a:noFill/>
          <a:ln w="38100" algn="ctr">
            <a:solidFill>
              <a:srgbClr val="FF0000"/>
            </a:solidFill>
            <a:round/>
            <a:headEnd/>
            <a:tailEnd/>
          </a:ln>
        </p:spPr>
        <p:txBody>
          <a:bodyPr wrap="none" anchor="ctr"/>
          <a:lstStyle/>
          <a:p>
            <a:endParaRPr lang="en-US"/>
          </a:p>
        </p:txBody>
      </p:sp>
      <p:sp>
        <p:nvSpPr>
          <p:cNvPr id="74760" name="Rectangle 13"/>
          <p:cNvSpPr>
            <a:spLocks noChangeArrowheads="1"/>
          </p:cNvSpPr>
          <p:nvPr/>
        </p:nvSpPr>
        <p:spPr bwMode="auto">
          <a:xfrm>
            <a:off x="474663" y="2108200"/>
            <a:ext cx="288925" cy="325438"/>
          </a:xfrm>
          <a:prstGeom prst="rect">
            <a:avLst/>
          </a:prstGeom>
          <a:noFill/>
          <a:ln w="9525" algn="ctr">
            <a:noFill/>
            <a:miter lim="800000"/>
            <a:headEnd/>
            <a:tailEnd/>
          </a:ln>
        </p:spPr>
        <p:txBody>
          <a:bodyPr anchor="b">
            <a:spAutoFit/>
          </a:bodyPr>
          <a:lstStyle/>
          <a:p>
            <a:pPr algn="r" eaLnBrk="1" hangingPunct="1">
              <a:lnSpc>
                <a:spcPct val="85000"/>
              </a:lnSpc>
            </a:pPr>
            <a:r>
              <a:rPr lang="en-US" sz="1800" b="1">
                <a:solidFill>
                  <a:srgbClr val="FF0000"/>
                </a:solidFill>
              </a:rPr>
              <a:t>1</a:t>
            </a:r>
          </a:p>
        </p:txBody>
      </p:sp>
      <p:sp>
        <p:nvSpPr>
          <p:cNvPr id="74761" name="Line 14"/>
          <p:cNvSpPr>
            <a:spLocks noChangeShapeType="1"/>
          </p:cNvSpPr>
          <p:nvPr/>
        </p:nvSpPr>
        <p:spPr bwMode="auto">
          <a:xfrm>
            <a:off x="785812" y="2276474"/>
            <a:ext cx="1123155" cy="23305"/>
          </a:xfrm>
          <a:prstGeom prst="line">
            <a:avLst/>
          </a:prstGeom>
          <a:noFill/>
          <a:ln w="19050">
            <a:solidFill>
              <a:srgbClr val="FF0000"/>
            </a:solidFill>
            <a:round/>
            <a:headEnd/>
            <a:tailEnd type="triangle" w="med" len="med"/>
          </a:ln>
        </p:spPr>
        <p:txBody>
          <a:bodyPr anchor="b"/>
          <a:lstStyle/>
          <a:p>
            <a:endParaRPr lang="en-US"/>
          </a:p>
        </p:txBody>
      </p:sp>
      <p:sp>
        <p:nvSpPr>
          <p:cNvPr id="74762" name="Oval 15"/>
          <p:cNvSpPr>
            <a:spLocks noChangeArrowheads="1"/>
          </p:cNvSpPr>
          <p:nvPr/>
        </p:nvSpPr>
        <p:spPr bwMode="auto">
          <a:xfrm>
            <a:off x="457200" y="2530475"/>
            <a:ext cx="333375" cy="361950"/>
          </a:xfrm>
          <a:prstGeom prst="ellipse">
            <a:avLst/>
          </a:prstGeom>
          <a:noFill/>
          <a:ln w="38100" algn="ctr">
            <a:solidFill>
              <a:srgbClr val="FF0000"/>
            </a:solidFill>
            <a:round/>
            <a:headEnd/>
            <a:tailEnd/>
          </a:ln>
        </p:spPr>
        <p:txBody>
          <a:bodyPr wrap="none" anchor="ctr"/>
          <a:lstStyle/>
          <a:p>
            <a:endParaRPr lang="en-US"/>
          </a:p>
        </p:txBody>
      </p:sp>
      <p:sp>
        <p:nvSpPr>
          <p:cNvPr id="74763" name="Rectangle 16"/>
          <p:cNvSpPr>
            <a:spLocks noChangeArrowheads="1"/>
          </p:cNvSpPr>
          <p:nvPr/>
        </p:nvSpPr>
        <p:spPr bwMode="auto">
          <a:xfrm>
            <a:off x="474663" y="2546350"/>
            <a:ext cx="288925" cy="325438"/>
          </a:xfrm>
          <a:prstGeom prst="rect">
            <a:avLst/>
          </a:prstGeom>
          <a:noFill/>
          <a:ln w="9525" algn="ctr">
            <a:noFill/>
            <a:miter lim="800000"/>
            <a:headEnd/>
            <a:tailEnd/>
          </a:ln>
        </p:spPr>
        <p:txBody>
          <a:bodyPr anchor="b">
            <a:spAutoFit/>
          </a:bodyPr>
          <a:lstStyle/>
          <a:p>
            <a:pPr algn="r" eaLnBrk="1" hangingPunct="1">
              <a:lnSpc>
                <a:spcPct val="85000"/>
              </a:lnSpc>
            </a:pPr>
            <a:r>
              <a:rPr lang="en-US" sz="1800" b="1">
                <a:solidFill>
                  <a:srgbClr val="FF0000"/>
                </a:solidFill>
              </a:rPr>
              <a:t>3</a:t>
            </a:r>
          </a:p>
        </p:txBody>
      </p:sp>
      <p:sp>
        <p:nvSpPr>
          <p:cNvPr id="74764" name="Line 17"/>
          <p:cNvSpPr>
            <a:spLocks noChangeShapeType="1"/>
          </p:cNvSpPr>
          <p:nvPr/>
        </p:nvSpPr>
        <p:spPr bwMode="auto">
          <a:xfrm flipV="1">
            <a:off x="785812" y="2522219"/>
            <a:ext cx="1119187" cy="192405"/>
          </a:xfrm>
          <a:prstGeom prst="line">
            <a:avLst/>
          </a:prstGeom>
          <a:noFill/>
          <a:ln w="19050">
            <a:solidFill>
              <a:srgbClr val="FF0000"/>
            </a:solidFill>
            <a:round/>
            <a:headEnd/>
            <a:tailEnd type="triangle" w="med" len="med"/>
          </a:ln>
        </p:spPr>
        <p:txBody>
          <a:bodyPr anchor="b"/>
          <a:lstStyle/>
          <a:p>
            <a:endParaRPr lang="en-US"/>
          </a:p>
        </p:txBody>
      </p:sp>
      <p:sp>
        <p:nvSpPr>
          <p:cNvPr id="74765" name="Oval 18"/>
          <p:cNvSpPr>
            <a:spLocks noChangeArrowheads="1"/>
          </p:cNvSpPr>
          <p:nvPr/>
        </p:nvSpPr>
        <p:spPr bwMode="auto">
          <a:xfrm>
            <a:off x="6270625" y="2656522"/>
            <a:ext cx="333375" cy="361950"/>
          </a:xfrm>
          <a:prstGeom prst="ellipse">
            <a:avLst/>
          </a:prstGeom>
          <a:noFill/>
          <a:ln w="38100" algn="ctr">
            <a:solidFill>
              <a:srgbClr val="FF0000"/>
            </a:solidFill>
            <a:round/>
            <a:headEnd/>
            <a:tailEnd/>
          </a:ln>
        </p:spPr>
        <p:txBody>
          <a:bodyPr wrap="none" anchor="ctr"/>
          <a:lstStyle/>
          <a:p>
            <a:endParaRPr lang="en-US"/>
          </a:p>
        </p:txBody>
      </p:sp>
      <p:sp>
        <p:nvSpPr>
          <p:cNvPr id="74766" name="Rectangle 19"/>
          <p:cNvSpPr>
            <a:spLocks noChangeArrowheads="1"/>
          </p:cNvSpPr>
          <p:nvPr/>
        </p:nvSpPr>
        <p:spPr bwMode="auto">
          <a:xfrm>
            <a:off x="6288088" y="2672397"/>
            <a:ext cx="288925" cy="325438"/>
          </a:xfrm>
          <a:prstGeom prst="rect">
            <a:avLst/>
          </a:prstGeom>
          <a:noFill/>
          <a:ln w="9525" algn="ctr">
            <a:noFill/>
            <a:miter lim="800000"/>
            <a:headEnd/>
            <a:tailEnd/>
          </a:ln>
        </p:spPr>
        <p:txBody>
          <a:bodyPr anchor="b">
            <a:spAutoFit/>
          </a:bodyPr>
          <a:lstStyle/>
          <a:p>
            <a:pPr algn="r" eaLnBrk="1" hangingPunct="1">
              <a:lnSpc>
                <a:spcPct val="85000"/>
              </a:lnSpc>
            </a:pPr>
            <a:r>
              <a:rPr lang="en-US" sz="1800" b="1">
                <a:solidFill>
                  <a:srgbClr val="FF0000"/>
                </a:solidFill>
              </a:rPr>
              <a:t>4</a:t>
            </a:r>
          </a:p>
        </p:txBody>
      </p:sp>
      <p:sp>
        <p:nvSpPr>
          <p:cNvPr id="74767" name="Line 20"/>
          <p:cNvSpPr>
            <a:spLocks noChangeShapeType="1"/>
          </p:cNvSpPr>
          <p:nvPr/>
        </p:nvSpPr>
        <p:spPr bwMode="auto">
          <a:xfrm flipH="1" flipV="1">
            <a:off x="5302250" y="2681922"/>
            <a:ext cx="973138" cy="158750"/>
          </a:xfrm>
          <a:prstGeom prst="line">
            <a:avLst/>
          </a:prstGeom>
          <a:noFill/>
          <a:ln w="19050">
            <a:solidFill>
              <a:srgbClr val="FF0000"/>
            </a:solidFill>
            <a:round/>
            <a:headEnd/>
            <a:tailEnd type="triangle" w="med" len="med"/>
          </a:ln>
        </p:spPr>
        <p:txBody>
          <a:bodyPr anchor="b"/>
          <a:lstStyle/>
          <a:p>
            <a:endParaRPr lang="en-US"/>
          </a:p>
        </p:txBody>
      </p:sp>
      <p:sp>
        <p:nvSpPr>
          <p:cNvPr id="74768" name="Line 21"/>
          <p:cNvSpPr>
            <a:spLocks noChangeShapeType="1"/>
          </p:cNvSpPr>
          <p:nvPr/>
        </p:nvSpPr>
        <p:spPr bwMode="auto">
          <a:xfrm flipH="1">
            <a:off x="5314950" y="2837497"/>
            <a:ext cx="938213" cy="85725"/>
          </a:xfrm>
          <a:prstGeom prst="line">
            <a:avLst/>
          </a:prstGeom>
          <a:noFill/>
          <a:ln w="19050">
            <a:solidFill>
              <a:srgbClr val="FF0000"/>
            </a:solidFill>
            <a:round/>
            <a:headEnd/>
            <a:tailEnd type="triangle" w="med" len="med"/>
          </a:ln>
        </p:spPr>
        <p:txBody>
          <a:bodyPr anchor="b"/>
          <a:lstStyle/>
          <a:p>
            <a:endParaRPr lang="en-US"/>
          </a:p>
        </p:txBody>
      </p:sp>
      <p:sp>
        <p:nvSpPr>
          <p:cNvPr id="74769" name="Oval 22"/>
          <p:cNvSpPr>
            <a:spLocks noChangeArrowheads="1"/>
          </p:cNvSpPr>
          <p:nvPr/>
        </p:nvSpPr>
        <p:spPr bwMode="auto">
          <a:xfrm>
            <a:off x="3429000" y="3329940"/>
            <a:ext cx="1044575" cy="198120"/>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4770" name="Oval 23"/>
          <p:cNvSpPr>
            <a:spLocks noChangeArrowheads="1"/>
          </p:cNvSpPr>
          <p:nvPr/>
        </p:nvSpPr>
        <p:spPr bwMode="auto">
          <a:xfrm>
            <a:off x="3438525" y="3520441"/>
            <a:ext cx="1044575" cy="220980"/>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4771" name="Oval 24"/>
          <p:cNvSpPr>
            <a:spLocks noChangeArrowheads="1"/>
          </p:cNvSpPr>
          <p:nvPr/>
        </p:nvSpPr>
        <p:spPr bwMode="auto">
          <a:xfrm>
            <a:off x="5400675" y="3108960"/>
            <a:ext cx="333375" cy="361950"/>
          </a:xfrm>
          <a:prstGeom prst="ellipse">
            <a:avLst/>
          </a:prstGeom>
          <a:noFill/>
          <a:ln w="38100" algn="ctr">
            <a:solidFill>
              <a:srgbClr val="FF0000"/>
            </a:solidFill>
            <a:round/>
            <a:headEnd/>
            <a:tailEnd/>
          </a:ln>
        </p:spPr>
        <p:txBody>
          <a:bodyPr wrap="none" anchor="ctr"/>
          <a:lstStyle/>
          <a:p>
            <a:endParaRPr lang="en-US"/>
          </a:p>
        </p:txBody>
      </p:sp>
      <p:sp>
        <p:nvSpPr>
          <p:cNvPr id="74772" name="Rectangle 25"/>
          <p:cNvSpPr>
            <a:spLocks noChangeArrowheads="1"/>
          </p:cNvSpPr>
          <p:nvPr/>
        </p:nvSpPr>
        <p:spPr bwMode="auto">
          <a:xfrm>
            <a:off x="5418138" y="3124835"/>
            <a:ext cx="288925" cy="325438"/>
          </a:xfrm>
          <a:prstGeom prst="rect">
            <a:avLst/>
          </a:prstGeom>
          <a:noFill/>
          <a:ln w="9525" algn="ctr">
            <a:noFill/>
            <a:miter lim="800000"/>
            <a:headEnd/>
            <a:tailEnd/>
          </a:ln>
        </p:spPr>
        <p:txBody>
          <a:bodyPr anchor="b">
            <a:spAutoFit/>
          </a:bodyPr>
          <a:lstStyle/>
          <a:p>
            <a:pPr algn="r" eaLnBrk="1" hangingPunct="1">
              <a:lnSpc>
                <a:spcPct val="85000"/>
              </a:lnSpc>
            </a:pPr>
            <a:r>
              <a:rPr lang="en-US" sz="1800" b="1">
                <a:solidFill>
                  <a:srgbClr val="FF0000"/>
                </a:solidFill>
              </a:rPr>
              <a:t>5</a:t>
            </a:r>
          </a:p>
        </p:txBody>
      </p:sp>
      <p:sp>
        <p:nvSpPr>
          <p:cNvPr id="74773" name="Line 26"/>
          <p:cNvSpPr>
            <a:spLocks noChangeShapeType="1"/>
          </p:cNvSpPr>
          <p:nvPr/>
        </p:nvSpPr>
        <p:spPr bwMode="auto">
          <a:xfrm flipH="1">
            <a:off x="4466770" y="3286760"/>
            <a:ext cx="932317" cy="131354"/>
          </a:xfrm>
          <a:prstGeom prst="line">
            <a:avLst/>
          </a:prstGeom>
          <a:noFill/>
          <a:ln w="19050">
            <a:solidFill>
              <a:srgbClr val="FF0000"/>
            </a:solidFill>
            <a:round/>
            <a:headEnd/>
            <a:tailEnd type="triangle" w="med" len="med"/>
          </a:ln>
        </p:spPr>
        <p:txBody>
          <a:bodyPr anchor="b"/>
          <a:lstStyle/>
          <a:p>
            <a:endParaRPr lang="en-US"/>
          </a:p>
        </p:txBody>
      </p:sp>
      <p:sp>
        <p:nvSpPr>
          <p:cNvPr id="74774" name="Oval 27"/>
          <p:cNvSpPr>
            <a:spLocks noChangeArrowheads="1"/>
          </p:cNvSpPr>
          <p:nvPr/>
        </p:nvSpPr>
        <p:spPr bwMode="auto">
          <a:xfrm>
            <a:off x="5399088" y="3577273"/>
            <a:ext cx="333375" cy="361950"/>
          </a:xfrm>
          <a:prstGeom prst="ellipse">
            <a:avLst/>
          </a:prstGeom>
          <a:noFill/>
          <a:ln w="38100" algn="ctr">
            <a:solidFill>
              <a:srgbClr val="FF0000"/>
            </a:solidFill>
            <a:round/>
            <a:headEnd/>
            <a:tailEnd/>
          </a:ln>
        </p:spPr>
        <p:txBody>
          <a:bodyPr wrap="none" anchor="ctr"/>
          <a:lstStyle/>
          <a:p>
            <a:endParaRPr lang="en-US"/>
          </a:p>
        </p:txBody>
      </p:sp>
      <p:sp>
        <p:nvSpPr>
          <p:cNvPr id="74775" name="Rectangle 28"/>
          <p:cNvSpPr>
            <a:spLocks noChangeArrowheads="1"/>
          </p:cNvSpPr>
          <p:nvPr/>
        </p:nvSpPr>
        <p:spPr bwMode="auto">
          <a:xfrm>
            <a:off x="5416550" y="3593148"/>
            <a:ext cx="288925" cy="325437"/>
          </a:xfrm>
          <a:prstGeom prst="rect">
            <a:avLst/>
          </a:prstGeom>
          <a:noFill/>
          <a:ln w="9525" algn="ctr">
            <a:noFill/>
            <a:miter lim="800000"/>
            <a:headEnd/>
            <a:tailEnd/>
          </a:ln>
        </p:spPr>
        <p:txBody>
          <a:bodyPr anchor="b">
            <a:spAutoFit/>
          </a:bodyPr>
          <a:lstStyle/>
          <a:p>
            <a:pPr algn="r" eaLnBrk="1" hangingPunct="1">
              <a:lnSpc>
                <a:spcPct val="85000"/>
              </a:lnSpc>
            </a:pPr>
            <a:r>
              <a:rPr lang="en-US" sz="1800" b="1">
                <a:solidFill>
                  <a:srgbClr val="FF0000"/>
                </a:solidFill>
              </a:rPr>
              <a:t>6</a:t>
            </a:r>
          </a:p>
        </p:txBody>
      </p:sp>
      <p:sp>
        <p:nvSpPr>
          <p:cNvPr id="74776" name="Line 29"/>
          <p:cNvSpPr>
            <a:spLocks noChangeShapeType="1"/>
          </p:cNvSpPr>
          <p:nvPr/>
        </p:nvSpPr>
        <p:spPr bwMode="auto">
          <a:xfrm flipH="1" flipV="1">
            <a:off x="4484914" y="3639457"/>
            <a:ext cx="899886" cy="121966"/>
          </a:xfrm>
          <a:prstGeom prst="line">
            <a:avLst/>
          </a:prstGeom>
          <a:noFill/>
          <a:ln w="19050">
            <a:solidFill>
              <a:srgbClr val="FF0000"/>
            </a:solidFill>
            <a:round/>
            <a:headEnd/>
            <a:tailEnd type="triangle" w="med" len="med"/>
          </a:ln>
        </p:spPr>
        <p:txBody>
          <a:bodyPr anchor="b"/>
          <a:lstStyle/>
          <a:p>
            <a:endParaRPr lang="en-US"/>
          </a:p>
        </p:txBody>
      </p:sp>
      <p:sp>
        <p:nvSpPr>
          <p:cNvPr id="74777" name="Oval 30"/>
          <p:cNvSpPr>
            <a:spLocks noChangeArrowheads="1"/>
          </p:cNvSpPr>
          <p:nvPr/>
        </p:nvSpPr>
        <p:spPr bwMode="auto">
          <a:xfrm>
            <a:off x="5400675" y="1965960"/>
            <a:ext cx="333375" cy="361950"/>
          </a:xfrm>
          <a:prstGeom prst="ellipse">
            <a:avLst/>
          </a:prstGeom>
          <a:noFill/>
          <a:ln w="38100" algn="ctr">
            <a:solidFill>
              <a:srgbClr val="FF0000"/>
            </a:solidFill>
            <a:round/>
            <a:headEnd/>
            <a:tailEnd/>
          </a:ln>
        </p:spPr>
        <p:txBody>
          <a:bodyPr wrap="none" anchor="ctr"/>
          <a:lstStyle/>
          <a:p>
            <a:endParaRPr lang="en-US"/>
          </a:p>
        </p:txBody>
      </p:sp>
      <p:sp>
        <p:nvSpPr>
          <p:cNvPr id="74778" name="Rectangle 31"/>
          <p:cNvSpPr>
            <a:spLocks noChangeArrowheads="1"/>
          </p:cNvSpPr>
          <p:nvPr/>
        </p:nvSpPr>
        <p:spPr bwMode="auto">
          <a:xfrm>
            <a:off x="5418138" y="1981835"/>
            <a:ext cx="288925" cy="325438"/>
          </a:xfrm>
          <a:prstGeom prst="rect">
            <a:avLst/>
          </a:prstGeom>
          <a:noFill/>
          <a:ln w="9525" algn="ctr">
            <a:noFill/>
            <a:miter lim="800000"/>
            <a:headEnd/>
            <a:tailEnd/>
          </a:ln>
        </p:spPr>
        <p:txBody>
          <a:bodyPr anchor="b">
            <a:spAutoFit/>
          </a:bodyPr>
          <a:lstStyle/>
          <a:p>
            <a:pPr algn="r" eaLnBrk="1" hangingPunct="1">
              <a:lnSpc>
                <a:spcPct val="85000"/>
              </a:lnSpc>
            </a:pPr>
            <a:r>
              <a:rPr lang="en-US" sz="1800" b="1">
                <a:solidFill>
                  <a:srgbClr val="FF0000"/>
                </a:solidFill>
              </a:rPr>
              <a:t>7</a:t>
            </a:r>
          </a:p>
        </p:txBody>
      </p:sp>
      <p:sp>
        <p:nvSpPr>
          <p:cNvPr id="74779" name="Line 32"/>
          <p:cNvSpPr>
            <a:spLocks noChangeShapeType="1"/>
          </p:cNvSpPr>
          <p:nvPr/>
        </p:nvSpPr>
        <p:spPr bwMode="auto">
          <a:xfrm flipH="1">
            <a:off x="4855029" y="2181860"/>
            <a:ext cx="544059" cy="147683"/>
          </a:xfrm>
          <a:prstGeom prst="line">
            <a:avLst/>
          </a:prstGeom>
          <a:noFill/>
          <a:ln w="19050">
            <a:solidFill>
              <a:srgbClr val="FF0000"/>
            </a:solidFill>
            <a:round/>
            <a:headEnd/>
            <a:tailEnd type="triangle" w="med" len="med"/>
          </a:ln>
        </p:spPr>
        <p:txBody>
          <a:bodyPr anchor="b"/>
          <a:lstStyle/>
          <a:p>
            <a:endParaRPr lang="en-US"/>
          </a:p>
        </p:txBody>
      </p:sp>
      <p:sp>
        <p:nvSpPr>
          <p:cNvPr id="74780" name="Oval 33"/>
          <p:cNvSpPr>
            <a:spLocks noChangeArrowheads="1"/>
          </p:cNvSpPr>
          <p:nvPr/>
        </p:nvSpPr>
        <p:spPr bwMode="auto">
          <a:xfrm>
            <a:off x="457200" y="2976563"/>
            <a:ext cx="333375" cy="361950"/>
          </a:xfrm>
          <a:prstGeom prst="ellipse">
            <a:avLst/>
          </a:prstGeom>
          <a:noFill/>
          <a:ln w="38100" algn="ctr">
            <a:solidFill>
              <a:srgbClr val="FF0000"/>
            </a:solidFill>
            <a:prstDash val="sysDot"/>
            <a:round/>
            <a:headEnd/>
            <a:tailEnd/>
          </a:ln>
        </p:spPr>
        <p:txBody>
          <a:bodyPr wrap="none" anchor="ctr"/>
          <a:lstStyle/>
          <a:p>
            <a:endParaRPr lang="en-US"/>
          </a:p>
        </p:txBody>
      </p:sp>
      <p:sp>
        <p:nvSpPr>
          <p:cNvPr id="74781" name="Rectangle 34"/>
          <p:cNvSpPr>
            <a:spLocks noChangeArrowheads="1"/>
          </p:cNvSpPr>
          <p:nvPr/>
        </p:nvSpPr>
        <p:spPr bwMode="auto">
          <a:xfrm>
            <a:off x="474663" y="2992438"/>
            <a:ext cx="288925" cy="325437"/>
          </a:xfrm>
          <a:prstGeom prst="rect">
            <a:avLst/>
          </a:prstGeom>
          <a:noFill/>
          <a:ln w="9525" algn="ctr">
            <a:noFill/>
            <a:miter lim="800000"/>
            <a:headEnd/>
            <a:tailEnd/>
          </a:ln>
        </p:spPr>
        <p:txBody>
          <a:bodyPr anchor="b">
            <a:spAutoFit/>
          </a:bodyPr>
          <a:lstStyle/>
          <a:p>
            <a:pPr algn="r" eaLnBrk="1" hangingPunct="1">
              <a:lnSpc>
                <a:spcPct val="85000"/>
              </a:lnSpc>
            </a:pPr>
            <a:r>
              <a:rPr lang="en-US" sz="1800" b="1">
                <a:solidFill>
                  <a:srgbClr val="FF0000"/>
                </a:solidFill>
              </a:rPr>
              <a:t>2</a:t>
            </a:r>
          </a:p>
        </p:txBody>
      </p:sp>
      <p:sp>
        <p:nvSpPr>
          <p:cNvPr id="74782" name="Rectangle 35"/>
          <p:cNvSpPr>
            <a:spLocks noChangeArrowheads="1"/>
          </p:cNvSpPr>
          <p:nvPr/>
        </p:nvSpPr>
        <p:spPr bwMode="auto">
          <a:xfrm>
            <a:off x="742950" y="3046413"/>
            <a:ext cx="2533650" cy="273050"/>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Mini Carousel: CacheReady</a:t>
            </a:r>
          </a:p>
        </p:txBody>
      </p:sp>
      <p:sp>
        <p:nvSpPr>
          <p:cNvPr id="74783" name="Oval 36"/>
          <p:cNvSpPr>
            <a:spLocks noChangeArrowheads="1"/>
          </p:cNvSpPr>
          <p:nvPr/>
        </p:nvSpPr>
        <p:spPr bwMode="auto">
          <a:xfrm>
            <a:off x="3638550" y="2223135"/>
            <a:ext cx="1209675" cy="222885"/>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4784" name="Oval 37"/>
          <p:cNvSpPr>
            <a:spLocks noChangeArrowheads="1"/>
          </p:cNvSpPr>
          <p:nvPr/>
        </p:nvSpPr>
        <p:spPr bwMode="auto">
          <a:xfrm>
            <a:off x="1904330" y="2189549"/>
            <a:ext cx="1139825" cy="237996"/>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4785" name="Oval 38"/>
          <p:cNvSpPr>
            <a:spLocks noChangeArrowheads="1"/>
          </p:cNvSpPr>
          <p:nvPr/>
        </p:nvSpPr>
        <p:spPr bwMode="auto">
          <a:xfrm>
            <a:off x="1904330" y="2422534"/>
            <a:ext cx="1139825" cy="206966"/>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4786" name="Oval 39"/>
          <p:cNvSpPr>
            <a:spLocks noChangeArrowheads="1"/>
          </p:cNvSpPr>
          <p:nvPr/>
        </p:nvSpPr>
        <p:spPr bwMode="auto">
          <a:xfrm>
            <a:off x="3436620" y="2575560"/>
            <a:ext cx="1882140" cy="230187"/>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4787" name="Oval 40"/>
          <p:cNvSpPr>
            <a:spLocks noChangeArrowheads="1"/>
          </p:cNvSpPr>
          <p:nvPr/>
        </p:nvSpPr>
        <p:spPr bwMode="auto">
          <a:xfrm>
            <a:off x="3436620" y="2788921"/>
            <a:ext cx="1882140" cy="220980"/>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4788" name="Text Box 41"/>
          <p:cNvSpPr txBox="1">
            <a:spLocks noChangeArrowheads="1"/>
          </p:cNvSpPr>
          <p:nvPr/>
        </p:nvSpPr>
        <p:spPr bwMode="auto">
          <a:xfrm>
            <a:off x="2054225" y="5426075"/>
            <a:ext cx="4921250" cy="663575"/>
          </a:xfrm>
          <a:prstGeom prst="rect">
            <a:avLst/>
          </a:prstGeom>
          <a:noFill/>
          <a:ln w="28575" algn="ctr">
            <a:solidFill>
              <a:srgbClr val="FF0000"/>
            </a:solidFill>
            <a:miter lim="800000"/>
            <a:headEnd/>
            <a:tailEnd/>
          </a:ln>
        </p:spPr>
        <p:txBody>
          <a:bodyPr anchor="b">
            <a:spAutoFit/>
          </a:bodyPr>
          <a:lstStyle/>
          <a:p>
            <a:pPr algn="l" eaLnBrk="1" hangingPunct="1">
              <a:lnSpc>
                <a:spcPct val="85000"/>
              </a:lnSpc>
              <a:spcBef>
                <a:spcPct val="50000"/>
              </a:spcBef>
            </a:pPr>
            <a:r>
              <a:rPr lang="en-US" sz="1400" b="1">
                <a:solidFill>
                  <a:srgbClr val="FF0000"/>
                </a:solidFill>
              </a:rPr>
              <a:t>A typical Charter site has SARA and BigBand SDV. These sites generally use a SARA Scan List to avoid the need for “dummy GQAMs”.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4"/>
          <p:cNvSpPr>
            <a:spLocks noGrp="1" noChangeArrowheads="1"/>
          </p:cNvSpPr>
          <p:nvPr>
            <p:ph type="title"/>
          </p:nvPr>
        </p:nvSpPr>
        <p:spPr/>
        <p:txBody>
          <a:bodyPr/>
          <a:lstStyle/>
          <a:p>
            <a:pPr eaLnBrk="1" hangingPunct="1"/>
            <a:r>
              <a:rPr lang="en-US" smtClean="0"/>
              <a:t>TA Diag Page – SDV Mini Carousel</a:t>
            </a:r>
          </a:p>
        </p:txBody>
      </p:sp>
      <p:pic>
        <p:nvPicPr>
          <p:cNvPr id="75779" name="Picture 6" descr="Tuning Adapter diag 'SDV Mini Carousel'"/>
          <p:cNvPicPr>
            <a:picLocks noGrp="1" noChangeAspect="1" noChangeArrowheads="1"/>
          </p:cNvPicPr>
          <p:nvPr>
            <p:ph idx="1"/>
          </p:nvPr>
        </p:nvPicPr>
        <p:blipFill>
          <a:blip r:embed="rId2" cstate="print"/>
          <a:stretch>
            <a:fillRect/>
          </a:stretch>
        </p:blipFill>
        <p:spPr>
          <a:xfrm>
            <a:off x="1198563" y="1610796"/>
            <a:ext cx="6854825" cy="3391932"/>
          </a:xfrm>
          <a:noFill/>
        </p:spPr>
      </p:pic>
      <p:sp>
        <p:nvSpPr>
          <p:cNvPr id="75780" name="Oval 7"/>
          <p:cNvSpPr>
            <a:spLocks noChangeArrowheads="1"/>
          </p:cNvSpPr>
          <p:nvPr/>
        </p:nvSpPr>
        <p:spPr bwMode="auto">
          <a:xfrm>
            <a:off x="576580" y="2112645"/>
            <a:ext cx="333375" cy="361950"/>
          </a:xfrm>
          <a:prstGeom prst="ellipse">
            <a:avLst/>
          </a:prstGeom>
          <a:noFill/>
          <a:ln w="38100" algn="ctr">
            <a:solidFill>
              <a:srgbClr val="FF0000"/>
            </a:solidFill>
            <a:round/>
            <a:headEnd/>
            <a:tailEnd/>
          </a:ln>
        </p:spPr>
        <p:txBody>
          <a:bodyPr wrap="none" anchor="ctr"/>
          <a:lstStyle/>
          <a:p>
            <a:endParaRPr lang="en-US"/>
          </a:p>
        </p:txBody>
      </p:sp>
      <p:sp>
        <p:nvSpPr>
          <p:cNvPr id="75781" name="Rectangle 8"/>
          <p:cNvSpPr>
            <a:spLocks noChangeArrowheads="1"/>
          </p:cNvSpPr>
          <p:nvPr/>
        </p:nvSpPr>
        <p:spPr bwMode="auto">
          <a:xfrm>
            <a:off x="594043" y="2128520"/>
            <a:ext cx="288925" cy="325438"/>
          </a:xfrm>
          <a:prstGeom prst="rect">
            <a:avLst/>
          </a:prstGeom>
          <a:noFill/>
          <a:ln w="9525" algn="ctr">
            <a:noFill/>
            <a:miter lim="800000"/>
            <a:headEnd/>
            <a:tailEnd/>
          </a:ln>
        </p:spPr>
        <p:txBody>
          <a:bodyPr anchor="b">
            <a:spAutoFit/>
          </a:bodyPr>
          <a:lstStyle/>
          <a:p>
            <a:pPr algn="r" eaLnBrk="1" hangingPunct="1">
              <a:lnSpc>
                <a:spcPct val="85000"/>
              </a:lnSpc>
            </a:pPr>
            <a:r>
              <a:rPr lang="en-US" sz="1800" b="1" dirty="0">
                <a:solidFill>
                  <a:srgbClr val="FF0000"/>
                </a:solidFill>
              </a:rPr>
              <a:t>2</a:t>
            </a:r>
          </a:p>
        </p:txBody>
      </p:sp>
      <p:sp>
        <p:nvSpPr>
          <p:cNvPr id="75782" name="Line 9"/>
          <p:cNvSpPr>
            <a:spLocks noChangeShapeType="1"/>
          </p:cNvSpPr>
          <p:nvPr/>
        </p:nvSpPr>
        <p:spPr bwMode="auto">
          <a:xfrm flipV="1">
            <a:off x="905193" y="2296795"/>
            <a:ext cx="1274762" cy="0"/>
          </a:xfrm>
          <a:prstGeom prst="line">
            <a:avLst/>
          </a:prstGeom>
          <a:noFill/>
          <a:ln w="19050">
            <a:solidFill>
              <a:srgbClr val="FF0000"/>
            </a:solidFill>
            <a:round/>
            <a:headEnd/>
            <a:tailEnd type="triangle" w="med" len="med"/>
          </a:ln>
        </p:spPr>
        <p:txBody>
          <a:bodyPr anchor="b"/>
          <a:lstStyle/>
          <a:p>
            <a:endParaRPr lang="en-US"/>
          </a:p>
        </p:txBody>
      </p:sp>
      <p:sp>
        <p:nvSpPr>
          <p:cNvPr id="75783" name="Oval 10"/>
          <p:cNvSpPr>
            <a:spLocks noChangeArrowheads="1"/>
          </p:cNvSpPr>
          <p:nvPr/>
        </p:nvSpPr>
        <p:spPr bwMode="auto">
          <a:xfrm>
            <a:off x="2186305" y="2166621"/>
            <a:ext cx="1438275" cy="233680"/>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 </a:t>
            </a:r>
            <a:r>
              <a:rPr lang="en-US" dirty="0" err="1" smtClean="0"/>
              <a:t>Diag</a:t>
            </a:r>
            <a:r>
              <a:rPr lang="en-US" dirty="0" smtClean="0"/>
              <a:t> Page – </a:t>
            </a:r>
            <a:r>
              <a:rPr lang="en-US" dirty="0" err="1" smtClean="0"/>
              <a:t>SDV</a:t>
            </a:r>
            <a:r>
              <a:rPr lang="en-US" dirty="0" smtClean="0"/>
              <a:t> Session Info</a:t>
            </a:r>
            <a:endParaRPr lang="en-US" dirty="0"/>
          </a:p>
        </p:txBody>
      </p:sp>
      <p:pic>
        <p:nvPicPr>
          <p:cNvPr id="4" name="Content Placeholder 3" descr="TA_diag_p_15_SDV_Session_Info.png"/>
          <p:cNvPicPr>
            <a:picLocks noGrp="1" noChangeAspect="1"/>
          </p:cNvPicPr>
          <p:nvPr>
            <p:ph idx="1"/>
          </p:nvPr>
        </p:nvPicPr>
        <p:blipFill>
          <a:blip r:embed="rId2" cstate="print"/>
          <a:stretch>
            <a:fillRect/>
          </a:stretch>
        </p:blipFill>
        <p:spPr>
          <a:xfrm>
            <a:off x="1182983" y="1520825"/>
            <a:ext cx="6885985" cy="3571875"/>
          </a:xfrm>
        </p:spPr>
      </p:pic>
      <p:sp>
        <p:nvSpPr>
          <p:cNvPr id="6" name="Rectangle 6"/>
          <p:cNvSpPr>
            <a:spLocks noChangeArrowheads="1"/>
          </p:cNvSpPr>
          <p:nvPr/>
        </p:nvSpPr>
        <p:spPr bwMode="auto">
          <a:xfrm>
            <a:off x="2153920" y="2140255"/>
            <a:ext cx="2877277" cy="709625"/>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 name="Line 9"/>
          <p:cNvSpPr>
            <a:spLocks noChangeShapeType="1"/>
          </p:cNvSpPr>
          <p:nvPr/>
        </p:nvSpPr>
        <p:spPr bwMode="auto">
          <a:xfrm flipH="1">
            <a:off x="4386202" y="2010468"/>
            <a:ext cx="355355" cy="233865"/>
          </a:xfrm>
          <a:prstGeom prst="line">
            <a:avLst/>
          </a:prstGeom>
          <a:noFill/>
          <a:ln w="19050">
            <a:solidFill>
              <a:srgbClr val="FF0000"/>
            </a:solidFill>
            <a:round/>
            <a:headEnd/>
            <a:tailEnd type="triangle" w="med" len="med"/>
          </a:ln>
        </p:spPr>
        <p:txBody>
          <a:bodyPr anchor="b"/>
          <a:lstStyle/>
          <a:p>
            <a:endParaRPr lang="en-US"/>
          </a:p>
        </p:txBody>
      </p:sp>
      <p:sp>
        <p:nvSpPr>
          <p:cNvPr id="8" name="Rectangle 10"/>
          <p:cNvSpPr>
            <a:spLocks noChangeArrowheads="1"/>
          </p:cNvSpPr>
          <p:nvPr/>
        </p:nvSpPr>
        <p:spPr bwMode="auto">
          <a:xfrm>
            <a:off x="4706109" y="1818510"/>
            <a:ext cx="3262432" cy="275460"/>
          </a:xfrm>
          <a:prstGeom prst="rect">
            <a:avLst/>
          </a:prstGeom>
          <a:noFill/>
          <a:ln w="9525" algn="ctr">
            <a:noFill/>
            <a:miter lim="800000"/>
            <a:headEnd/>
            <a:tailEnd/>
          </a:ln>
        </p:spPr>
        <p:txBody>
          <a:bodyPr wrap="none" anchor="b">
            <a:spAutoFit/>
          </a:bodyPr>
          <a:lstStyle/>
          <a:p>
            <a:pPr algn="l" eaLnBrk="1" hangingPunct="1">
              <a:lnSpc>
                <a:spcPct val="85000"/>
              </a:lnSpc>
            </a:pPr>
            <a:r>
              <a:rPr lang="en-US" sz="1400" b="1" dirty="0" smtClean="0">
                <a:solidFill>
                  <a:srgbClr val="FF0000"/>
                </a:solidFill>
              </a:rPr>
              <a:t>“Ready”, not “Idle” or “Unavailable”</a:t>
            </a:r>
            <a:endParaRPr lang="en-US" sz="14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 Hisaw	</a:t>
            </a:r>
            <a:endParaRPr lang="en-US" dirty="0"/>
          </a:p>
        </p:txBody>
      </p:sp>
      <p:pic>
        <p:nvPicPr>
          <p:cNvPr id="6" name="Content Placeholder 5" descr="hisawd.jpg"/>
          <p:cNvPicPr>
            <a:picLocks noGrp="1" noChangeAspect="1"/>
          </p:cNvPicPr>
          <p:nvPr>
            <p:ph idx="1"/>
          </p:nvPr>
        </p:nvPicPr>
        <p:blipFill>
          <a:blip r:embed="rId2" cstate="print"/>
          <a:stretch>
            <a:fillRect/>
          </a:stretch>
        </p:blipFill>
        <p:spPr>
          <a:xfrm>
            <a:off x="2819394" y="1646238"/>
            <a:ext cx="3505211" cy="4662487"/>
          </a:xfrm>
        </p:spPr>
      </p:pic>
      <p:sp>
        <p:nvSpPr>
          <p:cNvPr id="4" name="Text Placeholder 3"/>
          <p:cNvSpPr>
            <a:spLocks noGrp="1"/>
          </p:cNvSpPr>
          <p:nvPr>
            <p:ph type="body" sz="quarter" idx="10"/>
          </p:nvPr>
        </p:nvSpPr>
        <p:spPr/>
        <p:txBody>
          <a:bodyPr/>
          <a:lstStyle/>
          <a:p>
            <a:r>
              <a:rPr lang="en-US" dirty="0" err="1" smtClean="0"/>
              <a:t>ENGINEER.CUSTOMER</a:t>
            </a:r>
            <a:r>
              <a:rPr lang="en-US" dirty="0" smtClean="0"/>
              <a:t> SUPPORT </a:t>
            </a:r>
            <a:endParaRPr lang="en-US" dirty="0"/>
          </a:p>
        </p:txBody>
      </p:sp>
      <p:sp>
        <p:nvSpPr>
          <p:cNvPr id="5" name="Text Placeholder 4"/>
          <p:cNvSpPr>
            <a:spLocks noGrp="1"/>
          </p:cNvSpPr>
          <p:nvPr>
            <p:ph type="body" sz="quarter" idx="11"/>
          </p:nvPr>
        </p:nvSpPr>
        <p:spPr/>
        <p:txBody>
          <a:bodyPr/>
          <a:lstStyle/>
          <a:p>
            <a:r>
              <a:rPr lang="en-US" dirty="0" smtClean="0"/>
              <a:t> </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sz="2800" smtClean="0"/>
              <a:t>TA Diag p. – Tuning Resolver (TR Config File)</a:t>
            </a:r>
          </a:p>
        </p:txBody>
      </p:sp>
      <p:pic>
        <p:nvPicPr>
          <p:cNvPr id="76803" name="Picture 5" descr="Tuning Adapter diag 'Tuning Resolver' - has TA Config File info"/>
          <p:cNvPicPr>
            <a:picLocks noGrp="1" noChangeAspect="1" noChangeArrowheads="1"/>
          </p:cNvPicPr>
          <p:nvPr>
            <p:ph idx="1"/>
          </p:nvPr>
        </p:nvPicPr>
        <p:blipFill>
          <a:blip r:embed="rId2" cstate="print"/>
          <a:stretch>
            <a:fillRect/>
          </a:stretch>
        </p:blipFill>
        <p:spPr>
          <a:xfrm>
            <a:off x="1328738" y="1612833"/>
            <a:ext cx="6594475" cy="3387859"/>
          </a:xfrm>
          <a:noFill/>
        </p:spPr>
      </p:pic>
      <p:sp>
        <p:nvSpPr>
          <p:cNvPr id="76804" name="Rectangle 6"/>
          <p:cNvSpPr>
            <a:spLocks noChangeArrowheads="1"/>
          </p:cNvSpPr>
          <p:nvPr/>
        </p:nvSpPr>
        <p:spPr bwMode="auto">
          <a:xfrm>
            <a:off x="1346200" y="2875201"/>
            <a:ext cx="2341563" cy="117864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6805" name="Line 7"/>
          <p:cNvSpPr>
            <a:spLocks noChangeShapeType="1"/>
          </p:cNvSpPr>
          <p:nvPr/>
        </p:nvSpPr>
        <p:spPr bwMode="auto">
          <a:xfrm flipH="1">
            <a:off x="3702049" y="2910125"/>
            <a:ext cx="720725" cy="215356"/>
          </a:xfrm>
          <a:prstGeom prst="line">
            <a:avLst/>
          </a:prstGeom>
          <a:noFill/>
          <a:ln w="19050">
            <a:solidFill>
              <a:srgbClr val="FF0000"/>
            </a:solidFill>
            <a:round/>
            <a:headEnd/>
            <a:tailEnd type="triangle" w="med" len="med"/>
          </a:ln>
        </p:spPr>
        <p:txBody>
          <a:bodyPr anchor="b"/>
          <a:lstStyle/>
          <a:p>
            <a:endParaRPr lang="en-US"/>
          </a:p>
        </p:txBody>
      </p:sp>
      <p:sp>
        <p:nvSpPr>
          <p:cNvPr id="76806" name="Rectangle 8"/>
          <p:cNvSpPr>
            <a:spLocks noChangeArrowheads="1"/>
          </p:cNvSpPr>
          <p:nvPr/>
        </p:nvSpPr>
        <p:spPr bwMode="auto">
          <a:xfrm>
            <a:off x="4387850" y="2366268"/>
            <a:ext cx="3060700" cy="641714"/>
          </a:xfrm>
          <a:prstGeom prst="rect">
            <a:avLst/>
          </a:prstGeom>
          <a:noFill/>
          <a:ln w="9525" algn="ctr">
            <a:noFill/>
            <a:miter lim="800000"/>
            <a:headEnd/>
            <a:tailEnd/>
          </a:ln>
        </p:spPr>
        <p:txBody>
          <a:bodyPr wrap="square" anchor="b">
            <a:spAutoFit/>
          </a:bodyPr>
          <a:lstStyle/>
          <a:p>
            <a:pPr algn="l" eaLnBrk="1" hangingPunct="1">
              <a:lnSpc>
                <a:spcPct val="85000"/>
              </a:lnSpc>
            </a:pPr>
            <a:r>
              <a:rPr lang="en-US" sz="1400" b="1">
                <a:solidFill>
                  <a:srgbClr val="FF0000"/>
                </a:solidFill>
              </a:rPr>
              <a:t>TR Config File replaces SAM at non-SARA sites that don’t run saManager.</a:t>
            </a:r>
          </a:p>
        </p:txBody>
      </p:sp>
      <p:sp>
        <p:nvSpPr>
          <p:cNvPr id="76807" name="Rectangle 9"/>
          <p:cNvSpPr>
            <a:spLocks noChangeArrowheads="1"/>
          </p:cNvSpPr>
          <p:nvPr/>
        </p:nvSpPr>
        <p:spPr bwMode="auto">
          <a:xfrm>
            <a:off x="4413250" y="2377440"/>
            <a:ext cx="2932113" cy="633452"/>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 </a:t>
            </a:r>
            <a:r>
              <a:rPr lang="en-US" dirty="0" err="1" smtClean="0"/>
              <a:t>Diag</a:t>
            </a:r>
            <a:r>
              <a:rPr lang="en-US" dirty="0" smtClean="0"/>
              <a:t> Page – </a:t>
            </a:r>
            <a:r>
              <a:rPr lang="en-US" dirty="0" err="1" smtClean="0"/>
              <a:t>UDCP</a:t>
            </a:r>
            <a:r>
              <a:rPr lang="en-US" dirty="0" smtClean="0"/>
              <a:t> (TiVo)</a:t>
            </a:r>
            <a:endParaRPr lang="en-US" dirty="0"/>
          </a:p>
        </p:txBody>
      </p:sp>
      <p:pic>
        <p:nvPicPr>
          <p:cNvPr id="4" name="Content Placeholder 3" descr="TA_diag_p_17_UDCP.png"/>
          <p:cNvPicPr>
            <a:picLocks noGrp="1" noChangeAspect="1"/>
          </p:cNvPicPr>
          <p:nvPr>
            <p:ph idx="1"/>
          </p:nvPr>
        </p:nvPicPr>
        <p:blipFill>
          <a:blip r:embed="rId2" cstate="print"/>
          <a:stretch>
            <a:fillRect/>
          </a:stretch>
        </p:blipFill>
        <p:spPr>
          <a:xfrm>
            <a:off x="1279989" y="1520825"/>
            <a:ext cx="6691972" cy="3571875"/>
          </a:xfrm>
        </p:spPr>
      </p:pic>
      <p:sp>
        <p:nvSpPr>
          <p:cNvPr id="5" name="Oval 10"/>
          <p:cNvSpPr>
            <a:spLocks noChangeArrowheads="1"/>
          </p:cNvSpPr>
          <p:nvPr/>
        </p:nvSpPr>
        <p:spPr bwMode="auto">
          <a:xfrm>
            <a:off x="1843405" y="1902302"/>
            <a:ext cx="1438275" cy="233680"/>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6" name="Oval 10"/>
          <p:cNvSpPr>
            <a:spLocks noChangeArrowheads="1"/>
          </p:cNvSpPr>
          <p:nvPr/>
        </p:nvSpPr>
        <p:spPr bwMode="auto">
          <a:xfrm>
            <a:off x="1571943" y="2271712"/>
            <a:ext cx="1438275" cy="214313"/>
          </a:xfrm>
          <a:prstGeom prst="ellipse">
            <a:avLst/>
          </a:prstGeom>
          <a:noFill/>
          <a:ln w="38100" algn="ctr">
            <a:solidFill>
              <a:srgbClr val="FF0000"/>
            </a:solidFill>
            <a:round/>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7" name="Rectangle 10"/>
          <p:cNvSpPr>
            <a:spLocks noChangeArrowheads="1"/>
          </p:cNvSpPr>
          <p:nvPr/>
        </p:nvSpPr>
        <p:spPr bwMode="auto">
          <a:xfrm>
            <a:off x="4530448" y="1892480"/>
            <a:ext cx="2022220" cy="275460"/>
          </a:xfrm>
          <a:prstGeom prst="rect">
            <a:avLst/>
          </a:prstGeom>
          <a:noFill/>
          <a:ln w="9525" algn="ctr">
            <a:noFill/>
            <a:miter lim="800000"/>
            <a:headEnd/>
            <a:tailEnd/>
          </a:ln>
        </p:spPr>
        <p:txBody>
          <a:bodyPr wrap="none" anchor="b">
            <a:spAutoFit/>
          </a:bodyPr>
          <a:lstStyle/>
          <a:p>
            <a:pPr algn="l" eaLnBrk="1" hangingPunct="1">
              <a:lnSpc>
                <a:spcPct val="85000"/>
              </a:lnSpc>
            </a:pPr>
            <a:r>
              <a:rPr lang="en-US" sz="1400" b="1" dirty="0" smtClean="0">
                <a:solidFill>
                  <a:srgbClr val="FF0000"/>
                </a:solidFill>
              </a:rPr>
              <a:t>TiVo Connected to TA</a:t>
            </a:r>
            <a:endParaRPr lang="en-US" sz="1400" b="1" dirty="0">
              <a:solidFill>
                <a:srgbClr val="FF0000"/>
              </a:solidFill>
            </a:endParaRPr>
          </a:p>
        </p:txBody>
      </p:sp>
      <p:sp>
        <p:nvSpPr>
          <p:cNvPr id="8" name="Line 9"/>
          <p:cNvSpPr>
            <a:spLocks noChangeShapeType="1"/>
          </p:cNvSpPr>
          <p:nvPr/>
        </p:nvSpPr>
        <p:spPr bwMode="auto">
          <a:xfrm flipH="1">
            <a:off x="3278409" y="2017059"/>
            <a:ext cx="1132225" cy="1130"/>
          </a:xfrm>
          <a:prstGeom prst="line">
            <a:avLst/>
          </a:prstGeom>
          <a:noFill/>
          <a:ln w="19050">
            <a:solidFill>
              <a:srgbClr val="FF0000"/>
            </a:solidFill>
            <a:round/>
            <a:headEnd/>
            <a:tailEnd type="triangle" w="med" len="med"/>
          </a:ln>
        </p:spPr>
        <p:txBody>
          <a:bodyPr anchor="b"/>
          <a:lstStyle/>
          <a:p>
            <a:endParaRPr lang="en-US"/>
          </a:p>
        </p:txBody>
      </p:sp>
      <p:sp>
        <p:nvSpPr>
          <p:cNvPr id="9" name="Line 9"/>
          <p:cNvSpPr>
            <a:spLocks noChangeShapeType="1"/>
          </p:cNvSpPr>
          <p:nvPr/>
        </p:nvSpPr>
        <p:spPr bwMode="auto">
          <a:xfrm flipH="1">
            <a:off x="3018464" y="2378562"/>
            <a:ext cx="1396460" cy="7163"/>
          </a:xfrm>
          <a:prstGeom prst="line">
            <a:avLst/>
          </a:prstGeom>
          <a:noFill/>
          <a:ln w="19050">
            <a:solidFill>
              <a:srgbClr val="FF0000"/>
            </a:solidFill>
            <a:round/>
            <a:headEnd/>
            <a:tailEnd type="triangle" w="med" len="med"/>
          </a:ln>
        </p:spPr>
        <p:txBody>
          <a:bodyPr anchor="b"/>
          <a:lstStyle/>
          <a:p>
            <a:endParaRPr lang="en-US"/>
          </a:p>
        </p:txBody>
      </p:sp>
      <p:sp>
        <p:nvSpPr>
          <p:cNvPr id="10" name="Rectangle 10"/>
          <p:cNvSpPr>
            <a:spLocks noChangeArrowheads="1"/>
          </p:cNvSpPr>
          <p:nvPr/>
        </p:nvSpPr>
        <p:spPr bwMode="auto">
          <a:xfrm>
            <a:off x="4531199" y="2246840"/>
            <a:ext cx="1533561" cy="275460"/>
          </a:xfrm>
          <a:prstGeom prst="rect">
            <a:avLst/>
          </a:prstGeom>
          <a:noFill/>
          <a:ln w="9525" algn="ctr">
            <a:noFill/>
            <a:miter lim="800000"/>
            <a:headEnd/>
            <a:tailEnd/>
          </a:ln>
        </p:spPr>
        <p:txBody>
          <a:bodyPr wrap="none" anchor="b">
            <a:spAutoFit/>
          </a:bodyPr>
          <a:lstStyle/>
          <a:p>
            <a:pPr algn="l" eaLnBrk="1" hangingPunct="1">
              <a:lnSpc>
                <a:spcPct val="85000"/>
              </a:lnSpc>
            </a:pPr>
            <a:r>
              <a:rPr lang="en-US" sz="1400" b="1" dirty="0" smtClean="0">
                <a:solidFill>
                  <a:srgbClr val="FF0000"/>
                </a:solidFill>
              </a:rPr>
              <a:t>TiVo Authorized</a:t>
            </a:r>
            <a:endParaRPr lang="en-US" sz="1400" b="1"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418" name="Rectangle 2"/>
          <p:cNvSpPr>
            <a:spLocks noGrp="1" noChangeArrowheads="1"/>
          </p:cNvSpPr>
          <p:nvPr>
            <p:ph type="title"/>
          </p:nvPr>
        </p:nvSpPr>
        <p:spPr/>
        <p:txBody>
          <a:bodyPr/>
          <a:lstStyle/>
          <a:p>
            <a:r>
              <a:rPr lang="en-US" dirty="0" smtClean="0"/>
              <a:t>Instructor Demonstration</a:t>
            </a:r>
            <a:endParaRPr lang="en-US" dirty="0"/>
          </a:p>
        </p:txBody>
      </p:sp>
      <p:sp>
        <p:nvSpPr>
          <p:cNvPr id="1212419" name="Rectangle 3"/>
          <p:cNvSpPr>
            <a:spLocks noGrp="1" noChangeArrowheads="1"/>
          </p:cNvSpPr>
          <p:nvPr>
            <p:ph idx="1"/>
          </p:nvPr>
        </p:nvSpPr>
        <p:spPr/>
        <p:txBody>
          <a:bodyPr/>
          <a:lstStyle/>
          <a:p>
            <a:r>
              <a:rPr lang="en-US" dirty="0" smtClean="0"/>
              <a:t>Please watch as your Instructor demonstrates.</a:t>
            </a:r>
          </a:p>
          <a:p>
            <a:pPr>
              <a:buFont typeface="Wingdings" pitchFamily="2" charset="2"/>
              <a:buNone/>
            </a:pPr>
            <a:endParaRPr lang="en-US" dirty="0"/>
          </a:p>
        </p:txBody>
      </p:sp>
      <p:pic>
        <p:nvPicPr>
          <p:cNvPr id="6" name="Picture 20" descr="MAJ80155"/>
          <p:cNvPicPr>
            <a:picLocks noChangeAspect="1" noChangeArrowheads="1"/>
          </p:cNvPicPr>
          <p:nvPr/>
        </p:nvPicPr>
        <p:blipFill>
          <a:blip r:embed="rId3" cstate="print"/>
          <a:srcRect l="18055" r="44557"/>
          <a:stretch>
            <a:fillRect/>
          </a:stretch>
        </p:blipFill>
        <p:spPr bwMode="auto">
          <a:xfrm>
            <a:off x="1663698" y="2082800"/>
            <a:ext cx="5486400" cy="3864728"/>
          </a:xfrm>
          <a:prstGeom prst="rect">
            <a:avLst/>
          </a:prstGeom>
          <a:noFill/>
          <a:ln w="9525">
            <a:noFill/>
            <a:miter lim="800000"/>
            <a:headEnd/>
            <a:tailEnd/>
          </a:ln>
          <a:effectLst>
            <a:softEdge rad="317500"/>
          </a:effec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Summary</a:t>
            </a:r>
            <a:endParaRPr lang="en-US" dirty="0"/>
          </a:p>
        </p:txBody>
      </p:sp>
      <p:sp>
        <p:nvSpPr>
          <p:cNvPr id="12297" name="Rectangle 9"/>
          <p:cNvSpPr>
            <a:spLocks noGrp="1" noChangeArrowheads="1"/>
          </p:cNvSpPr>
          <p:nvPr>
            <p:ph idx="1"/>
          </p:nvPr>
        </p:nvSpPr>
        <p:spPr/>
        <p:txBody>
          <a:bodyPr>
            <a:normAutofit lnSpcReduction="10000"/>
          </a:bodyPr>
          <a:lstStyle/>
          <a:p>
            <a:pPr lvl="1"/>
            <a:r>
              <a:rPr lang="en-US" dirty="0" smtClean="0"/>
              <a:t>Remember that the “Tuning Adapter” spec from </a:t>
            </a:r>
            <a:r>
              <a:rPr lang="en-US" dirty="0" err="1" smtClean="0"/>
              <a:t>CableLabs</a:t>
            </a:r>
            <a:r>
              <a:rPr lang="en-US" dirty="0"/>
              <a:t> </a:t>
            </a:r>
            <a:r>
              <a:rPr lang="en-US" dirty="0" smtClean="0"/>
              <a:t>still calls it a “Tuning Resolver”. Hence, the name “</a:t>
            </a:r>
            <a:r>
              <a:rPr lang="en-US" dirty="0" err="1" smtClean="0"/>
              <a:t>TR</a:t>
            </a:r>
            <a:r>
              <a:rPr lang="en-US" dirty="0" smtClean="0"/>
              <a:t> </a:t>
            </a:r>
            <a:r>
              <a:rPr lang="en-US" dirty="0" err="1" smtClean="0"/>
              <a:t>Config</a:t>
            </a:r>
            <a:r>
              <a:rPr lang="en-US" dirty="0" smtClean="0"/>
              <a:t> File” but sometimes people say “TA </a:t>
            </a:r>
            <a:r>
              <a:rPr lang="en-US" dirty="0" err="1" smtClean="0"/>
              <a:t>Config</a:t>
            </a:r>
            <a:r>
              <a:rPr lang="en-US" dirty="0" smtClean="0"/>
              <a:t> File”.</a:t>
            </a:r>
          </a:p>
          <a:p>
            <a:pPr lvl="1"/>
            <a:r>
              <a:rPr lang="en-US" dirty="0" smtClean="0"/>
              <a:t>The Cisco </a:t>
            </a:r>
            <a:r>
              <a:rPr lang="en-US" dirty="0" err="1" smtClean="0"/>
              <a:t>STA1520</a:t>
            </a:r>
            <a:r>
              <a:rPr lang="en-US" dirty="0" smtClean="0"/>
              <a:t> is a SARA box running SARA code.</a:t>
            </a:r>
          </a:p>
          <a:p>
            <a:pPr lvl="1"/>
            <a:r>
              <a:rPr lang="en-US" dirty="0" smtClean="0"/>
              <a:t>Despite the fact that the </a:t>
            </a:r>
            <a:r>
              <a:rPr lang="en-US" dirty="0" err="1" smtClean="0"/>
              <a:t>STA1520</a:t>
            </a:r>
            <a:r>
              <a:rPr lang="en-US" dirty="0" smtClean="0"/>
              <a:t> runs SARA code, in the absence of a SARA App Server, a </a:t>
            </a:r>
            <a:r>
              <a:rPr lang="en-US" dirty="0" err="1" smtClean="0"/>
              <a:t>TR</a:t>
            </a:r>
            <a:r>
              <a:rPr lang="en-US" dirty="0" smtClean="0"/>
              <a:t> </a:t>
            </a:r>
            <a:r>
              <a:rPr lang="en-US" dirty="0" err="1" smtClean="0"/>
              <a:t>Config</a:t>
            </a:r>
            <a:r>
              <a:rPr lang="en-US" dirty="0" smtClean="0"/>
              <a:t> File is generated by the 3rd-party App Server and these files are published on </a:t>
            </a:r>
            <a:r>
              <a:rPr lang="en-US" dirty="0" err="1" smtClean="0"/>
              <a:t>BFS</a:t>
            </a:r>
            <a:r>
              <a:rPr lang="en-US" dirty="0" smtClean="0"/>
              <a:t>.</a:t>
            </a:r>
          </a:p>
          <a:p>
            <a:pPr lvl="1"/>
            <a:r>
              <a:rPr lang="en-US" dirty="0" smtClean="0"/>
              <a:t>Generally there is 1 </a:t>
            </a:r>
            <a:r>
              <a:rPr lang="en-US" dirty="0" err="1" smtClean="0"/>
              <a:t>TR</a:t>
            </a:r>
            <a:r>
              <a:rPr lang="en-US" dirty="0" smtClean="0"/>
              <a:t> </a:t>
            </a:r>
            <a:r>
              <a:rPr lang="en-US" dirty="0" err="1" smtClean="0"/>
              <a:t>Config</a:t>
            </a:r>
            <a:r>
              <a:rPr lang="en-US" dirty="0" smtClean="0"/>
              <a:t> File per hub, resulting in 1 channel map per hub. However, you can just use a single default channel map.</a:t>
            </a:r>
          </a:p>
          <a:p>
            <a:pPr lvl="1"/>
            <a:r>
              <a:rPr lang="en-US" dirty="0" smtClean="0"/>
              <a:t>Cisco never implemented </a:t>
            </a:r>
            <a:r>
              <a:rPr lang="en-US" dirty="0" err="1" smtClean="0"/>
              <a:t>TR</a:t>
            </a:r>
            <a:r>
              <a:rPr lang="en-US" dirty="0" smtClean="0"/>
              <a:t> </a:t>
            </a:r>
            <a:r>
              <a:rPr lang="en-US" dirty="0" err="1" smtClean="0"/>
              <a:t>Config</a:t>
            </a:r>
            <a:r>
              <a:rPr lang="en-US" dirty="0" smtClean="0"/>
              <a:t> Files on the SARA App Server, so if a site needs to use a </a:t>
            </a:r>
            <a:r>
              <a:rPr lang="en-US" dirty="0" err="1" smtClean="0"/>
              <a:t>TR</a:t>
            </a:r>
            <a:r>
              <a:rPr lang="en-US" dirty="0" smtClean="0"/>
              <a:t> </a:t>
            </a:r>
            <a:r>
              <a:rPr lang="en-US" dirty="0" err="1" smtClean="0"/>
              <a:t>Config</a:t>
            </a:r>
            <a:r>
              <a:rPr lang="en-US" dirty="0" smtClean="0"/>
              <a:t> File, that is entirely the responsibility of the 3rd-party vendor, e.g., </a:t>
            </a:r>
            <a:r>
              <a:rPr lang="en-US" dirty="0" err="1" smtClean="0"/>
              <a:t>ATG</a:t>
            </a:r>
            <a:r>
              <a:rPr lang="en-US" dirty="0" smtClean="0"/>
              <a:t> publishes the </a:t>
            </a:r>
            <a:r>
              <a:rPr lang="en-US" dirty="0" err="1" smtClean="0"/>
              <a:t>TR</a:t>
            </a:r>
            <a:r>
              <a:rPr lang="en-US" dirty="0" smtClean="0"/>
              <a:t> </a:t>
            </a:r>
            <a:r>
              <a:rPr lang="en-US" dirty="0" err="1" smtClean="0"/>
              <a:t>Config</a:t>
            </a:r>
            <a:r>
              <a:rPr lang="en-US" dirty="0" smtClean="0"/>
              <a:t> File on </a:t>
            </a:r>
            <a:r>
              <a:rPr lang="en-US" dirty="0" err="1" smtClean="0"/>
              <a:t>BFS</a:t>
            </a:r>
            <a:r>
              <a:rPr lang="en-US" dirty="0" smtClean="0"/>
              <a:t> from their </a:t>
            </a:r>
            <a:r>
              <a:rPr lang="en-US" dirty="0" err="1" smtClean="0"/>
              <a:t>Mystro</a:t>
            </a:r>
            <a:r>
              <a:rPr lang="en-US" dirty="0" smtClean="0"/>
              <a:t> Application Server (MAS).</a:t>
            </a:r>
          </a:p>
          <a:p>
            <a:pPr lvl="1"/>
            <a:r>
              <a:rPr lang="en-US" dirty="0" err="1" smtClean="0"/>
              <a:t>Subsription</a:t>
            </a:r>
            <a:r>
              <a:rPr lang="en-US" dirty="0" smtClean="0"/>
              <a:t> packages go on the Cable Card in the TiVo.</a:t>
            </a:r>
          </a:p>
          <a:p>
            <a:pPr lvl="1"/>
            <a:r>
              <a:rPr lang="en-US" dirty="0" smtClean="0"/>
              <a:t>The TA only needs the brick package and the </a:t>
            </a:r>
            <a:r>
              <a:rPr lang="en-US" dirty="0" err="1" smtClean="0"/>
              <a:t>SDV</a:t>
            </a:r>
            <a:r>
              <a:rPr lang="en-US" dirty="0" smtClean="0"/>
              <a:t> package.</a:t>
            </a:r>
          </a:p>
          <a:p>
            <a:pPr lvl="1"/>
            <a:r>
              <a:rPr lang="en-US" dirty="0" smtClean="0"/>
              <a:t>With a TA connected to a TiVo, the channel map no longer comes from the cable card but from the TA.</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 Hisaw	</a:t>
            </a:r>
            <a:endParaRPr lang="en-US" dirty="0"/>
          </a:p>
        </p:txBody>
      </p:sp>
      <p:pic>
        <p:nvPicPr>
          <p:cNvPr id="6" name="Content Placeholder 5" descr="hisawd.jpg"/>
          <p:cNvPicPr>
            <a:picLocks noGrp="1" noChangeAspect="1"/>
          </p:cNvPicPr>
          <p:nvPr>
            <p:ph idx="1"/>
          </p:nvPr>
        </p:nvPicPr>
        <p:blipFill>
          <a:blip r:embed="rId2" cstate="print"/>
          <a:stretch>
            <a:fillRect/>
          </a:stretch>
        </p:blipFill>
        <p:spPr>
          <a:xfrm>
            <a:off x="2819394" y="1646238"/>
            <a:ext cx="3505211" cy="4662487"/>
          </a:xfrm>
        </p:spPr>
      </p:pic>
      <p:sp>
        <p:nvSpPr>
          <p:cNvPr id="4" name="Text Placeholder 3"/>
          <p:cNvSpPr>
            <a:spLocks noGrp="1"/>
          </p:cNvSpPr>
          <p:nvPr>
            <p:ph type="body" sz="quarter" idx="10"/>
          </p:nvPr>
        </p:nvSpPr>
        <p:spPr/>
        <p:txBody>
          <a:bodyPr/>
          <a:lstStyle/>
          <a:p>
            <a:r>
              <a:rPr lang="en-US" dirty="0" err="1" smtClean="0"/>
              <a:t>ENGINEER.CUSTOMER</a:t>
            </a:r>
            <a:r>
              <a:rPr lang="en-US" dirty="0" smtClean="0"/>
              <a:t> SUPPORT </a:t>
            </a:r>
            <a:endParaRPr lang="en-US" dirty="0"/>
          </a:p>
        </p:txBody>
      </p:sp>
      <p:sp>
        <p:nvSpPr>
          <p:cNvPr id="5" name="Text Placeholder 4"/>
          <p:cNvSpPr>
            <a:spLocks noGrp="1"/>
          </p:cNvSpPr>
          <p:nvPr>
            <p:ph type="body" sz="quarter" idx="11"/>
          </p:nvPr>
        </p:nvSpPr>
        <p:spPr/>
        <p:txBody>
          <a:bodyPr/>
          <a:lstStyle/>
          <a:p>
            <a:r>
              <a:rPr lang="en-US" dirty="0" smtClean="0"/>
              <a:t> </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146" name="Rectangle 18"/>
          <p:cNvSpPr>
            <a:spLocks noGrp="1" noChangeArrowheads="1"/>
          </p:cNvSpPr>
          <p:nvPr>
            <p:ph type="title"/>
          </p:nvPr>
        </p:nvSpPr>
        <p:spPr/>
        <p:txBody>
          <a:bodyPr/>
          <a:lstStyle/>
          <a:p>
            <a:r>
              <a:rPr lang="en-US" dirty="0" smtClean="0"/>
              <a:t>Course Objectives</a:t>
            </a:r>
            <a:endParaRPr lang="en-US" dirty="0"/>
          </a:p>
        </p:txBody>
      </p:sp>
      <p:sp>
        <p:nvSpPr>
          <p:cNvPr id="16" name="Text Placeholder 15"/>
          <p:cNvSpPr>
            <a:spLocks noGrp="1"/>
          </p:cNvSpPr>
          <p:nvPr>
            <p:ph type="body" sz="quarter" idx="10"/>
          </p:nvPr>
        </p:nvSpPr>
        <p:spPr/>
        <p:txBody>
          <a:bodyPr/>
          <a:lstStyle/>
          <a:p>
            <a:pPr lvl="1"/>
            <a:r>
              <a:rPr lang="en-US" dirty="0" smtClean="0"/>
              <a:t>Understand the purpose of the Cisco </a:t>
            </a:r>
            <a:r>
              <a:rPr lang="en-US" dirty="0" err="1" smtClean="0"/>
              <a:t>STA1520</a:t>
            </a:r>
            <a:r>
              <a:rPr lang="en-US" dirty="0" smtClean="0"/>
              <a:t> Tuning Adapter.</a:t>
            </a:r>
          </a:p>
          <a:p>
            <a:pPr lvl="1"/>
            <a:r>
              <a:rPr lang="en-US" dirty="0" smtClean="0"/>
              <a:t>Understand the interface between the Tuning Adapter and the </a:t>
            </a:r>
            <a:r>
              <a:rPr lang="en-US" dirty="0" err="1" smtClean="0"/>
              <a:t>UDCP</a:t>
            </a:r>
            <a:r>
              <a:rPr lang="en-US" dirty="0" smtClean="0"/>
              <a:t> (typically a TiVo).</a:t>
            </a:r>
          </a:p>
          <a:p>
            <a:pPr lvl="1"/>
            <a:r>
              <a:rPr lang="en-US" dirty="0" smtClean="0"/>
              <a:t>Understand the Tuning Adapter diagnostic screens.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7" name="Rectangle 5"/>
          <p:cNvSpPr>
            <a:spLocks noGrp="1" noChangeArrowheads="1"/>
          </p:cNvSpPr>
          <p:nvPr>
            <p:ph type="title"/>
          </p:nvPr>
        </p:nvSpPr>
        <p:spPr/>
        <p:txBody>
          <a:bodyPr/>
          <a:lstStyle/>
          <a:p>
            <a:r>
              <a:rPr lang="en-US" dirty="0" smtClean="0"/>
              <a:t>Course Flow</a:t>
            </a:r>
            <a:endParaRPr lang="en-US" dirty="0"/>
          </a:p>
        </p:txBody>
      </p:sp>
      <p:sp>
        <p:nvSpPr>
          <p:cNvPr id="622614" name="Text Box 22"/>
          <p:cNvSpPr txBox="1">
            <a:spLocks noChangeArrowheads="1"/>
          </p:cNvSpPr>
          <p:nvPr/>
        </p:nvSpPr>
        <p:spPr bwMode="auto">
          <a:xfrm>
            <a:off x="88900" y="2669446"/>
            <a:ext cx="395288" cy="701675"/>
          </a:xfrm>
          <a:prstGeom prst="rect">
            <a:avLst/>
          </a:prstGeom>
          <a:noFill/>
          <a:ln w="9525">
            <a:noFill/>
            <a:miter lim="800000"/>
            <a:headEnd/>
            <a:tailEnd/>
          </a:ln>
          <a:effectLst/>
        </p:spPr>
        <p:txBody>
          <a:bodyPr wrap="none">
            <a:spAutoFit/>
          </a:bodyPr>
          <a:lstStyle/>
          <a:p>
            <a:pPr algn="ctr" eaLnBrk="1" hangingPunct="1">
              <a:lnSpc>
                <a:spcPct val="100000"/>
              </a:lnSpc>
            </a:pPr>
            <a:r>
              <a:rPr lang="en-US" sz="2000" b="0" dirty="0"/>
              <a:t>A</a:t>
            </a:r>
          </a:p>
          <a:p>
            <a:pPr algn="ctr" eaLnBrk="1" hangingPunct="1">
              <a:lnSpc>
                <a:spcPct val="100000"/>
              </a:lnSpc>
            </a:pPr>
            <a:r>
              <a:rPr lang="en-US" sz="2000" b="0" dirty="0"/>
              <a:t>M</a:t>
            </a:r>
          </a:p>
        </p:txBody>
      </p:sp>
      <p:sp>
        <p:nvSpPr>
          <p:cNvPr id="622615" name="Text Box 23"/>
          <p:cNvSpPr txBox="1">
            <a:spLocks noChangeArrowheads="1"/>
          </p:cNvSpPr>
          <p:nvPr/>
        </p:nvSpPr>
        <p:spPr bwMode="auto">
          <a:xfrm>
            <a:off x="88900" y="4901892"/>
            <a:ext cx="395288" cy="701675"/>
          </a:xfrm>
          <a:prstGeom prst="rect">
            <a:avLst/>
          </a:prstGeom>
          <a:noFill/>
          <a:ln w="9525">
            <a:noFill/>
            <a:miter lim="800000"/>
            <a:headEnd/>
            <a:tailEnd/>
          </a:ln>
          <a:effectLst/>
        </p:spPr>
        <p:txBody>
          <a:bodyPr wrap="none">
            <a:spAutoFit/>
          </a:bodyPr>
          <a:lstStyle/>
          <a:p>
            <a:pPr algn="ctr" eaLnBrk="1" hangingPunct="1">
              <a:lnSpc>
                <a:spcPct val="100000"/>
              </a:lnSpc>
            </a:pPr>
            <a:r>
              <a:rPr lang="en-US" sz="2000" b="0" dirty="0"/>
              <a:t>P</a:t>
            </a:r>
          </a:p>
          <a:p>
            <a:pPr algn="ctr" eaLnBrk="1" hangingPunct="1">
              <a:lnSpc>
                <a:spcPct val="100000"/>
              </a:lnSpc>
            </a:pPr>
            <a:r>
              <a:rPr lang="en-US" sz="2000" b="0" dirty="0"/>
              <a:t>M</a:t>
            </a:r>
          </a:p>
        </p:txBody>
      </p:sp>
      <p:graphicFrame>
        <p:nvGraphicFramePr>
          <p:cNvPr id="35" name="Table 34"/>
          <p:cNvGraphicFramePr>
            <a:graphicFrameLocks noGrp="1"/>
          </p:cNvGraphicFramePr>
          <p:nvPr/>
        </p:nvGraphicFramePr>
        <p:xfrm>
          <a:off x="550463" y="1815147"/>
          <a:ext cx="8316035" cy="4180692"/>
        </p:xfrm>
        <a:graphic>
          <a:graphicData uri="http://schemas.openxmlformats.org/drawingml/2006/table">
            <a:tbl>
              <a:tblPr firstRow="1" bandRow="1">
                <a:tableStyleId>{5C22544A-7EE6-4342-B048-85BDC9FD1C3A}</a:tableStyleId>
              </a:tblPr>
              <a:tblGrid>
                <a:gridCol w="1663207"/>
                <a:gridCol w="1663207"/>
                <a:gridCol w="1663207"/>
                <a:gridCol w="1663207"/>
                <a:gridCol w="1663207"/>
              </a:tblGrid>
              <a:tr h="413946">
                <a:tc>
                  <a:txBody>
                    <a:bodyPr/>
                    <a:lstStyle/>
                    <a:p>
                      <a:pPr algn="ctr"/>
                      <a:r>
                        <a:rPr lang="en-US" sz="1800" dirty="0" smtClean="0"/>
                        <a:t>Day 1</a:t>
                      </a:r>
                      <a:endParaRPr lang="en-US" sz="1800" dirty="0"/>
                    </a:p>
                  </a:txBody>
                  <a:tcPr/>
                </a:tc>
                <a:tc>
                  <a:txBody>
                    <a:bodyPr/>
                    <a:lstStyle/>
                    <a:p>
                      <a:pPr algn="ctr"/>
                      <a:r>
                        <a:rPr lang="en-US" sz="1800" dirty="0" smtClean="0"/>
                        <a:t>Day 2</a:t>
                      </a:r>
                      <a:endParaRPr lang="en-US" sz="1800" dirty="0"/>
                    </a:p>
                  </a:txBody>
                  <a:tcPr/>
                </a:tc>
                <a:tc>
                  <a:txBody>
                    <a:bodyPr/>
                    <a:lstStyle/>
                    <a:p>
                      <a:pPr algn="ctr"/>
                      <a:r>
                        <a:rPr lang="en-US" sz="1800" dirty="0" smtClean="0"/>
                        <a:t>Day 3</a:t>
                      </a:r>
                      <a:endParaRPr lang="en-US" sz="1800" dirty="0"/>
                    </a:p>
                  </a:txBody>
                  <a:tcPr/>
                </a:tc>
                <a:tc>
                  <a:txBody>
                    <a:bodyPr/>
                    <a:lstStyle/>
                    <a:p>
                      <a:pPr algn="ctr"/>
                      <a:r>
                        <a:rPr lang="en-US" sz="1800" dirty="0" smtClean="0"/>
                        <a:t>Day 4</a:t>
                      </a:r>
                      <a:endParaRPr lang="en-US" sz="1800" dirty="0"/>
                    </a:p>
                  </a:txBody>
                  <a:tcPr/>
                </a:tc>
                <a:tc>
                  <a:txBody>
                    <a:bodyPr/>
                    <a:lstStyle/>
                    <a:p>
                      <a:pPr algn="ctr"/>
                      <a:r>
                        <a:rPr lang="en-US" sz="1800" dirty="0" smtClean="0"/>
                        <a:t>Day 5</a:t>
                      </a:r>
                      <a:endParaRPr lang="en-US" sz="1800" dirty="0"/>
                    </a:p>
                  </a:txBody>
                  <a:tcPr/>
                </a:tc>
              </a:tr>
              <a:tr h="1715105">
                <a:tc>
                  <a:txBody>
                    <a:bodyPr/>
                    <a:lstStyle/>
                    <a:p>
                      <a:pPr algn="ctr" eaLnBrk="1" hangingPunct="1"/>
                      <a:r>
                        <a:rPr lang="en-US" sz="1800" b="0" dirty="0" smtClean="0"/>
                        <a:t>Course</a:t>
                      </a:r>
                    </a:p>
                    <a:p>
                      <a:pPr algn="ctr" eaLnBrk="1" hangingPunct="1"/>
                      <a:r>
                        <a:rPr lang="en-US" sz="1800" b="0" dirty="0" smtClean="0"/>
                        <a:t>Introduction</a:t>
                      </a:r>
                    </a:p>
                    <a:p>
                      <a:pPr algn="ctr" eaLnBrk="1" hangingPunct="1"/>
                      <a:endParaRPr lang="en-US" sz="1800" b="0" dirty="0" smtClean="0"/>
                    </a:p>
                    <a:p>
                      <a:pPr algn="ctr" eaLnBrk="1" hangingPunct="1"/>
                      <a:r>
                        <a:rPr lang="en-US" sz="1800" b="0" dirty="0" smtClean="0"/>
                        <a:t>Designed</a:t>
                      </a:r>
                      <a:r>
                        <a:rPr lang="en-US" sz="1800" b="0" baseline="0" dirty="0" smtClean="0"/>
                        <a:t> as a “Lunch and Learn”</a:t>
                      </a:r>
                      <a:r>
                        <a:rPr lang="en-US" sz="1400" b="0" dirty="0" smtClean="0"/>
                        <a:t/>
                      </a:r>
                      <a:br>
                        <a:rPr lang="en-US" sz="1400" b="0" dirty="0" smtClean="0"/>
                      </a:br>
                      <a:endParaRPr lang="en-US" sz="1000" b="0" dirty="0" smtClean="0"/>
                    </a:p>
                  </a:txBody>
                  <a:tcPr/>
                </a:tc>
                <a:tc>
                  <a:txBody>
                    <a:bodyPr/>
                    <a:lstStyle/>
                    <a:p>
                      <a:pPr algn="ctr" eaLnBrk="1" hangingPunct="1"/>
                      <a:r>
                        <a:rPr lang="en-US" sz="1800" b="0" dirty="0" smtClean="0"/>
                        <a:t>N/A</a:t>
                      </a:r>
                    </a:p>
                  </a:txBody>
                  <a:tcPr anchor="ctr"/>
                </a:tc>
                <a:tc>
                  <a:txBody>
                    <a:bodyPr/>
                    <a:lstStyle/>
                    <a:p>
                      <a:pPr algn="ctr" eaLnBrk="1" hangingPunct="1"/>
                      <a:r>
                        <a:rPr lang="en-US" sz="1800" b="0" dirty="0" smtClean="0"/>
                        <a:t>N/A</a:t>
                      </a:r>
                    </a:p>
                  </a:txBody>
                  <a:tcPr anchor="ctr"/>
                </a:tc>
                <a:tc>
                  <a:txBody>
                    <a:bodyPr/>
                    <a:lstStyle/>
                    <a:p>
                      <a:pPr algn="ctr" eaLnBrk="1" hangingPunct="1"/>
                      <a:r>
                        <a:rPr lang="en-US" sz="1800" b="0" dirty="0" smtClean="0"/>
                        <a:t>N/A</a:t>
                      </a:r>
                    </a:p>
                  </a:txBody>
                  <a:tcPr anchor="ctr"/>
                </a:tc>
                <a:tc>
                  <a:txBody>
                    <a:bodyPr/>
                    <a:lstStyle/>
                    <a:p>
                      <a:pPr algn="ctr" eaLnBrk="1" hangingPunct="1"/>
                      <a:r>
                        <a:rPr lang="en-US" sz="1800" b="0" dirty="0" smtClean="0"/>
                        <a:t>N/A</a:t>
                      </a:r>
                    </a:p>
                  </a:txBody>
                  <a:tcPr anchor="ctr"/>
                </a:tc>
              </a:tr>
              <a:tr h="413946">
                <a:tc gridSpan="5">
                  <a:txBody>
                    <a:bodyPr/>
                    <a:lstStyle/>
                    <a:p>
                      <a:pPr algn="ctr"/>
                      <a:r>
                        <a:rPr lang="en-US" sz="1800" dirty="0" smtClean="0">
                          <a:solidFill>
                            <a:schemeClr val="accent1"/>
                          </a:solidFill>
                        </a:rPr>
                        <a:t>Lunch</a:t>
                      </a:r>
                      <a:endParaRPr lang="en-US" sz="1800" dirty="0">
                        <a:solidFill>
                          <a:schemeClr val="accent1"/>
                        </a:solidFill>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1379821">
                <a:tc>
                  <a:txBody>
                    <a:bodyPr/>
                    <a:lstStyle/>
                    <a:p>
                      <a:pPr algn="ctr" eaLnBrk="1" hangingPunct="1"/>
                      <a:r>
                        <a:rPr lang="en-US" sz="1800" b="0" dirty="0" smtClean="0"/>
                        <a:t>State the objectives and go through a short</a:t>
                      </a:r>
                      <a:r>
                        <a:rPr lang="en-US" sz="1800" b="0" baseline="0" dirty="0" smtClean="0"/>
                        <a:t> presentation.</a:t>
                      </a:r>
                      <a:endParaRPr lang="en-US" sz="1800" b="0" dirty="0" smtClean="0"/>
                    </a:p>
                  </a:txBody>
                  <a:tcPr anchor="ctr"/>
                </a:tc>
                <a:tc>
                  <a:txBody>
                    <a:bodyPr/>
                    <a:lstStyle/>
                    <a:p>
                      <a:pPr algn="ctr" eaLnBrk="1" hangingPunct="1"/>
                      <a:r>
                        <a:rPr lang="en-US" sz="1800" b="0" dirty="0" smtClean="0"/>
                        <a:t>N/A</a:t>
                      </a:r>
                    </a:p>
                  </a:txBody>
                  <a:tcPr anchor="ctr"/>
                </a:tc>
                <a:tc>
                  <a:txBody>
                    <a:bodyPr/>
                    <a:lstStyle/>
                    <a:p>
                      <a:pPr algn="ctr" eaLnBrk="1" hangingPunct="1"/>
                      <a:r>
                        <a:rPr lang="en-US" sz="1800" b="0" dirty="0" smtClean="0"/>
                        <a:t>N/A</a:t>
                      </a:r>
                    </a:p>
                  </a:txBody>
                  <a:tcPr anchor="ctr"/>
                </a:tc>
                <a:tc>
                  <a:txBody>
                    <a:bodyPr/>
                    <a:lstStyle/>
                    <a:p>
                      <a:pPr algn="ctr" eaLnBrk="1" hangingPunct="1"/>
                      <a:r>
                        <a:rPr lang="en-US" sz="1800" b="0" dirty="0" smtClean="0"/>
                        <a:t>N/A</a:t>
                      </a:r>
                    </a:p>
                  </a:txBody>
                  <a:tcPr anchor="ctr"/>
                </a:tc>
                <a:tc>
                  <a:txBody>
                    <a:bodyPr/>
                    <a:lstStyle/>
                    <a:p>
                      <a:pPr algn="ctr" eaLnBrk="1" hangingPunct="1"/>
                      <a:r>
                        <a:rPr lang="en-US" sz="1800" b="0" dirty="0" smtClean="0"/>
                        <a:t>N/A</a:t>
                      </a:r>
                    </a:p>
                  </a:txBody>
                  <a:tcPr anchor="ct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dirty="0" err="1" smtClean="0"/>
              <a:t>STA1520</a:t>
            </a:r>
            <a:r>
              <a:rPr lang="en-US" dirty="0" smtClean="0"/>
              <a:t> Tuning Adapter</a:t>
            </a:r>
          </a:p>
        </p:txBody>
      </p:sp>
      <p:sp>
        <p:nvSpPr>
          <p:cNvPr id="66563" name="Rectangle 3"/>
          <p:cNvSpPr>
            <a:spLocks noGrp="1" noChangeArrowheads="1"/>
          </p:cNvSpPr>
          <p:nvPr>
            <p:ph type="body" idx="1"/>
          </p:nvPr>
        </p:nvSpPr>
        <p:spPr>
          <a:xfrm>
            <a:off x="655638" y="1520825"/>
            <a:ext cx="7945437" cy="4756150"/>
          </a:xfrm>
        </p:spPr>
        <p:txBody>
          <a:bodyPr/>
          <a:lstStyle/>
          <a:p>
            <a:pPr>
              <a:buFont typeface="Arial" pitchFamily="34" charset="0"/>
              <a:buChar char="•"/>
            </a:pPr>
            <a:r>
              <a:rPr lang="en-US" sz="2000" dirty="0" smtClean="0"/>
              <a:t> </a:t>
            </a:r>
            <a:r>
              <a:rPr lang="en-US" sz="2000" dirty="0" err="1" smtClean="0"/>
              <a:t>STA1520</a:t>
            </a:r>
            <a:r>
              <a:rPr lang="en-US" sz="2000" dirty="0" smtClean="0"/>
              <a:t> Tuning Adapter looks like an </a:t>
            </a:r>
            <a:r>
              <a:rPr lang="en-US" sz="2000" dirty="0" err="1" smtClean="0"/>
              <a:t>RNG</a:t>
            </a:r>
            <a:r>
              <a:rPr lang="en-US" sz="2000" dirty="0" smtClean="0"/>
              <a:t>-100 </a:t>
            </a:r>
            <a:r>
              <a:rPr lang="en-US" sz="2000" dirty="0" err="1" smtClean="0"/>
              <a:t>NGP</a:t>
            </a:r>
            <a:r>
              <a:rPr lang="en-US" sz="2000" dirty="0" smtClean="0"/>
              <a:t> </a:t>
            </a:r>
            <a:r>
              <a:rPr lang="en-US" sz="2000" dirty="0" err="1" smtClean="0"/>
              <a:t>STB</a:t>
            </a:r>
            <a:r>
              <a:rPr lang="en-US" sz="2000" dirty="0" smtClean="0"/>
              <a:t> but has very significant modifications to the case, board, and </a:t>
            </a:r>
            <a:r>
              <a:rPr lang="en-US" sz="2000" dirty="0" err="1" smtClean="0"/>
              <a:t>NGP</a:t>
            </a:r>
            <a:r>
              <a:rPr lang="en-US" sz="2000" dirty="0" smtClean="0"/>
              <a:t> software.</a:t>
            </a:r>
          </a:p>
          <a:p>
            <a:pPr>
              <a:buFont typeface="Arial" pitchFamily="34" charset="0"/>
              <a:buChar char="•"/>
            </a:pPr>
            <a:r>
              <a:rPr lang="en-US" sz="2000" b="1" dirty="0" smtClean="0">
                <a:solidFill>
                  <a:schemeClr val="tx2"/>
                </a:solidFill>
              </a:rPr>
              <a:t> The TA does NOT have audio/video capabilities.</a:t>
            </a:r>
          </a:p>
          <a:p>
            <a:pPr>
              <a:buFont typeface="Arial" pitchFamily="34" charset="0"/>
              <a:buChar char="•"/>
            </a:pPr>
            <a:r>
              <a:rPr lang="en-US" sz="2000" b="1" dirty="0" smtClean="0">
                <a:solidFill>
                  <a:schemeClr val="tx2"/>
                </a:solidFill>
              </a:rPr>
              <a:t> There is NO communication between the Tuning Adapter and the TiVo over the </a:t>
            </a:r>
            <a:r>
              <a:rPr lang="en-US" sz="2000" b="1" dirty="0" err="1" smtClean="0">
                <a:solidFill>
                  <a:schemeClr val="tx2"/>
                </a:solidFill>
              </a:rPr>
              <a:t>RF</a:t>
            </a:r>
            <a:r>
              <a:rPr lang="en-US" sz="2000" b="1" dirty="0" smtClean="0">
                <a:solidFill>
                  <a:schemeClr val="tx2"/>
                </a:solidFill>
              </a:rPr>
              <a:t> connection.</a:t>
            </a:r>
          </a:p>
          <a:p>
            <a:pPr>
              <a:buFont typeface="Arial" pitchFamily="34" charset="0"/>
              <a:buChar char="•"/>
            </a:pPr>
            <a:r>
              <a:rPr lang="en-US" sz="2000" b="1" dirty="0" smtClean="0">
                <a:solidFill>
                  <a:schemeClr val="tx2"/>
                </a:solidFill>
              </a:rPr>
              <a:t> All communication between the Tuning Adapter and the TiVo goes over the USB cable (</a:t>
            </a:r>
            <a:r>
              <a:rPr lang="en-US" sz="2000" b="1" dirty="0" err="1" smtClean="0">
                <a:solidFill>
                  <a:schemeClr val="tx2"/>
                </a:solidFill>
              </a:rPr>
              <a:t>resolve_tuning_req</a:t>
            </a:r>
            <a:r>
              <a:rPr lang="en-US" sz="2000" b="1" dirty="0" smtClean="0">
                <a:solidFill>
                  <a:schemeClr val="tx2"/>
                </a:solidFill>
              </a:rPr>
              <a:t>, </a:t>
            </a:r>
            <a:r>
              <a:rPr lang="en-US" sz="2000" b="1" dirty="0" err="1" smtClean="0">
                <a:solidFill>
                  <a:schemeClr val="tx2"/>
                </a:solidFill>
              </a:rPr>
              <a:t>resolve_tuning_rsp</a:t>
            </a:r>
            <a:r>
              <a:rPr lang="en-US" sz="2000" b="1" dirty="0" smtClean="0">
                <a:solidFill>
                  <a:schemeClr val="tx2"/>
                </a:solidFill>
              </a:rPr>
              <a:t>, </a:t>
            </a:r>
            <a:r>
              <a:rPr lang="en-US" sz="2000" b="1" dirty="0" err="1" smtClean="0">
                <a:solidFill>
                  <a:schemeClr val="tx2"/>
                </a:solidFill>
              </a:rPr>
              <a:t>channel_table_req</a:t>
            </a:r>
            <a:r>
              <a:rPr lang="en-US" sz="2000" b="1" dirty="0" smtClean="0">
                <a:solidFill>
                  <a:schemeClr val="tx2"/>
                </a:solidFill>
              </a:rPr>
              <a:t>, </a:t>
            </a:r>
            <a:r>
              <a:rPr lang="en-US" sz="2000" b="1" dirty="0" err="1" smtClean="0">
                <a:solidFill>
                  <a:schemeClr val="tx2"/>
                </a:solidFill>
              </a:rPr>
              <a:t>channel_table_rsp</a:t>
            </a:r>
            <a:r>
              <a:rPr lang="en-US" sz="2000" b="1" dirty="0" smtClean="0">
                <a:solidFill>
                  <a:schemeClr val="tx2"/>
                </a:solidFill>
              </a:rPr>
              <a:t>, </a:t>
            </a:r>
            <a:r>
              <a:rPr lang="en-US" sz="2000" b="1" dirty="0" err="1" smtClean="0">
                <a:solidFill>
                  <a:schemeClr val="tx2"/>
                </a:solidFill>
              </a:rPr>
              <a:t>channel_table_update</a:t>
            </a:r>
            <a:r>
              <a:rPr lang="en-US" sz="2000" b="1" dirty="0" smtClean="0">
                <a:solidFill>
                  <a:schemeClr val="tx2"/>
                </a:solidFill>
              </a:rPr>
              <a:t>, etc ).</a:t>
            </a:r>
          </a:p>
          <a:p>
            <a:pPr>
              <a:buFont typeface="Arial" pitchFamily="34" charset="0"/>
              <a:buChar char="•"/>
            </a:pPr>
            <a:r>
              <a:rPr lang="en-US" sz="2000" dirty="0" smtClean="0"/>
              <a:t> Single LED on front panel.</a:t>
            </a:r>
          </a:p>
          <a:p>
            <a:pPr>
              <a:buFont typeface="Arial" pitchFamily="34" charset="0"/>
              <a:buChar char="•"/>
            </a:pPr>
            <a:r>
              <a:rPr lang="en-US" sz="2000" dirty="0" smtClean="0"/>
              <a:t> Blinking patterns for the LED documented in Cisco document “Staging the Tuning Adapter” (P/N 4025012 / </a:t>
            </a:r>
            <a:r>
              <a:rPr lang="en-US" sz="2000" dirty="0" err="1" smtClean="0"/>
              <a:t>EDCS</a:t>
            </a:r>
            <a:r>
              <a:rPr lang="en-US" sz="2000" dirty="0" smtClean="0"/>
              <a:t>-976128).</a:t>
            </a:r>
          </a:p>
          <a:p>
            <a:endParaRPr lang="en-US"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Tuning </a:t>
            </a:r>
            <a:r>
              <a:rPr lang="en-US" dirty="0" err="1" smtClean="0"/>
              <a:t>Adaper</a:t>
            </a:r>
            <a:r>
              <a:rPr lang="en-US" dirty="0" smtClean="0"/>
              <a:t> and </a:t>
            </a:r>
            <a:r>
              <a:rPr lang="en-US" dirty="0" err="1" smtClean="0"/>
              <a:t>UDCP</a:t>
            </a:r>
            <a:r>
              <a:rPr lang="en-US" dirty="0" smtClean="0"/>
              <a:t> (TiVo) Connections</a:t>
            </a:r>
            <a:endParaRPr lang="en-US" dirty="0"/>
          </a:p>
        </p:txBody>
      </p:sp>
      <p:pic>
        <p:nvPicPr>
          <p:cNvPr id="4" name="Content Placeholder 3" descr="TA_UDCP_connections.jpg"/>
          <p:cNvPicPr>
            <a:picLocks noGrp="1" noChangeAspect="1"/>
          </p:cNvPicPr>
          <p:nvPr>
            <p:ph idx="1"/>
          </p:nvPr>
        </p:nvPicPr>
        <p:blipFill>
          <a:blip r:embed="rId2" cstate="print"/>
          <a:stretch>
            <a:fillRect/>
          </a:stretch>
        </p:blipFill>
        <p:spPr>
          <a:xfrm>
            <a:off x="319879" y="1523999"/>
            <a:ext cx="8541566" cy="4795521"/>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dirty="0" smtClean="0"/>
              <a:t>Tuning Adapter Acronyms</a:t>
            </a:r>
          </a:p>
        </p:txBody>
      </p:sp>
      <p:sp>
        <p:nvSpPr>
          <p:cNvPr id="67587" name="Rectangle 3"/>
          <p:cNvSpPr>
            <a:spLocks noGrp="1" noChangeArrowheads="1"/>
          </p:cNvSpPr>
          <p:nvPr>
            <p:ph type="body" idx="1"/>
          </p:nvPr>
        </p:nvSpPr>
        <p:spPr/>
        <p:txBody>
          <a:bodyPr/>
          <a:lstStyle/>
          <a:p>
            <a:pPr>
              <a:lnSpc>
                <a:spcPct val="85000"/>
              </a:lnSpc>
              <a:buFont typeface="Arial" pitchFamily="34" charset="0"/>
              <a:buChar char="•"/>
            </a:pPr>
            <a:r>
              <a:rPr lang="en-US" sz="2000" dirty="0" smtClean="0"/>
              <a:t> TA – Tuning Adapter.</a:t>
            </a:r>
          </a:p>
          <a:p>
            <a:pPr>
              <a:lnSpc>
                <a:spcPct val="85000"/>
              </a:lnSpc>
              <a:buFont typeface="Arial" pitchFamily="34" charset="0"/>
              <a:buChar char="•"/>
            </a:pPr>
            <a:r>
              <a:rPr lang="en-US" sz="2000" dirty="0" smtClean="0"/>
              <a:t> </a:t>
            </a:r>
            <a:r>
              <a:rPr lang="en-US" sz="2000" dirty="0" err="1" smtClean="0"/>
              <a:t>TR</a:t>
            </a:r>
            <a:r>
              <a:rPr lang="en-US" sz="2000" dirty="0" smtClean="0"/>
              <a:t> – Tuning Resolver (original name for Tuning Adapter).</a:t>
            </a:r>
          </a:p>
          <a:p>
            <a:pPr>
              <a:lnSpc>
                <a:spcPct val="85000"/>
              </a:lnSpc>
              <a:buFont typeface="Arial" pitchFamily="34" charset="0"/>
              <a:buChar char="•"/>
            </a:pPr>
            <a:r>
              <a:rPr lang="en-US" sz="2000" dirty="0" smtClean="0"/>
              <a:t> </a:t>
            </a:r>
            <a:r>
              <a:rPr lang="en-US" sz="2000" dirty="0" err="1" smtClean="0"/>
              <a:t>UDCP</a:t>
            </a:r>
            <a:r>
              <a:rPr lang="en-US" sz="2000" dirty="0" smtClean="0"/>
              <a:t> – Unidirectional Digital Cable Product (</a:t>
            </a:r>
            <a:r>
              <a:rPr lang="en-US" sz="2000" dirty="0" err="1" smtClean="0"/>
              <a:t>CableLabs</a:t>
            </a:r>
            <a:r>
              <a:rPr lang="en-US" sz="2000" dirty="0" smtClean="0"/>
              <a:t>-speak for a TiVo).</a:t>
            </a:r>
          </a:p>
          <a:p>
            <a:pPr>
              <a:lnSpc>
                <a:spcPct val="85000"/>
              </a:lnSpc>
              <a:buFont typeface="Arial" pitchFamily="34" charset="0"/>
              <a:buChar char="•"/>
            </a:pPr>
            <a:r>
              <a:rPr lang="en-US" sz="2000" dirty="0" smtClean="0"/>
              <a:t> TiVo – Not an </a:t>
            </a:r>
            <a:r>
              <a:rPr lang="en-US" sz="2000" dirty="0" err="1" smtClean="0"/>
              <a:t>acryonym</a:t>
            </a:r>
            <a:r>
              <a:rPr lang="en-US" sz="2000" dirty="0" smtClean="0"/>
              <a:t>, but the most commonly-known </a:t>
            </a:r>
            <a:r>
              <a:rPr lang="en-US" sz="2000" dirty="0" err="1" smtClean="0"/>
              <a:t>UDCP</a:t>
            </a:r>
            <a:r>
              <a:rPr lang="en-US" sz="2000" dirty="0" smtClean="0"/>
              <a:t>.</a:t>
            </a:r>
          </a:p>
          <a:p>
            <a:pPr>
              <a:lnSpc>
                <a:spcPct val="85000"/>
              </a:lnSpc>
              <a:buFont typeface="Arial" pitchFamily="34" charset="0"/>
              <a:buChar char="•"/>
            </a:pPr>
            <a:r>
              <a:rPr lang="en-US" sz="2000" dirty="0" smtClean="0"/>
              <a:t> USB – Universal Serial Bus. A USB 2.0 cable connects the Tuning Adapter and the TiVo to allow “</a:t>
            </a:r>
            <a:r>
              <a:rPr lang="en-US" sz="1800" b="1" dirty="0" smtClean="0">
                <a:solidFill>
                  <a:schemeClr val="tx2"/>
                </a:solidFill>
              </a:rPr>
              <a:t>Resolve Tuning Messages</a:t>
            </a:r>
            <a:r>
              <a:rPr lang="en-US" sz="2000" dirty="0" smtClean="0"/>
              <a:t>” and other messages defined in the </a:t>
            </a:r>
            <a:r>
              <a:rPr lang="en-US" sz="2000" dirty="0" err="1" smtClean="0"/>
              <a:t>CableLabs</a:t>
            </a:r>
            <a:r>
              <a:rPr lang="en-US" sz="2000" dirty="0" smtClean="0"/>
              <a:t> Tuning Resolver Interface Specification (OC-SP-</a:t>
            </a:r>
            <a:r>
              <a:rPr lang="en-US" sz="2000" dirty="0" err="1" smtClean="0"/>
              <a:t>TRIF</a:t>
            </a:r>
            <a:r>
              <a:rPr lang="en-US" sz="2000" dirty="0" smtClean="0"/>
              <a:t>-</a:t>
            </a:r>
            <a:r>
              <a:rPr lang="en-US" sz="2000" dirty="0" err="1" smtClean="0"/>
              <a:t>I03</a:t>
            </a:r>
            <a:r>
              <a:rPr lang="en-US" sz="2000" dirty="0" smtClean="0"/>
              <a:t>-090206) to be sent between the Tuning Adapter and the TiVo.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sz="2800" smtClean="0"/>
              <a:t>Tuning Adapter, TA (formerly Tuning Resolver, TR)</a:t>
            </a:r>
          </a:p>
        </p:txBody>
      </p:sp>
      <p:sp>
        <p:nvSpPr>
          <p:cNvPr id="68611" name="Rectangle 3"/>
          <p:cNvSpPr>
            <a:spLocks noGrp="1" noChangeArrowheads="1"/>
          </p:cNvSpPr>
          <p:nvPr>
            <p:ph type="body" idx="1"/>
          </p:nvPr>
        </p:nvSpPr>
        <p:spPr/>
        <p:txBody>
          <a:bodyPr/>
          <a:lstStyle/>
          <a:p>
            <a:pPr>
              <a:buFont typeface="Arial" pitchFamily="34" charset="0"/>
              <a:buChar char="•"/>
            </a:pPr>
            <a:r>
              <a:rPr lang="en-US" dirty="0" smtClean="0"/>
              <a:t> The </a:t>
            </a:r>
            <a:r>
              <a:rPr lang="en-US" dirty="0" err="1" smtClean="0"/>
              <a:t>CableLabs</a:t>
            </a:r>
            <a:r>
              <a:rPr lang="en-US" dirty="0" smtClean="0"/>
              <a:t> spec is called the Tuning Resolver Interface Specification. (Links to Interim Specifications </a:t>
            </a:r>
            <a:r>
              <a:rPr lang="en-US" dirty="0" err="1" smtClean="0"/>
              <a:t>I03</a:t>
            </a:r>
            <a:r>
              <a:rPr lang="en-US" dirty="0" smtClean="0"/>
              <a:t> and </a:t>
            </a:r>
            <a:r>
              <a:rPr lang="en-US" dirty="0" err="1" smtClean="0"/>
              <a:t>I04</a:t>
            </a:r>
            <a:r>
              <a:rPr lang="en-US" dirty="0" smtClean="0"/>
              <a:t> appear below):</a:t>
            </a:r>
          </a:p>
          <a:p>
            <a:pPr>
              <a:buFont typeface="Arial" pitchFamily="34" charset="0"/>
              <a:buChar char="•"/>
            </a:pPr>
            <a:r>
              <a:rPr lang="en-US" dirty="0" smtClean="0"/>
              <a:t>  </a:t>
            </a:r>
            <a:r>
              <a:rPr lang="en-US" dirty="0" smtClean="0">
                <a:hlinkClick r:id="rId2"/>
              </a:rPr>
              <a:t>http://cablelabs.com/specifications/OC-SP-TRIF-I03-090206.pdf</a:t>
            </a:r>
            <a:endParaRPr lang="en-US" dirty="0" smtClean="0"/>
          </a:p>
          <a:p>
            <a:pPr>
              <a:buFont typeface="Arial" pitchFamily="34" charset="0"/>
              <a:buChar char="•"/>
            </a:pPr>
            <a:r>
              <a:rPr lang="en-US" dirty="0"/>
              <a:t> </a:t>
            </a:r>
            <a:r>
              <a:rPr lang="en-US" dirty="0" smtClean="0">
                <a:hlinkClick r:id="rId3"/>
              </a:rPr>
              <a:t>http://www.cablelabs.com/specifications/OC-SP-TRIF-I04-110204.pdf</a:t>
            </a:r>
            <a:endParaRPr lang="en-US" dirty="0" smtClean="0"/>
          </a:p>
          <a:p>
            <a:pPr>
              <a:buFont typeface="Wingdings" pitchFamily="1" charset="2"/>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smtClean="0"/>
              <a:t>Tuning Adapter Functional Diagram</a:t>
            </a:r>
          </a:p>
        </p:txBody>
      </p:sp>
      <p:pic>
        <p:nvPicPr>
          <p:cNvPr id="69635" name="Picture 11" descr="Functional Diagram - Channel Change -  CableLabs Tuning Resolver Interface Specification OC-SP-TRIF-I03-090206"/>
          <p:cNvPicPr>
            <a:picLocks noGrp="1" noChangeAspect="1" noChangeArrowheads="1"/>
          </p:cNvPicPr>
          <p:nvPr>
            <p:ph idx="1"/>
          </p:nvPr>
        </p:nvPicPr>
        <p:blipFill>
          <a:blip r:embed="rId2" cstate="print"/>
          <a:srcRect/>
          <a:stretch>
            <a:fillRect/>
          </a:stretch>
        </p:blipFill>
        <p:spPr>
          <a:xfrm>
            <a:off x="1800225" y="1520825"/>
            <a:ext cx="5649913" cy="3571875"/>
          </a:xfrm>
          <a:noFill/>
        </p:spPr>
      </p:pic>
      <p:sp>
        <p:nvSpPr>
          <p:cNvPr id="69636" name="Rectangle 12"/>
          <p:cNvSpPr>
            <a:spLocks noChangeArrowheads="1"/>
          </p:cNvSpPr>
          <p:nvPr/>
        </p:nvSpPr>
        <p:spPr bwMode="auto">
          <a:xfrm>
            <a:off x="1876425" y="5321300"/>
            <a:ext cx="5175250" cy="222250"/>
          </a:xfrm>
          <a:prstGeom prst="rect">
            <a:avLst/>
          </a:prstGeom>
          <a:noFill/>
          <a:ln w="9525" algn="ctr">
            <a:noFill/>
            <a:miter lim="800000"/>
            <a:headEnd/>
            <a:tailEnd/>
          </a:ln>
        </p:spPr>
        <p:txBody>
          <a:bodyPr anchor="b">
            <a:spAutoFit/>
          </a:bodyPr>
          <a:lstStyle/>
          <a:p>
            <a:pPr algn="l" eaLnBrk="1" hangingPunct="1">
              <a:lnSpc>
                <a:spcPct val="85000"/>
              </a:lnSpc>
            </a:pPr>
            <a:r>
              <a:rPr lang="en-US" sz="1000" b="1">
                <a:solidFill>
                  <a:srgbClr val="FF0000"/>
                </a:solidFill>
              </a:rPr>
              <a:t>Source: http://cablelabs.com/specifications/OC-SP-TRIF-I03-090206.pdf</a:t>
            </a:r>
          </a:p>
        </p:txBody>
      </p:sp>
      <p:sp>
        <p:nvSpPr>
          <p:cNvPr id="69637" name="Rectangle 13"/>
          <p:cNvSpPr>
            <a:spLocks noChangeArrowheads="1"/>
          </p:cNvSpPr>
          <p:nvPr/>
        </p:nvSpPr>
        <p:spPr bwMode="auto">
          <a:xfrm>
            <a:off x="1790700" y="5257800"/>
            <a:ext cx="5246688" cy="346075"/>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69638" name="Line 14"/>
          <p:cNvSpPr>
            <a:spLocks noChangeShapeType="1"/>
          </p:cNvSpPr>
          <p:nvPr/>
        </p:nvSpPr>
        <p:spPr bwMode="auto">
          <a:xfrm>
            <a:off x="2670175" y="3082925"/>
            <a:ext cx="765175" cy="190500"/>
          </a:xfrm>
          <a:prstGeom prst="line">
            <a:avLst/>
          </a:prstGeom>
          <a:noFill/>
          <a:ln w="19050">
            <a:solidFill>
              <a:srgbClr val="FF0000"/>
            </a:solidFill>
            <a:round/>
            <a:headEnd/>
            <a:tailEnd type="triangle" w="med" len="med"/>
          </a:ln>
        </p:spPr>
        <p:txBody>
          <a:bodyPr anchor="b"/>
          <a:lstStyle/>
          <a:p>
            <a:endParaRPr lang="en-US"/>
          </a:p>
        </p:txBody>
      </p:sp>
      <p:sp>
        <p:nvSpPr>
          <p:cNvPr id="69639" name="Rectangle 15"/>
          <p:cNvSpPr>
            <a:spLocks noChangeArrowheads="1"/>
          </p:cNvSpPr>
          <p:nvPr/>
        </p:nvSpPr>
        <p:spPr bwMode="auto">
          <a:xfrm>
            <a:off x="1993900" y="2973388"/>
            <a:ext cx="619125" cy="273050"/>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TiVo</a:t>
            </a:r>
          </a:p>
        </p:txBody>
      </p:sp>
      <p:sp>
        <p:nvSpPr>
          <p:cNvPr id="69640" name="Rectangle 16"/>
          <p:cNvSpPr>
            <a:spLocks noChangeArrowheads="1"/>
          </p:cNvSpPr>
          <p:nvPr/>
        </p:nvSpPr>
        <p:spPr bwMode="auto">
          <a:xfrm>
            <a:off x="2038350" y="2965450"/>
            <a:ext cx="627063" cy="27305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
        <p:nvSpPr>
          <p:cNvPr id="69641" name="Line 17"/>
          <p:cNvSpPr>
            <a:spLocks noChangeShapeType="1"/>
          </p:cNvSpPr>
          <p:nvPr/>
        </p:nvSpPr>
        <p:spPr bwMode="auto">
          <a:xfrm flipH="1">
            <a:off x="6051550" y="3098800"/>
            <a:ext cx="701675" cy="171450"/>
          </a:xfrm>
          <a:prstGeom prst="line">
            <a:avLst/>
          </a:prstGeom>
          <a:noFill/>
          <a:ln w="19050">
            <a:solidFill>
              <a:srgbClr val="FF0000"/>
            </a:solidFill>
            <a:round/>
            <a:headEnd/>
            <a:tailEnd type="triangle" w="med" len="med"/>
          </a:ln>
        </p:spPr>
        <p:txBody>
          <a:bodyPr anchor="b"/>
          <a:lstStyle/>
          <a:p>
            <a:endParaRPr lang="en-US"/>
          </a:p>
        </p:txBody>
      </p:sp>
      <p:sp>
        <p:nvSpPr>
          <p:cNvPr id="69642" name="Rectangle 18"/>
          <p:cNvSpPr>
            <a:spLocks noChangeArrowheads="1"/>
          </p:cNvSpPr>
          <p:nvPr/>
        </p:nvSpPr>
        <p:spPr bwMode="auto">
          <a:xfrm>
            <a:off x="6718300" y="3062288"/>
            <a:ext cx="1601788" cy="454025"/>
          </a:xfrm>
          <a:prstGeom prst="rect">
            <a:avLst/>
          </a:prstGeom>
          <a:noFill/>
          <a:ln w="9525" algn="ctr">
            <a:noFill/>
            <a:miter lim="800000"/>
            <a:headEnd/>
            <a:tailEnd/>
          </a:ln>
        </p:spPr>
        <p:txBody>
          <a:bodyPr anchor="b">
            <a:spAutoFit/>
          </a:bodyPr>
          <a:lstStyle/>
          <a:p>
            <a:pPr algn="l" eaLnBrk="1" hangingPunct="1">
              <a:lnSpc>
                <a:spcPct val="85000"/>
              </a:lnSpc>
            </a:pPr>
            <a:r>
              <a:rPr lang="en-US" sz="1400" b="1">
                <a:solidFill>
                  <a:srgbClr val="FF0000"/>
                </a:solidFill>
              </a:rPr>
              <a:t>Tuning Adapter (SDV Client)</a:t>
            </a:r>
          </a:p>
        </p:txBody>
      </p:sp>
      <p:sp>
        <p:nvSpPr>
          <p:cNvPr id="69643" name="Rectangle 19"/>
          <p:cNvSpPr>
            <a:spLocks noChangeArrowheads="1"/>
          </p:cNvSpPr>
          <p:nvPr/>
        </p:nvSpPr>
        <p:spPr bwMode="auto">
          <a:xfrm>
            <a:off x="6743700" y="3016250"/>
            <a:ext cx="1624013" cy="539750"/>
          </a:xfrm>
          <a:prstGeom prst="rect">
            <a:avLst/>
          </a:prstGeom>
          <a:noFill/>
          <a:ln w="28575" algn="ctr">
            <a:solidFill>
              <a:srgbClr val="FF0000"/>
            </a:solidFill>
            <a:miter lim="800000"/>
            <a:headEnd/>
            <a:tailEnd/>
          </a:ln>
        </p:spPr>
        <p:txBody>
          <a:bodyPr wrap="none" anchor="ctr"/>
          <a:lstStyle/>
          <a:p>
            <a:pPr eaLnBrk="1" hangingPunct="1">
              <a:lnSpc>
                <a:spcPct val="85000"/>
              </a:lnSpc>
            </a:pPr>
            <a:endParaRPr lang="en-US" sz="4400" b="1">
              <a:solidFill>
                <a:srgbClr val="FF0000"/>
              </a:solidFill>
              <a:latin typeface="Georgia" pitchFamily="18"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f47fad2980124742eb3a1b2ef6477a9279f5fc26"/>
</p:tagLst>
</file>

<file path=ppt/theme/theme1.xml><?xml version="1.0" encoding="utf-8"?>
<a:theme xmlns:a="http://schemas.openxmlformats.org/drawingml/2006/main" name="TMP-DEV-PPT-v11.2">
  <a:themeElements>
    <a:clrScheme name="Cisco 2011 Color Palette">
      <a:dk1>
        <a:srgbClr val="000000"/>
      </a:dk1>
      <a:lt1>
        <a:srgbClr val="FFFFFF"/>
      </a:lt1>
      <a:dk2>
        <a:srgbClr val="2F2E7E"/>
      </a:dk2>
      <a:lt2>
        <a:srgbClr val="C1CD23"/>
      </a:lt2>
      <a:accent1>
        <a:srgbClr val="0096D6"/>
      </a:accent1>
      <a:accent2>
        <a:srgbClr val="F58025"/>
      </a:accent2>
      <a:accent3>
        <a:srgbClr val="FFE14F"/>
      </a:accent3>
      <a:accent4>
        <a:srgbClr val="46A040"/>
      </a:accent4>
      <a:accent5>
        <a:srgbClr val="652D89"/>
      </a:accent5>
      <a:accent6>
        <a:srgbClr val="C41230"/>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28575">
          <a:solidFill>
            <a:schemeClr val="tx1"/>
          </a:solidFill>
        </a:ln>
        <a:effectLst/>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TMP-DEV-PPT-v8.0</Template>
  <TotalTime>3061</TotalTime>
  <Pages>28</Pages>
  <Words>1691</Words>
  <Application>Microsoft Office PowerPoint</Application>
  <PresentationFormat>On-screen Show (4:3)</PresentationFormat>
  <Paragraphs>163</Paragraphs>
  <Slides>25</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TMP-DEV-PPT-v11.2</vt:lpstr>
      <vt:lpstr>Visio</vt:lpstr>
      <vt:lpstr>Cisco STA1520 Tuning Adapter</vt:lpstr>
      <vt:lpstr>Dan Hisaw </vt:lpstr>
      <vt:lpstr>Course Objectives</vt:lpstr>
      <vt:lpstr>Course Flow</vt:lpstr>
      <vt:lpstr>STA1520 Tuning Adapter</vt:lpstr>
      <vt:lpstr>Tuning Adaper and UDCP (TiVo) Connections</vt:lpstr>
      <vt:lpstr>Tuning Adapter Acronyms</vt:lpstr>
      <vt:lpstr>Tuning Adapter, TA (formerly Tuning Resolver, TR)</vt:lpstr>
      <vt:lpstr>Tuning Adapter Functional Diagram</vt:lpstr>
      <vt:lpstr>Tuning Adapter Overview</vt:lpstr>
      <vt:lpstr>Slide 11</vt:lpstr>
      <vt:lpstr>Slide 12</vt:lpstr>
      <vt:lpstr>Tuning Adapter Config File (Replaces SAM for non-SARA Sites)</vt:lpstr>
      <vt:lpstr>Tuning Adapter – Packages and Security</vt:lpstr>
      <vt:lpstr>The Cisco TA is a SARA Box (Needs SAM or a TR Config File) </vt:lpstr>
      <vt:lpstr>Accessing the TA’s Diag Screens</vt:lpstr>
      <vt:lpstr>TA Diag Page – Switched Digital Video</vt:lpstr>
      <vt:lpstr>TA Diag Page – SDV Mini Carousel</vt:lpstr>
      <vt:lpstr>TA Diag Page – SDV Session Info</vt:lpstr>
      <vt:lpstr>TA Diag p. – Tuning Resolver (TR Config File)</vt:lpstr>
      <vt:lpstr>TA Diag Page – UDCP (TiVo)</vt:lpstr>
      <vt:lpstr>Instructor Demonstration</vt:lpstr>
      <vt:lpstr>Summary</vt:lpstr>
      <vt:lpstr>Dan Hisaw </vt:lpstr>
      <vt:lpstr>Slide 25</vt:lpstr>
    </vt:vector>
  </TitlesOfParts>
  <Manager>Erin Stanley</Manager>
  <Company>Cisco Systems, Inc.</Company>
  <LinksUpToDate>false</LinksUpToDate>
  <SharedDoc>false</SharedDoc>
  <HyperlinksChanged>false</HyperlinksChanged>
  <AppVersion>12.0000</AppVersion>
</Properties>
</file>

<file path=docProps/core.xml><?xml version="1.0" encoding="utf-8"?>
<coreProperties xmlns="http://schemas.openxmlformats.org/package/2006/metadata/core-properties" xmlns:cp="http://schemas.openxmlformats.org/package/2006/metadata/core-properties" xmlns:dc="http://purl.org/dc/elements/1.1/" xmlns:dcterms="http://purl.org/dc/terms/" xmlns:xsi="http://www.w3.org/2001/XMLSchema-instance">
  <category>Masters</category>
  <dcterms:created xsi:type="dcterms:W3CDTF">2002-09-25T15:13:22Z</dcterms:created>
  <dc:creator>Editorial, Production, and Graphics Services (EPGS)</dc:creator>
  <dc:description>mgilfeth 1/17/03: Updated/Masters v2.0/See Release Notes for Jan2003_x000d_ Updated: dmachado: 01.04.05_x000d_ 04.07.06: jbangloy: Applied Template QACS-PPT-v7.0_x000d_ 04.10.06: kayclark: DTP Check_x000d_ Edit: Michele Gilfether: 04.24.06</dc:description>
  <lastModifiedBy>Jyotsna Mentreddi</lastModifiedBy>
  <lastPrinted>2002-09-25T15:13:22Z</lastPrinted>
  <dcterms:modified xsi:type="dcterms:W3CDTF">2012-07-03T20:28:07Z</dcterms:modified>
  <revision>222</revision>
  <dc:title>MA-ILT-CourseIntro-v4.2.ppt</dc:title>
</coreProperties>
</file>

<file path=docProps/custom.xml><?xml version="1.0" encoding="utf-8"?>
<Properties xmlns="http://schemas.openxmlformats.org/officeDocument/2006/custom-properties" xmlns:vt="http://schemas.openxmlformats.org/officeDocument/2006/docPropsVTypes">
  <property fmtid="{D5CDD505-2E9C-101B-9397-08002B2CF9AE}" name="Jenita Bangloy" pid="2">
    <vt:lpwstr>12.21.01 - Copyright date changed to 2002</vt:lpwstr>
  </property>
  <property fmtid="{D5CDD505-2E9C-101B-9397-08002B2CF9AE}" name="Jenita " pid="3">
    <vt:lpwstr>12.21.01 - Line tool now defaults to 3 points size and black color. Previous version created white line which is not visible</vt:lpwstr>
  </property>
  <property fmtid="{D5CDD505-2E9C-101B-9397-08002B2CF9AE}" name="JBangloy" pid="4">
    <vt:lpwstr>12.21.01 - All remaining Helvetica changed to Arial</vt:lpwstr>
  </property>
  <property fmtid="{D5CDD505-2E9C-101B-9397-08002B2CF9AE}" name="DV.Tracking" pid="5">
    <vt:lpwstr>true</vt:lpwstr>
  </property>
  <property fmtid="{D5CDD505-2E9C-101B-9397-08002B2CF9AE}" name="DV.DocumentId" pid="6">
    <vt:lpwstr>7IZ9fqGY7ORz4K8JoiZNPf</vt:lpwstr>
  </property>
  <property fmtid="{D5CDD505-2E9C-101B-9397-08002B2CF9AE}" name="DV.VersionId" pid="7">
    <vt:lpwstr>6rYgSsjZNOtwHablmFitzq</vt:lpwstr>
  </property>
  <property fmtid="{D5CDD505-2E9C-101B-9397-08002B2CF9AE}" name="DV.MergeIncapabilityFlags" pid="8">
    <vt:i4>0</vt:i4>
  </property>
</Properties>
</file>