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64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9" r:id="rId12"/>
    <p:sldId id="270" r:id="rId13"/>
    <p:sldId id="271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16E2B-633B-456E-9065-29A045CB00D6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39F279-A4F7-4E89-86C4-6B0D4592E0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16E2B-633B-456E-9065-29A045CB00D6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9F279-A4F7-4E89-86C4-6B0D4592E0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16E2B-633B-456E-9065-29A045CB00D6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9F279-A4F7-4E89-86C4-6B0D4592E0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16E2B-633B-456E-9065-29A045CB00D6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39F279-A4F7-4E89-86C4-6B0D4592E08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16E2B-633B-456E-9065-29A045CB00D6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39F279-A4F7-4E89-86C4-6B0D4592E08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16E2B-633B-456E-9065-29A045CB00D6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39F279-A4F7-4E89-86C4-6B0D4592E0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16E2B-633B-456E-9065-29A045CB00D6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39F279-A4F7-4E89-86C4-6B0D4592E08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16E2B-633B-456E-9065-29A045CB00D6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39F279-A4F7-4E89-86C4-6B0D4592E08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16E2B-633B-456E-9065-29A045CB00D6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39F279-A4F7-4E89-86C4-6B0D4592E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16E2B-633B-456E-9065-29A045CB00D6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39F279-A4F7-4E89-86C4-6B0D4592E0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16E2B-633B-456E-9065-29A045CB00D6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39F279-A4F7-4E89-86C4-6B0D4592E08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4916E2B-633B-456E-9065-29A045CB00D6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539F279-A4F7-4E89-86C4-6B0D4592E08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429" y="174171"/>
            <a:ext cx="662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Cisco Support Community </a:t>
            </a:r>
          </a:p>
          <a:p>
            <a:r>
              <a:rPr lang="en-US" sz="36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(SP Mobility)</a:t>
            </a:r>
            <a:endParaRPr lang="en-US" sz="36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86400" y="5334000"/>
            <a:ext cx="3254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-By Ruchi Shroti</a:t>
            </a:r>
            <a:endParaRPr lang="en-US" sz="28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255931"/>
            <a:ext cx="9144000" cy="11566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7800" y="2362200"/>
            <a:ext cx="662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Recovering Console Password</a:t>
            </a:r>
          </a:p>
          <a:p>
            <a:r>
              <a:rPr lang="en-US" sz="36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  for ASR5000/5500</a:t>
            </a:r>
            <a:endParaRPr lang="en-US" sz="36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45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08857"/>
            <a:ext cx="6477000" cy="621574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200" y="457199"/>
            <a:ext cx="2362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4.No Configuration found, press enter to continue. </a:t>
            </a:r>
            <a:r>
              <a:rPr lang="en-US" dirty="0" smtClean="0">
                <a:solidFill>
                  <a:srgbClr val="FF0000"/>
                </a:solidFill>
              </a:rPr>
              <a:t>Press Enter</a:t>
            </a:r>
          </a:p>
          <a:p>
            <a:endParaRPr lang="en-US" dirty="0" smtClean="0"/>
          </a:p>
          <a:p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dirty="0"/>
              <a:t>Do you wish to continue with the Quick Setup Wizard[yes/no</a:t>
            </a:r>
            <a:r>
              <a:rPr lang="en-US" dirty="0" smtClean="0"/>
              <a:t>]: </a:t>
            </a:r>
            <a:r>
              <a:rPr lang="en-US" dirty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o</a:t>
            </a:r>
          </a:p>
          <a:p>
            <a:endParaRPr lang="en-US" dirty="0"/>
          </a:p>
          <a:p>
            <a:r>
              <a:rPr lang="en-US" dirty="0" smtClean="0"/>
              <a:t>(You </a:t>
            </a:r>
            <a:r>
              <a:rPr lang="en-US" dirty="0"/>
              <a:t>can exit the Quick Setup Wizard by entering no in response to the above prompt</a:t>
            </a:r>
            <a:r>
              <a:rPr lang="en-US" dirty="0" smtClean="0"/>
              <a:t>.)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48400" y="4800600"/>
            <a:ext cx="24384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Press Enter button here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57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2286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6.Load the chassis with the latest configuration</a:t>
            </a:r>
          </a:p>
          <a:p>
            <a:r>
              <a:rPr lang="en-US" dirty="0" smtClean="0"/>
              <a:t>--using command configure /flash/&lt;file name&gt;</a:t>
            </a:r>
            <a:endParaRPr lang="en-US" dirty="0"/>
          </a:p>
          <a:p>
            <a:r>
              <a:rPr lang="en-US" dirty="0" smtClean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3701"/>
            <a:ext cx="4685637" cy="49038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1" y="1151930"/>
            <a:ext cx="4082142" cy="49038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6248400"/>
            <a:ext cx="876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loading the configuration you will get # prompt.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31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438834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7.Then change the password of the user as shown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90600"/>
            <a:ext cx="6870302" cy="4707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369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228600"/>
            <a:ext cx="868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Try to login with the new credential in other window.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143000"/>
            <a:ext cx="5410200" cy="3581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71600" y="1447800"/>
            <a:ext cx="3886200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0714" y="1447799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WELCOME TO BANGALORE ASR5KLAB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login:cisco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password:</a:t>
            </a:r>
          </a:p>
          <a:p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Cisco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System ASR5000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[local]asr5000#</a:t>
            </a:r>
          </a:p>
        </p:txBody>
      </p:sp>
    </p:spTree>
    <p:extLst>
      <p:ext uri="{BB962C8B-B14F-4D97-AF65-F5344CB8AC3E}">
        <p14:creationId xmlns:p14="http://schemas.microsoft.com/office/powerpoint/2010/main" val="3104274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6600" y="28194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Thanks !!!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7591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55931"/>
            <a:ext cx="9144000" cy="11566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2400" y="2286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676400"/>
            <a:ext cx="6934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Pre-requisites.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Problem Reproduction.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Solution Overview.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Solution Verification. 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30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86434"/>
            <a:ext cx="2956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Pre -</a:t>
            </a:r>
            <a:r>
              <a:rPr lang="en-US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requisites</a:t>
            </a:r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600200"/>
            <a:ext cx="7924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A working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serial cable provided by Cisco to connect to the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ASR5000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or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ASR5500 console port.</a:t>
            </a:r>
          </a:p>
          <a:p>
            <a:pPr lvl="0"/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HyperTerminal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application should be installed in the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workstation used to connect to the ASR console.</a:t>
            </a:r>
          </a:p>
          <a:p>
            <a:pPr lvl="0"/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Latest configuration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of the ASR should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be saved on the flash. Any unsaved configuration will be lost during this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activity.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255931"/>
            <a:ext cx="9144000" cy="11566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05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55931"/>
            <a:ext cx="9144000" cy="11566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470318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Problem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Reproduction</a:t>
            </a:r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676400"/>
            <a:ext cx="8763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Follow the instructions below to connect to the console port.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1.Connect the RJ-45 end of the cable to the port labeled Console.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2.Connect the DB-9 end of the cable to the serial port on the workstation/laptop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US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3.Go to computer management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device </a:t>
            </a: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managerports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to get the proper COM port (This is a windows machine)</a:t>
            </a:r>
          </a:p>
          <a:p>
            <a:endParaRPr lang="en-US" sz="2800" dirty="0" smtClean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endParaRPr lang="en-US" sz="28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87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533400"/>
            <a:ext cx="3200400" cy="4952999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1066800" y="1110343"/>
            <a:ext cx="304800" cy="457200"/>
          </a:xfrm>
          <a:prstGeom prst="up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1828801" y="957943"/>
            <a:ext cx="1904999" cy="152400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19743"/>
            <a:ext cx="4916887" cy="5780314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 rot="3848509">
            <a:off x="4042782" y="3290531"/>
            <a:ext cx="2744840" cy="276936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52400" y="60198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 : Remember this COM Port it will be required during login from HyperTerminal or putty.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06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 click on Hyper term application follow below steps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38199"/>
            <a:ext cx="2971800" cy="38100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838200"/>
            <a:ext cx="2963473" cy="381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645" y="838199"/>
            <a:ext cx="2805956" cy="3925887"/>
          </a:xfrm>
          <a:prstGeom prst="rect">
            <a:avLst/>
          </a:prstGeom>
        </p:spPr>
      </p:pic>
      <p:sp>
        <p:nvSpPr>
          <p:cNvPr id="7" name="Up Arrow Callout 6"/>
          <p:cNvSpPr/>
          <p:nvPr/>
        </p:nvSpPr>
        <p:spPr>
          <a:xfrm>
            <a:off x="228600" y="2710542"/>
            <a:ext cx="2514600" cy="1494830"/>
          </a:xfrm>
          <a:prstGeom prst="upArrowCallou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93914" y="3254827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Give any name to the connection and press ok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Up Arrow Callout 8"/>
          <p:cNvSpPr/>
          <p:nvPr/>
        </p:nvSpPr>
        <p:spPr>
          <a:xfrm>
            <a:off x="3124200" y="4419600"/>
            <a:ext cx="2667000" cy="1828800"/>
          </a:xfrm>
          <a:prstGeom prst="upArrowCallou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200400" y="5257800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the COM same as shown in last slide</a:t>
            </a:r>
          </a:p>
          <a:p>
            <a:endParaRPr lang="en-US" dirty="0"/>
          </a:p>
        </p:txBody>
      </p:sp>
      <p:sp>
        <p:nvSpPr>
          <p:cNvPr id="11" name="Bent Arrow 10"/>
          <p:cNvSpPr/>
          <p:nvPr/>
        </p:nvSpPr>
        <p:spPr>
          <a:xfrm rot="16375570">
            <a:off x="6079339" y="4990074"/>
            <a:ext cx="918756" cy="486300"/>
          </a:xfrm>
          <a:prstGeom prst="ben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5001" y="4848446"/>
            <a:ext cx="21103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Set the properties as saved above and click on OK you will get console login prompt (See next slide)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3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" y="228600"/>
            <a:ext cx="891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Try to login with existing credential it will give </a:t>
            </a:r>
            <a:r>
              <a:rPr lang="en-US" sz="2400" b="1" dirty="0" smtClean="0"/>
              <a:t>Login incorrect</a:t>
            </a:r>
            <a:r>
              <a:rPr lang="en-US" sz="2400" dirty="0" smtClean="0"/>
              <a:t> error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2819400" y="2743200"/>
            <a:ext cx="12192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255931"/>
            <a:ext cx="9144000" cy="11566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89" y="1600200"/>
            <a:ext cx="6712712" cy="418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15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55931"/>
            <a:ext cx="9144000" cy="11566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228600"/>
            <a:ext cx="876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Solution To Recover the Console Password.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600200"/>
            <a:ext cx="8534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Initiate a Reboot</a:t>
            </a:r>
          </a:p>
          <a:p>
            <a:r>
              <a:rPr lang="en-US" dirty="0"/>
              <a:t>A reload can be initiated in one of two ways: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-          Power cycle the chassis</a:t>
            </a:r>
          </a:p>
          <a:p>
            <a:r>
              <a:rPr lang="en-US" dirty="0"/>
              <a:t>                    Turn the circuit breakers on the power filter units (PFUs) Off (0) and then On (I).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-          Execute a reload command</a:t>
            </a:r>
          </a:p>
          <a:p>
            <a:r>
              <a:rPr lang="en-US" dirty="0"/>
              <a:t>                    [local]asr5000# reload -</a:t>
            </a:r>
            <a:r>
              <a:rPr lang="en-US" dirty="0" err="1"/>
              <a:t>noconfirm</a:t>
            </a:r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48006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boot sequence displays messages on the terminal as it steps through its processes.</a:t>
            </a:r>
          </a:p>
          <a:p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8075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04799"/>
            <a:ext cx="4191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/>
              <a:t>1. You </a:t>
            </a:r>
            <a:r>
              <a:rPr lang="en-US" dirty="0"/>
              <a:t>will see </a:t>
            </a:r>
            <a:r>
              <a:rPr lang="en-US" dirty="0" smtClean="0"/>
              <a:t>boot sequences  </a:t>
            </a:r>
            <a:r>
              <a:rPr lang="en-US" dirty="0"/>
              <a:t>,monitor those logs and use Ctrl-C when you see boot priority </a:t>
            </a:r>
            <a:r>
              <a:rPr lang="en-US" dirty="0" smtClean="0"/>
              <a:t>to interrupt boot sequence</a:t>
            </a:r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en-US" dirty="0" smtClean="0"/>
              <a:t>2. Enter </a:t>
            </a:r>
            <a:r>
              <a:rPr lang="en-US" dirty="0"/>
              <a:t>cli mode</a:t>
            </a:r>
          </a:p>
          <a:p>
            <a:r>
              <a:rPr lang="en-US" dirty="0"/>
              <a:t>8/0:boot&gt;cli</a:t>
            </a:r>
          </a:p>
          <a:p>
            <a:r>
              <a:rPr lang="en-US" dirty="0"/>
              <a:t>8/0:cli&gt;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en-US" dirty="0" smtClean="0"/>
              <a:t>3. Boot </a:t>
            </a:r>
            <a:r>
              <a:rPr lang="en-US" dirty="0"/>
              <a:t>the image you saved.(see the above </a:t>
            </a:r>
            <a:r>
              <a:rPr lang="en-US" dirty="0" smtClean="0"/>
              <a:t>image name highlighted in red box) </a:t>
            </a:r>
            <a:endParaRPr lang="en-US" dirty="0"/>
          </a:p>
          <a:p>
            <a:r>
              <a:rPr lang="en-US" b="1" dirty="0"/>
              <a:t>boot Command Syntax</a:t>
            </a:r>
            <a:endParaRPr lang="en-US" dirty="0"/>
          </a:p>
          <a:p>
            <a:r>
              <a:rPr lang="en-US" b="1" dirty="0"/>
              <a:t>8/0:cli&gt;boot -</a:t>
            </a:r>
            <a:r>
              <a:rPr lang="en-US" b="1" dirty="0" err="1"/>
              <a:t>noconfig</a:t>
            </a:r>
            <a:r>
              <a:rPr lang="en-US" b="1" dirty="0"/>
              <a:t> /</a:t>
            </a:r>
            <a:r>
              <a:rPr lang="en-US" b="1" dirty="0" smtClean="0"/>
              <a:t>flash/production.50091.asr5000.bin</a:t>
            </a:r>
            <a:endParaRPr lang="en-US" dirty="0"/>
          </a:p>
          <a:p>
            <a:pPr lvl="0"/>
            <a:endParaRPr lang="en-US" dirty="0"/>
          </a:p>
          <a:p>
            <a:r>
              <a:rPr lang="en-US" dirty="0"/>
              <a:t> 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99" y="90426"/>
            <a:ext cx="4945751" cy="6019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02629" y="2514600"/>
            <a:ext cx="37338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/>
          <p:cNvSpPr/>
          <p:nvPr/>
        </p:nvSpPr>
        <p:spPr>
          <a:xfrm>
            <a:off x="6324600" y="3335769"/>
            <a:ext cx="914400" cy="183653"/>
          </a:xfrm>
          <a:prstGeom prst="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5633358" y="4511426"/>
            <a:ext cx="914400" cy="183653"/>
          </a:xfrm>
          <a:prstGeom prst="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95800" y="4860471"/>
            <a:ext cx="45720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4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439</TotalTime>
  <Words>380</Words>
  <Application>Microsoft Office PowerPoint</Application>
  <PresentationFormat>On-screen Show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Elemental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rshroti</dc:creator>
  <cp:lastModifiedBy>rshroti</cp:lastModifiedBy>
  <cp:revision>48</cp:revision>
  <dcterms:created xsi:type="dcterms:W3CDTF">2015-02-02T17:15:18Z</dcterms:created>
  <dcterms:modified xsi:type="dcterms:W3CDTF">2015-02-03T10:24:11Z</dcterms:modified>
</cp:coreProperties>
</file>