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cId1" Type="http://schemas.openxmlformats.org/officeDocument/2006/relationships/custom-properties" Target="docProps/custom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1006" r:id="rId2"/>
    <p:sldId id="1097" r:id="rId3"/>
    <p:sldId id="1098" r:id="rId4"/>
    <p:sldId id="1100" r:id="rId5"/>
    <p:sldId id="1101" r:id="rId6"/>
    <p:sldId id="1047" r:id="rId7"/>
    <p:sldId id="1057" r:id="rId8"/>
    <p:sldId id="1069" r:id="rId9"/>
    <p:sldId id="1076" r:id="rId10"/>
    <p:sldId id="1071" r:id="rId11"/>
    <p:sldId id="1070" r:id="rId12"/>
    <p:sldId id="1099" r:id="rId13"/>
    <p:sldId id="1075" r:id="rId14"/>
    <p:sldId id="1034" r:id="rId15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4"/>
    <a:srgbClr val="678DC5"/>
    <a:srgbClr val="3E67A4"/>
    <a:srgbClr val="3E8DC5"/>
    <a:srgbClr val="5F5F65"/>
    <a:srgbClr val="7E7E86"/>
    <a:srgbClr val="F1FD55"/>
    <a:srgbClr val="EDF2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201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10" Type="http://schemas.openxmlformats.org/officeDocument/2006/relationships/slide" Target="slides/slide9.xml"/>
  <Relationship Id="rId11" Type="http://schemas.openxmlformats.org/officeDocument/2006/relationships/slide" Target="slides/slide10.xml"/>
  <Relationship Id="rId12" Type="http://schemas.openxmlformats.org/officeDocument/2006/relationships/slide" Target="slides/slide11.xml"/>
  <Relationship Id="rId13" Type="http://schemas.openxmlformats.org/officeDocument/2006/relationships/slide" Target="slides/slide12.xml"/>
  <Relationship Id="rId14" Type="http://schemas.openxmlformats.org/officeDocument/2006/relationships/slide" Target="slides/slide13.xml"/>
  <Relationship Id="rId15" Type="http://schemas.openxmlformats.org/officeDocument/2006/relationships/slide" Target="slides/slide14.xml"/>
  <Relationship Id="rId16" Type="http://schemas.openxmlformats.org/officeDocument/2006/relationships/notesMaster" Target="notesMasters/notesMaster1.xml"/>
  <Relationship Id="rId17" Type="http://schemas.openxmlformats.org/officeDocument/2006/relationships/handoutMaster" Target="handoutMasters/handoutMaster1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" Type="http://schemas.openxmlformats.org/officeDocument/2006/relationships/slide" Target="slides/slide1.xml"/>
  <Relationship Id="rId20" Type="http://schemas.openxmlformats.org/officeDocument/2006/relationships/theme" Target="theme/theme1.xml"/>
  <Relationship Id="rId21" Type="http://schemas.openxmlformats.org/officeDocument/2006/relationships/tableStyles" Target="tableStyles.xml"/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slide" Target="slides/slide6.xml"/>
  <Relationship Id="rId8" Type="http://schemas.openxmlformats.org/officeDocument/2006/relationships/slide" Target="slides/slide7.xml"/>
  <Relationship Id="rId9" Type="http://schemas.openxmlformats.org/officeDocument/2006/relationships/slide" Target="slides/slide8.xml"/>
</Relationships>

</file>

<file path=ppt/handoutMasters/_rels/handoutMaster1.xml.rels><?xml version="1.0" encoding="UTF-8"?>

<Relationships xmlns="http://schemas.openxmlformats.org/package/2006/relationships">
  <Relationship Id="rId1" Type="http://schemas.openxmlformats.org/officeDocument/2006/relationships/theme" Target="../theme/theme3.xml"/>
</Relationships>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2008,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6CDE06E0-4D78-47D5-A8B3-54D586133DBE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2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2008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fld id="{0D2FC587-A054-49CC-933A-90DC82212D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9462" name="AutoShap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03F584-C3A3-4371-8616-A0B1C74EC795}" type="slidenum">
              <a:rPr lang="en-US"/>
              <a:pPr/>
              <a:t>1</a:t>
            </a:fld>
            <a:endParaRPr lang="en-US"/>
          </a:p>
        </p:txBody>
      </p:sp>
      <p:sp>
        <p:nvSpPr>
          <p:cNvPr id="342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.jpeg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75"/>
          <p:cNvSpPr>
            <a:spLocks noChangeArrowheads="1"/>
          </p:cNvSpPr>
          <p:nvPr/>
        </p:nvSpPr>
        <p:spPr bwMode="auto">
          <a:xfrm rot="16200000">
            <a:off x="3200400" y="-1600200"/>
            <a:ext cx="2743200" cy="9144000"/>
          </a:xfrm>
          <a:prstGeom prst="rect">
            <a:avLst/>
          </a:prstGeom>
          <a:solidFill>
            <a:srgbClr val="015F8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  <a:latin typeface="Arial" charset="0"/>
                <a:ea typeface="+mn-ea"/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  <a:latin typeface="Arial" charset="0"/>
                <a:ea typeface="+mn-ea"/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32C30E70-E273-44CA-9038-4BBCA05A638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grpSp>
        <p:nvGrpSpPr>
          <p:cNvPr id="9" name="Group 283"/>
          <p:cNvGrpSpPr>
            <a:grpSpLocks/>
          </p:cNvGrpSpPr>
          <p:nvPr/>
        </p:nvGrpSpPr>
        <p:grpSpPr bwMode="auto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10" name="AutoShape 284"/>
            <p:cNvSpPr>
              <a:spLocks noChangeAspect="1" noChangeArrowheads="1" noTextEdit="1"/>
            </p:cNvSpPr>
            <p:nvPr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1" name="Rectangle 285"/>
            <p:cNvSpPr>
              <a:spLocks noChangeArrowheads="1"/>
            </p:cNvSpPr>
            <p:nvPr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2" name="Freeform 286"/>
            <p:cNvSpPr>
              <a:spLocks/>
            </p:cNvSpPr>
            <p:nvPr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3" name="Freeform 287"/>
            <p:cNvSpPr>
              <a:spLocks/>
            </p:cNvSpPr>
            <p:nvPr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4" name="Freeform 288"/>
            <p:cNvSpPr>
              <a:spLocks noEditPoints="1"/>
            </p:cNvSpPr>
            <p:nvPr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5" name="Freeform 289"/>
            <p:cNvSpPr>
              <a:spLocks/>
            </p:cNvSpPr>
            <p:nvPr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6" name="Freeform 290"/>
            <p:cNvSpPr>
              <a:spLocks/>
            </p:cNvSpPr>
            <p:nvPr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7" name="Freeform 291"/>
            <p:cNvSpPr>
              <a:spLocks/>
            </p:cNvSpPr>
            <p:nvPr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8" name="Freeform 292"/>
            <p:cNvSpPr>
              <a:spLocks/>
            </p:cNvSpPr>
            <p:nvPr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19" name="Freeform 293"/>
            <p:cNvSpPr>
              <a:spLocks/>
            </p:cNvSpPr>
            <p:nvPr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0" name="Freeform 294"/>
            <p:cNvSpPr>
              <a:spLocks/>
            </p:cNvSpPr>
            <p:nvPr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1" name="Freeform 295"/>
            <p:cNvSpPr>
              <a:spLocks/>
            </p:cNvSpPr>
            <p:nvPr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2" name="Freeform 296"/>
            <p:cNvSpPr>
              <a:spLocks/>
            </p:cNvSpPr>
            <p:nvPr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3" name="Freeform 297"/>
            <p:cNvSpPr>
              <a:spLocks/>
            </p:cNvSpPr>
            <p:nvPr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  <p:sp>
          <p:nvSpPr>
            <p:cNvPr id="24" name="Freeform 298"/>
            <p:cNvSpPr>
              <a:spLocks/>
            </p:cNvSpPr>
            <p:nvPr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+mn-ea"/>
              </a:endParaRPr>
            </a:p>
          </p:txBody>
        </p:sp>
      </p:grpSp>
      <p:pic>
        <p:nvPicPr>
          <p:cNvPr id="25" name="Picture 324" descr="MAE1763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3588" y="1600200"/>
            <a:ext cx="457041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2557463"/>
            <a:ext cx="3768725" cy="830262"/>
          </a:xfrm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650875" y="4733925"/>
            <a:ext cx="6940550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304800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304800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1520825"/>
            <a:ext cx="7940675" cy="35718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3048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74" name="Rectangle 6278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368775" name="Rectangle 6279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68776" name="Rectangle 6280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  <a:latin typeface="Arial" charset="0"/>
                <a:ea typeface="+mn-ea"/>
              </a:rPr>
              <a:t>Cisco Confidential</a:t>
            </a:r>
          </a:p>
        </p:txBody>
      </p:sp>
      <p:sp>
        <p:nvSpPr>
          <p:cNvPr id="36877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  <a:latin typeface="Arial" charset="0"/>
                <a:ea typeface="+mn-ea"/>
              </a:rPr>
              <a:t>Presentation_ID</a:t>
            </a:r>
          </a:p>
        </p:txBody>
      </p:sp>
      <p:sp>
        <p:nvSpPr>
          <p:cNvPr id="36877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860C5C2E-A8E1-4D8F-9606-7D1465ADEB7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33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1.xml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2.png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hyperlink" TargetMode="External" Target="mailto%3A90455602%40Cisco.com"/>
  <Relationship Id="rId3" Type="http://schemas.openxmlformats.org/officeDocument/2006/relationships/image" Target="../media/image3.png"/>
</Relationships>

</file>

<file path=ppt/slides/_rels/slide1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1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hyperlink" TargetMode="External" Target="mailto%3A8%40cisco.com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141538"/>
            <a:ext cx="4038600" cy="1516062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VCS Control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err="1" smtClean="0">
                <a:ea typeface="ＭＳ Ｐゴシック" pitchFamily="34" charset="-128"/>
              </a:rPr>
              <a:t>Expressões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Regulares</a:t>
            </a:r>
            <a:r>
              <a:rPr lang="en-US" dirty="0" smtClean="0">
                <a:ea typeface="ＭＳ Ｐゴシック" pitchFamily="34" charset="-128"/>
              </a:rPr>
              <a:t> (</a:t>
            </a:r>
            <a:r>
              <a:rPr lang="en-US" dirty="0" err="1" smtClean="0">
                <a:ea typeface="ＭＳ Ｐゴシック" pitchFamily="34" charset="-128"/>
              </a:rPr>
              <a:t>REGEX</a:t>
            </a:r>
            <a:r>
              <a:rPr lang="en-US" dirty="0" smtClean="0">
                <a:ea typeface="ＭＳ Ｐゴシック" pitchFamily="34" charset="-128"/>
              </a:rPr>
              <a:t>)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105400"/>
            <a:ext cx="3429000" cy="762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err="1" smtClean="0">
                <a:ea typeface="ＭＳ Ｐゴシック" pitchFamily="34" charset="-128"/>
              </a:rPr>
              <a:t>Criado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err="1" smtClean="0">
                <a:ea typeface="ＭＳ Ｐゴシック" pitchFamily="34" charset="-128"/>
              </a:rPr>
              <a:t>por</a:t>
            </a:r>
            <a:r>
              <a:rPr lang="en-US" dirty="0" smtClean="0">
                <a:ea typeface="ＭＳ Ｐゴシック" pitchFamily="34" charset="-128"/>
              </a:rPr>
              <a:t>: Wayne Dillard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err="1" smtClean="0">
                <a:ea typeface="ＭＳ Ｐゴシック" pitchFamily="34" charset="-128"/>
              </a:rPr>
              <a:t>Junho</a:t>
            </a:r>
            <a:r>
              <a:rPr lang="en-US" dirty="0" smtClean="0">
                <a:ea typeface="ＭＳ Ｐゴシック" pitchFamily="34" charset="-128"/>
              </a:rPr>
              <a:t> 2011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2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1350085"/>
            <a:ext cx="7543800" cy="5022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sz="2000" dirty="0" smtClean="0"/>
              <a:t>O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:</a:t>
            </a:r>
          </a:p>
          <a:p>
            <a:pPr marL="342900" indent="-342900" algn="l"/>
            <a:endParaRPr lang="en-US" sz="20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 err="1" smtClean="0"/>
              <a:t>Cada</a:t>
            </a:r>
            <a:r>
              <a:rPr lang="en-US" sz="2000" dirty="0" smtClean="0"/>
              <a:t> alias </a:t>
            </a:r>
            <a:r>
              <a:rPr lang="en-US" sz="2000" dirty="0" err="1" smtClean="0"/>
              <a:t>entrante</a:t>
            </a:r>
            <a:r>
              <a:rPr lang="en-US" sz="2000" dirty="0" smtClean="0"/>
              <a:t> é </a:t>
            </a:r>
            <a:r>
              <a:rPr lang="en-US" sz="2000" dirty="0" err="1" smtClean="0"/>
              <a:t>comparado</a:t>
            </a:r>
            <a:r>
              <a:rPr lang="en-US" sz="2000" dirty="0" smtClean="0"/>
              <a:t> com </a:t>
            </a:r>
            <a:r>
              <a:rPr lang="en-US" sz="2000" dirty="0" err="1" smtClean="0"/>
              <a:t>cada</a:t>
            </a:r>
            <a:r>
              <a:rPr lang="en-US" sz="2000" dirty="0" smtClean="0"/>
              <a:t> transform </a:t>
            </a:r>
            <a:r>
              <a:rPr lang="en-US" sz="2000" dirty="0" err="1" smtClean="0"/>
              <a:t>em</a:t>
            </a:r>
            <a:r>
              <a:rPr lang="en-US" sz="2000" dirty="0" smtClean="0"/>
              <a:t> </a:t>
            </a:r>
            <a:r>
              <a:rPr lang="en-US" sz="2000" dirty="0" err="1" smtClean="0"/>
              <a:t>ordem</a:t>
            </a:r>
            <a:r>
              <a:rPr lang="en-US" sz="2000" dirty="0" smtClean="0"/>
              <a:t> de </a:t>
            </a:r>
            <a:r>
              <a:rPr lang="en-US" sz="2000" dirty="0" err="1" smtClean="0"/>
              <a:t>prioridade</a:t>
            </a:r>
            <a:r>
              <a:rPr lang="en-US" sz="2000" dirty="0" smtClean="0"/>
              <a:t>, </a:t>
            </a:r>
            <a:r>
              <a:rPr lang="en-US" sz="2000" dirty="0" err="1" smtClean="0"/>
              <a:t>iniciando</a:t>
            </a:r>
            <a:r>
              <a:rPr lang="en-US" sz="2000" dirty="0" smtClean="0"/>
              <a:t> com o </a:t>
            </a:r>
            <a:r>
              <a:rPr lang="en-US" sz="2000" dirty="0" err="1" smtClean="0"/>
              <a:t>mais</a:t>
            </a:r>
            <a:r>
              <a:rPr lang="en-US" sz="2000" dirty="0" smtClean="0"/>
              <a:t> </a:t>
            </a:r>
            <a:r>
              <a:rPr lang="en-US" sz="2000" dirty="0" err="1" smtClean="0"/>
              <a:t>próximo</a:t>
            </a:r>
            <a:r>
              <a:rPr lang="en-US" sz="2000" dirty="0" smtClean="0"/>
              <a:t> a 1; 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 smtClean="0"/>
              <a:t>Se </a:t>
            </a:r>
            <a:r>
              <a:rPr lang="en-US" sz="2000" dirty="0" err="1" smtClean="0"/>
              <a:t>ocorrer</a:t>
            </a:r>
            <a:r>
              <a:rPr lang="en-US" sz="2000" dirty="0" smtClean="0"/>
              <a:t> um match, o transform é </a:t>
            </a:r>
            <a:r>
              <a:rPr lang="en-US" sz="2000" dirty="0" err="1" smtClean="0"/>
              <a:t>aplicado</a:t>
            </a:r>
            <a:r>
              <a:rPr lang="en-US" sz="2000" dirty="0" smtClean="0"/>
              <a:t> </a:t>
            </a:r>
            <a:r>
              <a:rPr lang="en-US" sz="2000" dirty="0" err="1" smtClean="0"/>
              <a:t>ao</a:t>
            </a:r>
            <a:r>
              <a:rPr lang="en-US" sz="2000" dirty="0" smtClean="0"/>
              <a:t> alias e </a:t>
            </a:r>
            <a:r>
              <a:rPr lang="en-US" sz="2000" dirty="0" err="1" smtClean="0"/>
              <a:t>nenhuma</a:t>
            </a:r>
            <a:r>
              <a:rPr lang="en-US" sz="2000" dirty="0" smtClean="0"/>
              <a:t> </a:t>
            </a:r>
            <a:r>
              <a:rPr lang="en-US" sz="2000" dirty="0" err="1" smtClean="0"/>
              <a:t>checagem</a:t>
            </a:r>
            <a:r>
              <a:rPr lang="en-US" sz="2000" dirty="0" smtClean="0"/>
              <a:t> de pre-search </a:t>
            </a:r>
            <a:r>
              <a:rPr lang="en-US" sz="2000" dirty="0" err="1" smtClean="0"/>
              <a:t>ou</a:t>
            </a:r>
            <a:r>
              <a:rPr lang="en-US" sz="2000" dirty="0" smtClean="0"/>
              <a:t> transforms do novo alias </a:t>
            </a:r>
            <a:r>
              <a:rPr lang="en-US" sz="2000" dirty="0" err="1" smtClean="0"/>
              <a:t>ocorrerão</a:t>
            </a:r>
            <a:r>
              <a:rPr lang="en-US" sz="2000" dirty="0" smtClean="0"/>
              <a:t>;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 smtClean="0"/>
              <a:t>O novo alias é </a:t>
            </a:r>
            <a:r>
              <a:rPr lang="en-US" sz="2000" dirty="0" err="1" smtClean="0"/>
              <a:t>então</a:t>
            </a:r>
            <a:r>
              <a:rPr lang="en-US" sz="2000" dirty="0" smtClean="0"/>
              <a:t> </a:t>
            </a:r>
            <a:r>
              <a:rPr lang="en-US" sz="2000" dirty="0" err="1" smtClean="0"/>
              <a:t>usado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o </a:t>
            </a:r>
            <a:r>
              <a:rPr lang="en-US" sz="2000" dirty="0" err="1" smtClean="0"/>
              <a:t>restante</a:t>
            </a:r>
            <a:r>
              <a:rPr lang="en-US" sz="2000" dirty="0" smtClean="0"/>
              <a:t> do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 de </a:t>
            </a:r>
            <a:r>
              <a:rPr lang="en-US" sz="2000" dirty="0" err="1" smtClean="0"/>
              <a:t>roteamento</a:t>
            </a:r>
            <a:r>
              <a:rPr lang="en-US" sz="2000" dirty="0" smtClean="0"/>
              <a:t> da </a:t>
            </a:r>
            <a:r>
              <a:rPr lang="en-US" sz="2000" dirty="0" err="1" smtClean="0"/>
              <a:t>chamada</a:t>
            </a:r>
            <a:r>
              <a:rPr lang="en-US" sz="2000" dirty="0" smtClean="0"/>
              <a:t>;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 smtClean="0"/>
              <a:t>Transforms </a:t>
            </a:r>
            <a:r>
              <a:rPr lang="en-US" sz="2000" dirty="0" err="1" smtClean="0"/>
              <a:t>posteriores</a:t>
            </a:r>
            <a:r>
              <a:rPr lang="en-US" sz="2000" dirty="0" smtClean="0"/>
              <a:t> do alias </a:t>
            </a:r>
            <a:r>
              <a:rPr lang="en-US" sz="2000" dirty="0" err="1" smtClean="0"/>
              <a:t>devem</a:t>
            </a:r>
            <a:r>
              <a:rPr lang="en-US" sz="2000" dirty="0" smtClean="0"/>
              <a:t> </a:t>
            </a:r>
            <a:r>
              <a:rPr lang="en-US" sz="2000" dirty="0" err="1" smtClean="0"/>
              <a:t>ocorrer</a:t>
            </a:r>
            <a:r>
              <a:rPr lang="en-US" sz="2000" dirty="0" smtClean="0"/>
              <a:t> </a:t>
            </a:r>
            <a:r>
              <a:rPr lang="en-US" sz="2000" dirty="0" err="1" smtClean="0"/>
              <a:t>durante</a:t>
            </a:r>
            <a:r>
              <a:rPr lang="en-US" sz="2000" dirty="0" smtClean="0"/>
              <a:t> o </a:t>
            </a:r>
            <a:r>
              <a:rPr lang="en-US" sz="2000" dirty="0" err="1" smtClean="0"/>
              <a:t>restante</a:t>
            </a:r>
            <a:r>
              <a:rPr lang="en-US" sz="2000" dirty="0" smtClean="0"/>
              <a:t> do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 de </a:t>
            </a:r>
            <a:r>
              <a:rPr lang="en-US" sz="2000" dirty="0" err="1" smtClean="0"/>
              <a:t>busca</a:t>
            </a:r>
            <a:r>
              <a:rPr lang="en-US" sz="2000" dirty="0" smtClean="0"/>
              <a:t>. </a:t>
            </a:r>
            <a:r>
              <a:rPr lang="en-US" sz="2000" dirty="0" err="1" smtClean="0"/>
              <a:t>Isso</a:t>
            </a:r>
            <a:r>
              <a:rPr lang="en-US" sz="2000" dirty="0" smtClean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</a:t>
            </a:r>
            <a:r>
              <a:rPr lang="en-US" sz="2000" dirty="0" err="1" smtClean="0"/>
              <a:t>acontecer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resultado</a:t>
            </a:r>
            <a:r>
              <a:rPr lang="en-US" sz="2000" dirty="0" smtClean="0"/>
              <a:t> de </a:t>
            </a:r>
            <a:r>
              <a:rPr lang="en-US" sz="2000" dirty="0" err="1" smtClean="0"/>
              <a:t>uma</a:t>
            </a:r>
            <a:r>
              <a:rPr lang="en-US" sz="2000" dirty="0" smtClean="0"/>
              <a:t> Call Policy(= Administrator Policy) </a:t>
            </a:r>
            <a:r>
              <a:rPr lang="en-US" sz="2000" dirty="0" err="1" smtClean="0"/>
              <a:t>ou</a:t>
            </a:r>
            <a:r>
              <a:rPr lang="en-US" sz="2000" dirty="0" smtClean="0"/>
              <a:t> User Policy (= </a:t>
            </a:r>
            <a:r>
              <a:rPr lang="en-US" sz="2000" dirty="0" err="1" smtClean="0"/>
              <a:t>FindMe</a:t>
            </a:r>
            <a:r>
              <a:rPr lang="en-US" sz="2000" dirty="0" smtClean="0"/>
              <a:t>). </a:t>
            </a:r>
            <a:r>
              <a:rPr lang="en-US" sz="2000" dirty="0" err="1" smtClean="0"/>
              <a:t>Caso</a:t>
            </a:r>
            <a:r>
              <a:rPr lang="en-US" sz="2000" dirty="0" smtClean="0"/>
              <a:t> se </a:t>
            </a:r>
            <a:r>
              <a:rPr lang="en-US" sz="2000" dirty="0" err="1" smtClean="0"/>
              <a:t>aplique</a:t>
            </a:r>
            <a:r>
              <a:rPr lang="en-US" sz="2000" dirty="0" smtClean="0"/>
              <a:t>, </a:t>
            </a:r>
            <a:r>
              <a:rPr lang="en-US" sz="2000" dirty="0" err="1" smtClean="0"/>
              <a:t>os</a:t>
            </a:r>
            <a:r>
              <a:rPr lang="en-US" sz="2000" dirty="0" smtClean="0"/>
              <a:t> pre-search transforms </a:t>
            </a:r>
            <a:r>
              <a:rPr lang="en-US" sz="2000" dirty="0" err="1" smtClean="0"/>
              <a:t>serão</a:t>
            </a:r>
            <a:r>
              <a:rPr lang="en-US" sz="2000" dirty="0" smtClean="0"/>
              <a:t> </a:t>
            </a:r>
            <a:r>
              <a:rPr lang="en-US" sz="2000" dirty="0" err="1" smtClean="0"/>
              <a:t>reaplicados</a:t>
            </a:r>
            <a:r>
              <a:rPr lang="en-US" sz="2000" dirty="0" smtClean="0"/>
              <a:t> </a:t>
            </a:r>
            <a:r>
              <a:rPr lang="en-US" sz="2000" dirty="0" err="1" smtClean="0"/>
              <a:t>ao</a:t>
            </a:r>
            <a:r>
              <a:rPr lang="en-US" sz="2000" dirty="0" smtClean="0"/>
              <a:t> novo alias. </a:t>
            </a:r>
          </a:p>
          <a:p>
            <a:pPr algn="l"/>
            <a:endParaRPr lang="en-US" sz="16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55638" y="3048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814388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PreSearch</a:t>
            </a:r>
            <a:r>
              <a:rPr kumimoji="0" lang="en-US" sz="3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</a:t>
            </a:r>
            <a:r>
              <a:rPr lang="en-US" sz="3000" b="1" kern="0" dirty="0" smtClean="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rPr>
              <a:t>Transforms</a:t>
            </a:r>
            <a:endParaRPr kumimoji="0" 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Transform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840129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33600" y="4715647"/>
            <a:ext cx="6477000" cy="145655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 smtClean="0"/>
              <a:t>Neste</a:t>
            </a:r>
            <a:r>
              <a:rPr lang="en-US" sz="1600" dirty="0" smtClean="0"/>
              <a:t> </a:t>
            </a:r>
            <a:r>
              <a:rPr lang="en-US" sz="1600" dirty="0" err="1" smtClean="0"/>
              <a:t>cenário</a:t>
            </a:r>
            <a:r>
              <a:rPr lang="en-US" sz="1600" dirty="0" smtClean="0"/>
              <a:t>, o Call Manager </a:t>
            </a:r>
            <a:r>
              <a:rPr lang="en-US" sz="1600" dirty="0" err="1" smtClean="0"/>
              <a:t>envia</a:t>
            </a:r>
            <a:r>
              <a:rPr lang="en-US" sz="1600" dirty="0" smtClean="0"/>
              <a:t> um </a:t>
            </a:r>
            <a:r>
              <a:rPr lang="en-US" sz="1600" dirty="0" err="1" smtClean="0"/>
              <a:t>convite</a:t>
            </a:r>
            <a:r>
              <a:rPr lang="en-US" sz="1600" dirty="0" smtClean="0"/>
              <a:t> SIP </a:t>
            </a:r>
            <a:r>
              <a:rPr lang="en-US" sz="1600" dirty="0" err="1" smtClean="0"/>
              <a:t>ao</a:t>
            </a:r>
            <a:r>
              <a:rPr lang="en-US" sz="1600" dirty="0" smtClean="0"/>
              <a:t> VCS no </a:t>
            </a:r>
            <a:r>
              <a:rPr lang="en-US" sz="1600" dirty="0" err="1" smtClean="0"/>
              <a:t>seguinte</a:t>
            </a:r>
            <a:r>
              <a:rPr lang="en-US" sz="1600" dirty="0" smtClean="0"/>
              <a:t> </a:t>
            </a:r>
            <a:r>
              <a:rPr lang="en-US" sz="1600" dirty="0" err="1" smtClean="0"/>
              <a:t>formato</a:t>
            </a:r>
            <a:r>
              <a:rPr lang="en-US" sz="1600" dirty="0" smtClean="0"/>
              <a:t>:	</a:t>
            </a:r>
            <a:r>
              <a:rPr lang="en-US" sz="1600" dirty="0" smtClean="0">
                <a:solidFill>
                  <a:srgbClr val="FF0000"/>
                </a:solidFill>
              </a:rPr>
              <a:t>987770@10.88.193.166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 algn="l"/>
            <a:endParaRPr lang="en-US" sz="1200" i="1" dirty="0" smtClean="0"/>
          </a:p>
          <a:p>
            <a:pPr lvl="1" algn="l"/>
            <a:r>
              <a:rPr lang="en-US" sz="1200" i="1" dirty="0" smtClean="0"/>
              <a:t>10.88.193.166 </a:t>
            </a:r>
            <a:r>
              <a:rPr lang="en-US" sz="1200" i="1" dirty="0" err="1" smtClean="0"/>
              <a:t>es</a:t>
            </a:r>
            <a:r>
              <a:rPr lang="en-US" sz="1200" i="1" dirty="0" smtClean="0"/>
              <a:t> la IP del VCS Control</a:t>
            </a:r>
          </a:p>
          <a:p>
            <a:pPr algn="l"/>
            <a:endParaRPr lang="en-US" sz="1050" dirty="0" smtClean="0"/>
          </a:p>
          <a:p>
            <a:pPr algn="l"/>
            <a:r>
              <a:rPr lang="en-US" sz="1600" dirty="0" smtClean="0"/>
              <a:t>El endpoint </a:t>
            </a:r>
            <a:r>
              <a:rPr lang="en-US" sz="1600" dirty="0" err="1" smtClean="0"/>
              <a:t>destino</a:t>
            </a:r>
            <a:r>
              <a:rPr lang="en-US" sz="1600" dirty="0" smtClean="0"/>
              <a:t> </a:t>
            </a:r>
            <a:r>
              <a:rPr lang="en-US" sz="1600" dirty="0" err="1" smtClean="0"/>
              <a:t>esta</a:t>
            </a:r>
            <a:r>
              <a:rPr lang="en-US" sz="1600" dirty="0" smtClean="0"/>
              <a:t> </a:t>
            </a:r>
            <a:r>
              <a:rPr lang="en-US" sz="1600" dirty="0" err="1" smtClean="0"/>
              <a:t>registrado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SIP en el VCS con el alias:	</a:t>
            </a:r>
            <a:r>
              <a:rPr lang="en-US" sz="1600" dirty="0" smtClean="0">
                <a:solidFill>
                  <a:srgbClr val="FF0000"/>
                </a:solidFill>
              </a:rPr>
              <a:t>987770@rostp.com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5257800"/>
            <a:ext cx="7391400" cy="14219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O transform </a:t>
            </a:r>
            <a:r>
              <a:rPr lang="en-US" sz="1600" dirty="0" err="1" smtClean="0"/>
              <a:t>dará</a:t>
            </a:r>
            <a:r>
              <a:rPr lang="en-US" sz="1600" dirty="0" smtClean="0"/>
              <a:t> match com o </a:t>
            </a:r>
            <a:r>
              <a:rPr lang="en-US" sz="1600" dirty="0" err="1" smtClean="0"/>
              <a:t>sufixo</a:t>
            </a:r>
            <a:r>
              <a:rPr lang="en-US" sz="1600" dirty="0" smtClean="0"/>
              <a:t> @10.88.193.166.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err="1" smtClean="0"/>
              <a:t>Ele</a:t>
            </a:r>
            <a:r>
              <a:rPr lang="en-US" sz="1600" dirty="0" smtClean="0"/>
              <a:t> </a:t>
            </a:r>
            <a:r>
              <a:rPr lang="en-US" sz="1600" dirty="0" err="1" smtClean="0"/>
              <a:t>então</a:t>
            </a:r>
            <a:r>
              <a:rPr lang="en-US" sz="1600" dirty="0" smtClean="0"/>
              <a:t> </a:t>
            </a:r>
            <a:r>
              <a:rPr lang="en-US" sz="1600" dirty="0" err="1" smtClean="0"/>
              <a:t>substituirá</a:t>
            </a:r>
            <a:r>
              <a:rPr lang="en-US" sz="1600" dirty="0" smtClean="0"/>
              <a:t> o </a:t>
            </a:r>
            <a:r>
              <a:rPr lang="en-US" sz="1600" dirty="0" err="1" smtClean="0"/>
              <a:t>sufixo</a:t>
            </a:r>
            <a:r>
              <a:rPr lang="en-US" sz="1600" dirty="0" smtClean="0"/>
              <a:t> </a:t>
            </a:r>
            <a:r>
              <a:rPr lang="en-US" sz="1600" dirty="0" err="1" smtClean="0"/>
              <a:t>antigo</a:t>
            </a:r>
            <a:r>
              <a:rPr lang="en-US" sz="1600" dirty="0" smtClean="0"/>
              <a:t> com o </a:t>
            </a:r>
            <a:r>
              <a:rPr lang="en-US" sz="1600" dirty="0" smtClean="0"/>
              <a:t>novo, </a:t>
            </a:r>
            <a:r>
              <a:rPr lang="en-US" sz="1600" dirty="0" smtClean="0"/>
              <a:t>@rostp.com.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O alias </a:t>
            </a:r>
            <a:r>
              <a:rPr lang="en-US" sz="1600" dirty="0" err="1" smtClean="0"/>
              <a:t>sendo</a:t>
            </a:r>
            <a:r>
              <a:rPr lang="en-US" sz="1600" dirty="0" smtClean="0"/>
              <a:t> </a:t>
            </a:r>
            <a:r>
              <a:rPr lang="en-US" sz="1600" dirty="0" err="1" smtClean="0"/>
              <a:t>buscado</a:t>
            </a:r>
            <a:r>
              <a:rPr lang="en-US" sz="1600" dirty="0" smtClean="0"/>
              <a:t> agora </a:t>
            </a:r>
            <a:r>
              <a:rPr lang="en-US" sz="1600" dirty="0" err="1" smtClean="0"/>
              <a:t>será</a:t>
            </a:r>
            <a:r>
              <a:rPr lang="en-US" sz="1600" dirty="0" smtClean="0"/>
              <a:t> </a:t>
            </a:r>
            <a:r>
              <a:rPr lang="en-US" sz="1600" dirty="0" err="1" smtClean="0"/>
              <a:t>987770@rostp.com</a:t>
            </a:r>
            <a:r>
              <a:rPr lang="en-US" sz="1600" dirty="0" smtClean="0"/>
              <a:t> e </a:t>
            </a:r>
            <a:r>
              <a:rPr lang="en-US" sz="1600" dirty="0" err="1" smtClean="0"/>
              <a:t>deverá</a:t>
            </a:r>
            <a:r>
              <a:rPr lang="en-US" sz="1600" dirty="0" smtClean="0"/>
              <a:t> </a:t>
            </a:r>
            <a:r>
              <a:rPr lang="en-US" sz="1600" dirty="0" err="1" smtClean="0"/>
              <a:t>dar</a:t>
            </a:r>
            <a:r>
              <a:rPr lang="en-US" sz="1600" dirty="0" smtClean="0"/>
              <a:t> match com </a:t>
            </a:r>
            <a:r>
              <a:rPr lang="en-US" sz="1600" dirty="0" err="1" smtClean="0"/>
              <a:t>os</a:t>
            </a:r>
            <a:r>
              <a:rPr lang="en-US" sz="1600" dirty="0" smtClean="0"/>
              <a:t> endpoints SIP </a:t>
            </a:r>
            <a:r>
              <a:rPr lang="en-US" sz="1600" dirty="0" err="1" smtClean="0"/>
              <a:t>registrados</a:t>
            </a:r>
            <a:r>
              <a:rPr lang="en-US" sz="1600" dirty="0" smtClean="0"/>
              <a:t> </a:t>
            </a:r>
            <a:r>
              <a:rPr lang="en-US" sz="1600" dirty="0" err="1" smtClean="0"/>
              <a:t>neste</a:t>
            </a:r>
            <a:r>
              <a:rPr lang="en-US" sz="1600" dirty="0" smtClean="0"/>
              <a:t> </a:t>
            </a:r>
            <a:r>
              <a:rPr lang="en-US" sz="1600" dirty="0" smtClean="0"/>
              <a:t>VCS Control.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Manipulando</a:t>
            </a:r>
            <a:r>
              <a:rPr lang="en-US" dirty="0" smtClean="0"/>
              <a:t> Alias con </a:t>
            </a:r>
            <a:r>
              <a:rPr lang="en-US" dirty="0" err="1" smtClean="0"/>
              <a:t>Regex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5800" y="1219200"/>
            <a:ext cx="74676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Los Alias </a:t>
            </a:r>
            <a:r>
              <a:rPr lang="en-US" sz="1600" dirty="0" err="1" smtClean="0"/>
              <a:t>pueden</a:t>
            </a:r>
            <a:r>
              <a:rPr lang="en-US" sz="1600" dirty="0" smtClean="0"/>
              <a:t> ser </a:t>
            </a:r>
            <a:r>
              <a:rPr lang="en-US" sz="1600" dirty="0" err="1" smtClean="0"/>
              <a:t>cambiados</a:t>
            </a:r>
            <a:r>
              <a:rPr lang="en-US" sz="1600" dirty="0" smtClean="0"/>
              <a:t> y </a:t>
            </a:r>
            <a:r>
              <a:rPr lang="en-US" sz="1600" dirty="0" err="1" smtClean="0"/>
              <a:t>modificados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transformada</a:t>
            </a:r>
            <a:r>
              <a:rPr lang="en-US" sz="1600" dirty="0" smtClean="0"/>
              <a:t> </a:t>
            </a:r>
            <a:r>
              <a:rPr lang="en-US" sz="1600" dirty="0" err="1" smtClean="0"/>
              <a:t>cuando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invitacion</a:t>
            </a:r>
            <a:r>
              <a:rPr lang="en-US" sz="1600" dirty="0" smtClean="0"/>
              <a:t> </a:t>
            </a:r>
            <a:r>
              <a:rPr lang="en-US" sz="1600" dirty="0" err="1" smtClean="0"/>
              <a:t>viene</a:t>
            </a:r>
            <a:r>
              <a:rPr lang="en-US" sz="1600" dirty="0" smtClean="0"/>
              <a:t> </a:t>
            </a:r>
            <a:r>
              <a:rPr lang="en-US" sz="1600" dirty="0" err="1" smtClean="0"/>
              <a:t>hacia</a:t>
            </a:r>
            <a:r>
              <a:rPr lang="en-US" sz="1600" dirty="0" smtClean="0"/>
              <a:t> el VCS.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ejemplo</a:t>
            </a:r>
            <a:r>
              <a:rPr lang="en-US" sz="1600" dirty="0" smtClean="0"/>
              <a:t> </a:t>
            </a:r>
            <a:r>
              <a:rPr lang="en-US" sz="1600" dirty="0" err="1" smtClean="0"/>
              <a:t>si</a:t>
            </a:r>
            <a:r>
              <a:rPr lang="en-US" sz="1600" dirty="0" smtClean="0"/>
              <a:t> el VCS </a:t>
            </a:r>
            <a:r>
              <a:rPr lang="en-US" sz="1600" dirty="0" err="1" smtClean="0"/>
              <a:t>recibe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invitacion</a:t>
            </a:r>
            <a:r>
              <a:rPr lang="en-US" sz="1600" dirty="0" smtClean="0"/>
              <a:t> SIP </a:t>
            </a:r>
            <a:r>
              <a:rPr lang="en-US" sz="1600" dirty="0" err="1" smtClean="0"/>
              <a:t>como</a:t>
            </a:r>
            <a:r>
              <a:rPr lang="en-US" sz="1600" dirty="0" smtClean="0"/>
              <a:t> </a:t>
            </a:r>
            <a:r>
              <a:rPr lang="en-US" sz="1600" dirty="0" err="1" smtClean="0"/>
              <a:t>esta</a:t>
            </a:r>
            <a:r>
              <a:rPr lang="en-US" sz="1600" dirty="0" smtClean="0"/>
              <a:t>:</a:t>
            </a:r>
          </a:p>
          <a:p>
            <a:pPr algn="l"/>
            <a:endParaRPr lang="en-US" sz="1600" dirty="0" smtClean="0"/>
          </a:p>
          <a:p>
            <a:pPr lvl="1" algn="l"/>
            <a:r>
              <a:rPr lang="en-US" sz="1600" b="1" i="1" dirty="0" smtClean="0"/>
              <a:t> </a:t>
            </a:r>
            <a:r>
              <a:rPr lang="en-US" sz="1600" b="1" i="1" dirty="0" err="1" smtClean="0"/>
              <a:t>Extensionconcodigodearea@Domain</a:t>
            </a:r>
            <a:r>
              <a:rPr lang="en-US" sz="1600" b="1" i="1" dirty="0" smtClean="0"/>
              <a:t> = </a:t>
            </a:r>
            <a:r>
              <a:rPr lang="en-US" sz="1600" b="1" i="1" dirty="0" smtClean="0">
                <a:solidFill>
                  <a:srgbClr val="FF0000"/>
                </a:solidFill>
                <a:hlinkClick r:id="rId2"/>
              </a:rPr>
              <a:t>90455602@Cisco.com</a:t>
            </a:r>
            <a:endParaRPr lang="en-US" sz="1600" b="1" i="1" dirty="0" smtClean="0">
              <a:solidFill>
                <a:srgbClr val="FF0000"/>
              </a:solidFill>
            </a:endParaRPr>
          </a:p>
          <a:p>
            <a:pPr lvl="1" algn="l"/>
            <a:endParaRPr lang="en-US" sz="16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sz="1600" dirty="0" err="1" smtClean="0"/>
              <a:t>Pero</a:t>
            </a:r>
            <a:r>
              <a:rPr lang="en-US" sz="1600" dirty="0" smtClean="0"/>
              <a:t> </a:t>
            </a:r>
            <a:r>
              <a:rPr lang="en-US" sz="1600" dirty="0" err="1" smtClean="0"/>
              <a:t>tu</a:t>
            </a:r>
            <a:r>
              <a:rPr lang="en-US" sz="1600" dirty="0" smtClean="0"/>
              <a:t> solo </a:t>
            </a:r>
            <a:r>
              <a:rPr lang="en-US" sz="1600" dirty="0" err="1" smtClean="0"/>
              <a:t>quieres</a:t>
            </a:r>
            <a:r>
              <a:rPr lang="en-US" sz="1600" dirty="0" smtClean="0"/>
              <a:t> </a:t>
            </a:r>
            <a:r>
              <a:rPr lang="en-US" sz="1600" dirty="0" err="1" smtClean="0"/>
              <a:t>recibir</a:t>
            </a:r>
            <a:r>
              <a:rPr lang="en-US" sz="1600" dirty="0" smtClean="0"/>
              <a:t> el </a:t>
            </a:r>
            <a:r>
              <a:rPr lang="en-US" sz="1600" dirty="0" err="1" smtClean="0"/>
              <a:t>numero</a:t>
            </a:r>
            <a:r>
              <a:rPr lang="en-US" sz="1600" dirty="0" smtClean="0"/>
              <a:t> de </a:t>
            </a:r>
            <a:r>
              <a:rPr lang="en-US" sz="1600" dirty="0" err="1" smtClean="0"/>
              <a:t>marcacion</a:t>
            </a:r>
            <a:r>
              <a:rPr lang="en-US" sz="1600" dirty="0" smtClean="0"/>
              <a:t>, </a:t>
            </a:r>
            <a:r>
              <a:rPr lang="en-US" sz="1600" dirty="0" err="1" smtClean="0"/>
              <a:t>tu</a:t>
            </a:r>
            <a:r>
              <a:rPr lang="en-US" sz="1600" dirty="0" smtClean="0"/>
              <a:t> </a:t>
            </a:r>
            <a:r>
              <a:rPr lang="en-US" sz="1600" dirty="0" err="1" smtClean="0"/>
              <a:t>necesitaras</a:t>
            </a:r>
            <a:r>
              <a:rPr lang="en-US" sz="1600" dirty="0" smtClean="0"/>
              <a:t> </a:t>
            </a:r>
            <a:r>
              <a:rPr lang="en-US" sz="1600" dirty="0" err="1" smtClean="0"/>
              <a:t>quitar</a:t>
            </a:r>
            <a:r>
              <a:rPr lang="en-US" sz="1600" dirty="0" smtClean="0"/>
              <a:t> el </a:t>
            </a:r>
            <a:r>
              <a:rPr lang="en-US" sz="1600" dirty="0" err="1" smtClean="0"/>
              <a:t>codigo</a:t>
            </a:r>
            <a:r>
              <a:rPr lang="en-US" sz="1600" dirty="0" smtClean="0"/>
              <a:t> del area del </a:t>
            </a:r>
            <a:r>
              <a:rPr lang="en-US" sz="1600" dirty="0" err="1" smtClean="0"/>
              <a:t>dominio</a:t>
            </a:r>
            <a:r>
              <a:rPr lang="en-US" sz="1600" dirty="0" smtClean="0"/>
              <a:t>. </a:t>
            </a:r>
            <a:r>
              <a:rPr lang="en-US" sz="1600" dirty="0" err="1" smtClean="0"/>
              <a:t>Aqui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 </a:t>
            </a:r>
            <a:r>
              <a:rPr lang="en-US" sz="1600" dirty="0" err="1" smtClean="0"/>
              <a:t>opcion</a:t>
            </a:r>
            <a:r>
              <a:rPr lang="en-US" sz="1600" dirty="0" smtClean="0"/>
              <a:t> </a:t>
            </a:r>
            <a:r>
              <a:rPr lang="en-US" sz="1600" dirty="0" err="1" smtClean="0"/>
              <a:t>para</a:t>
            </a:r>
            <a:r>
              <a:rPr lang="en-US" sz="1600" dirty="0" smtClean="0"/>
              <a:t> </a:t>
            </a:r>
            <a:r>
              <a:rPr lang="en-US" sz="1600" dirty="0" err="1" smtClean="0"/>
              <a:t>hacer</a:t>
            </a:r>
            <a:r>
              <a:rPr lang="en-US" sz="1600" dirty="0" smtClean="0"/>
              <a:t> </a:t>
            </a:r>
            <a:r>
              <a:rPr lang="en-US" sz="1600" dirty="0" err="1" smtClean="0"/>
              <a:t>eso</a:t>
            </a:r>
            <a:r>
              <a:rPr lang="en-US" sz="1600" dirty="0" smtClean="0"/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5486400"/>
            <a:ext cx="80010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(\1) </a:t>
            </a:r>
            <a:r>
              <a:rPr lang="en-US" sz="1600" dirty="0" smtClean="0"/>
              <a:t>= </a:t>
            </a:r>
            <a:r>
              <a:rPr lang="en-US" sz="1600" dirty="0" err="1" smtClean="0"/>
              <a:t>qualquer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seja</a:t>
            </a:r>
            <a:r>
              <a:rPr lang="en-US" sz="1600" dirty="0" smtClean="0"/>
              <a:t> o valor </a:t>
            </a:r>
            <a:r>
              <a:rPr lang="en-US" sz="1600" dirty="0" err="1" smtClean="0"/>
              <a:t>inicial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estava</a:t>
            </a:r>
            <a:r>
              <a:rPr lang="en-US" sz="1600" dirty="0" smtClean="0"/>
              <a:t> entre </a:t>
            </a:r>
            <a:r>
              <a:rPr lang="en-US" sz="1600" dirty="0" err="1" smtClean="0"/>
              <a:t>parênteses</a:t>
            </a:r>
            <a:r>
              <a:rPr lang="en-US" sz="1600" dirty="0" smtClean="0"/>
              <a:t>, </a:t>
            </a:r>
            <a:r>
              <a:rPr lang="en-US" sz="1600" dirty="0" err="1" smtClean="0"/>
              <a:t>ou</a:t>
            </a:r>
            <a:r>
              <a:rPr lang="en-US" sz="1600" dirty="0" smtClean="0"/>
              <a:t> </a:t>
            </a:r>
            <a:r>
              <a:rPr lang="en-US" sz="1600" dirty="0" err="1" smtClean="0"/>
              <a:t>neste</a:t>
            </a:r>
            <a:r>
              <a:rPr lang="en-US" sz="1600" dirty="0" smtClean="0"/>
              <a:t> </a:t>
            </a:r>
            <a:r>
              <a:rPr lang="en-US" sz="1600" dirty="0" err="1" smtClean="0"/>
              <a:t>caso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(\d{5})</a:t>
            </a:r>
            <a:r>
              <a:rPr lang="en-US" sz="1600" dirty="0" smtClean="0"/>
              <a:t>.</a:t>
            </a:r>
          </a:p>
          <a:p>
            <a:pPr algn="l"/>
            <a:r>
              <a:rPr lang="en-US" sz="1600" dirty="0" smtClean="0"/>
              <a:t> </a:t>
            </a:r>
          </a:p>
          <a:p>
            <a:pPr algn="l"/>
            <a:r>
              <a:rPr lang="en-US" sz="1600" dirty="0" err="1" smtClean="0"/>
              <a:t>Portanto</a:t>
            </a:r>
            <a:r>
              <a:rPr lang="en-US" sz="1600" dirty="0" smtClean="0"/>
              <a:t>, se a </a:t>
            </a:r>
            <a:r>
              <a:rPr lang="en-US" sz="1600" dirty="0" err="1" smtClean="0"/>
              <a:t>chamada</a:t>
            </a:r>
            <a:r>
              <a:rPr lang="en-US" sz="1600" dirty="0" smtClean="0"/>
              <a:t> </a:t>
            </a:r>
            <a:r>
              <a:rPr lang="en-US" sz="1600" dirty="0" err="1" smtClean="0"/>
              <a:t>vier</a:t>
            </a:r>
            <a:r>
              <a:rPr lang="en-US" sz="1600" dirty="0" smtClean="0"/>
              <a:t> de </a:t>
            </a:r>
            <a:r>
              <a:rPr lang="en-US" sz="1600" b="1" u="sng" dirty="0" err="1" smtClean="0">
                <a:solidFill>
                  <a:schemeClr val="accent1">
                    <a:lumMod val="75000"/>
                  </a:schemeClr>
                </a:solidFill>
              </a:rPr>
              <a:t>90455602@Cisco.com</a:t>
            </a:r>
            <a:r>
              <a:rPr lang="en-US" sz="1600" dirty="0" smtClean="0"/>
              <a:t>, o (\1) </a:t>
            </a:r>
            <a:r>
              <a:rPr lang="en-US" sz="1600" dirty="0" err="1" smtClean="0"/>
              <a:t>representará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55602</a:t>
            </a:r>
            <a:r>
              <a:rPr lang="en-US" sz="1600" dirty="0" smtClean="0"/>
              <a:t>.  </a:t>
            </a:r>
            <a:endParaRPr lang="en-US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3124200"/>
            <a:ext cx="7086600" cy="1712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Crie</a:t>
            </a:r>
            <a:r>
              <a:rPr lang="en-US" sz="1600" dirty="0" smtClean="0"/>
              <a:t> um transform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capturará</a:t>
            </a:r>
            <a:r>
              <a:rPr lang="en-US" sz="1600" dirty="0" smtClean="0"/>
              <a:t> </a:t>
            </a:r>
            <a:r>
              <a:rPr lang="en-US" sz="1600" dirty="0" err="1" smtClean="0"/>
              <a:t>os</a:t>
            </a:r>
            <a:r>
              <a:rPr lang="en-US" sz="1600" dirty="0" smtClean="0"/>
              <a:t> aliases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deseja</a:t>
            </a:r>
            <a:r>
              <a:rPr lang="en-US" sz="1600" dirty="0" smtClean="0"/>
              <a:t> </a:t>
            </a:r>
            <a:r>
              <a:rPr lang="en-US" sz="1600" dirty="0" err="1" smtClean="0"/>
              <a:t>alterar</a:t>
            </a:r>
            <a:r>
              <a:rPr lang="en-US" sz="1600" dirty="0" smtClean="0"/>
              <a:t>:</a:t>
            </a:r>
          </a:p>
          <a:p>
            <a:pPr algn="l"/>
            <a:endParaRPr lang="en-US" sz="900" dirty="0" smtClean="0"/>
          </a:p>
          <a:p>
            <a:r>
              <a:rPr lang="en-US" sz="1600" dirty="0" err="1" smtClean="0"/>
              <a:t>Padrão</a:t>
            </a:r>
            <a:r>
              <a:rPr lang="en-US" sz="1600" dirty="0" smtClean="0"/>
              <a:t> de </a:t>
            </a:r>
            <a:r>
              <a:rPr lang="en-US" sz="1600" dirty="0" smtClean="0"/>
              <a:t>Transform:</a:t>
            </a:r>
            <a:r>
              <a:rPr lang="en-US" sz="1800" dirty="0" smtClean="0"/>
              <a:t>	</a:t>
            </a:r>
            <a:r>
              <a:rPr lang="en-US" sz="1600" dirty="0" smtClean="0"/>
              <a:t>904(\d{5})@</a:t>
            </a:r>
            <a:r>
              <a:rPr lang="en-US" sz="1600" dirty="0" err="1" smtClean="0"/>
              <a:t>Cisco.com</a:t>
            </a:r>
            <a:endParaRPr lang="en-US" sz="1800" dirty="0" smtClean="0"/>
          </a:p>
          <a:p>
            <a:endParaRPr lang="en-US" sz="1000" dirty="0" smtClean="0"/>
          </a:p>
          <a:p>
            <a:r>
              <a:rPr lang="en-US" sz="1600" dirty="0" smtClean="0"/>
              <a:t>Este transform </a:t>
            </a:r>
            <a:r>
              <a:rPr lang="en-US" sz="1600" dirty="0" err="1" smtClean="0"/>
              <a:t>precisa</a:t>
            </a:r>
            <a:r>
              <a:rPr lang="en-US" sz="1600" dirty="0" smtClean="0"/>
              <a:t> de </a:t>
            </a:r>
            <a:r>
              <a:rPr lang="en-US" sz="1600" dirty="0" err="1" smtClean="0"/>
              <a:t>três</a:t>
            </a:r>
            <a:r>
              <a:rPr lang="en-US" sz="1600" dirty="0" smtClean="0"/>
              <a:t> </a:t>
            </a:r>
            <a:r>
              <a:rPr lang="en-US" sz="1600" dirty="0" err="1" smtClean="0"/>
              <a:t>itens</a:t>
            </a:r>
            <a:r>
              <a:rPr lang="en-US" sz="1600" dirty="0" smtClean="0"/>
              <a:t> </a:t>
            </a:r>
            <a:r>
              <a:rPr lang="en-US" sz="1600" dirty="0" err="1" smtClean="0"/>
              <a:t>para</a:t>
            </a:r>
            <a:r>
              <a:rPr lang="en-US" sz="1600" dirty="0" smtClean="0"/>
              <a:t> </a:t>
            </a:r>
            <a:r>
              <a:rPr lang="en-US" sz="1600" dirty="0" err="1" smtClean="0"/>
              <a:t>dar</a:t>
            </a:r>
            <a:r>
              <a:rPr lang="en-US" sz="1600" dirty="0" smtClean="0"/>
              <a:t> match: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US" sz="1600" i="1" dirty="0" smtClean="0"/>
              <a:t>O </a:t>
            </a:r>
            <a:r>
              <a:rPr lang="en-US" sz="1600" i="1" dirty="0" err="1" smtClean="0"/>
              <a:t>código</a:t>
            </a:r>
            <a:r>
              <a:rPr lang="en-US" sz="1600" i="1" dirty="0" smtClean="0"/>
              <a:t> de </a:t>
            </a:r>
            <a:r>
              <a:rPr lang="en-US" sz="1600" i="1" dirty="0" err="1" smtClean="0"/>
              <a:t>área</a:t>
            </a:r>
            <a:r>
              <a:rPr lang="en-US" sz="1600" i="1" dirty="0" smtClean="0"/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904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inicia</a:t>
            </a:r>
            <a:r>
              <a:rPr lang="en-US" sz="1600" i="1" dirty="0" smtClean="0"/>
              <a:t> </a:t>
            </a:r>
            <a:r>
              <a:rPr lang="en-US" sz="1600" i="1" dirty="0" smtClean="0"/>
              <a:t>a </a:t>
            </a:r>
            <a:r>
              <a:rPr lang="en-US" sz="1600" i="1" dirty="0" err="1" smtClean="0"/>
              <a:t>sentença</a:t>
            </a:r>
            <a:r>
              <a:rPr lang="en-US" sz="1600" i="1" dirty="0" smtClean="0"/>
              <a:t>;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US" sz="1600" i="1" dirty="0" err="1" smtClean="0"/>
              <a:t>Quaisquer</a:t>
            </a:r>
            <a:r>
              <a:rPr lang="en-US" sz="1600" i="1" dirty="0" smtClean="0"/>
              <a:t>  5 </a:t>
            </a:r>
            <a:r>
              <a:rPr lang="en-US" sz="1600" i="1" dirty="0" err="1" smtClean="0"/>
              <a:t>dígitos</a:t>
            </a:r>
            <a:r>
              <a:rPr lang="en-US" sz="1600" i="1" dirty="0" smtClean="0"/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(\d{5}) </a:t>
            </a:r>
            <a:r>
              <a:rPr lang="en-US" sz="1600" i="1" dirty="0" err="1" smtClean="0"/>
              <a:t>após</a:t>
            </a:r>
            <a:r>
              <a:rPr lang="en-US" sz="1600" i="1" dirty="0" smtClean="0"/>
              <a:t> o 904 </a:t>
            </a:r>
            <a:r>
              <a:rPr lang="en-US" sz="1600" i="1" dirty="0" err="1" smtClean="0"/>
              <a:t>mas</a:t>
            </a:r>
            <a:r>
              <a:rPr lang="en-US" sz="1600" i="1" dirty="0" smtClean="0"/>
              <a:t> antes do </a:t>
            </a:r>
            <a:r>
              <a:rPr lang="en-US" sz="1600" i="1" dirty="0" err="1" smtClean="0"/>
              <a:t>domínio</a:t>
            </a:r>
            <a:r>
              <a:rPr lang="en-US" sz="1600" i="1" dirty="0" smtClean="0"/>
              <a:t>;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US" sz="1600" i="1" dirty="0" smtClean="0"/>
              <a:t>O </a:t>
            </a:r>
            <a:r>
              <a:rPr lang="en-US" sz="1600" i="1" dirty="0" err="1" smtClean="0"/>
              <a:t>domínio</a:t>
            </a:r>
            <a:r>
              <a:rPr lang="en-US" sz="1600" i="1" dirty="0" smtClean="0"/>
              <a:t> “</a:t>
            </a:r>
            <a:r>
              <a:rPr lang="en-US" sz="1600" i="1" dirty="0" smtClean="0">
                <a:solidFill>
                  <a:srgbClr val="FF0000"/>
                </a:solidFill>
              </a:rPr>
              <a:t>@Cisco.com</a:t>
            </a:r>
            <a:r>
              <a:rPr lang="en-US" sz="1600" i="1" dirty="0" smtClean="0"/>
              <a:t>” no final da </a:t>
            </a:r>
            <a:r>
              <a:rPr lang="en-US" sz="1600" i="1" dirty="0" err="1" smtClean="0"/>
              <a:t>sentença</a:t>
            </a:r>
            <a:r>
              <a:rPr lang="en-US" sz="1600" i="1" dirty="0" smtClean="0"/>
              <a:t> de 8 </a:t>
            </a:r>
            <a:r>
              <a:rPr lang="en-US" sz="1600" i="1" dirty="0" err="1" smtClean="0"/>
              <a:t>dígitos</a:t>
            </a:r>
            <a:r>
              <a:rPr lang="en-US" sz="1600" i="1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5105400"/>
            <a:ext cx="75438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err="1" smtClean="0"/>
              <a:t>Substituir</a:t>
            </a:r>
            <a:r>
              <a:rPr lang="en-US" sz="1800" dirty="0" smtClean="0"/>
              <a:t> com  </a:t>
            </a:r>
            <a:r>
              <a:rPr lang="en-US" sz="1800" dirty="0" smtClean="0">
                <a:solidFill>
                  <a:srgbClr val="FF0000"/>
                </a:solidFill>
              </a:rPr>
              <a:t>(\1)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90550"/>
            <a:ext cx="7351713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655638" y="304800"/>
            <a:ext cx="8488362" cy="838200"/>
          </a:xfrm>
        </p:spPr>
        <p:txBody>
          <a:bodyPr/>
          <a:lstStyle/>
          <a:p>
            <a:pPr eaLnBrk="1" hangingPunct="1"/>
            <a:r>
              <a:rPr lang="en-US" dirty="0" err="1" smtClean="0"/>
              <a:t>Regras</a:t>
            </a:r>
            <a:r>
              <a:rPr lang="en-US" dirty="0" smtClean="0"/>
              <a:t> </a:t>
            </a:r>
            <a:r>
              <a:rPr lang="en-US" dirty="0" err="1" smtClean="0"/>
              <a:t>Adicionais</a:t>
            </a:r>
            <a:r>
              <a:rPr lang="en-US" dirty="0" smtClean="0"/>
              <a:t> de </a:t>
            </a:r>
            <a:r>
              <a:rPr lang="en-US" dirty="0" err="1" smtClean="0"/>
              <a:t>PreSearch</a:t>
            </a:r>
            <a:r>
              <a:rPr lang="en-US" dirty="0" smtClean="0"/>
              <a:t> Transforms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447800"/>
            <a:ext cx="7543800" cy="5604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Após</a:t>
            </a:r>
            <a:r>
              <a:rPr lang="en-US" dirty="0" smtClean="0"/>
              <a:t> o alias </a:t>
            </a:r>
            <a:r>
              <a:rPr lang="en-US" dirty="0" err="1" smtClean="0"/>
              <a:t>sofrer</a:t>
            </a:r>
            <a:r>
              <a:rPr lang="en-US" dirty="0" smtClean="0"/>
              <a:t> </a:t>
            </a:r>
            <a:r>
              <a:rPr lang="en-US" dirty="0" err="1" smtClean="0"/>
              <a:t>transformações</a:t>
            </a:r>
            <a:r>
              <a:rPr lang="en-US" dirty="0" smtClean="0"/>
              <a:t>, </a:t>
            </a:r>
            <a:r>
              <a:rPr lang="en-US" dirty="0" err="1" smtClean="0"/>
              <a:t>ele</a:t>
            </a:r>
            <a:r>
              <a:rPr lang="en-US" dirty="0" smtClean="0"/>
              <a:t> </a:t>
            </a:r>
            <a:r>
              <a:rPr lang="en-US" dirty="0" err="1" smtClean="0"/>
              <a:t>permanece</a:t>
            </a:r>
            <a:r>
              <a:rPr lang="en-US" dirty="0" smtClean="0"/>
              <a:t>  </a:t>
            </a:r>
            <a:r>
              <a:rPr lang="en-US" dirty="0" err="1" smtClean="0"/>
              <a:t>alterado</a:t>
            </a:r>
            <a:r>
              <a:rPr lang="en-US" dirty="0" smtClean="0"/>
              <a:t> e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processamento</a:t>
            </a:r>
            <a:r>
              <a:rPr lang="en-US" dirty="0" smtClean="0"/>
              <a:t> de </a:t>
            </a:r>
            <a:r>
              <a:rPr lang="en-US" dirty="0" err="1" smtClean="0"/>
              <a:t>chamada</a:t>
            </a:r>
            <a:r>
              <a:rPr lang="en-US" dirty="0" smtClean="0"/>
              <a:t> posterior é </a:t>
            </a:r>
            <a:r>
              <a:rPr lang="en-US" dirty="0" err="1" smtClean="0"/>
              <a:t>aplicado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novo alias.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dirty="0" smtClean="0"/>
          </a:p>
          <a:p>
            <a:pPr marL="457200" indent="-457200" algn="l"/>
            <a:r>
              <a:rPr lang="en-US" dirty="0" smtClean="0"/>
              <a:t>Pre-search Transform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aplicados</a:t>
            </a:r>
            <a:r>
              <a:rPr lang="en-US" dirty="0" smtClean="0"/>
              <a:t> </a:t>
            </a:r>
            <a:r>
              <a:rPr lang="en-US" dirty="0" smtClean="0"/>
              <a:t>a:</a:t>
            </a:r>
            <a:endParaRPr lang="en-US" dirty="0" smtClean="0"/>
          </a:p>
          <a:p>
            <a:pPr marL="914400" lvl="1" indent="-457200" algn="l">
              <a:buFont typeface="Wingdings" pitchFamily="2" charset="2"/>
              <a:buChar char="§"/>
            </a:pPr>
            <a:r>
              <a:rPr lang="en-US" dirty="0" smtClean="0"/>
              <a:t>GRQ (</a:t>
            </a:r>
            <a:r>
              <a:rPr lang="en-US" sz="1800" i="1" dirty="0" smtClean="0"/>
              <a:t>Gatekeeper Request</a:t>
            </a:r>
            <a:r>
              <a:rPr lang="en-US" dirty="0" smtClean="0"/>
              <a:t>)</a:t>
            </a:r>
          </a:p>
          <a:p>
            <a:pPr marL="914400" lvl="1" indent="-457200" algn="l">
              <a:buFont typeface="Wingdings" pitchFamily="2" charset="2"/>
              <a:buChar char="§"/>
            </a:pPr>
            <a:r>
              <a:rPr lang="en-US" dirty="0" smtClean="0"/>
              <a:t>RRQ (</a:t>
            </a:r>
            <a:r>
              <a:rPr lang="en-US" sz="1800" i="1" dirty="0" smtClean="0"/>
              <a:t>Registration Request</a:t>
            </a:r>
            <a:r>
              <a:rPr lang="en-US" dirty="0" smtClean="0"/>
              <a:t>)</a:t>
            </a:r>
          </a:p>
          <a:p>
            <a:pPr marL="914400" lvl="1" indent="-457200" algn="l"/>
            <a:endParaRPr lang="en-US" sz="1400" dirty="0" smtClean="0"/>
          </a:p>
          <a:p>
            <a:pPr marL="457200" indent="-457200" algn="l"/>
            <a:endParaRPr lang="en-US" dirty="0" smtClean="0"/>
          </a:p>
          <a:p>
            <a:pPr marL="457200" indent="-457200" algn="l"/>
            <a:r>
              <a:rPr lang="en-US" dirty="0" err="1" smtClean="0"/>
              <a:t>Observações</a:t>
            </a:r>
            <a:r>
              <a:rPr lang="en-US" dirty="0" smtClean="0"/>
              <a:t> de VCS </a:t>
            </a:r>
            <a:r>
              <a:rPr lang="en-US" dirty="0" err="1" smtClean="0"/>
              <a:t>em</a:t>
            </a:r>
            <a:r>
              <a:rPr lang="en-US" dirty="0" smtClean="0"/>
              <a:t> Clusters: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VCSs</a:t>
            </a:r>
            <a:r>
              <a:rPr lang="en-US" dirty="0" smtClean="0"/>
              <a:t> no cluster </a:t>
            </a:r>
            <a:r>
              <a:rPr lang="en-US" dirty="0" err="1" smtClean="0"/>
              <a:t>devem</a:t>
            </a:r>
            <a:r>
              <a:rPr lang="en-US" dirty="0" smtClean="0"/>
              <a:t> ser </a:t>
            </a:r>
            <a:r>
              <a:rPr lang="en-US" dirty="0" err="1" smtClean="0"/>
              <a:t>configurados</a:t>
            </a:r>
            <a:r>
              <a:rPr lang="en-US" dirty="0" smtClean="0"/>
              <a:t> de forma </a:t>
            </a:r>
            <a:r>
              <a:rPr lang="en-US" dirty="0" err="1" smtClean="0"/>
              <a:t>idêntica</a:t>
            </a:r>
            <a:r>
              <a:rPr lang="en-US" dirty="0" smtClean="0"/>
              <a:t>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/>
              <a:t>Um VCS </a:t>
            </a:r>
            <a:r>
              <a:rPr lang="en-US" dirty="0" err="1" smtClean="0"/>
              <a:t>em</a:t>
            </a:r>
            <a:r>
              <a:rPr lang="en-US" dirty="0" smtClean="0"/>
              <a:t> cluster </a:t>
            </a:r>
            <a:r>
              <a:rPr lang="en-US" dirty="0" err="1" smtClean="0"/>
              <a:t>trata</a:t>
            </a:r>
            <a:r>
              <a:rPr lang="en-US" dirty="0" smtClean="0"/>
              <a:t> </a:t>
            </a:r>
            <a:r>
              <a:rPr lang="en-US" dirty="0" err="1" smtClean="0"/>
              <a:t>pedidos</a:t>
            </a:r>
            <a:r>
              <a:rPr lang="en-US" dirty="0" smtClean="0"/>
              <a:t> de </a:t>
            </a:r>
            <a:r>
              <a:rPr lang="en-US" dirty="0" err="1" smtClean="0"/>
              <a:t>busca</a:t>
            </a:r>
            <a:r>
              <a:rPr lang="en-US" dirty="0" smtClean="0"/>
              <a:t> de </a:t>
            </a:r>
            <a:r>
              <a:rPr lang="en-US" dirty="0" err="1" smtClean="0"/>
              <a:t>qualquer</a:t>
            </a:r>
            <a:r>
              <a:rPr lang="en-US" dirty="0" smtClean="0"/>
              <a:t> um de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vizinhos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se </a:t>
            </a:r>
            <a:r>
              <a:rPr lang="en-US" dirty="0" err="1" smtClean="0"/>
              <a:t>tivessem</a:t>
            </a:r>
            <a:r>
              <a:rPr lang="en-US" dirty="0" smtClean="0"/>
              <a:t> </a:t>
            </a:r>
            <a:r>
              <a:rPr lang="en-US" dirty="0" err="1" smtClean="0"/>
              <a:t>vindo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Zona</a:t>
            </a:r>
            <a:r>
              <a:rPr lang="en-US" dirty="0" smtClean="0"/>
              <a:t> local, e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reaplica</a:t>
            </a:r>
            <a:r>
              <a:rPr lang="en-US" dirty="0" smtClean="0"/>
              <a:t> </a:t>
            </a:r>
            <a:r>
              <a:rPr lang="en-US" dirty="0" err="1" smtClean="0"/>
              <a:t>qualquer</a:t>
            </a:r>
            <a:r>
              <a:rPr lang="en-US" dirty="0" smtClean="0"/>
              <a:t> pre-search transform no </a:t>
            </a:r>
            <a:r>
              <a:rPr lang="en-US" dirty="0" err="1" smtClean="0"/>
              <a:t>recibo</a:t>
            </a:r>
            <a:r>
              <a:rPr lang="en-US" dirty="0" smtClean="0"/>
              <a:t> do </a:t>
            </a:r>
            <a:r>
              <a:rPr lang="en-US" dirty="0" err="1" smtClean="0"/>
              <a:t>pedido</a:t>
            </a:r>
            <a:r>
              <a:rPr lang="en-US" dirty="0" smtClean="0"/>
              <a:t>.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0" y="0"/>
            <a:ext cx="9144000" cy="4383088"/>
            <a:chOff x="0" y="0"/>
            <a:chExt cx="5760" cy="2761"/>
          </a:xfrm>
        </p:grpSpPr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1727" y="1485"/>
              <a:ext cx="2400" cy="1276"/>
              <a:chOff x="3272" y="1316"/>
              <a:chExt cx="1889" cy="1002"/>
            </a:xfrm>
          </p:grpSpPr>
          <p:sp>
            <p:nvSpPr>
              <p:cNvPr id="27652" name="AutoShape 54"/>
              <p:cNvSpPr>
                <a:spLocks noChangeAspect="1" noChangeArrowheads="1" noTextEdit="1"/>
              </p:cNvSpPr>
              <p:nvPr/>
            </p:nvSpPr>
            <p:spPr bwMode="auto">
              <a:xfrm>
                <a:off x="3272" y="1316"/>
                <a:ext cx="1889" cy="1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3" name="Rectangle 55"/>
              <p:cNvSpPr>
                <a:spLocks noChangeArrowheads="1"/>
              </p:cNvSpPr>
              <p:nvPr/>
            </p:nvSpPr>
            <p:spPr bwMode="auto">
              <a:xfrm>
                <a:off x="3803" y="1980"/>
                <a:ext cx="86" cy="325"/>
              </a:xfrm>
              <a:prstGeom prst="rect">
                <a:avLst/>
              </a:prstGeom>
              <a:solidFill>
                <a:srgbClr val="B21A1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4" name="Freeform 56"/>
              <p:cNvSpPr>
                <a:spLocks/>
              </p:cNvSpPr>
              <p:nvPr/>
            </p:nvSpPr>
            <p:spPr bwMode="auto">
              <a:xfrm>
                <a:off x="4304" y="1971"/>
                <a:ext cx="249" cy="343"/>
              </a:xfrm>
              <a:custGeom>
                <a:avLst/>
                <a:gdLst>
                  <a:gd name="T0" fmla="*/ 4589 w 58"/>
                  <a:gd name="T1" fmla="*/ 1895 h 80"/>
                  <a:gd name="T2" fmla="*/ 3319 w 58"/>
                  <a:gd name="T3" fmla="*/ 1582 h 80"/>
                  <a:gd name="T4" fmla="*/ 1657 w 58"/>
                  <a:gd name="T5" fmla="*/ 3160 h 80"/>
                  <a:gd name="T6" fmla="*/ 3319 w 58"/>
                  <a:gd name="T7" fmla="*/ 4725 h 80"/>
                  <a:gd name="T8" fmla="*/ 4589 w 58"/>
                  <a:gd name="T9" fmla="*/ 4412 h 80"/>
                  <a:gd name="T10" fmla="*/ 4589 w 58"/>
                  <a:gd name="T11" fmla="*/ 6067 h 80"/>
                  <a:gd name="T12" fmla="*/ 3246 w 58"/>
                  <a:gd name="T13" fmla="*/ 6307 h 80"/>
                  <a:gd name="T14" fmla="*/ 0 w 58"/>
                  <a:gd name="T15" fmla="*/ 3160 h 80"/>
                  <a:gd name="T16" fmla="*/ 3246 w 58"/>
                  <a:gd name="T17" fmla="*/ 0 h 80"/>
                  <a:gd name="T18" fmla="*/ 4589 w 58"/>
                  <a:gd name="T19" fmla="*/ 240 h 80"/>
                  <a:gd name="T20" fmla="*/ 4589 w 58"/>
                  <a:gd name="T21" fmla="*/ 1895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8" y="23"/>
                      <a:pt x="51" y="20"/>
                      <a:pt x="42" y="20"/>
                    </a:cubicBezTo>
                    <a:cubicBezTo>
                      <a:pt x="30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1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1" y="0"/>
                    </a:cubicBezTo>
                    <a:cubicBezTo>
                      <a:pt x="50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5" name="Freeform 57"/>
              <p:cNvSpPr>
                <a:spLocks/>
              </p:cNvSpPr>
              <p:nvPr/>
            </p:nvSpPr>
            <p:spPr bwMode="auto">
              <a:xfrm>
                <a:off x="3443" y="1971"/>
                <a:ext cx="249" cy="343"/>
              </a:xfrm>
              <a:custGeom>
                <a:avLst/>
                <a:gdLst>
                  <a:gd name="T0" fmla="*/ 4589 w 58"/>
                  <a:gd name="T1" fmla="*/ 1895 h 80"/>
                  <a:gd name="T2" fmla="*/ 3319 w 58"/>
                  <a:gd name="T3" fmla="*/ 1582 h 80"/>
                  <a:gd name="T4" fmla="*/ 1657 w 58"/>
                  <a:gd name="T5" fmla="*/ 3160 h 80"/>
                  <a:gd name="T6" fmla="*/ 3319 w 58"/>
                  <a:gd name="T7" fmla="*/ 4725 h 80"/>
                  <a:gd name="T8" fmla="*/ 4589 w 58"/>
                  <a:gd name="T9" fmla="*/ 4412 h 80"/>
                  <a:gd name="T10" fmla="*/ 4589 w 58"/>
                  <a:gd name="T11" fmla="*/ 6067 h 80"/>
                  <a:gd name="T12" fmla="*/ 3168 w 58"/>
                  <a:gd name="T13" fmla="*/ 6307 h 80"/>
                  <a:gd name="T14" fmla="*/ 0 w 58"/>
                  <a:gd name="T15" fmla="*/ 3160 h 80"/>
                  <a:gd name="T16" fmla="*/ 3168 w 58"/>
                  <a:gd name="T17" fmla="*/ 0 h 80"/>
                  <a:gd name="T18" fmla="*/ 4589 w 58"/>
                  <a:gd name="T19" fmla="*/ 240 h 80"/>
                  <a:gd name="T20" fmla="*/ 4589 w 58"/>
                  <a:gd name="T21" fmla="*/ 1895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7" y="23"/>
                      <a:pt x="51" y="20"/>
                      <a:pt x="42" y="20"/>
                    </a:cubicBezTo>
                    <a:cubicBezTo>
                      <a:pt x="29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0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0" y="0"/>
                    </a:cubicBezTo>
                    <a:cubicBezTo>
                      <a:pt x="49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6" name="Freeform 58"/>
              <p:cNvSpPr>
                <a:spLocks noEditPoints="1"/>
              </p:cNvSpPr>
              <p:nvPr/>
            </p:nvSpPr>
            <p:spPr bwMode="auto">
              <a:xfrm>
                <a:off x="4643" y="1971"/>
                <a:ext cx="342" cy="343"/>
              </a:xfrm>
              <a:custGeom>
                <a:avLst/>
                <a:gdLst>
                  <a:gd name="T0" fmla="*/ 6250 w 80"/>
                  <a:gd name="T1" fmla="*/ 3160 h 80"/>
                  <a:gd name="T2" fmla="*/ 3125 w 80"/>
                  <a:gd name="T3" fmla="*/ 6307 h 80"/>
                  <a:gd name="T4" fmla="*/ 0 w 80"/>
                  <a:gd name="T5" fmla="*/ 3160 h 80"/>
                  <a:gd name="T6" fmla="*/ 3125 w 80"/>
                  <a:gd name="T7" fmla="*/ 0 h 80"/>
                  <a:gd name="T8" fmla="*/ 6250 w 80"/>
                  <a:gd name="T9" fmla="*/ 3160 h 80"/>
                  <a:gd name="T10" fmla="*/ 3125 w 80"/>
                  <a:gd name="T11" fmla="*/ 1582 h 80"/>
                  <a:gd name="T12" fmla="*/ 1573 w 80"/>
                  <a:gd name="T13" fmla="*/ 3160 h 80"/>
                  <a:gd name="T14" fmla="*/ 3125 w 80"/>
                  <a:gd name="T15" fmla="*/ 4725 h 80"/>
                  <a:gd name="T16" fmla="*/ 4677 w 80"/>
                  <a:gd name="T17" fmla="*/ 3160 h 80"/>
                  <a:gd name="T18" fmla="*/ 3125 w 80"/>
                  <a:gd name="T19" fmla="*/ 1582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0"/>
                  <a:gd name="T31" fmla="*/ 0 h 80"/>
                  <a:gd name="T32" fmla="*/ 80 w 80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0" h="80">
                    <a:moveTo>
                      <a:pt x="80" y="40"/>
                    </a:moveTo>
                    <a:cubicBezTo>
                      <a:pt x="80" y="62"/>
                      <a:pt x="64" y="80"/>
                      <a:pt x="40" y="80"/>
                    </a:cubicBezTo>
                    <a:cubicBezTo>
                      <a:pt x="16" y="80"/>
                      <a:pt x="0" y="62"/>
                      <a:pt x="0" y="40"/>
                    </a:cubicBezTo>
                    <a:cubicBezTo>
                      <a:pt x="0" y="18"/>
                      <a:pt x="16" y="0"/>
                      <a:pt x="40" y="0"/>
                    </a:cubicBezTo>
                    <a:cubicBezTo>
                      <a:pt x="64" y="0"/>
                      <a:pt x="80" y="18"/>
                      <a:pt x="80" y="40"/>
                    </a:cubicBezTo>
                    <a:moveTo>
                      <a:pt x="40" y="20"/>
                    </a:moveTo>
                    <a:cubicBezTo>
                      <a:pt x="29" y="20"/>
                      <a:pt x="20" y="29"/>
                      <a:pt x="20" y="40"/>
                    </a:cubicBezTo>
                    <a:cubicBezTo>
                      <a:pt x="20" y="51"/>
                      <a:pt x="29" y="60"/>
                      <a:pt x="40" y="60"/>
                    </a:cubicBezTo>
                    <a:cubicBezTo>
                      <a:pt x="51" y="60"/>
                      <a:pt x="60" y="51"/>
                      <a:pt x="60" y="40"/>
                    </a:cubicBezTo>
                    <a:cubicBezTo>
                      <a:pt x="60" y="29"/>
                      <a:pt x="51" y="20"/>
                      <a:pt x="40" y="20"/>
                    </a:cubicBezTo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7" name="Freeform 59"/>
              <p:cNvSpPr>
                <a:spLocks/>
              </p:cNvSpPr>
              <p:nvPr/>
            </p:nvSpPr>
            <p:spPr bwMode="auto">
              <a:xfrm>
                <a:off x="4000" y="1971"/>
                <a:ext cx="223" cy="343"/>
              </a:xfrm>
              <a:custGeom>
                <a:avLst/>
                <a:gdLst>
                  <a:gd name="T0" fmla="*/ 3714 w 52"/>
                  <a:gd name="T1" fmla="*/ 1488 h 80"/>
                  <a:gd name="T2" fmla="*/ 2522 w 52"/>
                  <a:gd name="T3" fmla="*/ 1342 h 80"/>
                  <a:gd name="T4" fmla="*/ 1582 w 52"/>
                  <a:gd name="T5" fmla="*/ 1818 h 80"/>
                  <a:gd name="T6" fmla="*/ 2281 w 52"/>
                  <a:gd name="T7" fmla="*/ 2371 h 80"/>
                  <a:gd name="T8" fmla="*/ 2685 w 52"/>
                  <a:gd name="T9" fmla="*/ 2517 h 80"/>
                  <a:gd name="T10" fmla="*/ 4100 w 52"/>
                  <a:gd name="T11" fmla="*/ 4266 h 80"/>
                  <a:gd name="T12" fmla="*/ 1655 w 52"/>
                  <a:gd name="T13" fmla="*/ 6307 h 80"/>
                  <a:gd name="T14" fmla="*/ 0 w 52"/>
                  <a:gd name="T15" fmla="*/ 6067 h 80"/>
                  <a:gd name="T16" fmla="*/ 0 w 52"/>
                  <a:gd name="T17" fmla="*/ 4725 h 80"/>
                  <a:gd name="T18" fmla="*/ 1415 w 52"/>
                  <a:gd name="T19" fmla="*/ 4965 h 80"/>
                  <a:gd name="T20" fmla="*/ 2522 w 52"/>
                  <a:gd name="T21" fmla="*/ 4412 h 80"/>
                  <a:gd name="T22" fmla="*/ 1823 w 52"/>
                  <a:gd name="T23" fmla="*/ 3786 h 80"/>
                  <a:gd name="T24" fmla="*/ 1488 w 52"/>
                  <a:gd name="T25" fmla="*/ 3713 h 80"/>
                  <a:gd name="T26" fmla="*/ 0 w 52"/>
                  <a:gd name="T27" fmla="*/ 1895 h 80"/>
                  <a:gd name="T28" fmla="*/ 2209 w 52"/>
                  <a:gd name="T29" fmla="*/ 0 h 80"/>
                  <a:gd name="T30" fmla="*/ 3714 w 52"/>
                  <a:gd name="T31" fmla="*/ 240 h 80"/>
                  <a:gd name="T32" fmla="*/ 3714 w 52"/>
                  <a:gd name="T33" fmla="*/ 1488 h 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2"/>
                  <a:gd name="T52" fmla="*/ 0 h 80"/>
                  <a:gd name="T53" fmla="*/ 52 w 52"/>
                  <a:gd name="T54" fmla="*/ 80 h 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2" h="80">
                    <a:moveTo>
                      <a:pt x="47" y="19"/>
                    </a:moveTo>
                    <a:cubicBezTo>
                      <a:pt x="47" y="19"/>
                      <a:pt x="38" y="17"/>
                      <a:pt x="32" y="17"/>
                    </a:cubicBezTo>
                    <a:cubicBezTo>
                      <a:pt x="24" y="17"/>
                      <a:pt x="20" y="19"/>
                      <a:pt x="20" y="23"/>
                    </a:cubicBezTo>
                    <a:cubicBezTo>
                      <a:pt x="20" y="28"/>
                      <a:pt x="26" y="29"/>
                      <a:pt x="29" y="30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47" y="36"/>
                      <a:pt x="52" y="45"/>
                      <a:pt x="52" y="54"/>
                    </a:cubicBezTo>
                    <a:cubicBezTo>
                      <a:pt x="52" y="73"/>
                      <a:pt x="35" y="80"/>
                      <a:pt x="21" y="80"/>
                    </a:cubicBezTo>
                    <a:cubicBezTo>
                      <a:pt x="10" y="80"/>
                      <a:pt x="1" y="78"/>
                      <a:pt x="0" y="7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10" y="63"/>
                      <a:pt x="18" y="63"/>
                    </a:cubicBezTo>
                    <a:cubicBezTo>
                      <a:pt x="28" y="63"/>
                      <a:pt x="32" y="60"/>
                      <a:pt x="32" y="56"/>
                    </a:cubicBezTo>
                    <a:cubicBezTo>
                      <a:pt x="32" y="52"/>
                      <a:pt x="28" y="49"/>
                      <a:pt x="23" y="48"/>
                    </a:cubicBezTo>
                    <a:cubicBezTo>
                      <a:pt x="22" y="48"/>
                      <a:pt x="21" y="47"/>
                      <a:pt x="19" y="47"/>
                    </a:cubicBezTo>
                    <a:cubicBezTo>
                      <a:pt x="9" y="43"/>
                      <a:pt x="0" y="37"/>
                      <a:pt x="0" y="24"/>
                    </a:cubicBezTo>
                    <a:cubicBezTo>
                      <a:pt x="0" y="10"/>
                      <a:pt x="10" y="0"/>
                      <a:pt x="28" y="0"/>
                    </a:cubicBezTo>
                    <a:cubicBezTo>
                      <a:pt x="37" y="0"/>
                      <a:pt x="46" y="3"/>
                      <a:pt x="47" y="3"/>
                    </a:cubicBez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8" name="Freeform 60"/>
              <p:cNvSpPr>
                <a:spLocks/>
              </p:cNvSpPr>
              <p:nvPr/>
            </p:nvSpPr>
            <p:spPr bwMode="auto">
              <a:xfrm>
                <a:off x="3272" y="1586"/>
                <a:ext cx="81" cy="167"/>
              </a:xfrm>
              <a:custGeom>
                <a:avLst/>
                <a:gdLst>
                  <a:gd name="T0" fmla="*/ 1471 w 19"/>
                  <a:gd name="T1" fmla="*/ 788 h 39"/>
                  <a:gd name="T2" fmla="*/ 780 w 19"/>
                  <a:gd name="T3" fmla="*/ 0 h 39"/>
                  <a:gd name="T4" fmla="*/ 0 w 19"/>
                  <a:gd name="T5" fmla="*/ 788 h 39"/>
                  <a:gd name="T6" fmla="*/ 0 w 19"/>
                  <a:gd name="T7" fmla="*/ 2347 h 39"/>
                  <a:gd name="T8" fmla="*/ 780 w 19"/>
                  <a:gd name="T9" fmla="*/ 3062 h 39"/>
                  <a:gd name="T10" fmla="*/ 1471 w 19"/>
                  <a:gd name="T11" fmla="*/ 2347 h 39"/>
                  <a:gd name="T12" fmla="*/ 1471 w 19"/>
                  <a:gd name="T13" fmla="*/ 788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59" name="Freeform 61"/>
              <p:cNvSpPr>
                <a:spLocks/>
              </p:cNvSpPr>
              <p:nvPr/>
            </p:nvSpPr>
            <p:spPr bwMode="auto">
              <a:xfrm>
                <a:off x="3499" y="1474"/>
                <a:ext cx="81" cy="279"/>
              </a:xfrm>
              <a:custGeom>
                <a:avLst/>
                <a:gdLst>
                  <a:gd name="T0" fmla="*/ 1471 w 19"/>
                  <a:gd name="T1" fmla="*/ 717 h 65"/>
                  <a:gd name="T2" fmla="*/ 691 w 19"/>
                  <a:gd name="T3" fmla="*/ 0 h 65"/>
                  <a:gd name="T4" fmla="*/ 0 w 19"/>
                  <a:gd name="T5" fmla="*/ 717 h 65"/>
                  <a:gd name="T6" fmla="*/ 0 w 19"/>
                  <a:gd name="T7" fmla="*/ 4421 h 65"/>
                  <a:gd name="T8" fmla="*/ 691 w 19"/>
                  <a:gd name="T9" fmla="*/ 5142 h 65"/>
                  <a:gd name="T10" fmla="*/ 1471 w 19"/>
                  <a:gd name="T11" fmla="*/ 4421 h 65"/>
                  <a:gd name="T12" fmla="*/ 1471 w 19"/>
                  <a:gd name="T13" fmla="*/ 71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4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4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0" name="Freeform 62"/>
              <p:cNvSpPr>
                <a:spLocks/>
              </p:cNvSpPr>
              <p:nvPr/>
            </p:nvSpPr>
            <p:spPr bwMode="auto">
              <a:xfrm>
                <a:off x="3722" y="1320"/>
                <a:ext cx="81" cy="514"/>
              </a:xfrm>
              <a:custGeom>
                <a:avLst/>
                <a:gdLst>
                  <a:gd name="T0" fmla="*/ 1471 w 19"/>
                  <a:gd name="T1" fmla="*/ 715 h 120"/>
                  <a:gd name="T2" fmla="*/ 780 w 19"/>
                  <a:gd name="T3" fmla="*/ 0 h 120"/>
                  <a:gd name="T4" fmla="*/ 0 w 19"/>
                  <a:gd name="T5" fmla="*/ 715 h 120"/>
                  <a:gd name="T6" fmla="*/ 0 w 19"/>
                  <a:gd name="T7" fmla="*/ 8717 h 120"/>
                  <a:gd name="T8" fmla="*/ 780 w 19"/>
                  <a:gd name="T9" fmla="*/ 9432 h 120"/>
                  <a:gd name="T10" fmla="*/ 1471 w 19"/>
                  <a:gd name="T11" fmla="*/ 8717 h 120"/>
                  <a:gd name="T12" fmla="*/ 1471 w 19"/>
                  <a:gd name="T13" fmla="*/ 715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0"/>
                      <a:pt x="10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1" name="Freeform 63"/>
              <p:cNvSpPr>
                <a:spLocks/>
              </p:cNvSpPr>
              <p:nvPr/>
            </p:nvSpPr>
            <p:spPr bwMode="auto">
              <a:xfrm>
                <a:off x="3949" y="1474"/>
                <a:ext cx="81" cy="279"/>
              </a:xfrm>
              <a:custGeom>
                <a:avLst/>
                <a:gdLst>
                  <a:gd name="T0" fmla="*/ 1471 w 19"/>
                  <a:gd name="T1" fmla="*/ 717 h 65"/>
                  <a:gd name="T2" fmla="*/ 691 w 19"/>
                  <a:gd name="T3" fmla="*/ 0 h 65"/>
                  <a:gd name="T4" fmla="*/ 0 w 19"/>
                  <a:gd name="T5" fmla="*/ 717 h 65"/>
                  <a:gd name="T6" fmla="*/ 0 w 19"/>
                  <a:gd name="T7" fmla="*/ 4421 h 65"/>
                  <a:gd name="T8" fmla="*/ 691 w 19"/>
                  <a:gd name="T9" fmla="*/ 5142 h 65"/>
                  <a:gd name="T10" fmla="*/ 1471 w 19"/>
                  <a:gd name="T11" fmla="*/ 4421 h 65"/>
                  <a:gd name="T12" fmla="*/ 1471 w 19"/>
                  <a:gd name="T13" fmla="*/ 71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2" name="Freeform 64"/>
              <p:cNvSpPr>
                <a:spLocks/>
              </p:cNvSpPr>
              <p:nvPr/>
            </p:nvSpPr>
            <p:spPr bwMode="auto">
              <a:xfrm>
                <a:off x="4171" y="1586"/>
                <a:ext cx="86" cy="167"/>
              </a:xfrm>
              <a:custGeom>
                <a:avLst/>
                <a:gdLst>
                  <a:gd name="T0" fmla="*/ 1591 w 20"/>
                  <a:gd name="T1" fmla="*/ 788 h 39"/>
                  <a:gd name="T2" fmla="*/ 795 w 20"/>
                  <a:gd name="T3" fmla="*/ 0 h 39"/>
                  <a:gd name="T4" fmla="*/ 0 w 20"/>
                  <a:gd name="T5" fmla="*/ 788 h 39"/>
                  <a:gd name="T6" fmla="*/ 0 w 20"/>
                  <a:gd name="T7" fmla="*/ 2347 h 39"/>
                  <a:gd name="T8" fmla="*/ 795 w 20"/>
                  <a:gd name="T9" fmla="*/ 3062 h 39"/>
                  <a:gd name="T10" fmla="*/ 1591 w 20"/>
                  <a:gd name="T11" fmla="*/ 2347 h 39"/>
                  <a:gd name="T12" fmla="*/ 1591 w 20"/>
                  <a:gd name="T13" fmla="*/ 788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39"/>
                  <a:gd name="T23" fmla="*/ 20 w 20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39">
                    <a:moveTo>
                      <a:pt x="20" y="10"/>
                    </a:moveTo>
                    <a:cubicBezTo>
                      <a:pt x="20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15" y="39"/>
                      <a:pt x="20" y="35"/>
                      <a:pt x="20" y="30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3" name="Freeform 65"/>
              <p:cNvSpPr>
                <a:spLocks/>
              </p:cNvSpPr>
              <p:nvPr/>
            </p:nvSpPr>
            <p:spPr bwMode="auto">
              <a:xfrm>
                <a:off x="4398" y="1474"/>
                <a:ext cx="82" cy="279"/>
              </a:xfrm>
              <a:custGeom>
                <a:avLst/>
                <a:gdLst>
                  <a:gd name="T0" fmla="*/ 1528 w 19"/>
                  <a:gd name="T1" fmla="*/ 717 h 65"/>
                  <a:gd name="T2" fmla="*/ 803 w 19"/>
                  <a:gd name="T3" fmla="*/ 0 h 65"/>
                  <a:gd name="T4" fmla="*/ 0 w 19"/>
                  <a:gd name="T5" fmla="*/ 717 h 65"/>
                  <a:gd name="T6" fmla="*/ 0 w 19"/>
                  <a:gd name="T7" fmla="*/ 4421 h 65"/>
                  <a:gd name="T8" fmla="*/ 803 w 19"/>
                  <a:gd name="T9" fmla="*/ 5142 h 65"/>
                  <a:gd name="T10" fmla="*/ 1528 w 19"/>
                  <a:gd name="T11" fmla="*/ 4421 h 65"/>
                  <a:gd name="T12" fmla="*/ 1528 w 19"/>
                  <a:gd name="T13" fmla="*/ 71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4" name="Freeform 66"/>
              <p:cNvSpPr>
                <a:spLocks/>
              </p:cNvSpPr>
              <p:nvPr/>
            </p:nvSpPr>
            <p:spPr bwMode="auto">
              <a:xfrm>
                <a:off x="4625" y="1320"/>
                <a:ext cx="82" cy="514"/>
              </a:xfrm>
              <a:custGeom>
                <a:avLst/>
                <a:gdLst>
                  <a:gd name="T0" fmla="*/ 1528 w 19"/>
                  <a:gd name="T1" fmla="*/ 715 h 120"/>
                  <a:gd name="T2" fmla="*/ 725 w 19"/>
                  <a:gd name="T3" fmla="*/ 0 h 120"/>
                  <a:gd name="T4" fmla="*/ 0 w 19"/>
                  <a:gd name="T5" fmla="*/ 715 h 120"/>
                  <a:gd name="T6" fmla="*/ 0 w 19"/>
                  <a:gd name="T7" fmla="*/ 8717 h 120"/>
                  <a:gd name="T8" fmla="*/ 725 w 19"/>
                  <a:gd name="T9" fmla="*/ 9432 h 120"/>
                  <a:gd name="T10" fmla="*/ 1528 w 19"/>
                  <a:gd name="T11" fmla="*/ 8717 h 120"/>
                  <a:gd name="T12" fmla="*/ 1528 w 19"/>
                  <a:gd name="T13" fmla="*/ 715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4" y="120"/>
                      <a:pt x="9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5" name="Freeform 67"/>
              <p:cNvSpPr>
                <a:spLocks/>
              </p:cNvSpPr>
              <p:nvPr/>
            </p:nvSpPr>
            <p:spPr bwMode="auto">
              <a:xfrm>
                <a:off x="4848" y="1474"/>
                <a:ext cx="82" cy="279"/>
              </a:xfrm>
              <a:custGeom>
                <a:avLst/>
                <a:gdLst>
                  <a:gd name="T0" fmla="*/ 1528 w 19"/>
                  <a:gd name="T1" fmla="*/ 717 h 65"/>
                  <a:gd name="T2" fmla="*/ 803 w 19"/>
                  <a:gd name="T3" fmla="*/ 0 h 65"/>
                  <a:gd name="T4" fmla="*/ 0 w 19"/>
                  <a:gd name="T5" fmla="*/ 717 h 65"/>
                  <a:gd name="T6" fmla="*/ 0 w 19"/>
                  <a:gd name="T7" fmla="*/ 4421 h 65"/>
                  <a:gd name="T8" fmla="*/ 803 w 19"/>
                  <a:gd name="T9" fmla="*/ 5142 h 65"/>
                  <a:gd name="T10" fmla="*/ 1528 w 19"/>
                  <a:gd name="T11" fmla="*/ 4421 h 65"/>
                  <a:gd name="T12" fmla="*/ 1528 w 19"/>
                  <a:gd name="T13" fmla="*/ 71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5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7666" name="Freeform 68"/>
              <p:cNvSpPr>
                <a:spLocks/>
              </p:cNvSpPr>
              <p:nvPr/>
            </p:nvSpPr>
            <p:spPr bwMode="auto">
              <a:xfrm>
                <a:off x="5075" y="1586"/>
                <a:ext cx="82" cy="167"/>
              </a:xfrm>
              <a:custGeom>
                <a:avLst/>
                <a:gdLst>
                  <a:gd name="T0" fmla="*/ 1528 w 19"/>
                  <a:gd name="T1" fmla="*/ 788 h 39"/>
                  <a:gd name="T2" fmla="*/ 725 w 19"/>
                  <a:gd name="T3" fmla="*/ 0 h 39"/>
                  <a:gd name="T4" fmla="*/ 0 w 19"/>
                  <a:gd name="T5" fmla="*/ 788 h 39"/>
                  <a:gd name="T6" fmla="*/ 0 w 19"/>
                  <a:gd name="T7" fmla="*/ 2347 h 39"/>
                  <a:gd name="T8" fmla="*/ 725 w 19"/>
                  <a:gd name="T9" fmla="*/ 3062 h 39"/>
                  <a:gd name="T10" fmla="*/ 1528 w 19"/>
                  <a:gd name="T11" fmla="*/ 2347 h 39"/>
                  <a:gd name="T12" fmla="*/ 1528 w 19"/>
                  <a:gd name="T13" fmla="*/ 788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</p:grpSp>
        <p:sp>
          <p:nvSpPr>
            <p:cNvPr id="27651" name="Rectangle 70"/>
            <p:cNvSpPr>
              <a:spLocks noChangeArrowheads="1"/>
            </p:cNvSpPr>
            <p:nvPr/>
          </p:nvSpPr>
          <p:spPr bwMode="auto">
            <a:xfrm>
              <a:off x="0" y="0"/>
              <a:ext cx="5760" cy="43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pPr algn="ctr" eaLnBrk="0" hangingPunct="0">
                <a:lnSpc>
                  <a:spcPct val="90000"/>
                </a:lnSpc>
              </a:pPr>
              <a:endParaRPr lang="en-US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1676400"/>
            <a:ext cx="91440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1224" y="2286000"/>
            <a:ext cx="4580100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Expressões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</a:rPr>
              <a:t>Regulares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Expressões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9600" y="1447800"/>
            <a:ext cx="754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As </a:t>
            </a:r>
            <a:r>
              <a:rPr lang="en-US" dirty="0" err="1" smtClean="0"/>
              <a:t>expressões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</a:t>
            </a:r>
            <a:r>
              <a:rPr lang="en-US" dirty="0" err="1" smtClean="0"/>
              <a:t>fáceis</a:t>
            </a:r>
            <a:r>
              <a:rPr lang="en-US" dirty="0" smtClean="0"/>
              <a:t> e </a:t>
            </a:r>
            <a:r>
              <a:rPr lang="en-US" dirty="0" err="1" smtClean="0"/>
              <a:t>flexíveis</a:t>
            </a:r>
            <a:r>
              <a:rPr lang="en-US" dirty="0" smtClean="0"/>
              <a:t> de </a:t>
            </a:r>
            <a:r>
              <a:rPr lang="en-US" dirty="0" err="1" smtClean="0"/>
              <a:t>combinar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de </a:t>
            </a:r>
            <a:r>
              <a:rPr lang="en-US" dirty="0" err="1" smtClean="0"/>
              <a:t>textos</a:t>
            </a:r>
            <a:r>
              <a:rPr lang="en-US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2631281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/>
              <a:t>Alguns</a:t>
            </a:r>
            <a:r>
              <a:rPr lang="en-US" sz="2000" dirty="0" smtClean="0"/>
              <a:t> </a:t>
            </a:r>
            <a:r>
              <a:rPr lang="en-US" sz="2000" dirty="0" err="1" smtClean="0"/>
              <a:t>exemplos</a:t>
            </a:r>
            <a:r>
              <a:rPr lang="en-US" sz="2000" dirty="0" smtClean="0"/>
              <a:t>: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. 	</a:t>
            </a:r>
            <a:r>
              <a:rPr lang="en-US" sz="2000" dirty="0" smtClean="0"/>
              <a:t>=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caractere</a:t>
            </a:r>
            <a:r>
              <a:rPr lang="en-US" sz="2000" dirty="0" smtClean="0"/>
              <a:t>, </a:t>
            </a:r>
            <a:r>
              <a:rPr lang="en-US" sz="2000" dirty="0" err="1" smtClean="0"/>
              <a:t>letra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número</a:t>
            </a:r>
            <a:endParaRPr lang="en-US" sz="2000" dirty="0" smtClean="0"/>
          </a:p>
          <a:p>
            <a:pPr algn="l"/>
            <a:r>
              <a:rPr lang="en-US" sz="2000" dirty="0" smtClean="0"/>
              <a:t>…	</a:t>
            </a:r>
            <a:r>
              <a:rPr lang="en-US" sz="2000" dirty="0" smtClean="0"/>
              <a:t>=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conjunto</a:t>
            </a:r>
            <a:r>
              <a:rPr lang="en-US" sz="2000" dirty="0" smtClean="0"/>
              <a:t> de </a:t>
            </a:r>
            <a:r>
              <a:rPr lang="en-US" sz="2000" dirty="0" err="1" smtClean="0"/>
              <a:t>três</a:t>
            </a:r>
            <a:r>
              <a:rPr lang="en-US" sz="2000" dirty="0" smtClean="0"/>
              <a:t> </a:t>
            </a:r>
            <a:r>
              <a:rPr lang="en-US" sz="2000" dirty="0" err="1" smtClean="0"/>
              <a:t>caracteres</a:t>
            </a:r>
            <a:r>
              <a:rPr lang="en-US" sz="2000" dirty="0" smtClean="0"/>
              <a:t>, </a:t>
            </a:r>
            <a:r>
              <a:rPr lang="en-US" sz="2000" dirty="0" err="1" smtClean="0"/>
              <a:t>letras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números</a:t>
            </a:r>
            <a:r>
              <a:rPr lang="en-US" sz="2000" dirty="0" smtClean="0"/>
              <a:t>.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*	</a:t>
            </a:r>
            <a:r>
              <a:rPr lang="en-US" sz="2000" dirty="0" smtClean="0"/>
              <a:t>= </a:t>
            </a:r>
            <a:r>
              <a:rPr lang="en-US" sz="2000" dirty="0" smtClean="0"/>
              <a:t>0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mais</a:t>
            </a:r>
            <a:r>
              <a:rPr lang="en-US" sz="2000" dirty="0" smtClean="0"/>
              <a:t> do </a:t>
            </a:r>
            <a:r>
              <a:rPr lang="en-US" sz="2000" dirty="0" err="1" smtClean="0"/>
              <a:t>caractere</a:t>
            </a:r>
            <a:r>
              <a:rPr lang="en-US" sz="2000" dirty="0" smtClean="0"/>
              <a:t> anterior</a:t>
            </a:r>
          </a:p>
          <a:p>
            <a:pPr algn="l"/>
            <a:r>
              <a:rPr lang="en-US" sz="2000" dirty="0" smtClean="0"/>
              <a:t>.*	</a:t>
            </a:r>
            <a:r>
              <a:rPr lang="en-US" sz="2000" dirty="0" smtClean="0"/>
              <a:t>=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conteúdo</a:t>
            </a:r>
            <a:endParaRPr lang="en-US" sz="2000" dirty="0" smtClean="0"/>
          </a:p>
          <a:p>
            <a:pPr algn="l"/>
            <a:r>
              <a:rPr lang="en-US" sz="2000" dirty="0" smtClean="0"/>
              <a:t>.*@</a:t>
            </a:r>
            <a:r>
              <a:rPr lang="en-US" sz="2000" dirty="0" err="1" smtClean="0"/>
              <a:t>cisco.com</a:t>
            </a:r>
            <a:r>
              <a:rPr lang="en-US" sz="2000" dirty="0" smtClean="0"/>
              <a:t>	=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conteúdo</a:t>
            </a:r>
            <a:r>
              <a:rPr lang="en-US" sz="2000" dirty="0" smtClean="0"/>
              <a:t> </a:t>
            </a:r>
            <a:r>
              <a:rPr lang="en-US" sz="2000" dirty="0" err="1" smtClean="0"/>
              <a:t>seguido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@</a:t>
            </a:r>
            <a:r>
              <a:rPr lang="en-US" sz="2000" dirty="0" err="1" smtClean="0"/>
              <a:t>cisco.com</a:t>
            </a:r>
            <a:r>
              <a:rPr lang="en-US" sz="2000" dirty="0" smtClean="0"/>
              <a:t>.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\d	</a:t>
            </a:r>
            <a:r>
              <a:rPr lang="en-US" sz="2000" dirty="0" smtClean="0"/>
              <a:t>=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dígito</a:t>
            </a:r>
            <a:r>
              <a:rPr lang="en-US" sz="2000" dirty="0" smtClean="0"/>
              <a:t> decimal </a:t>
            </a:r>
            <a:r>
              <a:rPr lang="en-US" sz="2000" dirty="0" err="1" smtClean="0"/>
              <a:t>único</a:t>
            </a:r>
            <a:endParaRPr lang="en-US" sz="2000" dirty="0" smtClean="0"/>
          </a:p>
          <a:p>
            <a:pPr algn="l"/>
            <a:r>
              <a:rPr lang="en-US" sz="2000" dirty="0" smtClean="0"/>
              <a:t>\d{3}	</a:t>
            </a:r>
            <a:r>
              <a:rPr lang="en-US" sz="2000" dirty="0" smtClean="0"/>
              <a:t>= </a:t>
            </a:r>
            <a:r>
              <a:rPr lang="en-US" sz="2000" dirty="0" err="1" smtClean="0"/>
              <a:t>Quaisquer</a:t>
            </a:r>
            <a:r>
              <a:rPr lang="en-US" sz="2000" dirty="0" smtClean="0"/>
              <a:t> </a:t>
            </a:r>
            <a:r>
              <a:rPr lang="en-US" sz="2000" dirty="0" err="1" smtClean="0"/>
              <a:t>três</a:t>
            </a:r>
            <a:r>
              <a:rPr lang="en-US" sz="2000" dirty="0" smtClean="0"/>
              <a:t>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 </a:t>
            </a:r>
            <a:r>
              <a:rPr lang="en-US" sz="2000" dirty="0" err="1" smtClean="0"/>
              <a:t>decimais</a:t>
            </a:r>
            <a:endParaRPr lang="en-US" sz="2000" dirty="0" smtClean="0"/>
          </a:p>
          <a:p>
            <a:pPr algn="l"/>
            <a:r>
              <a:rPr lang="en-US" sz="2000" dirty="0" smtClean="0"/>
              <a:t>\d\d\d	</a:t>
            </a:r>
            <a:r>
              <a:rPr lang="en-US" sz="2000" dirty="0" smtClean="0"/>
              <a:t>= </a:t>
            </a:r>
            <a:r>
              <a:rPr lang="en-US" sz="2000" dirty="0" err="1" smtClean="0"/>
              <a:t>Quaisquer</a:t>
            </a:r>
            <a:r>
              <a:rPr lang="en-US" sz="2000" dirty="0" smtClean="0"/>
              <a:t> </a:t>
            </a:r>
            <a:r>
              <a:rPr lang="en-US" sz="2000" dirty="0" err="1" smtClean="0"/>
              <a:t>três</a:t>
            </a:r>
            <a:r>
              <a:rPr lang="en-US" sz="2000" dirty="0" smtClean="0"/>
              <a:t>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 </a:t>
            </a:r>
            <a:r>
              <a:rPr lang="en-US" sz="2000" dirty="0" err="1" smtClean="0"/>
              <a:t>decimais</a:t>
            </a:r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Expressões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" y="144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/>
              <a:t>Exemplo</a:t>
            </a:r>
            <a:r>
              <a:rPr lang="en-US" sz="2000" dirty="0" err="1" smtClean="0"/>
              <a:t>s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90</a:t>
            </a:r>
            <a:r>
              <a:rPr lang="en-US" sz="2000" dirty="0" smtClean="0">
                <a:solidFill>
                  <a:srgbClr val="FF0000"/>
                </a:solidFill>
              </a:rPr>
              <a:t>..</a:t>
            </a:r>
            <a:r>
              <a:rPr lang="en-US" sz="2000" dirty="0" smtClean="0"/>
              <a:t> = 90</a:t>
            </a:r>
            <a:r>
              <a:rPr lang="en-US" sz="2000" dirty="0" smtClean="0">
                <a:solidFill>
                  <a:srgbClr val="FF0000"/>
                </a:solidFill>
              </a:rPr>
              <a:t>00</a:t>
            </a:r>
            <a:r>
              <a:rPr lang="en-US" sz="2000" dirty="0" smtClean="0"/>
              <a:t> or 90</a:t>
            </a:r>
            <a:r>
              <a:rPr lang="en-US" sz="2000" dirty="0" smtClean="0">
                <a:solidFill>
                  <a:srgbClr val="FF0000"/>
                </a:solidFill>
              </a:rPr>
              <a:t>AB</a:t>
            </a:r>
            <a:r>
              <a:rPr lang="en-US" sz="2000" dirty="0" smtClean="0"/>
              <a:t> or 90</a:t>
            </a:r>
            <a:r>
              <a:rPr lang="en-US" sz="2000" dirty="0" smtClean="0">
                <a:solidFill>
                  <a:srgbClr val="FF0000"/>
                </a:solidFill>
              </a:rPr>
              <a:t>7E</a:t>
            </a:r>
          </a:p>
          <a:p>
            <a:pPr algn="l"/>
            <a:r>
              <a:rPr lang="en-US" sz="2000" dirty="0" smtClean="0"/>
              <a:t>“..” </a:t>
            </a:r>
            <a:r>
              <a:rPr lang="en-US" sz="2000" dirty="0" err="1" smtClean="0"/>
              <a:t>neste</a:t>
            </a:r>
            <a:r>
              <a:rPr lang="en-US" sz="2000" dirty="0" smtClean="0"/>
              <a:t> </a:t>
            </a:r>
            <a:r>
              <a:rPr lang="en-US" sz="2000" dirty="0" err="1" smtClean="0"/>
              <a:t>caso</a:t>
            </a:r>
            <a:r>
              <a:rPr lang="en-US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dígito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caractere</a:t>
            </a:r>
            <a:r>
              <a:rPr lang="en-US" sz="20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667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90</a:t>
            </a:r>
            <a:r>
              <a:rPr lang="en-US" sz="2000" dirty="0" smtClean="0">
                <a:solidFill>
                  <a:srgbClr val="FF0000"/>
                </a:solidFill>
              </a:rPr>
              <a:t>\d\d</a:t>
            </a:r>
            <a:r>
              <a:rPr lang="en-US" sz="2000" dirty="0" smtClean="0"/>
              <a:t>  =  90</a:t>
            </a:r>
            <a:r>
              <a:rPr lang="en-US" sz="2000" dirty="0" smtClean="0">
                <a:solidFill>
                  <a:srgbClr val="FF0000"/>
                </a:solidFill>
              </a:rPr>
              <a:t>00</a:t>
            </a:r>
            <a:r>
              <a:rPr lang="en-US" sz="2000" dirty="0" smtClean="0"/>
              <a:t> or 90</a:t>
            </a:r>
            <a:r>
              <a:rPr lang="en-US" sz="2000" dirty="0" smtClean="0">
                <a:solidFill>
                  <a:srgbClr val="FF0000"/>
                </a:solidFill>
              </a:rPr>
              <a:t>46</a:t>
            </a:r>
          </a:p>
          <a:p>
            <a:pPr algn="l"/>
            <a:r>
              <a:rPr lang="en-US" sz="2000" dirty="0" smtClean="0"/>
              <a:t>“\d\d” </a:t>
            </a:r>
            <a:r>
              <a:rPr lang="en-US" sz="2000" dirty="0" err="1" smtClean="0"/>
              <a:t>representa</a:t>
            </a:r>
            <a:r>
              <a:rPr lang="en-US" sz="2000" dirty="0" smtClean="0"/>
              <a:t> </a:t>
            </a:r>
            <a:r>
              <a:rPr lang="en-US" sz="2000" dirty="0" smtClean="0"/>
              <a:t>90 </a:t>
            </a:r>
            <a:r>
              <a:rPr lang="en-US" sz="2000" dirty="0" err="1" smtClean="0"/>
              <a:t>mais</a:t>
            </a:r>
            <a:r>
              <a:rPr lang="en-US" sz="2000" dirty="0" smtClean="0"/>
              <a:t> </a:t>
            </a:r>
            <a:r>
              <a:rPr lang="en-US" sz="2000" dirty="0" err="1" smtClean="0"/>
              <a:t>dois</a:t>
            </a:r>
            <a:r>
              <a:rPr lang="en-US" sz="2000" dirty="0" smtClean="0"/>
              <a:t> (2)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352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90</a:t>
            </a:r>
            <a:r>
              <a:rPr lang="en-US" sz="2000" dirty="0" smtClean="0">
                <a:solidFill>
                  <a:srgbClr val="FF0000"/>
                </a:solidFill>
              </a:rPr>
              <a:t>\d{4}</a:t>
            </a:r>
            <a:r>
              <a:rPr lang="en-US" sz="2000" dirty="0" smtClean="0"/>
              <a:t>  =  90</a:t>
            </a:r>
            <a:r>
              <a:rPr lang="en-US" sz="2000" dirty="0" smtClean="0">
                <a:solidFill>
                  <a:srgbClr val="FF0000"/>
                </a:solidFill>
              </a:rPr>
              <a:t>1111</a:t>
            </a:r>
            <a:r>
              <a:rPr lang="en-US" sz="2000" dirty="0" smtClean="0"/>
              <a:t> or 90</a:t>
            </a:r>
            <a:r>
              <a:rPr lang="en-US" sz="2000" dirty="0" smtClean="0">
                <a:solidFill>
                  <a:srgbClr val="FF0000"/>
                </a:solidFill>
              </a:rPr>
              <a:t>8765</a:t>
            </a:r>
          </a:p>
          <a:p>
            <a:pPr algn="l"/>
            <a:r>
              <a:rPr lang="en-US" sz="2000" dirty="0" smtClean="0"/>
              <a:t>“\d{4}” </a:t>
            </a:r>
            <a:r>
              <a:rPr lang="en-US" sz="2000" dirty="0" err="1" smtClean="0"/>
              <a:t>representa</a:t>
            </a:r>
            <a:r>
              <a:rPr lang="en-US" sz="2000" dirty="0" smtClean="0"/>
              <a:t> </a:t>
            </a:r>
            <a:r>
              <a:rPr lang="en-US" sz="2000" dirty="0" err="1" smtClean="0"/>
              <a:t>quaisquer</a:t>
            </a:r>
            <a:r>
              <a:rPr lang="en-US" sz="2000" dirty="0" smtClean="0"/>
              <a:t> 4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4114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\d{5}</a:t>
            </a:r>
            <a:r>
              <a:rPr lang="en-US" sz="2000" dirty="0" smtClean="0"/>
              <a:t>@Cisco.com = </a:t>
            </a:r>
            <a:r>
              <a:rPr lang="en-US" sz="2000" dirty="0" smtClean="0">
                <a:solidFill>
                  <a:srgbClr val="FF0000"/>
                </a:solidFill>
              </a:rPr>
              <a:t>90123</a:t>
            </a:r>
            <a:r>
              <a:rPr lang="en-US" sz="2000" dirty="0" smtClean="0"/>
              <a:t>@Cisco.com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46482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\d*</a:t>
            </a:r>
            <a:r>
              <a:rPr lang="en-US" sz="2000" dirty="0" smtClean="0"/>
              <a:t>@Cisco.com = </a:t>
            </a:r>
            <a:r>
              <a:rPr lang="en-US" sz="2000" dirty="0" err="1" smtClean="0">
                <a:solidFill>
                  <a:srgbClr val="FF0000"/>
                </a:solidFill>
              </a:rPr>
              <a:t>6544448864</a:t>
            </a:r>
            <a:r>
              <a:rPr lang="en-US" sz="2000" dirty="0" err="1" smtClean="0"/>
              <a:t>@cisco.com</a:t>
            </a:r>
            <a:r>
              <a:rPr lang="en-US" sz="2000" dirty="0" smtClean="0"/>
              <a:t> e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  <a:hlinkClick r:id="rId2"/>
              </a:rPr>
              <a:t>8</a:t>
            </a:r>
            <a:r>
              <a:rPr lang="en-US" sz="2000" dirty="0" smtClean="0">
                <a:hlinkClick r:id="rId2"/>
              </a:rPr>
              <a:t>@cisco.com</a:t>
            </a:r>
            <a:endParaRPr lang="en-US" sz="2000" dirty="0" smtClean="0"/>
          </a:p>
          <a:p>
            <a:pPr algn="l"/>
            <a:r>
              <a:rPr lang="en-US" sz="2000" dirty="0" smtClean="0"/>
              <a:t>“\d*” </a:t>
            </a:r>
            <a:r>
              <a:rPr lang="en-US" sz="2000" dirty="0" err="1" smtClean="0"/>
              <a:t>significa</a:t>
            </a:r>
            <a:r>
              <a:rPr lang="en-US" sz="2000" dirty="0" smtClean="0"/>
              <a:t>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número</a:t>
            </a:r>
            <a:r>
              <a:rPr lang="en-US" sz="2000" dirty="0" smtClean="0"/>
              <a:t> de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5410200"/>
            <a:ext cx="7543800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.*</a:t>
            </a:r>
            <a:r>
              <a:rPr lang="en-US" sz="2000" dirty="0" smtClean="0"/>
              <a:t>@</a:t>
            </a:r>
            <a:r>
              <a:rPr lang="en-US" sz="2000" dirty="0" err="1" smtClean="0"/>
              <a:t>Cisco.com</a:t>
            </a:r>
            <a:r>
              <a:rPr lang="en-US" sz="2000" dirty="0" smtClean="0"/>
              <a:t> </a:t>
            </a:r>
            <a:r>
              <a:rPr lang="en-US" sz="2000" dirty="0" err="1" smtClean="0"/>
              <a:t>pode</a:t>
            </a:r>
            <a:r>
              <a:rPr lang="en-US" sz="2000" dirty="0" smtClean="0"/>
              <a:t> </a:t>
            </a:r>
            <a:r>
              <a:rPr lang="en-US" sz="2000" dirty="0" err="1" smtClean="0"/>
              <a:t>significar</a:t>
            </a:r>
            <a:r>
              <a:rPr lang="en-US" sz="2000" dirty="0" smtClean="0"/>
              <a:t> </a:t>
            </a:r>
            <a:r>
              <a:rPr lang="en-US" sz="2000" dirty="0" err="1" smtClean="0"/>
              <a:t>quaisquer</a:t>
            </a:r>
            <a:r>
              <a:rPr lang="en-US" sz="2000" dirty="0" smtClean="0"/>
              <a:t> </a:t>
            </a:r>
            <a:r>
              <a:rPr lang="en-US" sz="2000" dirty="0" err="1" smtClean="0"/>
              <a:t>caracteres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dígitos</a:t>
            </a:r>
            <a:r>
              <a:rPr lang="en-US" sz="2000" dirty="0" smtClean="0"/>
              <a:t> </a:t>
            </a:r>
            <a:r>
              <a:rPr lang="en-US" sz="2000" dirty="0" err="1" smtClean="0"/>
              <a:t>em</a:t>
            </a:r>
            <a:r>
              <a:rPr lang="en-US" sz="2000" dirty="0" smtClean="0"/>
              <a:t>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combinação</a:t>
            </a:r>
            <a:r>
              <a:rPr lang="en-US" sz="2000" dirty="0" smtClean="0"/>
              <a:t> antes de @</a:t>
            </a:r>
            <a:r>
              <a:rPr lang="en-US" sz="2000" dirty="0" err="1" smtClean="0"/>
              <a:t>Cisco.com</a:t>
            </a:r>
            <a:r>
              <a:rPr lang="en-US" sz="2000" dirty="0" smtClean="0"/>
              <a:t>. </a:t>
            </a:r>
          </a:p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Bob.Smith</a:t>
            </a:r>
            <a:r>
              <a:rPr lang="en-US" sz="1800" dirty="0" smtClean="0"/>
              <a:t>@Cisco.com | </a:t>
            </a:r>
            <a:r>
              <a:rPr lang="en-US" sz="1800" dirty="0" smtClean="0">
                <a:solidFill>
                  <a:srgbClr val="FF0000"/>
                </a:solidFill>
              </a:rPr>
              <a:t>798809</a:t>
            </a:r>
            <a:r>
              <a:rPr lang="en-US" sz="1800" dirty="0" smtClean="0"/>
              <a:t>@Cisco.com | </a:t>
            </a:r>
            <a:r>
              <a:rPr lang="en-US" sz="1800" dirty="0" smtClean="0">
                <a:solidFill>
                  <a:srgbClr val="FF0000"/>
                </a:solidFill>
              </a:rPr>
              <a:t>Bob8809</a:t>
            </a:r>
            <a:r>
              <a:rPr lang="en-US" sz="1800" dirty="0" smtClean="0"/>
              <a:t>@Cisco.com.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Expressões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3400" y="2286000"/>
            <a:ext cx="777240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expressões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utilizadas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criação</a:t>
            </a:r>
            <a:r>
              <a:rPr lang="en-US" dirty="0" smtClean="0"/>
              <a:t> de </a:t>
            </a:r>
            <a:r>
              <a:rPr lang="en-US" b="1" u="sng" dirty="0" smtClean="0">
                <a:solidFill>
                  <a:srgbClr val="FF0000"/>
                </a:solidFill>
              </a:rPr>
              <a:t>Transforms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 </a:t>
            </a:r>
            <a:r>
              <a:rPr lang="en-US" dirty="0" err="1" smtClean="0"/>
              <a:t>também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Search Rules</a:t>
            </a:r>
            <a:r>
              <a:rPr lang="en-US" dirty="0" smtClean="0"/>
              <a:t>.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Maiores</a:t>
            </a:r>
            <a:r>
              <a:rPr lang="en-US" dirty="0" smtClean="0"/>
              <a:t> </a:t>
            </a:r>
            <a:r>
              <a:rPr lang="en-US" dirty="0" err="1" smtClean="0"/>
              <a:t>informações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Regex</a:t>
            </a:r>
            <a:r>
              <a:rPr lang="en-US" dirty="0" smtClean="0"/>
              <a:t> </a:t>
            </a:r>
            <a:r>
              <a:rPr lang="en-US" dirty="0" smtClean="0"/>
              <a:t>(“Regular expressions”)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smtClean="0"/>
              <a:t>ser </a:t>
            </a:r>
            <a:r>
              <a:rPr lang="en-US" dirty="0" err="1" smtClean="0"/>
              <a:t>encontradas</a:t>
            </a:r>
            <a:r>
              <a:rPr lang="en-US" dirty="0" smtClean="0"/>
              <a:t> no </a:t>
            </a:r>
            <a:r>
              <a:rPr lang="en-US" dirty="0" err="1" smtClean="0"/>
              <a:t>arquivo</a:t>
            </a:r>
            <a:r>
              <a:rPr lang="en-US" dirty="0" smtClean="0"/>
              <a:t> de </a:t>
            </a:r>
            <a:r>
              <a:rPr lang="en-US" dirty="0" err="1" smtClean="0"/>
              <a:t>ajuda</a:t>
            </a:r>
            <a:r>
              <a:rPr lang="en-US" dirty="0" smtClean="0"/>
              <a:t> do VCS </a:t>
            </a:r>
            <a:r>
              <a:rPr lang="en-US" dirty="0" smtClean="0"/>
              <a:t>Control, </a:t>
            </a:r>
            <a:r>
              <a:rPr lang="en-US" dirty="0" err="1" smtClean="0"/>
              <a:t>além</a:t>
            </a:r>
            <a:r>
              <a:rPr lang="en-US" dirty="0" smtClean="0"/>
              <a:t> de </a:t>
            </a:r>
            <a:r>
              <a:rPr lang="en-US" dirty="0" err="1" smtClean="0"/>
              <a:t>muitos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web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prover</a:t>
            </a:r>
            <a:r>
              <a:rPr lang="en-US" dirty="0" smtClean="0"/>
              <a:t> </a:t>
            </a:r>
            <a:r>
              <a:rPr lang="en-US" dirty="0" err="1" smtClean="0"/>
              <a:t>detalhes</a:t>
            </a:r>
            <a:r>
              <a:rPr lang="en-US" dirty="0" smtClean="0"/>
              <a:t> e </a:t>
            </a:r>
            <a:r>
              <a:rPr lang="en-US" dirty="0" err="1" smtClean="0"/>
              <a:t>exemplos</a:t>
            </a:r>
            <a:r>
              <a:rPr lang="en-US" dirty="0" smtClean="0"/>
              <a:t>.</a:t>
            </a: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chamada</a:t>
            </a:r>
            <a:r>
              <a:rPr lang="en-US" dirty="0" smtClean="0"/>
              <a:t> </a:t>
            </a:r>
            <a:r>
              <a:rPr lang="en-US" dirty="0" err="1" smtClean="0"/>
              <a:t>acontece</a:t>
            </a:r>
            <a:r>
              <a:rPr lang="en-US" dirty="0" smtClean="0"/>
              <a:t> !!!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447800"/>
            <a:ext cx="75438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err="1" smtClean="0"/>
              <a:t>Quando</a:t>
            </a:r>
            <a:r>
              <a:rPr lang="en-US" sz="2800" b="1" dirty="0" smtClean="0"/>
              <a:t> um endpoint </a:t>
            </a:r>
            <a:r>
              <a:rPr lang="en-US" sz="2800" b="1" dirty="0" err="1" smtClean="0"/>
              <a:t>chama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outro</a:t>
            </a:r>
            <a:r>
              <a:rPr lang="en-US" sz="2800" b="1" dirty="0" smtClean="0"/>
              <a:t>, o VCS </a:t>
            </a:r>
            <a:r>
              <a:rPr lang="en-US" sz="2800" b="1" dirty="0" err="1" smtClean="0"/>
              <a:t>executa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seguintes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passos</a:t>
            </a:r>
            <a:r>
              <a:rPr lang="en-US" sz="2800" b="1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2362200"/>
            <a:ext cx="75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l">
              <a:buFont typeface="+mj-lt"/>
              <a:buAutoNum type="arabicPeriod"/>
            </a:pPr>
            <a:r>
              <a:rPr lang="en-US" sz="2000" b="1" dirty="0" smtClean="0"/>
              <a:t>Define a </a:t>
            </a:r>
            <a:r>
              <a:rPr lang="en-US" sz="2000" b="1" dirty="0" err="1" smtClean="0"/>
              <a:t>origem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destinos</a:t>
            </a:r>
            <a:r>
              <a:rPr lang="en-US" sz="2000" b="1" dirty="0" smtClean="0"/>
              <a:t>;</a:t>
            </a:r>
          </a:p>
          <a:p>
            <a:pPr marL="914400" lvl="1" indent="-457200" algn="l">
              <a:buFont typeface="+mj-lt"/>
              <a:buAutoNum type="arabicPeriod"/>
            </a:pPr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r>
              <a:rPr lang="en-US" sz="2000" b="1" dirty="0" err="1" smtClean="0"/>
              <a:t>Faz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verificação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fim</a:t>
            </a:r>
            <a:r>
              <a:rPr lang="en-US" sz="2000" b="1" dirty="0" smtClean="0"/>
              <a:t> de saber </a:t>
            </a:r>
            <a:r>
              <a:rPr lang="en-US" sz="2000" b="1" dirty="0" smtClean="0"/>
              <a:t>se </a:t>
            </a:r>
            <a:r>
              <a:rPr lang="en-US" sz="2000" b="1" dirty="0" err="1" smtClean="0"/>
              <a:t>eles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precisam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sofrer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alguma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alteração</a:t>
            </a:r>
            <a:r>
              <a:rPr lang="en-US" sz="2000" b="1" dirty="0" smtClean="0"/>
              <a:t>;</a:t>
            </a:r>
          </a:p>
          <a:p>
            <a:pPr marL="914400" lvl="1" indent="-457200" algn="l">
              <a:buFont typeface="+mj-lt"/>
              <a:buAutoNum type="arabicPeriod"/>
            </a:pPr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r>
              <a:rPr lang="en-US" sz="2000" b="1" dirty="0" err="1" smtClean="0"/>
              <a:t>Verifica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podem</a:t>
            </a:r>
            <a:r>
              <a:rPr lang="en-US" sz="2000" b="1" dirty="0" smtClean="0"/>
              <a:t> </a:t>
            </a:r>
            <a:r>
              <a:rPr lang="en-US" sz="2000" b="1" dirty="0" smtClean="0"/>
              <a:t>ser </a:t>
            </a:r>
            <a:r>
              <a:rPr lang="en-US" sz="2000" b="1" dirty="0" err="1" smtClean="0"/>
              <a:t>encaixado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política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regra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administrativa</a:t>
            </a:r>
            <a:r>
              <a:rPr lang="en-US" sz="2000" b="1" dirty="0" smtClean="0"/>
              <a:t>;</a:t>
            </a:r>
          </a:p>
          <a:p>
            <a:pPr marL="914400" lvl="1" indent="-457200" algn="l">
              <a:buFont typeface="+mj-lt"/>
              <a:buAutoNum type="arabicPeriod"/>
            </a:pPr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r>
              <a:rPr lang="en-US" sz="2000" b="1" dirty="0" err="1" smtClean="0"/>
              <a:t>Verifica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ocorre</a:t>
            </a:r>
            <a:r>
              <a:rPr lang="en-US" sz="2000" b="1" dirty="0" smtClean="0"/>
              <a:t> match com </a:t>
            </a:r>
            <a:r>
              <a:rPr lang="en-US" sz="2000" b="1" dirty="0" err="1" smtClean="0"/>
              <a:t>algum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apelido</a:t>
            </a:r>
            <a:r>
              <a:rPr lang="en-US" sz="2000" b="1" dirty="0" smtClean="0"/>
              <a:t> (“alias”) do </a:t>
            </a:r>
            <a:r>
              <a:rPr lang="en-US" sz="2000" b="1" dirty="0" smtClean="0"/>
              <a:t>“Find Me”;</a:t>
            </a:r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r>
              <a:rPr lang="en-US" sz="2000" b="1" dirty="0" err="1" smtClean="0"/>
              <a:t>Processa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Regra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Busca</a:t>
            </a:r>
            <a:r>
              <a:rPr lang="en-US" sz="2000" b="1" dirty="0" smtClean="0"/>
              <a:t> (“Search Rules”);</a:t>
            </a:r>
          </a:p>
          <a:p>
            <a:pPr marL="1371600" lvl="2" indent="-457200" algn="l"/>
            <a:endParaRPr lang="en-US" sz="2000" b="1" dirty="0" smtClean="0"/>
          </a:p>
          <a:p>
            <a:pPr marL="914400" lvl="1" indent="-457200" algn="l">
              <a:buFont typeface="+mj-lt"/>
              <a:buAutoNum type="arabicPeriod"/>
            </a:pPr>
            <a:r>
              <a:rPr lang="en-US" sz="2000" b="1" dirty="0" smtClean="0"/>
              <a:t>Se </a:t>
            </a:r>
            <a:r>
              <a:rPr lang="en-US" sz="2000" b="1" dirty="0" err="1" smtClean="0"/>
              <a:t>não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há</a:t>
            </a:r>
            <a:r>
              <a:rPr lang="en-US" sz="2000" b="1" dirty="0" smtClean="0"/>
              <a:t> match, </a:t>
            </a:r>
            <a:r>
              <a:rPr lang="en-US" sz="2000" b="1" dirty="0" err="1" smtClean="0"/>
              <a:t>faz</a:t>
            </a:r>
            <a:r>
              <a:rPr lang="en-US" sz="2000" b="1" dirty="0" smtClean="0"/>
              <a:t> um broadcast da </a:t>
            </a:r>
            <a:r>
              <a:rPr lang="en-US" sz="2000" b="1" dirty="0" err="1" smtClean="0"/>
              <a:t>solicitação</a:t>
            </a:r>
            <a:r>
              <a:rPr lang="en-US" sz="2000" b="1" dirty="0" smtClean="0"/>
              <a:t> da </a:t>
            </a:r>
            <a:r>
              <a:rPr lang="en-US" sz="2000" b="1" dirty="0" err="1" smtClean="0"/>
              <a:t>chamada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aos</a:t>
            </a:r>
            <a:r>
              <a:rPr lang="en-US" sz="2000" b="1" dirty="0" smtClean="0"/>
              <a:t> gateways </a:t>
            </a:r>
            <a:r>
              <a:rPr lang="en-US" sz="2000" b="1" dirty="0" err="1" smtClean="0"/>
              <a:t>vizinhos</a:t>
            </a:r>
            <a:r>
              <a:rPr lang="en-US" sz="2000" b="1" dirty="0" smtClean="0"/>
              <a:t>.</a:t>
            </a:r>
          </a:p>
          <a:p>
            <a:pPr algn="l"/>
            <a:endParaRPr lang="en-US" sz="20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1676400"/>
            <a:ext cx="91440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0937" y="2286000"/>
            <a:ext cx="45606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PreSearch</a:t>
            </a:r>
            <a:r>
              <a:rPr lang="en-US" sz="3200" b="1" dirty="0" smtClean="0">
                <a:solidFill>
                  <a:schemeClr val="bg1"/>
                </a:solidFill>
              </a:rPr>
              <a:t> Transforms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Básicos</a:t>
            </a:r>
            <a:r>
              <a:rPr lang="en-US" dirty="0" smtClean="0"/>
              <a:t> de </a:t>
            </a:r>
            <a:r>
              <a:rPr lang="en-US" dirty="0" err="1" smtClean="0"/>
              <a:t>PreSearch</a:t>
            </a:r>
            <a:r>
              <a:rPr lang="en-US" dirty="0" smtClean="0"/>
              <a:t> Transforms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501271"/>
            <a:ext cx="754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 </a:t>
            </a:r>
            <a:r>
              <a:rPr lang="en-US" dirty="0" err="1" smtClean="0"/>
              <a:t>função</a:t>
            </a:r>
            <a:r>
              <a:rPr lang="en-US" dirty="0" smtClean="0"/>
              <a:t> de </a:t>
            </a:r>
            <a:r>
              <a:rPr lang="en-US" b="1" dirty="0" err="1" smtClean="0"/>
              <a:t>Presearch</a:t>
            </a:r>
            <a:r>
              <a:rPr lang="en-US" b="1" dirty="0" smtClean="0"/>
              <a:t> Transform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modificar</a:t>
            </a:r>
            <a:r>
              <a:rPr lang="en-US" dirty="0" smtClean="0"/>
              <a:t> o alias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solicitação</a:t>
            </a:r>
            <a:r>
              <a:rPr lang="en-US" dirty="0" smtClean="0"/>
              <a:t> de </a:t>
            </a:r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 smtClean="0"/>
              <a:t>entrante</a:t>
            </a:r>
            <a:r>
              <a:rPr lang="en-US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415671"/>
            <a:ext cx="75438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 </a:t>
            </a:r>
            <a:r>
              <a:rPr lang="en-US" dirty="0" err="1" smtClean="0"/>
              <a:t>transformação</a:t>
            </a:r>
            <a:r>
              <a:rPr lang="en-US" dirty="0" smtClean="0"/>
              <a:t> é </a:t>
            </a:r>
            <a:r>
              <a:rPr lang="en-US" dirty="0" err="1" smtClean="0"/>
              <a:t>aplicada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VCS antes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qualquer</a:t>
            </a:r>
            <a:r>
              <a:rPr lang="en-US" dirty="0" smtClean="0"/>
              <a:t> Call Policy </a:t>
            </a:r>
            <a:r>
              <a:rPr lang="en-US" dirty="0" err="1" smtClean="0"/>
              <a:t>ou</a:t>
            </a:r>
            <a:r>
              <a:rPr lang="en-US" dirty="0" smtClean="0"/>
              <a:t> User Policy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aplicado</a:t>
            </a:r>
            <a:r>
              <a:rPr lang="en-US" dirty="0" smtClean="0"/>
              <a:t>, </a:t>
            </a:r>
            <a:r>
              <a:rPr lang="en-US" dirty="0" smtClean="0"/>
              <a:t>e antes do </a:t>
            </a:r>
            <a:r>
              <a:rPr lang="en-US" dirty="0" err="1" smtClean="0"/>
              <a:t>início</a:t>
            </a:r>
            <a:r>
              <a:rPr lang="en-US" dirty="0" smtClean="0"/>
              <a:t> de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busca</a:t>
            </a:r>
            <a:r>
              <a:rPr lang="en-US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75438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Isto</a:t>
            </a:r>
            <a:r>
              <a:rPr lang="en-US" dirty="0" smtClean="0"/>
              <a:t> é </a:t>
            </a:r>
            <a:r>
              <a:rPr lang="en-US" dirty="0" err="1" smtClean="0"/>
              <a:t>aplicado</a:t>
            </a:r>
            <a:r>
              <a:rPr lang="en-US" dirty="0" smtClean="0"/>
              <a:t> a </a:t>
            </a:r>
            <a:r>
              <a:rPr lang="en-US" b="1" u="sng" dirty="0" err="1" smtClean="0">
                <a:solidFill>
                  <a:srgbClr val="FF0000"/>
                </a:solidFill>
              </a:rPr>
              <a:t>todas</a:t>
            </a:r>
            <a:r>
              <a:rPr lang="en-US" b="1" dirty="0" smtClean="0"/>
              <a:t> </a:t>
            </a:r>
            <a:r>
              <a:rPr lang="en-US" dirty="0" smtClean="0"/>
              <a:t>as </a:t>
            </a:r>
            <a:r>
              <a:rPr lang="en-US" dirty="0" err="1" smtClean="0"/>
              <a:t>solicitações</a:t>
            </a:r>
            <a:r>
              <a:rPr lang="en-US" dirty="0" smtClean="0"/>
              <a:t> de </a:t>
            </a:r>
            <a:r>
              <a:rPr lang="en-US" dirty="0" err="1" smtClean="0"/>
              <a:t>buscas</a:t>
            </a:r>
            <a:r>
              <a:rPr lang="en-US" dirty="0" smtClean="0"/>
              <a:t> </a:t>
            </a:r>
            <a:r>
              <a:rPr lang="en-US" dirty="0" err="1" smtClean="0"/>
              <a:t>advindas</a:t>
            </a:r>
            <a:r>
              <a:rPr lang="en-US" dirty="0" smtClean="0"/>
              <a:t> de </a:t>
            </a:r>
            <a:r>
              <a:rPr lang="en-US" dirty="0" err="1" smtClean="0"/>
              <a:t>Zonas</a:t>
            </a:r>
            <a:r>
              <a:rPr lang="en-US" dirty="0" smtClean="0"/>
              <a:t> local, </a:t>
            </a:r>
            <a:r>
              <a:rPr lang="en-US" dirty="0" err="1" smtClean="0"/>
              <a:t>vizinha</a:t>
            </a:r>
            <a:r>
              <a:rPr lang="en-US" dirty="0" smtClean="0"/>
              <a:t> (“neighbor”) </a:t>
            </a:r>
            <a:r>
              <a:rPr lang="en-US" dirty="0" err="1" smtClean="0"/>
              <a:t>ou</a:t>
            </a:r>
            <a:r>
              <a:rPr lang="en-US" dirty="0" smtClean="0"/>
              <a:t> transversal (“traversal”).</a:t>
            </a:r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9600" y="4953000"/>
            <a:ext cx="75438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Não</a:t>
            </a:r>
            <a:r>
              <a:rPr lang="en-US" dirty="0" smtClean="0"/>
              <a:t> se </a:t>
            </a:r>
            <a:r>
              <a:rPr lang="en-US" dirty="0" err="1" smtClean="0"/>
              <a:t>aplica</a:t>
            </a:r>
            <a:r>
              <a:rPr lang="en-US" dirty="0" smtClean="0"/>
              <a:t> a </a:t>
            </a:r>
            <a:r>
              <a:rPr lang="en-US" dirty="0" err="1" smtClean="0"/>
              <a:t>solicitações</a:t>
            </a:r>
            <a:r>
              <a:rPr lang="en-US" dirty="0" smtClean="0"/>
              <a:t> </a:t>
            </a:r>
            <a:r>
              <a:rPr lang="en-US" dirty="0" err="1" smtClean="0"/>
              <a:t>recebidas</a:t>
            </a:r>
            <a:r>
              <a:rPr lang="en-US" dirty="0" smtClean="0"/>
              <a:t> de Clusters </a:t>
            </a:r>
            <a:r>
              <a:rPr lang="en-US" dirty="0" err="1" smtClean="0"/>
              <a:t>vizinhos</a:t>
            </a:r>
            <a:r>
              <a:rPr lang="en-US" dirty="0" smtClean="0"/>
              <a:t> (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configurados</a:t>
            </a:r>
            <a:r>
              <a:rPr lang="en-US" dirty="0" smtClean="0"/>
              <a:t> de forma </a:t>
            </a:r>
            <a:r>
              <a:rPr lang="en-US" dirty="0" err="1" smtClean="0"/>
              <a:t>idêntica</a:t>
            </a:r>
            <a:r>
              <a:rPr lang="en-US" dirty="0" smtClean="0"/>
              <a:t> e </a:t>
            </a:r>
            <a:r>
              <a:rPr lang="en-US" dirty="0" err="1" smtClean="0"/>
              <a:t>portanto</a:t>
            </a:r>
            <a:r>
              <a:rPr lang="en-US" dirty="0" smtClean="0"/>
              <a:t> </a:t>
            </a:r>
            <a:r>
              <a:rPr lang="en-US" dirty="0" err="1" smtClean="0"/>
              <a:t>já</a:t>
            </a:r>
            <a:r>
              <a:rPr lang="en-US" dirty="0" smtClean="0"/>
              <a:t> </a:t>
            </a:r>
            <a:r>
              <a:rPr lang="en-US" dirty="0" err="1" smtClean="0"/>
              <a:t>possuem</a:t>
            </a:r>
            <a:r>
              <a:rPr lang="en-US" dirty="0" smtClean="0"/>
              <a:t> o </a:t>
            </a:r>
            <a:r>
              <a:rPr lang="en-US" dirty="0" err="1" smtClean="0"/>
              <a:t>mesmo</a:t>
            </a:r>
            <a:r>
              <a:rPr lang="en-US" dirty="0" smtClean="0"/>
              <a:t> transform).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PreSearch</a:t>
            </a:r>
            <a:r>
              <a:rPr lang="en-US" dirty="0" smtClean="0"/>
              <a:t> Transforms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191089"/>
            <a:ext cx="8077200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u="sng" dirty="0" err="1" smtClean="0"/>
              <a:t>Notas</a:t>
            </a:r>
            <a:r>
              <a:rPr lang="en-US" u="sng" dirty="0" smtClean="0"/>
              <a:t> </a:t>
            </a:r>
            <a:r>
              <a:rPr lang="en-US" u="sng" dirty="0" err="1" smtClean="0"/>
              <a:t>prioritárias</a:t>
            </a:r>
            <a:r>
              <a:rPr lang="en-US" u="sng" dirty="0" smtClean="0"/>
              <a:t>:</a:t>
            </a:r>
          </a:p>
          <a:p>
            <a:pPr lvl="1" algn="l"/>
            <a:endParaRPr lang="en-US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dirty="0" smtClean="0"/>
              <a:t> 100 </a:t>
            </a:r>
            <a:r>
              <a:rPr lang="en-US" dirty="0" err="1" smtClean="0"/>
              <a:t>PreSearch</a:t>
            </a:r>
            <a:r>
              <a:rPr lang="en-US" dirty="0" smtClean="0"/>
              <a:t> </a:t>
            </a:r>
            <a:r>
              <a:rPr lang="en-US" dirty="0" smtClean="0"/>
              <a:t>Transforms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configurados</a:t>
            </a:r>
            <a:r>
              <a:rPr lang="en-US" dirty="0" smtClean="0"/>
              <a:t>;</a:t>
            </a:r>
          </a:p>
          <a:p>
            <a:pPr lvl="1" algn="l">
              <a:buFont typeface="Wingdings" pitchFamily="2" charset="2"/>
              <a:buChar char="Ø"/>
            </a:pPr>
            <a:endParaRPr lang="en-US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transform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ter</a:t>
            </a:r>
            <a:r>
              <a:rPr lang="en-US" dirty="0" smtClean="0"/>
              <a:t> um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prioridade</a:t>
            </a:r>
            <a:r>
              <a:rPr lang="en-US" dirty="0" smtClean="0"/>
              <a:t> </a:t>
            </a:r>
            <a:r>
              <a:rPr lang="en-US" dirty="0" err="1" smtClean="0"/>
              <a:t>único</a:t>
            </a:r>
            <a:r>
              <a:rPr lang="en-US" dirty="0" smtClean="0"/>
              <a:t> entre 1 e 65534;</a:t>
            </a:r>
          </a:p>
          <a:p>
            <a:pPr lvl="1" algn="l">
              <a:buFont typeface="Wingdings" pitchFamily="2" charset="2"/>
              <a:buChar char="Ø"/>
            </a:pPr>
            <a:endParaRPr lang="en-US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dirty="0" smtClean="0"/>
              <a:t> Os transforms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processados</a:t>
            </a:r>
            <a:r>
              <a:rPr lang="en-US" dirty="0" smtClean="0"/>
              <a:t> </a:t>
            </a:r>
            <a:r>
              <a:rPr lang="en-US" dirty="0" err="1" smtClean="0"/>
              <a:t>iniciando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prioridade</a:t>
            </a:r>
            <a:r>
              <a:rPr lang="en-US" dirty="0" smtClean="0"/>
              <a:t> 1;</a:t>
            </a:r>
          </a:p>
          <a:p>
            <a:pPr lvl="1" algn="l"/>
            <a:endParaRPr lang="en-US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dirty="0" smtClean="0"/>
              <a:t> Se um novo pre-search transform com a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prioridade</a:t>
            </a:r>
            <a:r>
              <a:rPr lang="en-US" dirty="0" smtClean="0"/>
              <a:t> de um </a:t>
            </a:r>
            <a:r>
              <a:rPr lang="en-US" dirty="0" err="1" smtClean="0"/>
              <a:t>existente</a:t>
            </a:r>
            <a:r>
              <a:rPr lang="en-US" dirty="0" smtClean="0"/>
              <a:t> for </a:t>
            </a:r>
            <a:r>
              <a:rPr lang="en-US" dirty="0" err="1" smtClean="0"/>
              <a:t>adicionado</a:t>
            </a:r>
            <a:r>
              <a:rPr lang="en-US" dirty="0" smtClean="0"/>
              <a:t>,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transforms com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prioridade</a:t>
            </a:r>
            <a:r>
              <a:rPr lang="en-US" dirty="0" smtClean="0"/>
              <a:t> </a:t>
            </a:r>
            <a:r>
              <a:rPr lang="en-US" dirty="0" err="1" smtClean="0"/>
              <a:t>terão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prioridade</a:t>
            </a:r>
            <a:r>
              <a:rPr lang="en-US" dirty="0" smtClean="0"/>
              <a:t> </a:t>
            </a:r>
            <a:r>
              <a:rPr lang="en-US" dirty="0" err="1" smtClean="0"/>
              <a:t>acrescida</a:t>
            </a:r>
            <a:r>
              <a:rPr lang="en-US" dirty="0" smtClean="0"/>
              <a:t> de um. No </a:t>
            </a:r>
            <a:r>
              <a:rPr lang="en-US" dirty="0" err="1" smtClean="0"/>
              <a:t>entanto</a:t>
            </a:r>
            <a:r>
              <a:rPr lang="en-US" dirty="0" smtClean="0"/>
              <a:t>, se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existirem</a:t>
            </a:r>
            <a:r>
              <a:rPr lang="en-US" dirty="0" smtClean="0"/>
              <a:t> “slots” </a:t>
            </a:r>
            <a:r>
              <a:rPr lang="en-US" dirty="0" err="1" smtClean="0"/>
              <a:t>suficientes</a:t>
            </a:r>
            <a:r>
              <a:rPr lang="en-US" dirty="0" smtClean="0"/>
              <a:t> </a:t>
            </a:r>
            <a:r>
              <a:rPr lang="en-US" dirty="0" err="1" smtClean="0"/>
              <a:t>restantes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mover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prioridades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baixo</a:t>
            </a:r>
            <a:r>
              <a:rPr lang="en-US" dirty="0" smtClean="0"/>
              <a:t>, </a:t>
            </a:r>
            <a:r>
              <a:rPr lang="en-US" dirty="0" err="1" smtClean="0"/>
              <a:t>aparecerá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mensagem</a:t>
            </a:r>
            <a:r>
              <a:rPr lang="en-US" dirty="0" smtClean="0"/>
              <a:t> de </a:t>
            </a:r>
            <a:r>
              <a:rPr lang="en-US" dirty="0" err="1" smtClean="0"/>
              <a:t>erro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Tmplt#1_3.11.08">
  <a:themeElements>
    <a:clrScheme name="White_Tmplt#1_3.11.08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White_Tmplt#1_3.11.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hite_Tmplt#1_3.11.08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White_Tmplt#1_3.11.08</Template>
  <TotalTime>19136</TotalTime>
  <Pages>28</Pages>
  <Words>845</Words>
  <Application>Microsoft Office PowerPoint</Application>
  <PresentationFormat>On-screen Show (4:3)</PresentationFormat>
  <Paragraphs>117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White_Tmplt#1_3.11.08</vt:lpstr>
      <vt:lpstr>VCS Control Expressões Regulares (REGEX)</vt:lpstr>
      <vt:lpstr>Slide 2</vt:lpstr>
      <vt:lpstr>Expressões Regulares</vt:lpstr>
      <vt:lpstr>Expressões Regulares</vt:lpstr>
      <vt:lpstr>Expressões Regulares</vt:lpstr>
      <vt:lpstr>Quando uma chamada acontece !!!</vt:lpstr>
      <vt:lpstr>Slide 7</vt:lpstr>
      <vt:lpstr>Básicos de PreSearch Transforms</vt:lpstr>
      <vt:lpstr>PreSearch Transforms</vt:lpstr>
      <vt:lpstr>Slide 10</vt:lpstr>
      <vt:lpstr>Transform</vt:lpstr>
      <vt:lpstr>Manipulando Alias con Regex</vt:lpstr>
      <vt:lpstr>Regras Adicionais de PreSearch Transforms</vt:lpstr>
      <vt:lpstr>Slide 14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2009-10-27T05:21:25Z</dcterms:created>
  <dc:creator>Cisco Systems, Inc.</dc:creator>
  <lastModifiedBy>vcurcio</lastModifiedBy>
  <lastPrinted>2009-10-27T05:21:25Z</lastPrinted>
  <dcterms:modified xsi:type="dcterms:W3CDTF">2011-12-21T20:30:37Z</dcterms:modified>
  <revision>468</revision>
  <dc:title>CTS-3010/3210 &amp; CTS-3000/3200 Upgrade Kit</dc:title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DV.Tracking" pid="2">
    <vt:lpwstr>true</vt:lpwstr>
  </property>
  <property fmtid="{D5CDD505-2E9C-101B-9397-08002B2CF9AE}" name="DV.DocumentId" pid="3">
    <vt:lpwstr>IjISdSjQqYs93fAKYWPvuw</vt:lpwstr>
  </property>
  <property fmtid="{D5CDD505-2E9C-101B-9397-08002B2CF9AE}" name="DV.VersionId" pid="4">
    <vt:lpwstr>DO6b5kS2QHieZNjw2IiK3o</vt:lpwstr>
  </property>
  <property fmtid="{D5CDD505-2E9C-101B-9397-08002B2CF9AE}" name="DV.MergeIncapabilityFlags" pid="5">
    <vt:i4>0</vt:i4>
  </property>
</Properties>
</file>