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

<Relationships xmlns="http://schemas.openxmlformats.org/package/2006/relationships">
  <Relationship Id="cId1" Type="http://schemas.openxmlformats.org/officeDocument/2006/relationships/custom-properties" Target="docProps/custom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4" r:id="rId3"/>
    <p:sldId id="256" r:id="rId4"/>
    <p:sldId id="265" r:id="rId5"/>
    <p:sldId id="260" r:id="rId6"/>
    <p:sldId id="266" r:id="rId7"/>
    <p:sldId id="258" r:id="rId8"/>
    <p:sldId id="267" r:id="rId9"/>
    <p:sldId id="262" r:id="rId10"/>
    <p:sldId id="268" r:id="rId11"/>
    <p:sldId id="263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43310" autoAdjust="0"/>
  </p:normalViewPr>
  <p:slideViewPr>
    <p:cSldViewPr>
      <p:cViewPr varScale="1">
        <p:scale>
          <a:sx n="37" d="100"/>
          <a:sy n="37" d="100"/>
        </p:scale>
        <p:origin x="-25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?>

<Relationships xmlns="http://schemas.openxmlformats.org/package/2006/relationships">
  <Relationship Id="rId1" Type="http://schemas.openxmlformats.org/officeDocument/2006/relationships/slideMaster" Target="slideMasters/slideMaster1.xml"/>
  <Relationship Id="rId10" Type="http://schemas.openxmlformats.org/officeDocument/2006/relationships/slide" Target="slides/slide9.xml"/>
  <Relationship Id="rId11" Type="http://schemas.openxmlformats.org/officeDocument/2006/relationships/slide" Target="slides/slide10.xml"/>
  <Relationship Id="rId12" Type="http://schemas.openxmlformats.org/officeDocument/2006/relationships/slide" Target="slides/slide11.xml"/>
  <Relationship Id="rId13" Type="http://schemas.openxmlformats.org/officeDocument/2006/relationships/slide" Target="slides/slide12.xml"/>
  <Relationship Id="rId14" Type="http://schemas.openxmlformats.org/officeDocument/2006/relationships/notesMaster" Target="notesMasters/notesMaster1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heme" Target="theme/theme1.xml"/>
  <Relationship Id="rId18" Type="http://schemas.openxmlformats.org/officeDocument/2006/relationships/tableStyles" Target="tableStyles.xml"/>
  <Relationship Id="rId2" Type="http://schemas.openxmlformats.org/officeDocument/2006/relationships/slide" Target="slides/slide1.xml"/>
  <Relationship Id="rId3" Type="http://schemas.openxmlformats.org/officeDocument/2006/relationships/slide" Target="slides/slide2.xml"/>
  <Relationship Id="rId4" Type="http://schemas.openxmlformats.org/officeDocument/2006/relationships/slide" Target="slides/slide3.xml"/>
  <Relationship Id="rId5" Type="http://schemas.openxmlformats.org/officeDocument/2006/relationships/slide" Target="slides/slide4.xml"/>
  <Relationship Id="rId6" Type="http://schemas.openxmlformats.org/officeDocument/2006/relationships/slide" Target="slides/slide5.xml"/>
  <Relationship Id="rId7" Type="http://schemas.openxmlformats.org/officeDocument/2006/relationships/slide" Target="slides/slide6.xml"/>
  <Relationship Id="rId8" Type="http://schemas.openxmlformats.org/officeDocument/2006/relationships/slide" Target="slides/slide7.xml"/>
  <Relationship Id="rId9" Type="http://schemas.openxmlformats.org/officeDocument/2006/relationships/slide" Target="slides/slide8.xml"/>
</Relationships>

</file>

<file path=ppt/notesMasters/_rels/notesMaster1.xml.rels><?xml version="1.0" encoding="UTF-8"?>

<Relationships xmlns="http://schemas.openxmlformats.org/package/2006/relationships">
  <Relationship Id="rId1" Type="http://schemas.openxmlformats.org/officeDocument/2006/relationships/theme" Target="../theme/theme2.xml"/>
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C7530-1995-4DE2-B6B0-FAE8C6BB56A3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20FC9-852C-4739-B2A2-328609844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.xml"/>
</Relationships>

</file>

<file path=ppt/notesSlides/_rels/notesSlide2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.xml"/>
</Relationships>

</file>

<file path=ppt/notesSlides/_rels/notesSlide3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5.xml"/>
</Relationships>

</file>

<file path=ppt/notesSlides/_rels/notesSlide4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7.xml"/>
</Relationships>

</file>

<file path=ppt/notesSlides/_rels/notesSlide5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9.xml"/>
</Relationships>

</file>

<file path=ppt/notesSlides/_rels/notesSlide6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1.xml"/>
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s-MX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None/>
            </a:pPr>
            <a:endParaRPr lang="es-MX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0FC9-852C-4739-B2A2-328609844B1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 Horizont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858" y="1618487"/>
            <a:ext cx="9181171" cy="236772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37171" y="1618488"/>
            <a:ext cx="9235440" cy="2359152"/>
          </a:xfrm>
          <a:solidFill>
            <a:schemeClr val="accent1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5483225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874" y="4114800"/>
            <a:ext cx="8112125" cy="102235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slideLayout" Target="../slideLayouts/slideLayout12.xml"/>
  <Relationship Id="rId13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778FE-D3C4-4C40-94C7-2AA8C98C61B4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293CF-A520-49A8-8105-5AB3FA1DB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2.xml"/>
  <Relationship Id="rId2" Type="http://schemas.openxmlformats.org/officeDocument/2006/relationships/notesSlide" Target="../notesSlides/notesSlide1.xml"/>
  <Relationship Id="rId3" Type="http://schemas.openxmlformats.org/officeDocument/2006/relationships/image" Target="../media/image1.jpeg"/>
</Relationships>

</file>

<file path=ppt/slides/_rels/slide1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1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  <Relationship Id="rId2" Type="http://schemas.openxmlformats.org/officeDocument/2006/relationships/notesSlide" Target="../notesSlides/notesSlide6.xml"/>
  <Relationship Id="rId3" Type="http://schemas.openxmlformats.org/officeDocument/2006/relationships/image" Target="../media/image6.png"/>
</Relationships>

</file>

<file path=ppt/slides/_rels/slide1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2.xml"/>
  <Relationship Id="rId3" Type="http://schemas.openxmlformats.org/officeDocument/2006/relationships/image" Target="../media/image2.png"/>
</Relationships>

</file>

<file path=ppt/slides/_rels/slide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3.xml"/>
  <Relationship Id="rId3" Type="http://schemas.openxmlformats.org/officeDocument/2006/relationships/image" Target="../media/image3.png"/>
</Relationships>

</file>

<file path=ppt/slides/_rels/slide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  <Relationship Id="rId2" Type="http://schemas.openxmlformats.org/officeDocument/2006/relationships/notesSlide" Target="../notesSlides/notesSlide4.xml"/>
  <Relationship Id="rId3" Type="http://schemas.openxmlformats.org/officeDocument/2006/relationships/image" Target="../media/image4.png"/>
</Relationships>

</file>

<file path=ppt/slides/_rels/slide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_rels/slide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2.xml"/>
  <Relationship Id="rId2" Type="http://schemas.openxmlformats.org/officeDocument/2006/relationships/notesSlide" Target="../notesSlides/notesSlide5.xml"/>
  <Relationship Id="rId3" Type="http://schemas.openxmlformats.org/officeDocument/2006/relationships/image" Target="../media/image5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 descr="MAI65475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 cstate="print"/>
          <a:srcRect l="960" r="960"/>
          <a:stretch>
            <a:fillRect/>
          </a:stretch>
        </p:blipFill>
        <p:spPr/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Arturo Coria </a:t>
            </a:r>
            <a:r>
              <a:rPr lang="en-US" dirty="0" err="1" smtClean="0"/>
              <a:t>CSE</a:t>
            </a:r>
            <a:r>
              <a:rPr lang="en-US" dirty="0" smtClean="0"/>
              <a:t> </a:t>
            </a:r>
            <a:r>
              <a:rPr lang="en-US" dirty="0" err="1" smtClean="0"/>
              <a:t>LATAM</a:t>
            </a:r>
            <a:r>
              <a:rPr lang="en-US" dirty="0" smtClean="0"/>
              <a:t> </a:t>
            </a:r>
            <a:r>
              <a:rPr lang="en-US" dirty="0" err="1" smtClean="0"/>
              <a:t>TAC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Introdução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LTE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MX" dirty="0" err="1" smtClean="0"/>
              <a:t>Funções</a:t>
            </a:r>
            <a:r>
              <a:rPr lang="es-MX" dirty="0" smtClean="0"/>
              <a:t> do </a:t>
            </a:r>
            <a:r>
              <a:rPr lang="es-MX" dirty="0" err="1" smtClean="0"/>
              <a:t>Serving</a:t>
            </a:r>
            <a:r>
              <a:rPr lang="es-MX" dirty="0" smtClean="0"/>
              <a:t> Gateway (S-</a:t>
            </a:r>
            <a:r>
              <a:rPr lang="es-MX" dirty="0" err="1" smtClean="0"/>
              <a:t>GW</a:t>
            </a:r>
            <a:r>
              <a:rPr lang="es-MX" dirty="0" smtClean="0"/>
              <a:t>)</a:t>
            </a:r>
            <a:endParaRPr lang="en-US" dirty="0" smtClean="0"/>
          </a:p>
          <a:p>
            <a:endParaRPr lang="es-MX" dirty="0" smtClean="0"/>
          </a:p>
          <a:p>
            <a:r>
              <a:rPr lang="es-MX" dirty="0" smtClean="0"/>
              <a:t>O S-</a:t>
            </a:r>
            <a:r>
              <a:rPr lang="es-MX" dirty="0" err="1" smtClean="0"/>
              <a:t>GW</a:t>
            </a:r>
            <a:r>
              <a:rPr lang="es-MX" dirty="0" smtClean="0"/>
              <a:t> é o </a:t>
            </a:r>
            <a:r>
              <a:rPr lang="es-MX" dirty="0" err="1" smtClean="0"/>
              <a:t>nó</a:t>
            </a:r>
            <a:r>
              <a:rPr lang="es-MX" dirty="0" smtClean="0"/>
              <a:t> </a:t>
            </a:r>
            <a:r>
              <a:rPr lang="es-MX" dirty="0" err="1" smtClean="0"/>
              <a:t>responsável</a:t>
            </a:r>
            <a:r>
              <a:rPr lang="es-MX" dirty="0" smtClean="0"/>
              <a:t> pela </a:t>
            </a:r>
            <a:r>
              <a:rPr lang="es-MX" dirty="0" err="1" smtClean="0"/>
              <a:t>conexão</a:t>
            </a:r>
            <a:r>
              <a:rPr lang="es-MX" dirty="0" smtClean="0"/>
              <a:t> </a:t>
            </a:r>
            <a:r>
              <a:rPr lang="es-MX" dirty="0" err="1" smtClean="0"/>
              <a:t>com</a:t>
            </a:r>
            <a:r>
              <a:rPr lang="es-MX" dirty="0" smtClean="0"/>
              <a:t> as </a:t>
            </a:r>
            <a:r>
              <a:rPr lang="es-MX" dirty="0" err="1" smtClean="0"/>
              <a:t>eNodeBs</a:t>
            </a:r>
            <a:r>
              <a:rPr lang="es-MX" dirty="0" smtClean="0"/>
              <a:t> e por </a:t>
            </a:r>
            <a:r>
              <a:rPr lang="es-MX" dirty="0" err="1" smtClean="0"/>
              <a:t>sua</a:t>
            </a:r>
            <a:r>
              <a:rPr lang="es-MX" dirty="0" smtClean="0"/>
              <a:t> vez </a:t>
            </a:r>
            <a:r>
              <a:rPr lang="es-MX" dirty="0" err="1" smtClean="0"/>
              <a:t>com</a:t>
            </a:r>
            <a:r>
              <a:rPr lang="es-MX" dirty="0" smtClean="0"/>
              <a:t> os </a:t>
            </a:r>
            <a:r>
              <a:rPr lang="es-MX" dirty="0" err="1" smtClean="0"/>
              <a:t>UEs</a:t>
            </a:r>
            <a:r>
              <a:rPr lang="es-MX" dirty="0" smtClean="0"/>
              <a:t> </a:t>
            </a:r>
            <a:r>
              <a:rPr lang="es-MX" dirty="0" err="1" smtClean="0"/>
              <a:t>associados</a:t>
            </a:r>
            <a:r>
              <a:rPr lang="es-MX" dirty="0" smtClean="0"/>
              <a:t> a </a:t>
            </a:r>
            <a:r>
              <a:rPr lang="es-MX" dirty="0" err="1" smtClean="0"/>
              <a:t>elas</a:t>
            </a:r>
            <a:r>
              <a:rPr lang="es-MX" dirty="0" smtClean="0"/>
              <a:t>. </a:t>
            </a:r>
            <a:r>
              <a:rPr lang="es-MX" dirty="0" err="1" smtClean="0"/>
              <a:t>Suas</a:t>
            </a:r>
            <a:r>
              <a:rPr lang="es-MX" dirty="0" smtClean="0"/>
              <a:t> </a:t>
            </a:r>
            <a:r>
              <a:rPr lang="es-MX" dirty="0" err="1" smtClean="0"/>
              <a:t>funções</a:t>
            </a:r>
            <a:r>
              <a:rPr lang="es-MX" dirty="0" smtClean="0"/>
              <a:t> </a:t>
            </a:r>
            <a:r>
              <a:rPr lang="es-MX" dirty="0" err="1" smtClean="0"/>
              <a:t>são</a:t>
            </a:r>
            <a:r>
              <a:rPr lang="es-MX" dirty="0" smtClean="0"/>
              <a:t>: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Responsável</a:t>
            </a:r>
            <a:r>
              <a:rPr lang="es-MX" dirty="0" smtClean="0"/>
              <a:t> pela </a:t>
            </a:r>
            <a:r>
              <a:rPr lang="es-MX" dirty="0" err="1" smtClean="0"/>
              <a:t>mobilidade</a:t>
            </a:r>
            <a:r>
              <a:rPr lang="es-MX" dirty="0" smtClean="0"/>
              <a:t> entre a </a:t>
            </a:r>
            <a:r>
              <a:rPr lang="es-MX" dirty="0" err="1" smtClean="0"/>
              <a:t>eNodeB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Responsável</a:t>
            </a:r>
            <a:r>
              <a:rPr lang="es-MX" dirty="0" smtClean="0"/>
              <a:t> pela </a:t>
            </a:r>
            <a:r>
              <a:rPr lang="es-MX" dirty="0" err="1" smtClean="0"/>
              <a:t>mobilidade</a:t>
            </a:r>
            <a:r>
              <a:rPr lang="es-MX" dirty="0" smtClean="0"/>
              <a:t> entre </a:t>
            </a:r>
            <a:r>
              <a:rPr lang="es-MX" dirty="0" err="1" smtClean="0"/>
              <a:t>2G</a:t>
            </a:r>
            <a:r>
              <a:rPr lang="es-MX" dirty="0" smtClean="0"/>
              <a:t>/</a:t>
            </a:r>
            <a:r>
              <a:rPr lang="es-MX" dirty="0" err="1" smtClean="0"/>
              <a:t>3G</a:t>
            </a:r>
            <a:r>
              <a:rPr lang="es-MX" dirty="0" smtClean="0"/>
              <a:t> </a:t>
            </a:r>
            <a:r>
              <a:rPr lang="es-MX" dirty="0" err="1" smtClean="0"/>
              <a:t>através</a:t>
            </a:r>
            <a:r>
              <a:rPr lang="es-MX" dirty="0" smtClean="0"/>
              <a:t> da interface </a:t>
            </a:r>
            <a:r>
              <a:rPr lang="es-MX" dirty="0" err="1" smtClean="0"/>
              <a:t>S4</a:t>
            </a:r>
            <a:r>
              <a:rPr lang="es-MX" dirty="0" smtClean="0"/>
              <a:t>, e da troca de </a:t>
            </a:r>
            <a:r>
              <a:rPr lang="es-MX" dirty="0" err="1" smtClean="0"/>
              <a:t>tráfego</a:t>
            </a:r>
            <a:r>
              <a:rPr lang="es-MX" dirty="0" smtClean="0"/>
              <a:t> entre as redes </a:t>
            </a:r>
            <a:r>
              <a:rPr lang="es-MX" dirty="0" err="1" smtClean="0"/>
              <a:t>2G</a:t>
            </a:r>
            <a:r>
              <a:rPr lang="es-MX" dirty="0" smtClean="0"/>
              <a:t>/</a:t>
            </a:r>
            <a:r>
              <a:rPr lang="es-MX" dirty="0" err="1" smtClean="0"/>
              <a:t>3G</a:t>
            </a:r>
            <a:r>
              <a:rPr lang="es-MX" dirty="0" smtClean="0"/>
              <a:t> e dos P-</a:t>
            </a:r>
            <a:r>
              <a:rPr lang="es-MX" dirty="0" err="1" smtClean="0"/>
              <a:t>GWs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Responsável</a:t>
            </a:r>
            <a:r>
              <a:rPr lang="es-MX" dirty="0" smtClean="0"/>
              <a:t> pelo </a:t>
            </a:r>
            <a:r>
              <a:rPr lang="es-MX" dirty="0" err="1" smtClean="0"/>
              <a:t>envio</a:t>
            </a:r>
            <a:r>
              <a:rPr lang="es-MX" dirty="0" smtClean="0"/>
              <a:t> </a:t>
            </a:r>
            <a:r>
              <a:rPr lang="es-MX" dirty="0" err="1" smtClean="0"/>
              <a:t>em</a:t>
            </a:r>
            <a:r>
              <a:rPr lang="es-MX" dirty="0" smtClean="0"/>
              <a:t> </a:t>
            </a:r>
            <a:r>
              <a:rPr lang="es-MX" dirty="0" err="1" smtClean="0"/>
              <a:t>massa</a:t>
            </a:r>
            <a:r>
              <a:rPr lang="es-MX" dirty="0" smtClean="0"/>
              <a:t> de </a:t>
            </a:r>
            <a:r>
              <a:rPr lang="es-MX" dirty="0" err="1" smtClean="0"/>
              <a:t>pacotes</a:t>
            </a:r>
            <a:r>
              <a:rPr lang="es-MX" dirty="0" smtClean="0"/>
              <a:t> até a </a:t>
            </a:r>
            <a:r>
              <a:rPr lang="es-MX" dirty="0" err="1" smtClean="0"/>
              <a:t>eNodeB</a:t>
            </a:r>
            <a:r>
              <a:rPr lang="es-MX" dirty="0" smtClean="0"/>
              <a:t> e de iniciar a </a:t>
            </a:r>
            <a:r>
              <a:rPr lang="es-MX" dirty="0" err="1" smtClean="0"/>
              <a:t>solicitação</a:t>
            </a:r>
            <a:r>
              <a:rPr lang="es-MX" dirty="0" smtClean="0"/>
              <a:t> de </a:t>
            </a:r>
            <a:r>
              <a:rPr lang="es-MX" dirty="0" err="1" smtClean="0"/>
              <a:t>serviços</a:t>
            </a:r>
            <a:r>
              <a:rPr lang="es-MX" dirty="0" smtClean="0"/>
              <a:t> da rede </a:t>
            </a:r>
            <a:r>
              <a:rPr lang="es-MX" dirty="0" err="1" smtClean="0"/>
              <a:t>ativa</a:t>
            </a:r>
            <a:r>
              <a:rPr lang="es-MX" dirty="0" smtClean="0"/>
              <a:t> (ex: </a:t>
            </a:r>
            <a:r>
              <a:rPr lang="es-MX" dirty="0" err="1" smtClean="0"/>
              <a:t>ativar</a:t>
            </a:r>
            <a:r>
              <a:rPr lang="es-MX" dirty="0" smtClean="0"/>
              <a:t> </a:t>
            </a:r>
            <a:r>
              <a:rPr lang="es-MX" dirty="0" err="1" smtClean="0"/>
              <a:t>um</a:t>
            </a:r>
            <a:r>
              <a:rPr lang="es-MX" dirty="0" smtClean="0"/>
              <a:t> </a:t>
            </a:r>
            <a:r>
              <a:rPr lang="es-MX" dirty="0" err="1" smtClean="0"/>
              <a:t>bearer</a:t>
            </a:r>
            <a:r>
              <a:rPr lang="es-MX" dirty="0" smtClean="0"/>
              <a:t>/</a:t>
            </a:r>
            <a:r>
              <a:rPr lang="es-MX" dirty="0" err="1" smtClean="0"/>
              <a:t>sessão</a:t>
            </a:r>
            <a:r>
              <a:rPr lang="es-MX" dirty="0" smtClean="0"/>
              <a:t>);</a:t>
            </a:r>
          </a:p>
          <a:p>
            <a:r>
              <a:rPr lang="es-MX" dirty="0" smtClean="0"/>
              <a:t> Interceptor de </a:t>
            </a:r>
            <a:r>
              <a:rPr lang="es-MX" dirty="0" err="1" smtClean="0"/>
              <a:t>regras</a:t>
            </a:r>
            <a:r>
              <a:rPr lang="es-MX" dirty="0" smtClean="0"/>
              <a:t> – ex: </a:t>
            </a:r>
            <a:r>
              <a:rPr lang="es-MX" dirty="0" err="1" smtClean="0"/>
              <a:t>conexão</a:t>
            </a:r>
            <a:r>
              <a:rPr lang="es-MX" dirty="0" smtClean="0"/>
              <a:t> </a:t>
            </a:r>
            <a:r>
              <a:rPr lang="es-MX" dirty="0" err="1" smtClean="0"/>
              <a:t>com</a:t>
            </a:r>
            <a:r>
              <a:rPr lang="es-MX" dirty="0" smtClean="0"/>
              <a:t> </a:t>
            </a:r>
            <a:r>
              <a:rPr lang="es-MX" dirty="0" err="1" smtClean="0"/>
              <a:t>PCRF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Encaminha</a:t>
            </a:r>
            <a:r>
              <a:rPr lang="es-MX" dirty="0" smtClean="0"/>
              <a:t> e </a:t>
            </a:r>
            <a:r>
              <a:rPr lang="es-MX" dirty="0" err="1" smtClean="0"/>
              <a:t>reenvia</a:t>
            </a:r>
            <a:r>
              <a:rPr lang="es-MX" dirty="0" smtClean="0"/>
              <a:t> </a:t>
            </a:r>
            <a:r>
              <a:rPr lang="es-MX" dirty="0" err="1" smtClean="0"/>
              <a:t>pacotes</a:t>
            </a:r>
            <a:r>
              <a:rPr lang="es-MX" dirty="0" smtClean="0"/>
              <a:t>;</a:t>
            </a:r>
          </a:p>
          <a:p>
            <a:r>
              <a:rPr lang="es-MX" dirty="0" smtClean="0"/>
              <a:t> Registro de </a:t>
            </a:r>
            <a:r>
              <a:rPr lang="es-MX" dirty="0" err="1" smtClean="0"/>
              <a:t>níveis</a:t>
            </a:r>
            <a:r>
              <a:rPr lang="es-MX" dirty="0" smtClean="0"/>
              <a:t> de </a:t>
            </a:r>
            <a:r>
              <a:rPr lang="es-MX" dirty="0" err="1" smtClean="0"/>
              <a:t>pacotes</a:t>
            </a:r>
            <a:r>
              <a:rPr lang="es-MX" dirty="0" smtClean="0"/>
              <a:t> para </a:t>
            </a:r>
            <a:r>
              <a:rPr lang="es-MX" dirty="0" err="1" smtClean="0"/>
              <a:t>uplink</a:t>
            </a:r>
            <a:r>
              <a:rPr lang="es-MX" dirty="0" smtClean="0"/>
              <a:t> e </a:t>
            </a:r>
            <a:r>
              <a:rPr lang="es-MX" dirty="0" err="1" smtClean="0"/>
              <a:t>downlink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Administração</a:t>
            </a:r>
            <a:r>
              <a:rPr lang="es-MX" dirty="0" smtClean="0"/>
              <a:t> de </a:t>
            </a:r>
            <a:r>
              <a:rPr lang="es-MX" dirty="0" err="1" smtClean="0"/>
              <a:t>QoS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pPr>
              <a:buNone/>
            </a:pPr>
            <a:r>
              <a:rPr lang="es-MX" dirty="0" err="1" smtClean="0"/>
              <a:t>Suas</a:t>
            </a:r>
            <a:r>
              <a:rPr lang="es-MX" dirty="0" smtClean="0"/>
              <a:t> interfaces </a:t>
            </a:r>
            <a:r>
              <a:rPr lang="es-MX" dirty="0" err="1" smtClean="0"/>
              <a:t>são</a:t>
            </a:r>
            <a:r>
              <a:rPr lang="es-MX" dirty="0" smtClean="0"/>
              <a:t>:</a:t>
            </a:r>
          </a:p>
          <a:p>
            <a:pPr>
              <a:buNone/>
            </a:pPr>
            <a:r>
              <a:rPr lang="es-MX" dirty="0" err="1" smtClean="0"/>
              <a:t>S11</a:t>
            </a:r>
            <a:r>
              <a:rPr lang="es-MX" dirty="0" smtClean="0"/>
              <a:t>: Interface de control </a:t>
            </a:r>
            <a:r>
              <a:rPr lang="es-MX" dirty="0" err="1" smtClean="0"/>
              <a:t>plane</a:t>
            </a:r>
            <a:r>
              <a:rPr lang="es-MX" dirty="0" smtClean="0"/>
              <a:t> </a:t>
            </a:r>
            <a:r>
              <a:rPr lang="es-MX" dirty="0" err="1" smtClean="0"/>
              <a:t>com</a:t>
            </a:r>
            <a:r>
              <a:rPr lang="es-MX" dirty="0" smtClean="0"/>
              <a:t> o </a:t>
            </a:r>
            <a:r>
              <a:rPr lang="es-MX" dirty="0" err="1" smtClean="0"/>
              <a:t>MME</a:t>
            </a:r>
            <a:r>
              <a:rPr lang="es-MX" dirty="0" smtClean="0"/>
              <a:t>;</a:t>
            </a:r>
          </a:p>
          <a:p>
            <a:pPr>
              <a:buNone/>
            </a:pPr>
            <a:r>
              <a:rPr lang="es-MX" dirty="0" err="1" smtClean="0"/>
              <a:t>S4</a:t>
            </a:r>
            <a:r>
              <a:rPr lang="es-MX" dirty="0" smtClean="0"/>
              <a:t>: </a:t>
            </a:r>
            <a:r>
              <a:rPr lang="es-MX" dirty="0" err="1" smtClean="0"/>
              <a:t>Provê</a:t>
            </a:r>
            <a:r>
              <a:rPr lang="es-MX" dirty="0" smtClean="0"/>
              <a:t> controle de </a:t>
            </a:r>
            <a:r>
              <a:rPr lang="es-MX" dirty="0" err="1" smtClean="0"/>
              <a:t>mobilidade</a:t>
            </a:r>
            <a:r>
              <a:rPr lang="es-MX" dirty="0" smtClean="0"/>
              <a:t> relacionada entre a </a:t>
            </a:r>
            <a:r>
              <a:rPr lang="es-MX" dirty="0" err="1" smtClean="0"/>
              <a:t>RNC</a:t>
            </a:r>
            <a:r>
              <a:rPr lang="es-MX" dirty="0" smtClean="0"/>
              <a:t> e o S-</a:t>
            </a:r>
            <a:r>
              <a:rPr lang="es-MX" dirty="0" err="1" smtClean="0"/>
              <a:t>GW</a:t>
            </a:r>
            <a:r>
              <a:rPr lang="es-MX" dirty="0" smtClean="0"/>
              <a:t>;</a:t>
            </a:r>
          </a:p>
          <a:p>
            <a:pPr>
              <a:buNone/>
            </a:pPr>
            <a:r>
              <a:rPr lang="es-MX" dirty="0" err="1" smtClean="0"/>
              <a:t>S5</a:t>
            </a:r>
            <a:r>
              <a:rPr lang="es-MX" dirty="0" smtClean="0"/>
              <a:t>: </a:t>
            </a:r>
            <a:r>
              <a:rPr lang="es-MX" dirty="0" err="1" smtClean="0"/>
              <a:t>Administração</a:t>
            </a:r>
            <a:r>
              <a:rPr lang="es-MX" dirty="0" smtClean="0"/>
              <a:t> de </a:t>
            </a:r>
            <a:r>
              <a:rPr lang="es-MX" dirty="0" err="1" smtClean="0"/>
              <a:t>túneis</a:t>
            </a:r>
            <a:r>
              <a:rPr lang="es-MX" dirty="0" smtClean="0"/>
              <a:t> entre o S-</a:t>
            </a:r>
            <a:r>
              <a:rPr lang="es-MX" dirty="0" err="1" smtClean="0"/>
              <a:t>GW</a:t>
            </a:r>
            <a:r>
              <a:rPr lang="es-MX" dirty="0" smtClean="0"/>
              <a:t> e P-</a:t>
            </a:r>
            <a:r>
              <a:rPr lang="es-MX" dirty="0" err="1" smtClean="0"/>
              <a:t>GW</a:t>
            </a:r>
            <a:r>
              <a:rPr lang="es-MX" dirty="0" smtClean="0"/>
              <a:t>;</a:t>
            </a:r>
          </a:p>
          <a:p>
            <a:pPr>
              <a:buNone/>
            </a:pPr>
            <a:r>
              <a:rPr lang="es-MX" dirty="0" err="1" smtClean="0"/>
              <a:t>S8a</a:t>
            </a:r>
            <a:r>
              <a:rPr lang="es-MX" dirty="0" smtClean="0"/>
              <a:t>: </a:t>
            </a:r>
            <a:r>
              <a:rPr lang="es-MX" dirty="0" err="1" smtClean="0"/>
              <a:t>Interconexão</a:t>
            </a:r>
            <a:r>
              <a:rPr lang="es-MX" dirty="0" smtClean="0"/>
              <a:t> entre </a:t>
            </a:r>
            <a:r>
              <a:rPr lang="es-MX" dirty="0" err="1" smtClean="0"/>
              <a:t>PLMNs</a:t>
            </a:r>
            <a:r>
              <a:rPr lang="es-MX" dirty="0" smtClean="0"/>
              <a:t>, similar à a interface </a:t>
            </a:r>
            <a:r>
              <a:rPr lang="es-MX" dirty="0" err="1" smtClean="0"/>
              <a:t>Gp</a:t>
            </a:r>
            <a:r>
              <a:rPr lang="es-MX" dirty="0" smtClean="0"/>
              <a:t> (</a:t>
            </a:r>
            <a:r>
              <a:rPr lang="es-MX" dirty="0" err="1" smtClean="0"/>
              <a:t>Roaming</a:t>
            </a:r>
            <a:r>
              <a:rPr lang="es-MX" dirty="0" smtClean="0"/>
              <a:t>);</a:t>
            </a:r>
          </a:p>
          <a:p>
            <a:pPr>
              <a:buNone/>
            </a:pPr>
            <a:r>
              <a:rPr lang="es-MX" dirty="0" err="1" smtClean="0"/>
              <a:t>S12</a:t>
            </a:r>
            <a:r>
              <a:rPr lang="es-MX" dirty="0" smtClean="0"/>
              <a:t>: Ponto de </a:t>
            </a:r>
            <a:r>
              <a:rPr lang="es-MX" dirty="0" err="1" smtClean="0"/>
              <a:t>referência</a:t>
            </a:r>
            <a:r>
              <a:rPr lang="es-MX" dirty="0" smtClean="0"/>
              <a:t> entre as </a:t>
            </a:r>
            <a:r>
              <a:rPr lang="es-MX" dirty="0" err="1" smtClean="0"/>
              <a:t>NodeBs</a:t>
            </a:r>
            <a:r>
              <a:rPr lang="es-MX" dirty="0" smtClean="0"/>
              <a:t> e os S-</a:t>
            </a:r>
            <a:r>
              <a:rPr lang="es-MX" dirty="0" err="1" smtClean="0"/>
              <a:t>GWs.</a:t>
            </a:r>
            <a:r>
              <a:rPr lang="es-MX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Funções</a:t>
            </a:r>
            <a:r>
              <a:rPr lang="es-MX" dirty="0" smtClean="0"/>
              <a:t> e Interfaces do </a:t>
            </a:r>
            <a:r>
              <a:rPr lang="es-MX" dirty="0" err="1" smtClean="0"/>
              <a:t>MME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8171218" cy="427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s-MX" dirty="0" err="1" smtClean="0"/>
              <a:t>Funções</a:t>
            </a:r>
            <a:r>
              <a:rPr lang="es-MX" dirty="0" smtClean="0"/>
              <a:t> do </a:t>
            </a:r>
            <a:r>
              <a:rPr lang="es-MX" dirty="0" err="1" smtClean="0"/>
              <a:t>Packet</a:t>
            </a:r>
            <a:r>
              <a:rPr lang="es-MX" dirty="0" smtClean="0"/>
              <a:t> Data Network Gateway (P-</a:t>
            </a:r>
            <a:r>
              <a:rPr lang="es-MX" dirty="0" err="1" smtClean="0"/>
              <a:t>GW</a:t>
            </a:r>
            <a:r>
              <a:rPr lang="es-MX" dirty="0" smtClean="0"/>
              <a:t>)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O P-</a:t>
            </a:r>
            <a:r>
              <a:rPr lang="es-MX" dirty="0" err="1" smtClean="0"/>
              <a:t>GW</a:t>
            </a:r>
            <a:r>
              <a:rPr lang="es-MX" dirty="0" smtClean="0"/>
              <a:t> é o </a:t>
            </a:r>
            <a:r>
              <a:rPr lang="es-MX" dirty="0" err="1" smtClean="0"/>
              <a:t>nó</a:t>
            </a:r>
            <a:r>
              <a:rPr lang="es-MX" dirty="0" smtClean="0"/>
              <a:t> que </a:t>
            </a:r>
            <a:r>
              <a:rPr lang="es-MX" dirty="0" err="1" smtClean="0"/>
              <a:t>obtém</a:t>
            </a:r>
            <a:r>
              <a:rPr lang="es-MX" dirty="0" smtClean="0"/>
              <a:t> os </a:t>
            </a:r>
            <a:r>
              <a:rPr lang="es-MX" dirty="0" err="1" smtClean="0"/>
              <a:t>serviços</a:t>
            </a:r>
            <a:r>
              <a:rPr lang="es-MX" dirty="0" smtClean="0"/>
              <a:t> da rede da </a:t>
            </a:r>
            <a:r>
              <a:rPr lang="es-MX" dirty="0" err="1" smtClean="0"/>
              <a:t>SGi</a:t>
            </a:r>
            <a:r>
              <a:rPr lang="es-MX" dirty="0" smtClean="0"/>
              <a:t> até a rede de </a:t>
            </a:r>
            <a:r>
              <a:rPr lang="es-MX" dirty="0" err="1" smtClean="0"/>
              <a:t>pacotes</a:t>
            </a:r>
            <a:r>
              <a:rPr lang="es-MX" dirty="0" smtClean="0"/>
              <a:t> de dados e </a:t>
            </a:r>
            <a:r>
              <a:rPr lang="es-MX" dirty="0" err="1" smtClean="0"/>
              <a:t>mantém</a:t>
            </a:r>
            <a:r>
              <a:rPr lang="es-MX" dirty="0" smtClean="0"/>
              <a:t> a </a:t>
            </a:r>
            <a:r>
              <a:rPr lang="es-MX" dirty="0" err="1" smtClean="0"/>
              <a:t>conexão</a:t>
            </a:r>
            <a:r>
              <a:rPr lang="es-MX" dirty="0" smtClean="0"/>
              <a:t> até os </a:t>
            </a:r>
            <a:r>
              <a:rPr lang="es-MX" dirty="0" err="1" smtClean="0"/>
              <a:t>usuários</a:t>
            </a:r>
            <a:r>
              <a:rPr lang="es-MX" dirty="0" smtClean="0"/>
              <a:t> </a:t>
            </a:r>
            <a:r>
              <a:rPr lang="es-MX" dirty="0" err="1" smtClean="0"/>
              <a:t>finais</a:t>
            </a:r>
            <a:r>
              <a:rPr lang="es-MX" dirty="0" smtClean="0"/>
              <a:t>. Os P-</a:t>
            </a:r>
            <a:r>
              <a:rPr lang="es-MX" dirty="0" err="1" smtClean="0"/>
              <a:t>GWs</a:t>
            </a:r>
            <a:r>
              <a:rPr lang="es-MX" dirty="0" smtClean="0"/>
              <a:t> </a:t>
            </a:r>
            <a:r>
              <a:rPr lang="es-MX" dirty="0" err="1" smtClean="0"/>
              <a:t>permitem</a:t>
            </a:r>
            <a:r>
              <a:rPr lang="es-MX" dirty="0" smtClean="0"/>
              <a:t> a </a:t>
            </a:r>
            <a:r>
              <a:rPr lang="es-MX" dirty="0" err="1" smtClean="0"/>
              <a:t>conexão</a:t>
            </a:r>
            <a:r>
              <a:rPr lang="es-MX" dirty="0" smtClean="0"/>
              <a:t> dos </a:t>
            </a:r>
            <a:r>
              <a:rPr lang="es-MX" dirty="0" err="1" smtClean="0"/>
              <a:t>usuários</a:t>
            </a:r>
            <a:r>
              <a:rPr lang="es-MX" dirty="0" smtClean="0"/>
              <a:t> </a:t>
            </a:r>
            <a:r>
              <a:rPr lang="es-MX" dirty="0" err="1" smtClean="0"/>
              <a:t>móveis</a:t>
            </a:r>
            <a:r>
              <a:rPr lang="es-MX" dirty="0" smtClean="0"/>
              <a:t> até </a:t>
            </a:r>
            <a:r>
              <a:rPr lang="es-MX" dirty="0" err="1" smtClean="0"/>
              <a:t>uma</a:t>
            </a:r>
            <a:r>
              <a:rPr lang="es-MX" dirty="0" smtClean="0"/>
              <a:t> rede de </a:t>
            </a:r>
            <a:r>
              <a:rPr lang="es-MX" dirty="0" err="1" smtClean="0"/>
              <a:t>pacotes</a:t>
            </a:r>
            <a:r>
              <a:rPr lang="es-MX" dirty="0" smtClean="0"/>
              <a:t> de dados externa, funcionando como ponto de </a:t>
            </a:r>
            <a:r>
              <a:rPr lang="es-MX" dirty="0" err="1" smtClean="0"/>
              <a:t>saída</a:t>
            </a:r>
            <a:r>
              <a:rPr lang="es-MX" dirty="0" smtClean="0"/>
              <a:t> até </a:t>
            </a:r>
            <a:r>
              <a:rPr lang="es-MX" dirty="0" err="1" smtClean="0"/>
              <a:t>essas</a:t>
            </a:r>
            <a:r>
              <a:rPr lang="es-MX" dirty="0" smtClean="0"/>
              <a:t> redes. Este </a:t>
            </a:r>
            <a:r>
              <a:rPr lang="es-MX" dirty="0" err="1" smtClean="0"/>
              <a:t>nó</a:t>
            </a:r>
            <a:r>
              <a:rPr lang="es-MX" dirty="0" smtClean="0"/>
              <a:t> pode ter </a:t>
            </a:r>
            <a:r>
              <a:rPr lang="es-MX" dirty="0" err="1" smtClean="0"/>
              <a:t>vários</a:t>
            </a:r>
            <a:r>
              <a:rPr lang="es-MX" dirty="0" smtClean="0"/>
              <a:t> </a:t>
            </a:r>
            <a:r>
              <a:rPr lang="es-MX" dirty="0" err="1" smtClean="0"/>
              <a:t>sessões</a:t>
            </a:r>
            <a:r>
              <a:rPr lang="es-MX" dirty="0" smtClean="0"/>
              <a:t> </a:t>
            </a:r>
            <a:r>
              <a:rPr lang="es-MX" dirty="0" err="1" smtClean="0"/>
              <a:t>simultâneas</a:t>
            </a:r>
            <a:r>
              <a:rPr lang="es-MX" dirty="0" smtClean="0"/>
              <a:t> dentro da </a:t>
            </a:r>
            <a:r>
              <a:rPr lang="es-MX" dirty="0" err="1" smtClean="0"/>
              <a:t>mesma</a:t>
            </a:r>
            <a:r>
              <a:rPr lang="es-MX" dirty="0" smtClean="0"/>
              <a:t> rede (</a:t>
            </a:r>
            <a:r>
              <a:rPr lang="es-MX" dirty="0" err="1" smtClean="0"/>
              <a:t>PDN</a:t>
            </a:r>
            <a:r>
              <a:rPr lang="es-MX" dirty="0" smtClean="0"/>
              <a:t> – </a:t>
            </a:r>
            <a:r>
              <a:rPr lang="es-MX" dirty="0" err="1" smtClean="0"/>
              <a:t>Packet</a:t>
            </a:r>
            <a:r>
              <a:rPr lang="es-MX" dirty="0" smtClean="0"/>
              <a:t> Data Network). </a:t>
            </a:r>
            <a:r>
              <a:rPr lang="es-MX" dirty="0" err="1" smtClean="0"/>
              <a:t>Suas</a:t>
            </a:r>
            <a:r>
              <a:rPr lang="es-MX" dirty="0" smtClean="0"/>
              <a:t> </a:t>
            </a:r>
            <a:r>
              <a:rPr lang="es-MX" dirty="0" err="1" smtClean="0"/>
              <a:t>funções</a:t>
            </a:r>
            <a:r>
              <a:rPr lang="es-MX" dirty="0" smtClean="0"/>
              <a:t> </a:t>
            </a:r>
            <a:r>
              <a:rPr lang="es-MX" dirty="0" err="1" smtClean="0"/>
              <a:t>principais</a:t>
            </a:r>
            <a:r>
              <a:rPr lang="es-MX" dirty="0" smtClean="0"/>
              <a:t> </a:t>
            </a:r>
            <a:r>
              <a:rPr lang="es-MX" dirty="0" err="1" smtClean="0"/>
              <a:t>são</a:t>
            </a:r>
            <a:r>
              <a:rPr lang="es-MX" dirty="0" smtClean="0"/>
              <a:t>: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 Ponto de </a:t>
            </a:r>
            <a:r>
              <a:rPr lang="es-MX" dirty="0" err="1" smtClean="0"/>
              <a:t>acesso</a:t>
            </a:r>
            <a:r>
              <a:rPr lang="es-MX" dirty="0" smtClean="0"/>
              <a:t> da rede </a:t>
            </a:r>
            <a:r>
              <a:rPr lang="es-MX" dirty="0" err="1" smtClean="0"/>
              <a:t>LTE</a:t>
            </a:r>
            <a:r>
              <a:rPr lang="es-MX" dirty="0" smtClean="0"/>
              <a:t>/</a:t>
            </a:r>
            <a:r>
              <a:rPr lang="es-MX" dirty="0" err="1" smtClean="0"/>
              <a:t>EPC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Responsável</a:t>
            </a:r>
            <a:r>
              <a:rPr lang="es-MX" dirty="0" smtClean="0"/>
              <a:t> por implementar as políticas/</a:t>
            </a:r>
            <a:r>
              <a:rPr lang="es-MX" dirty="0" err="1" smtClean="0"/>
              <a:t>regras</a:t>
            </a:r>
            <a:r>
              <a:rPr lang="es-MX" dirty="0" smtClean="0"/>
              <a:t> de </a:t>
            </a:r>
            <a:r>
              <a:rPr lang="es-MX" dirty="0" err="1" smtClean="0"/>
              <a:t>tráfego</a:t>
            </a:r>
            <a:r>
              <a:rPr lang="es-MX" dirty="0" smtClean="0"/>
              <a:t> de </a:t>
            </a:r>
            <a:r>
              <a:rPr lang="es-MX" dirty="0" err="1" smtClean="0"/>
              <a:t>acordo</a:t>
            </a:r>
            <a:r>
              <a:rPr lang="es-MX" dirty="0" smtClean="0"/>
              <a:t> </a:t>
            </a:r>
            <a:r>
              <a:rPr lang="es-MX" dirty="0" err="1" smtClean="0"/>
              <a:t>com</a:t>
            </a:r>
            <a:r>
              <a:rPr lang="es-MX" dirty="0" smtClean="0"/>
              <a:t> </a:t>
            </a:r>
            <a:r>
              <a:rPr lang="es-MX" dirty="0" err="1" smtClean="0"/>
              <a:t>configurações</a:t>
            </a:r>
            <a:r>
              <a:rPr lang="es-MX" dirty="0" smtClean="0"/>
              <a:t> </a:t>
            </a:r>
            <a:r>
              <a:rPr lang="es-MX" dirty="0" err="1" smtClean="0"/>
              <a:t>próprias</a:t>
            </a:r>
            <a:r>
              <a:rPr lang="es-MX" dirty="0" smtClean="0"/>
              <a:t> </a:t>
            </a:r>
            <a:r>
              <a:rPr lang="es-MX" dirty="0" err="1" smtClean="0"/>
              <a:t>ou</a:t>
            </a:r>
            <a:r>
              <a:rPr lang="es-MX" dirty="0" smtClean="0"/>
              <a:t> </a:t>
            </a:r>
            <a:r>
              <a:rPr lang="es-MX" dirty="0" err="1" smtClean="0"/>
              <a:t>obtidas</a:t>
            </a:r>
            <a:r>
              <a:rPr lang="es-MX" dirty="0" smtClean="0"/>
              <a:t> de elementos externos (ex: </a:t>
            </a:r>
            <a:r>
              <a:rPr lang="es-MX" dirty="0" err="1" smtClean="0"/>
              <a:t>PCRF</a:t>
            </a:r>
            <a:r>
              <a:rPr lang="es-MX" dirty="0" smtClean="0"/>
              <a:t>);</a:t>
            </a:r>
          </a:p>
          <a:p>
            <a:r>
              <a:rPr lang="es-MX" dirty="0" smtClean="0"/>
              <a:t> Filtro de </a:t>
            </a:r>
            <a:r>
              <a:rPr lang="es-MX" dirty="0" err="1" smtClean="0"/>
              <a:t>pacotes</a:t>
            </a:r>
            <a:r>
              <a:rPr lang="es-MX" dirty="0" smtClean="0"/>
              <a:t>;</a:t>
            </a:r>
          </a:p>
          <a:p>
            <a:r>
              <a:rPr lang="es-MX" dirty="0" smtClean="0"/>
              <a:t> Suporte </a:t>
            </a:r>
            <a:r>
              <a:rPr lang="es-MX" dirty="0" err="1" smtClean="0"/>
              <a:t>na</a:t>
            </a:r>
            <a:r>
              <a:rPr lang="es-MX" dirty="0" smtClean="0"/>
              <a:t> área de </a:t>
            </a:r>
            <a:r>
              <a:rPr lang="es-MX" dirty="0" err="1" smtClean="0"/>
              <a:t>Charging</a:t>
            </a:r>
            <a:r>
              <a:rPr lang="es-MX" dirty="0" smtClean="0"/>
              <a:t> (</a:t>
            </a:r>
            <a:r>
              <a:rPr lang="es-MX" dirty="0" err="1" smtClean="0"/>
              <a:t>cobrança</a:t>
            </a:r>
            <a:r>
              <a:rPr lang="es-MX" dirty="0" smtClean="0"/>
              <a:t>);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Administração</a:t>
            </a:r>
            <a:r>
              <a:rPr lang="es-MX" dirty="0" smtClean="0"/>
              <a:t> de </a:t>
            </a:r>
            <a:r>
              <a:rPr lang="es-MX" dirty="0" err="1" smtClean="0"/>
              <a:t>regras</a:t>
            </a:r>
            <a:r>
              <a:rPr lang="es-MX" dirty="0" smtClean="0"/>
              <a:t> de </a:t>
            </a:r>
            <a:r>
              <a:rPr lang="es-MX" dirty="0" err="1" smtClean="0"/>
              <a:t>acesso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Provedor</a:t>
            </a:r>
            <a:r>
              <a:rPr lang="es-MX" dirty="0" smtClean="0"/>
              <a:t> dos </a:t>
            </a:r>
            <a:r>
              <a:rPr lang="es-MX" dirty="0" err="1" smtClean="0"/>
              <a:t>endereços</a:t>
            </a:r>
            <a:r>
              <a:rPr lang="es-MX" dirty="0" smtClean="0"/>
              <a:t> </a:t>
            </a:r>
            <a:r>
              <a:rPr lang="es-MX" dirty="0" err="1" smtClean="0"/>
              <a:t>IPs</a:t>
            </a:r>
            <a:r>
              <a:rPr lang="es-MX" dirty="0" smtClean="0"/>
              <a:t> utilizados pelos </a:t>
            </a:r>
            <a:r>
              <a:rPr lang="es-MX" dirty="0" err="1" smtClean="0"/>
              <a:t>assinantes</a:t>
            </a:r>
            <a:r>
              <a:rPr lang="es-MX" dirty="0" smtClean="0"/>
              <a:t> para </a:t>
            </a:r>
            <a:r>
              <a:rPr lang="es-MX" dirty="0" err="1" smtClean="0"/>
              <a:t>suas</a:t>
            </a:r>
            <a:r>
              <a:rPr lang="es-MX" dirty="0" smtClean="0"/>
              <a:t> </a:t>
            </a:r>
            <a:r>
              <a:rPr lang="es-MX" dirty="0" err="1" smtClean="0"/>
              <a:t>conexões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Projeção</a:t>
            </a:r>
            <a:r>
              <a:rPr lang="es-MX" dirty="0" smtClean="0"/>
              <a:t> e transporte dos </a:t>
            </a:r>
            <a:r>
              <a:rPr lang="es-MX" dirty="0" err="1" smtClean="0"/>
              <a:t>pacotes</a:t>
            </a:r>
            <a:r>
              <a:rPr lang="es-MX" dirty="0" smtClean="0"/>
              <a:t>;</a:t>
            </a:r>
          </a:p>
          <a:p>
            <a:r>
              <a:rPr lang="es-MX" dirty="0" smtClean="0"/>
              <a:t> Controle da </a:t>
            </a:r>
            <a:r>
              <a:rPr lang="es-MX" dirty="0" err="1" smtClean="0"/>
              <a:t>taxa</a:t>
            </a:r>
            <a:r>
              <a:rPr lang="es-MX" dirty="0" smtClean="0"/>
              <a:t> de </a:t>
            </a:r>
            <a:r>
              <a:rPr lang="es-MX" dirty="0" err="1" smtClean="0"/>
              <a:t>transferência</a:t>
            </a:r>
            <a:r>
              <a:rPr lang="es-MX" dirty="0" smtClean="0"/>
              <a:t> máxima dos dados enviados.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err="1" smtClean="0"/>
              <a:t>Suas</a:t>
            </a:r>
            <a:r>
              <a:rPr lang="es-MX" dirty="0" smtClean="0"/>
              <a:t> interfaces </a:t>
            </a:r>
            <a:r>
              <a:rPr lang="es-MX" dirty="0" err="1" smtClean="0"/>
              <a:t>são</a:t>
            </a:r>
            <a:r>
              <a:rPr lang="es-MX" dirty="0" smtClean="0"/>
              <a:t>:</a:t>
            </a:r>
          </a:p>
          <a:p>
            <a:pPr>
              <a:buNone/>
            </a:pPr>
            <a:r>
              <a:rPr lang="es-MX" dirty="0" err="1" smtClean="0"/>
              <a:t>SGi</a:t>
            </a:r>
            <a:r>
              <a:rPr lang="es-MX" dirty="0" smtClean="0"/>
              <a:t>: Ponto de </a:t>
            </a:r>
            <a:r>
              <a:rPr lang="es-MX" dirty="0" err="1" smtClean="0"/>
              <a:t>conexão</a:t>
            </a:r>
            <a:r>
              <a:rPr lang="es-MX" dirty="0" smtClean="0"/>
              <a:t> entre o P-</a:t>
            </a:r>
            <a:r>
              <a:rPr lang="es-MX" dirty="0" err="1" smtClean="0"/>
              <a:t>GW</a:t>
            </a:r>
            <a:r>
              <a:rPr lang="es-MX" dirty="0" smtClean="0"/>
              <a:t> e a </a:t>
            </a:r>
            <a:r>
              <a:rPr lang="es-MX" dirty="0" err="1" smtClean="0"/>
              <a:t>PDN</a:t>
            </a:r>
            <a:r>
              <a:rPr lang="es-MX" dirty="0" smtClean="0"/>
              <a:t>, conecta a rede de dados que </a:t>
            </a:r>
            <a:r>
              <a:rPr lang="es-MX" dirty="0" err="1" smtClean="0"/>
              <a:t>possibilita</a:t>
            </a:r>
            <a:r>
              <a:rPr lang="es-MX" dirty="0" smtClean="0"/>
              <a:t> o </a:t>
            </a:r>
            <a:r>
              <a:rPr lang="es-MX" dirty="0" err="1" smtClean="0"/>
              <a:t>acesso</a:t>
            </a:r>
            <a:r>
              <a:rPr lang="es-MX" dirty="0" smtClean="0"/>
              <a:t> </a:t>
            </a:r>
            <a:r>
              <a:rPr lang="es-MX" dirty="0" err="1" smtClean="0"/>
              <a:t>aos</a:t>
            </a:r>
            <a:r>
              <a:rPr lang="es-MX" dirty="0" smtClean="0"/>
              <a:t> </a:t>
            </a:r>
            <a:r>
              <a:rPr lang="es-MX" dirty="0" err="1" smtClean="0"/>
              <a:t>terminais</a:t>
            </a:r>
            <a:r>
              <a:rPr lang="es-MX" dirty="0" smtClean="0"/>
              <a:t> (</a:t>
            </a:r>
            <a:r>
              <a:rPr lang="es-MX" dirty="0" err="1" smtClean="0"/>
              <a:t>UEs</a:t>
            </a:r>
            <a:r>
              <a:rPr lang="es-MX" dirty="0" smtClean="0"/>
              <a:t>) até as redes externas;</a:t>
            </a:r>
          </a:p>
          <a:p>
            <a:pPr>
              <a:buNone/>
            </a:pPr>
            <a:r>
              <a:rPr lang="es-MX" dirty="0" err="1" smtClean="0"/>
              <a:t>S7</a:t>
            </a:r>
            <a:r>
              <a:rPr lang="es-MX" dirty="0" smtClean="0"/>
              <a:t>: </a:t>
            </a:r>
            <a:r>
              <a:rPr lang="es-MX" dirty="0" err="1" smtClean="0"/>
              <a:t>Provê</a:t>
            </a:r>
            <a:r>
              <a:rPr lang="es-MX" dirty="0" smtClean="0"/>
              <a:t> a </a:t>
            </a:r>
            <a:r>
              <a:rPr lang="es-MX" dirty="0" err="1" smtClean="0"/>
              <a:t>transferência</a:t>
            </a:r>
            <a:r>
              <a:rPr lang="es-MX" dirty="0" smtClean="0"/>
              <a:t> de políticas para </a:t>
            </a:r>
            <a:r>
              <a:rPr lang="es-MX" dirty="0" err="1" smtClean="0"/>
              <a:t>aplicação</a:t>
            </a:r>
            <a:r>
              <a:rPr lang="es-MX" dirty="0" smtClean="0"/>
              <a:t> de </a:t>
            </a:r>
            <a:r>
              <a:rPr lang="es-MX" dirty="0" err="1" smtClean="0"/>
              <a:t>regras</a:t>
            </a:r>
            <a:r>
              <a:rPr lang="es-MX" dirty="0" smtClean="0"/>
              <a:t> e </a:t>
            </a:r>
            <a:r>
              <a:rPr lang="es-MX" dirty="0" err="1" smtClean="0"/>
              <a:t>QoS</a:t>
            </a:r>
            <a:r>
              <a:rPr lang="es-MX" dirty="0" smtClean="0"/>
              <a:t> </a:t>
            </a:r>
            <a:r>
              <a:rPr lang="es-MX" dirty="0" err="1" smtClean="0"/>
              <a:t>vindas</a:t>
            </a:r>
            <a:r>
              <a:rPr lang="es-MX" dirty="0" smtClean="0"/>
              <a:t> do </a:t>
            </a:r>
            <a:r>
              <a:rPr lang="es-MX" dirty="0" err="1" smtClean="0"/>
              <a:t>PCRF</a:t>
            </a:r>
            <a:r>
              <a:rPr lang="es-MX" dirty="0" smtClean="0"/>
              <a:t>;</a:t>
            </a:r>
          </a:p>
          <a:p>
            <a:pPr>
              <a:buNone/>
            </a:pPr>
            <a:r>
              <a:rPr lang="es-MX" dirty="0" err="1" smtClean="0"/>
              <a:t>Rx</a:t>
            </a:r>
            <a:r>
              <a:rPr lang="es-MX" dirty="0" smtClean="0"/>
              <a:t>+: Interface entre os </a:t>
            </a:r>
            <a:r>
              <a:rPr lang="es-MX" dirty="0" err="1" smtClean="0"/>
              <a:t>equipamentos</a:t>
            </a:r>
            <a:r>
              <a:rPr lang="es-MX" dirty="0" smtClean="0"/>
              <a:t> </a:t>
            </a:r>
            <a:r>
              <a:rPr lang="es-MX" dirty="0" err="1" smtClean="0"/>
              <a:t>AF</a:t>
            </a:r>
            <a:r>
              <a:rPr lang="es-MX" dirty="0" smtClean="0"/>
              <a:t> (“</a:t>
            </a:r>
            <a:r>
              <a:rPr lang="es-MX" dirty="0" err="1" smtClean="0"/>
              <a:t>Application</a:t>
            </a:r>
            <a:r>
              <a:rPr lang="es-MX" dirty="0" smtClean="0"/>
              <a:t> </a:t>
            </a:r>
            <a:r>
              <a:rPr lang="es-MX" dirty="0" err="1" smtClean="0"/>
              <a:t>Function</a:t>
            </a:r>
            <a:r>
              <a:rPr lang="es-MX" dirty="0" smtClean="0"/>
              <a:t>”) e os </a:t>
            </a:r>
            <a:r>
              <a:rPr lang="es-MX" dirty="0" err="1" smtClean="0"/>
              <a:t>PCRFs</a:t>
            </a:r>
            <a:r>
              <a:rPr lang="es-MX" dirty="0" smtClean="0"/>
              <a:t> </a:t>
            </a:r>
            <a:r>
              <a:rPr lang="es-MX" dirty="0" err="1" smtClean="0"/>
              <a:t>com</a:t>
            </a:r>
            <a:r>
              <a:rPr lang="es-MX" dirty="0" smtClean="0"/>
              <a:t> base </a:t>
            </a:r>
            <a:r>
              <a:rPr lang="es-MX" dirty="0" err="1" smtClean="0"/>
              <a:t>na</a:t>
            </a:r>
            <a:r>
              <a:rPr lang="es-MX" dirty="0" smtClean="0"/>
              <a:t> norma </a:t>
            </a:r>
            <a:r>
              <a:rPr lang="es-MX" dirty="0" err="1" smtClean="0"/>
              <a:t>3GPP</a:t>
            </a:r>
            <a:r>
              <a:rPr lang="es-MX" dirty="0" smtClean="0"/>
              <a:t> </a:t>
            </a:r>
            <a:r>
              <a:rPr lang="es-MX" dirty="0" err="1" smtClean="0"/>
              <a:t>TS</a:t>
            </a:r>
            <a:r>
              <a:rPr lang="es-MX" dirty="0" smtClean="0"/>
              <a:t> 23.203.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4G</a:t>
            </a:r>
            <a:r>
              <a:rPr lang="en-US" dirty="0" smtClean="0"/>
              <a:t>, a </a:t>
            </a:r>
            <a:r>
              <a:rPr lang="en-US" dirty="0" err="1" smtClean="0"/>
              <a:t>tecnologia</a:t>
            </a:r>
            <a:r>
              <a:rPr lang="en-US" dirty="0" smtClean="0"/>
              <a:t> </a:t>
            </a:r>
            <a:r>
              <a:rPr lang="en-US" dirty="0" err="1" smtClean="0"/>
              <a:t>GSM</a:t>
            </a:r>
            <a:r>
              <a:rPr lang="en-US" dirty="0" smtClean="0"/>
              <a:t> é </a:t>
            </a:r>
            <a:r>
              <a:rPr lang="en-US" dirty="0" err="1" smtClean="0"/>
              <a:t>chamada</a:t>
            </a:r>
            <a:r>
              <a:rPr lang="en-US" dirty="0" smtClean="0"/>
              <a:t> de </a:t>
            </a:r>
            <a:r>
              <a:rPr lang="en-US" dirty="0" err="1" smtClean="0"/>
              <a:t>LTE-SAE</a:t>
            </a:r>
            <a:r>
              <a:rPr lang="en-US" dirty="0" smtClean="0"/>
              <a:t>, </a:t>
            </a:r>
            <a:r>
              <a:rPr lang="en-US" dirty="0" err="1" smtClean="0"/>
              <a:t>significando</a:t>
            </a:r>
            <a:r>
              <a:rPr lang="en-US" dirty="0" smtClean="0"/>
              <a:t> </a:t>
            </a:r>
            <a:r>
              <a:rPr lang="es-MX" dirty="0" smtClean="0"/>
              <a:t>“Long </a:t>
            </a:r>
            <a:r>
              <a:rPr lang="es-MX" dirty="0" err="1" smtClean="0"/>
              <a:t>Term</a:t>
            </a:r>
            <a:r>
              <a:rPr lang="es-MX" dirty="0" smtClean="0"/>
              <a:t> </a:t>
            </a:r>
            <a:r>
              <a:rPr lang="es-MX" dirty="0" err="1" smtClean="0"/>
              <a:t>Evolution</a:t>
            </a:r>
            <a:r>
              <a:rPr lang="es-MX" dirty="0" smtClean="0"/>
              <a:t>”- “</a:t>
            </a:r>
            <a:r>
              <a:rPr lang="es-MX" dirty="0" err="1" smtClean="0"/>
              <a:t>System</a:t>
            </a:r>
            <a:r>
              <a:rPr lang="es-MX" dirty="0" smtClean="0"/>
              <a:t> </a:t>
            </a:r>
            <a:r>
              <a:rPr lang="es-MX" dirty="0" err="1" smtClean="0"/>
              <a:t>Architecture</a:t>
            </a:r>
            <a:r>
              <a:rPr lang="es-MX" dirty="0" smtClean="0"/>
              <a:t> </a:t>
            </a:r>
            <a:r>
              <a:rPr lang="es-MX" dirty="0" err="1" smtClean="0"/>
              <a:t>Evolution</a:t>
            </a:r>
            <a:r>
              <a:rPr lang="es-MX" dirty="0" smtClean="0"/>
              <a:t>”. O </a:t>
            </a:r>
            <a:r>
              <a:rPr lang="es-MX" dirty="0" err="1" smtClean="0"/>
              <a:t>LTE</a:t>
            </a:r>
            <a:r>
              <a:rPr lang="es-MX" dirty="0" smtClean="0"/>
              <a:t>, </a:t>
            </a:r>
            <a:r>
              <a:rPr lang="es-MX" dirty="0" err="1" smtClean="0"/>
              <a:t>introduzido</a:t>
            </a:r>
            <a:r>
              <a:rPr lang="es-MX" dirty="0" smtClean="0"/>
              <a:t> a partir da </a:t>
            </a:r>
            <a:r>
              <a:rPr lang="es-MX" dirty="0" err="1" smtClean="0"/>
              <a:t>versão</a:t>
            </a:r>
            <a:r>
              <a:rPr lang="es-MX" dirty="0" smtClean="0"/>
              <a:t>  </a:t>
            </a:r>
            <a:r>
              <a:rPr lang="es-MX" dirty="0" err="1" smtClean="0"/>
              <a:t>3GPP</a:t>
            </a:r>
            <a:r>
              <a:rPr lang="es-MX" dirty="0" smtClean="0"/>
              <a:t> de software 8 é o </a:t>
            </a:r>
            <a:r>
              <a:rPr lang="es-MX" dirty="0" err="1" smtClean="0"/>
              <a:t>maior</a:t>
            </a:r>
            <a:r>
              <a:rPr lang="es-MX" dirty="0" smtClean="0"/>
              <a:t> </a:t>
            </a:r>
            <a:r>
              <a:rPr lang="es-MX" dirty="0" err="1" smtClean="0"/>
              <a:t>avanço</a:t>
            </a:r>
            <a:r>
              <a:rPr lang="es-MX" dirty="0" smtClean="0"/>
              <a:t> </a:t>
            </a:r>
            <a:r>
              <a:rPr lang="es-MX" dirty="0" err="1" smtClean="0"/>
              <a:t>em</a:t>
            </a:r>
            <a:r>
              <a:rPr lang="es-MX" dirty="0" smtClean="0"/>
              <a:t> </a:t>
            </a:r>
            <a:r>
              <a:rPr lang="es-MX" dirty="0" err="1" smtClean="0"/>
              <a:t>relação</a:t>
            </a:r>
            <a:r>
              <a:rPr lang="es-MX" dirty="0" smtClean="0"/>
              <a:t> a </a:t>
            </a:r>
            <a:r>
              <a:rPr lang="es-MX" dirty="0" err="1" smtClean="0"/>
              <a:t>comunicações</a:t>
            </a:r>
            <a:r>
              <a:rPr lang="es-MX" dirty="0" smtClean="0"/>
              <a:t> </a:t>
            </a:r>
            <a:r>
              <a:rPr lang="es-MX" dirty="0" err="1" smtClean="0"/>
              <a:t>móveis</a:t>
            </a:r>
            <a:r>
              <a:rPr lang="es-MX" dirty="0" smtClean="0"/>
              <a:t> de dados dentro do </a:t>
            </a:r>
            <a:r>
              <a:rPr lang="es-MX" dirty="0" err="1" smtClean="0"/>
              <a:t>3GPP</a:t>
            </a:r>
            <a:r>
              <a:rPr lang="es-MX" dirty="0" smtClean="0"/>
              <a:t> </a:t>
            </a:r>
            <a:r>
              <a:rPr lang="es-MX" dirty="0" err="1" smtClean="0"/>
              <a:t>Packet</a:t>
            </a:r>
            <a:r>
              <a:rPr lang="es-MX" dirty="0" smtClean="0"/>
              <a:t> </a:t>
            </a:r>
            <a:r>
              <a:rPr lang="es-MX" dirty="0" err="1" smtClean="0"/>
              <a:t>Switched</a:t>
            </a:r>
            <a:r>
              <a:rPr lang="es-MX" dirty="0" smtClean="0"/>
              <a:t> </a:t>
            </a:r>
            <a:r>
              <a:rPr lang="es-MX" dirty="0" err="1" smtClean="0"/>
              <a:t>Domain</a:t>
            </a:r>
            <a:r>
              <a:rPr lang="es-MX" dirty="0" smtClean="0"/>
              <a:t>, </a:t>
            </a:r>
            <a:r>
              <a:rPr lang="es-MX" dirty="0" err="1" smtClean="0"/>
              <a:t>também</a:t>
            </a:r>
            <a:r>
              <a:rPr lang="es-MX" dirty="0" smtClean="0"/>
              <a:t> </a:t>
            </a:r>
            <a:r>
              <a:rPr lang="es-MX" dirty="0" err="1" smtClean="0"/>
              <a:t>conhecido</a:t>
            </a:r>
            <a:r>
              <a:rPr lang="es-MX" dirty="0" smtClean="0"/>
              <a:t> como “</a:t>
            </a:r>
            <a:r>
              <a:rPr lang="es-MX" dirty="0" err="1" smtClean="0"/>
              <a:t>Evolved</a:t>
            </a:r>
            <a:r>
              <a:rPr lang="es-MX" dirty="0" smtClean="0"/>
              <a:t> </a:t>
            </a:r>
            <a:r>
              <a:rPr lang="es-MX" dirty="0" err="1" smtClean="0"/>
              <a:t>Packet</a:t>
            </a:r>
            <a:r>
              <a:rPr lang="es-MX" dirty="0" smtClean="0"/>
              <a:t> </a:t>
            </a:r>
            <a:r>
              <a:rPr lang="es-MX" dirty="0" err="1" smtClean="0"/>
              <a:t>System</a:t>
            </a:r>
            <a:r>
              <a:rPr lang="es-MX" dirty="0" smtClean="0"/>
              <a:t>” (</a:t>
            </a:r>
            <a:r>
              <a:rPr lang="es-MX" dirty="0" err="1" smtClean="0"/>
              <a:t>EPS</a:t>
            </a:r>
            <a:r>
              <a:rPr lang="es-MX" dirty="0" smtClean="0"/>
              <a:t>). Esta nova </a:t>
            </a:r>
            <a:r>
              <a:rPr lang="es-MX" dirty="0" err="1" smtClean="0"/>
              <a:t>tecnologia</a:t>
            </a:r>
            <a:r>
              <a:rPr lang="es-MX" dirty="0" smtClean="0"/>
              <a:t> </a:t>
            </a:r>
            <a:r>
              <a:rPr lang="es-MX" dirty="0" err="1" smtClean="0"/>
              <a:t>provê</a:t>
            </a:r>
            <a:r>
              <a:rPr lang="es-MX" dirty="0" smtClean="0"/>
              <a:t> </a:t>
            </a:r>
            <a:r>
              <a:rPr lang="es-MX" dirty="0" err="1" smtClean="0"/>
              <a:t>conectividade</a:t>
            </a:r>
            <a:r>
              <a:rPr lang="es-MX" dirty="0" smtClean="0"/>
              <a:t> IP utilizando as novas </a:t>
            </a:r>
            <a:r>
              <a:rPr lang="es-MX" dirty="0" err="1" smtClean="0"/>
              <a:t>estações</a:t>
            </a:r>
            <a:r>
              <a:rPr lang="es-MX" dirty="0" smtClean="0"/>
              <a:t> de </a:t>
            </a:r>
            <a:r>
              <a:rPr lang="es-MX" dirty="0" err="1" smtClean="0"/>
              <a:t>rádio</a:t>
            </a:r>
            <a:r>
              <a:rPr lang="es-MX" dirty="0" smtClean="0"/>
              <a:t> base chamadas E-</a:t>
            </a:r>
            <a:r>
              <a:rPr lang="es-MX" dirty="0" err="1" smtClean="0"/>
              <a:t>UTRAN</a:t>
            </a:r>
            <a:r>
              <a:rPr lang="es-MX" dirty="0" smtClean="0"/>
              <a:t>, que significa “</a:t>
            </a:r>
            <a:r>
              <a:rPr lang="es-MX" dirty="0" err="1" smtClean="0"/>
              <a:t>Evolved</a:t>
            </a:r>
            <a:r>
              <a:rPr lang="es-MX" dirty="0" smtClean="0"/>
              <a:t> Universal </a:t>
            </a:r>
            <a:r>
              <a:rPr lang="es-MX" dirty="0" err="1" smtClean="0"/>
              <a:t>Terrestrial</a:t>
            </a:r>
            <a:r>
              <a:rPr lang="es-MX" dirty="0" smtClean="0"/>
              <a:t> Radio Access”.</a:t>
            </a:r>
          </a:p>
          <a:p>
            <a:r>
              <a:rPr lang="es-MX" dirty="0" smtClean="0"/>
              <a:t>A seguir veremos os elementos </a:t>
            </a:r>
            <a:r>
              <a:rPr lang="es-MX" dirty="0" err="1" smtClean="0"/>
              <a:t>dessa</a:t>
            </a:r>
            <a:r>
              <a:rPr lang="es-MX" dirty="0" smtClean="0"/>
              <a:t> nova </a:t>
            </a:r>
            <a:r>
              <a:rPr lang="es-MX" dirty="0" err="1" smtClean="0"/>
              <a:t>tecnologia</a:t>
            </a:r>
            <a:r>
              <a:rPr lang="es-MX" dirty="0" smtClean="0"/>
              <a:t> e as funcionalidades de cada </a:t>
            </a:r>
            <a:r>
              <a:rPr lang="es-MX" dirty="0" err="1" smtClean="0"/>
              <a:t>uma</a:t>
            </a:r>
            <a:r>
              <a:rPr lang="es-MX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Componentes de </a:t>
            </a:r>
            <a:r>
              <a:rPr lang="es-MX" dirty="0" err="1" smtClean="0"/>
              <a:t>LTE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371600"/>
            <a:ext cx="787315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 smtClean="0"/>
              <a:t>O </a:t>
            </a:r>
            <a:r>
              <a:rPr lang="es-MX" dirty="0" err="1" smtClean="0"/>
              <a:t>LTE</a:t>
            </a:r>
            <a:r>
              <a:rPr lang="es-MX" dirty="0" smtClean="0"/>
              <a:t> é </a:t>
            </a:r>
            <a:r>
              <a:rPr lang="es-MX" dirty="0" err="1" smtClean="0"/>
              <a:t>composto</a:t>
            </a:r>
            <a:r>
              <a:rPr lang="es-MX" dirty="0" smtClean="0"/>
              <a:t> por 3 módulos </a:t>
            </a:r>
            <a:r>
              <a:rPr lang="es-MX" dirty="0" err="1" smtClean="0"/>
              <a:t>principais</a:t>
            </a:r>
            <a:r>
              <a:rPr lang="es-MX" dirty="0" smtClean="0"/>
              <a:t>:</a:t>
            </a:r>
          </a:p>
          <a:p>
            <a:pPr marL="228600" indent="-228600">
              <a:buAutoNum type="arabicPeriod"/>
            </a:pPr>
            <a:r>
              <a:rPr lang="es-MX" dirty="0" err="1" smtClean="0"/>
              <a:t>MME</a:t>
            </a:r>
            <a:r>
              <a:rPr lang="es-MX" dirty="0" smtClean="0"/>
              <a:t> (</a:t>
            </a:r>
            <a:r>
              <a:rPr lang="es-MX" dirty="0" err="1" smtClean="0"/>
              <a:t>Mobility</a:t>
            </a:r>
            <a:r>
              <a:rPr lang="es-MX" dirty="0" smtClean="0"/>
              <a:t> </a:t>
            </a:r>
            <a:r>
              <a:rPr lang="es-MX" dirty="0" err="1" smtClean="0"/>
              <a:t>Mangement</a:t>
            </a:r>
            <a:r>
              <a:rPr lang="es-MX" dirty="0" smtClean="0"/>
              <a:t> </a:t>
            </a:r>
            <a:r>
              <a:rPr lang="es-MX" dirty="0" err="1" smtClean="0"/>
              <a:t>Entity</a:t>
            </a:r>
            <a:r>
              <a:rPr lang="es-MX" dirty="0" smtClean="0"/>
              <a:t>): Módulo de </a:t>
            </a:r>
            <a:r>
              <a:rPr lang="es-MX" dirty="0" err="1" smtClean="0"/>
              <a:t>administração</a:t>
            </a:r>
            <a:r>
              <a:rPr lang="es-MX" dirty="0" smtClean="0"/>
              <a:t> de </a:t>
            </a:r>
            <a:r>
              <a:rPr lang="es-MX" dirty="0" err="1" smtClean="0"/>
              <a:t>mobilidade</a:t>
            </a:r>
            <a:r>
              <a:rPr lang="es-MX" dirty="0" smtClean="0"/>
              <a:t>;</a:t>
            </a:r>
          </a:p>
          <a:p>
            <a:pPr marL="228600" indent="-228600">
              <a:buAutoNum type="arabicPeriod"/>
            </a:pPr>
            <a:r>
              <a:rPr lang="es-MX" dirty="0" err="1" smtClean="0"/>
              <a:t>SGW</a:t>
            </a:r>
            <a:r>
              <a:rPr lang="es-MX" dirty="0" smtClean="0"/>
              <a:t> (</a:t>
            </a:r>
            <a:r>
              <a:rPr lang="es-MX" dirty="0" err="1" smtClean="0"/>
              <a:t>Serving</a:t>
            </a:r>
            <a:r>
              <a:rPr lang="es-MX" dirty="0" smtClean="0"/>
              <a:t> Gateway): Servidor de porta de enlace;</a:t>
            </a:r>
          </a:p>
          <a:p>
            <a:pPr marL="228600" indent="-228600">
              <a:buAutoNum type="arabicPeriod"/>
            </a:pPr>
            <a:r>
              <a:rPr lang="es-MX" dirty="0" err="1" smtClean="0"/>
              <a:t>PGW</a:t>
            </a:r>
            <a:r>
              <a:rPr lang="es-MX" dirty="0" smtClean="0"/>
              <a:t> (</a:t>
            </a:r>
            <a:r>
              <a:rPr lang="es-MX" dirty="0" err="1" smtClean="0"/>
              <a:t>Packet</a:t>
            </a:r>
            <a:r>
              <a:rPr lang="es-MX" dirty="0" smtClean="0"/>
              <a:t> Data Network Gateway): Porta de enlace à rede de </a:t>
            </a:r>
            <a:r>
              <a:rPr lang="es-MX" dirty="0" err="1" smtClean="0"/>
              <a:t>pacotes</a:t>
            </a:r>
            <a:r>
              <a:rPr lang="es-MX" dirty="0" smtClean="0"/>
              <a:t> de dados.</a:t>
            </a:r>
          </a:p>
          <a:p>
            <a:pPr marL="228600" indent="-228600">
              <a:buNone/>
            </a:pPr>
            <a:endParaRPr lang="es-MX" dirty="0" smtClean="0"/>
          </a:p>
          <a:p>
            <a:pPr marL="228600" indent="-228600">
              <a:buNone/>
            </a:pPr>
            <a:r>
              <a:rPr lang="es-MX" dirty="0" err="1" smtClean="0"/>
              <a:t>Estes</a:t>
            </a:r>
            <a:r>
              <a:rPr lang="es-MX" dirty="0" smtClean="0"/>
              <a:t> componentes </a:t>
            </a:r>
            <a:r>
              <a:rPr lang="es-MX" dirty="0" err="1" smtClean="0"/>
              <a:t>são</a:t>
            </a:r>
            <a:r>
              <a:rPr lang="es-MX" dirty="0" smtClean="0"/>
              <a:t> parte da </a:t>
            </a:r>
            <a:r>
              <a:rPr lang="es-MX" dirty="0" err="1" smtClean="0"/>
              <a:t>arquitetura</a:t>
            </a:r>
            <a:r>
              <a:rPr lang="es-MX" dirty="0" smtClean="0"/>
              <a:t> </a:t>
            </a:r>
            <a:r>
              <a:rPr lang="es-MX" dirty="0" err="1" smtClean="0"/>
              <a:t>LTE-SAE</a:t>
            </a:r>
            <a:r>
              <a:rPr lang="es-MX" dirty="0" smtClean="0"/>
              <a:t> e explicaremos cada </a:t>
            </a:r>
            <a:r>
              <a:rPr lang="es-MX" dirty="0" err="1" smtClean="0"/>
              <a:t>uma</a:t>
            </a:r>
            <a:r>
              <a:rPr lang="es-MX" dirty="0" smtClean="0"/>
              <a:t> de </a:t>
            </a:r>
            <a:r>
              <a:rPr lang="es-MX" dirty="0" err="1" smtClean="0"/>
              <a:t>suas</a:t>
            </a:r>
            <a:r>
              <a:rPr lang="es-MX" dirty="0" smtClean="0"/>
              <a:t> </a:t>
            </a:r>
            <a:r>
              <a:rPr lang="es-MX" dirty="0" err="1" smtClean="0"/>
              <a:t>funções</a:t>
            </a:r>
            <a:r>
              <a:rPr lang="es-MX" dirty="0" smtClean="0"/>
              <a:t> a seguir.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Funções</a:t>
            </a:r>
            <a:r>
              <a:rPr lang="es-MX" dirty="0" smtClean="0"/>
              <a:t> do E-</a:t>
            </a:r>
            <a:r>
              <a:rPr lang="es-MX" dirty="0" err="1" smtClean="0"/>
              <a:t>UTRAN</a:t>
            </a:r>
            <a:r>
              <a:rPr lang="es-MX" dirty="0" smtClean="0"/>
              <a:t>(</a:t>
            </a:r>
            <a:r>
              <a:rPr lang="es-MX" dirty="0" err="1" smtClean="0"/>
              <a:t>eNodeB</a:t>
            </a:r>
            <a:r>
              <a:rPr lang="es-MX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7386638" cy="4531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28600" indent="-228600">
              <a:buNone/>
            </a:pPr>
            <a:r>
              <a:rPr lang="es-MX" dirty="0" err="1" smtClean="0"/>
              <a:t>Funções</a:t>
            </a:r>
            <a:r>
              <a:rPr lang="es-MX" dirty="0" smtClean="0"/>
              <a:t> do E-</a:t>
            </a:r>
            <a:r>
              <a:rPr lang="es-MX" dirty="0" err="1" smtClean="0"/>
              <a:t>UTRAN</a:t>
            </a:r>
            <a:r>
              <a:rPr lang="es-MX" dirty="0" smtClean="0"/>
              <a:t> </a:t>
            </a:r>
            <a:r>
              <a:rPr lang="es-MX" dirty="0" err="1" smtClean="0"/>
              <a:t>ou</a:t>
            </a:r>
            <a:r>
              <a:rPr lang="es-MX" dirty="0" smtClean="0"/>
              <a:t> </a:t>
            </a:r>
            <a:r>
              <a:rPr lang="es-MX" dirty="0" err="1" smtClean="0"/>
              <a:t>eNodeB</a:t>
            </a:r>
            <a:r>
              <a:rPr lang="es-MX" dirty="0" smtClean="0"/>
              <a:t>:</a:t>
            </a:r>
          </a:p>
          <a:p>
            <a:pPr marL="228600" indent="-228600">
              <a:buNone/>
            </a:pPr>
            <a:endParaRPr lang="es-MX" dirty="0" smtClean="0"/>
          </a:p>
          <a:p>
            <a:pPr marL="228600" indent="-228600">
              <a:buNone/>
            </a:pPr>
            <a:r>
              <a:rPr lang="es-MX" dirty="0" smtClean="0"/>
              <a:t>A </a:t>
            </a:r>
            <a:r>
              <a:rPr lang="es-MX" dirty="0" err="1" smtClean="0"/>
              <a:t>eNodeB</a:t>
            </a:r>
            <a:r>
              <a:rPr lang="es-MX" dirty="0" smtClean="0"/>
              <a:t> suporta a interface aérea para a </a:t>
            </a:r>
            <a:r>
              <a:rPr lang="es-MX" dirty="0" err="1" smtClean="0"/>
              <a:t>conexão</a:t>
            </a:r>
            <a:r>
              <a:rPr lang="es-MX" dirty="0" smtClean="0"/>
              <a:t> até o </a:t>
            </a:r>
            <a:r>
              <a:rPr lang="es-MX" dirty="0" err="1" smtClean="0"/>
              <a:t>LTE</a:t>
            </a:r>
            <a:r>
              <a:rPr lang="es-MX" dirty="0" smtClean="0"/>
              <a:t> e </a:t>
            </a:r>
            <a:r>
              <a:rPr lang="es-MX" dirty="0" err="1" smtClean="0"/>
              <a:t>inclui</a:t>
            </a:r>
            <a:r>
              <a:rPr lang="es-MX" dirty="0" smtClean="0"/>
              <a:t> </a:t>
            </a:r>
            <a:r>
              <a:rPr lang="es-MX" dirty="0" err="1" smtClean="0"/>
              <a:t>funções</a:t>
            </a:r>
            <a:r>
              <a:rPr lang="es-MX" dirty="0" smtClean="0"/>
              <a:t> de controle de </a:t>
            </a:r>
            <a:r>
              <a:rPr lang="es-MX" dirty="0" err="1" smtClean="0"/>
              <a:t>acesso</a:t>
            </a:r>
            <a:r>
              <a:rPr lang="es-MX" dirty="0" smtClean="0"/>
              <a:t> de </a:t>
            </a:r>
            <a:r>
              <a:rPr lang="es-MX" dirty="0" err="1" smtClean="0"/>
              <a:t>rádios</a:t>
            </a:r>
            <a:r>
              <a:rPr lang="es-MX" dirty="0" smtClean="0"/>
              <a:t>, </a:t>
            </a:r>
            <a:r>
              <a:rPr lang="es-MX" dirty="0" err="1" smtClean="0"/>
              <a:t>além</a:t>
            </a:r>
            <a:r>
              <a:rPr lang="es-MX" dirty="0" smtClean="0"/>
              <a:t> do Protocolo de </a:t>
            </a:r>
            <a:r>
              <a:rPr lang="es-MX" dirty="0" err="1" smtClean="0"/>
              <a:t>Convergêngia</a:t>
            </a:r>
            <a:r>
              <a:rPr lang="es-MX" dirty="0" smtClean="0"/>
              <a:t> de </a:t>
            </a:r>
            <a:r>
              <a:rPr lang="es-MX" dirty="0" err="1" smtClean="0"/>
              <a:t>Pacote</a:t>
            </a:r>
            <a:r>
              <a:rPr lang="es-MX" dirty="0" smtClean="0"/>
              <a:t> de Dados (</a:t>
            </a:r>
            <a:r>
              <a:rPr lang="es-MX" dirty="0" err="1" smtClean="0"/>
              <a:t>PDCP</a:t>
            </a:r>
            <a:r>
              <a:rPr lang="es-MX" dirty="0" smtClean="0"/>
              <a:t>).  As </a:t>
            </a:r>
            <a:r>
              <a:rPr lang="es-MX" dirty="0" err="1" smtClean="0"/>
              <a:t>eNodeBs</a:t>
            </a:r>
            <a:r>
              <a:rPr lang="es-MX" dirty="0" smtClean="0"/>
              <a:t> </a:t>
            </a:r>
            <a:r>
              <a:rPr lang="es-MX" dirty="0" err="1" smtClean="0"/>
              <a:t>podem</a:t>
            </a:r>
            <a:r>
              <a:rPr lang="es-MX" dirty="0" smtClean="0"/>
              <a:t> se conectar a </a:t>
            </a:r>
            <a:r>
              <a:rPr lang="es-MX" dirty="0" err="1" smtClean="0"/>
              <a:t>outras</a:t>
            </a:r>
            <a:r>
              <a:rPr lang="es-MX" dirty="0" smtClean="0"/>
              <a:t> por </a:t>
            </a:r>
            <a:r>
              <a:rPr lang="es-MX" dirty="0" err="1" smtClean="0"/>
              <a:t>meio</a:t>
            </a:r>
            <a:r>
              <a:rPr lang="es-MX" dirty="0" smtClean="0"/>
              <a:t> da interface </a:t>
            </a:r>
            <a:r>
              <a:rPr lang="es-MX" dirty="0" err="1" smtClean="0"/>
              <a:t>X2</a:t>
            </a:r>
            <a:r>
              <a:rPr lang="es-MX" dirty="0" smtClean="0"/>
              <a:t>.</a:t>
            </a:r>
          </a:p>
          <a:p>
            <a:pPr marL="228600" indent="-228600">
              <a:buNone/>
            </a:pPr>
            <a:endParaRPr lang="es-MX" dirty="0" smtClean="0"/>
          </a:p>
          <a:p>
            <a:pPr marL="228600" indent="-228600">
              <a:buNone/>
            </a:pPr>
            <a:r>
              <a:rPr lang="es-MX" dirty="0" err="1" smtClean="0"/>
              <a:t>Principais</a:t>
            </a:r>
            <a:r>
              <a:rPr lang="es-MX" dirty="0" smtClean="0"/>
              <a:t> </a:t>
            </a:r>
            <a:r>
              <a:rPr lang="es-MX" dirty="0" err="1" smtClean="0"/>
              <a:t>funções</a:t>
            </a:r>
            <a:r>
              <a:rPr lang="es-MX" dirty="0" smtClean="0"/>
              <a:t> da </a:t>
            </a:r>
            <a:r>
              <a:rPr lang="es-MX" dirty="0" err="1" smtClean="0"/>
              <a:t>eNodeB</a:t>
            </a:r>
            <a:r>
              <a:rPr lang="es-MX" dirty="0" smtClean="0"/>
              <a:t>:</a:t>
            </a:r>
          </a:p>
          <a:p>
            <a:pPr marL="228600" indent="-228600"/>
            <a:r>
              <a:rPr lang="es-MX" dirty="0" err="1" smtClean="0"/>
              <a:t>Executa</a:t>
            </a:r>
            <a:r>
              <a:rPr lang="es-MX" dirty="0" smtClean="0"/>
              <a:t> a </a:t>
            </a:r>
            <a:r>
              <a:rPr lang="es-MX" dirty="0" err="1" smtClean="0"/>
              <a:t>função</a:t>
            </a:r>
            <a:r>
              <a:rPr lang="es-MX" dirty="0" smtClean="0"/>
              <a:t> Administrador de Recursos de </a:t>
            </a:r>
            <a:r>
              <a:rPr lang="es-MX" dirty="0" err="1" smtClean="0"/>
              <a:t>Rádio</a:t>
            </a:r>
            <a:r>
              <a:rPr lang="es-MX" dirty="0" smtClean="0"/>
              <a:t> – </a:t>
            </a:r>
            <a:r>
              <a:rPr lang="es-MX" dirty="0" err="1" smtClean="0"/>
              <a:t>RRM</a:t>
            </a:r>
            <a:r>
              <a:rPr lang="es-MX" dirty="0" smtClean="0"/>
              <a:t>;</a:t>
            </a:r>
          </a:p>
          <a:p>
            <a:pPr marL="228600" indent="-228600"/>
            <a:r>
              <a:rPr lang="es-MX" dirty="0" smtClean="0"/>
              <a:t>Controle do </a:t>
            </a:r>
            <a:r>
              <a:rPr lang="es-MX" dirty="0" err="1" smtClean="0"/>
              <a:t>Bearer</a:t>
            </a:r>
            <a:r>
              <a:rPr lang="es-MX" dirty="0" smtClean="0"/>
              <a:t>* de </a:t>
            </a:r>
            <a:r>
              <a:rPr lang="es-MX" dirty="0" err="1" smtClean="0"/>
              <a:t>Rádio</a:t>
            </a:r>
            <a:r>
              <a:rPr lang="es-MX" dirty="0" smtClean="0"/>
              <a:t> – </a:t>
            </a:r>
            <a:r>
              <a:rPr lang="es-MX" dirty="0" err="1" smtClean="0"/>
              <a:t>RBC</a:t>
            </a:r>
            <a:r>
              <a:rPr lang="es-MX" dirty="0" smtClean="0"/>
              <a:t>;</a:t>
            </a:r>
          </a:p>
          <a:p>
            <a:pPr marL="228600" indent="-228600"/>
            <a:r>
              <a:rPr lang="es-MX" dirty="0" smtClean="0"/>
              <a:t>Controle de </a:t>
            </a:r>
            <a:r>
              <a:rPr lang="es-MX" dirty="0" err="1" smtClean="0"/>
              <a:t>Admissão</a:t>
            </a:r>
            <a:r>
              <a:rPr lang="es-MX" dirty="0" smtClean="0"/>
              <a:t> de </a:t>
            </a:r>
            <a:r>
              <a:rPr lang="es-MX" dirty="0" err="1" smtClean="0"/>
              <a:t>Rádio</a:t>
            </a:r>
            <a:r>
              <a:rPr lang="es-MX" dirty="0" smtClean="0"/>
              <a:t> – </a:t>
            </a:r>
            <a:r>
              <a:rPr lang="es-MX" dirty="0" err="1" smtClean="0"/>
              <a:t>RAC</a:t>
            </a:r>
            <a:r>
              <a:rPr lang="es-MX" dirty="0" smtClean="0"/>
              <a:t>;</a:t>
            </a:r>
          </a:p>
          <a:p>
            <a:pPr marL="228600" indent="-228600"/>
            <a:r>
              <a:rPr lang="es-MX" dirty="0" smtClean="0"/>
              <a:t>Controle de </a:t>
            </a:r>
            <a:r>
              <a:rPr lang="es-MX" dirty="0" err="1" smtClean="0"/>
              <a:t>Conexão</a:t>
            </a:r>
            <a:r>
              <a:rPr lang="es-MX" dirty="0" smtClean="0"/>
              <a:t> de </a:t>
            </a:r>
            <a:r>
              <a:rPr lang="es-MX" dirty="0" err="1" smtClean="0"/>
              <a:t>Mobilidade</a:t>
            </a:r>
            <a:r>
              <a:rPr lang="es-MX" dirty="0" smtClean="0"/>
              <a:t> – </a:t>
            </a:r>
            <a:r>
              <a:rPr lang="es-MX" dirty="0" err="1" smtClean="0"/>
              <a:t>RMC</a:t>
            </a:r>
            <a:r>
              <a:rPr lang="es-MX" dirty="0" smtClean="0"/>
              <a:t>;</a:t>
            </a:r>
          </a:p>
          <a:p>
            <a:pPr marL="228600" indent="-228600"/>
            <a:r>
              <a:rPr lang="es-MX" dirty="0" err="1" smtClean="0"/>
              <a:t>Distribuição</a:t>
            </a:r>
            <a:r>
              <a:rPr lang="es-MX" dirty="0" smtClean="0"/>
              <a:t> de recursos para o UE  (“</a:t>
            </a:r>
            <a:r>
              <a:rPr lang="es-MX" dirty="0" err="1" smtClean="0"/>
              <a:t>User</a:t>
            </a:r>
            <a:r>
              <a:rPr lang="es-MX" dirty="0" smtClean="0"/>
              <a:t> </a:t>
            </a:r>
            <a:r>
              <a:rPr lang="es-MX" dirty="0" err="1" smtClean="0"/>
              <a:t>Equipment</a:t>
            </a:r>
            <a:r>
              <a:rPr lang="es-MX" dirty="0" smtClean="0"/>
              <a:t>”) </a:t>
            </a:r>
            <a:r>
              <a:rPr lang="es-MX" dirty="0" err="1" smtClean="0"/>
              <a:t>em</a:t>
            </a:r>
            <a:r>
              <a:rPr lang="es-MX" dirty="0" smtClean="0"/>
              <a:t> ambos os sentidos;</a:t>
            </a:r>
          </a:p>
          <a:p>
            <a:pPr marL="228600" indent="-228600">
              <a:spcBef>
                <a:spcPts val="0"/>
              </a:spcBef>
              <a:defRPr/>
            </a:pPr>
            <a:r>
              <a:rPr lang="es-MX" dirty="0" err="1" smtClean="0"/>
              <a:t>Encaminha</a:t>
            </a:r>
            <a:r>
              <a:rPr lang="es-MX" dirty="0" smtClean="0"/>
              <a:t> os dados do </a:t>
            </a:r>
            <a:r>
              <a:rPr lang="es-MX" dirty="0" err="1" smtClean="0"/>
              <a:t>usuário</a:t>
            </a:r>
            <a:r>
              <a:rPr lang="es-MX" dirty="0" smtClean="0"/>
              <a:t> até o </a:t>
            </a:r>
            <a:r>
              <a:rPr lang="es-MX" dirty="0" err="1" smtClean="0"/>
              <a:t>SGW</a:t>
            </a:r>
            <a:r>
              <a:rPr lang="es-MX" dirty="0" smtClean="0"/>
              <a:t>.</a:t>
            </a:r>
          </a:p>
          <a:p>
            <a:pPr marL="228600" indent="-228600">
              <a:buNone/>
            </a:pPr>
            <a:endParaRPr lang="es-MX" dirty="0" smtClean="0"/>
          </a:p>
          <a:p>
            <a:pPr marL="228600" indent="-228600">
              <a:buNone/>
            </a:pPr>
            <a:r>
              <a:rPr lang="pt-BR" dirty="0" smtClean="0"/>
              <a:t>*Bearer = portadora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Funções</a:t>
            </a:r>
            <a:r>
              <a:rPr lang="es-MX" dirty="0" smtClean="0"/>
              <a:t> e Interfaces do </a:t>
            </a:r>
            <a:r>
              <a:rPr lang="es-MX" dirty="0" err="1" smtClean="0"/>
              <a:t>MME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95400"/>
            <a:ext cx="8012789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s-MX" dirty="0" err="1" smtClean="0"/>
              <a:t>Funções</a:t>
            </a:r>
            <a:r>
              <a:rPr lang="es-MX" dirty="0" smtClean="0"/>
              <a:t> do Módulo de </a:t>
            </a:r>
            <a:r>
              <a:rPr lang="es-MX" dirty="0" err="1" smtClean="0"/>
              <a:t>Administração</a:t>
            </a:r>
            <a:r>
              <a:rPr lang="es-MX" dirty="0" smtClean="0"/>
              <a:t> de </a:t>
            </a:r>
            <a:r>
              <a:rPr lang="es-MX" dirty="0" err="1" smtClean="0"/>
              <a:t>Mobilidade</a:t>
            </a:r>
            <a:r>
              <a:rPr lang="es-MX" dirty="0" smtClean="0"/>
              <a:t> (</a:t>
            </a:r>
            <a:r>
              <a:rPr lang="es-MX" dirty="0" err="1" smtClean="0"/>
              <a:t>MME</a:t>
            </a:r>
            <a:r>
              <a:rPr lang="es-MX" dirty="0" smtClean="0"/>
              <a:t>):</a:t>
            </a:r>
          </a:p>
          <a:p>
            <a:endParaRPr lang="es-MX" dirty="0" smtClean="0"/>
          </a:p>
          <a:p>
            <a:r>
              <a:rPr lang="es-MX" dirty="0" smtClean="0"/>
              <a:t>O </a:t>
            </a:r>
            <a:r>
              <a:rPr lang="es-MX" dirty="0" err="1" smtClean="0"/>
              <a:t>MME</a:t>
            </a:r>
            <a:r>
              <a:rPr lang="es-MX" dirty="0" smtClean="0"/>
              <a:t> é a parte principal do controle de </a:t>
            </a:r>
            <a:r>
              <a:rPr lang="es-MX" dirty="0" err="1" smtClean="0"/>
              <a:t>acesso</a:t>
            </a:r>
            <a:r>
              <a:rPr lang="es-MX" dirty="0" smtClean="0"/>
              <a:t> à rede </a:t>
            </a:r>
            <a:r>
              <a:rPr lang="es-MX" dirty="0" err="1" smtClean="0"/>
              <a:t>LTE</a:t>
            </a:r>
            <a:r>
              <a:rPr lang="es-MX" dirty="0" smtClean="0"/>
              <a:t>. Ele é </a:t>
            </a:r>
            <a:r>
              <a:rPr lang="es-MX" dirty="0" err="1" smtClean="0"/>
              <a:t>responsável</a:t>
            </a:r>
            <a:r>
              <a:rPr lang="es-MX" dirty="0" smtClean="0"/>
              <a:t> pela área de </a:t>
            </a:r>
            <a:r>
              <a:rPr lang="es-MX" dirty="0" err="1" smtClean="0"/>
              <a:t>mobilidade</a:t>
            </a:r>
            <a:r>
              <a:rPr lang="es-MX" dirty="0" smtClean="0"/>
              <a:t>, </a:t>
            </a:r>
            <a:r>
              <a:rPr lang="es-MX" dirty="0" err="1" smtClean="0"/>
              <a:t>identidade</a:t>
            </a:r>
            <a:r>
              <a:rPr lang="es-MX" dirty="0" smtClean="0"/>
              <a:t> do UE e </a:t>
            </a:r>
            <a:r>
              <a:rPr lang="es-MX" dirty="0" err="1" smtClean="0"/>
              <a:t>parâmetros</a:t>
            </a:r>
            <a:r>
              <a:rPr lang="es-MX" dirty="0" smtClean="0"/>
              <a:t> de </a:t>
            </a:r>
            <a:r>
              <a:rPr lang="es-MX" dirty="0" err="1" smtClean="0"/>
              <a:t>segurança</a:t>
            </a:r>
            <a:r>
              <a:rPr lang="es-MX" dirty="0" smtClean="0"/>
              <a:t>. Dentro de </a:t>
            </a:r>
            <a:r>
              <a:rPr lang="es-MX" dirty="0" err="1" smtClean="0"/>
              <a:t>suas</a:t>
            </a:r>
            <a:r>
              <a:rPr lang="es-MX" dirty="0" smtClean="0"/>
              <a:t> </a:t>
            </a:r>
            <a:r>
              <a:rPr lang="es-MX" dirty="0" err="1" smtClean="0"/>
              <a:t>funções</a:t>
            </a:r>
            <a:r>
              <a:rPr lang="es-MX" dirty="0" smtClean="0"/>
              <a:t> </a:t>
            </a:r>
            <a:r>
              <a:rPr lang="es-MX" dirty="0" err="1" smtClean="0"/>
              <a:t>podem</a:t>
            </a:r>
            <a:r>
              <a:rPr lang="es-MX" dirty="0" smtClean="0"/>
              <a:t> ser destacadas as </a:t>
            </a:r>
            <a:r>
              <a:rPr lang="es-MX" dirty="0" err="1" smtClean="0"/>
              <a:t>seguintes</a:t>
            </a:r>
            <a:r>
              <a:rPr lang="es-MX" dirty="0" smtClean="0"/>
              <a:t>: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Envio</a:t>
            </a:r>
            <a:r>
              <a:rPr lang="es-MX" dirty="0" smtClean="0"/>
              <a:t> de </a:t>
            </a:r>
            <a:r>
              <a:rPr lang="es-MX" dirty="0" err="1" smtClean="0"/>
              <a:t>sinalização</a:t>
            </a:r>
            <a:r>
              <a:rPr lang="es-MX" dirty="0" smtClean="0"/>
              <a:t> do protocolo </a:t>
            </a:r>
            <a:r>
              <a:rPr lang="es-MX" dirty="0" err="1" smtClean="0"/>
              <a:t>NAS</a:t>
            </a:r>
            <a:r>
              <a:rPr lang="es-MX" dirty="0" smtClean="0"/>
              <a:t> – Non Access </a:t>
            </a:r>
            <a:r>
              <a:rPr lang="es-MX" dirty="0" err="1" smtClean="0"/>
              <a:t>Stratum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Sinalização</a:t>
            </a:r>
            <a:r>
              <a:rPr lang="es-MX" dirty="0" smtClean="0"/>
              <a:t> de </a:t>
            </a:r>
            <a:r>
              <a:rPr lang="es-MX" dirty="0" err="1" smtClean="0"/>
              <a:t>segurança</a:t>
            </a:r>
            <a:r>
              <a:rPr lang="es-MX" dirty="0" smtClean="0"/>
              <a:t> </a:t>
            </a:r>
            <a:r>
              <a:rPr lang="es-MX" dirty="0" err="1" smtClean="0"/>
              <a:t>NAS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Sinalização</a:t>
            </a:r>
            <a:r>
              <a:rPr lang="es-MX" dirty="0" smtClean="0"/>
              <a:t> de </a:t>
            </a:r>
            <a:r>
              <a:rPr lang="es-MX" dirty="0" err="1" smtClean="0"/>
              <a:t>nó</a:t>
            </a:r>
            <a:r>
              <a:rPr lang="es-MX" dirty="0" smtClean="0"/>
              <a:t> para </a:t>
            </a:r>
            <a:r>
              <a:rPr lang="es-MX" dirty="0" err="1" smtClean="0"/>
              <a:t>handover</a:t>
            </a:r>
            <a:r>
              <a:rPr lang="es-MX" dirty="0" smtClean="0"/>
              <a:t> de </a:t>
            </a:r>
            <a:r>
              <a:rPr lang="es-MX" dirty="0" err="1" smtClean="0"/>
              <a:t>mobilidade</a:t>
            </a:r>
            <a:r>
              <a:rPr lang="es-MX" dirty="0" smtClean="0"/>
              <a:t> entre a rede </a:t>
            </a:r>
            <a:r>
              <a:rPr lang="es-MX" dirty="0" err="1" smtClean="0"/>
              <a:t>LTE</a:t>
            </a:r>
            <a:r>
              <a:rPr lang="es-MX" dirty="0" smtClean="0"/>
              <a:t> e </a:t>
            </a:r>
            <a:r>
              <a:rPr lang="es-MX" dirty="0" err="1" smtClean="0"/>
              <a:t>outras</a:t>
            </a:r>
            <a:r>
              <a:rPr lang="es-MX" dirty="0" smtClean="0"/>
              <a:t> redes de </a:t>
            </a:r>
            <a:r>
              <a:rPr lang="es-MX" dirty="0" err="1" smtClean="0"/>
              <a:t>acesso</a:t>
            </a:r>
            <a:r>
              <a:rPr lang="es-MX" dirty="0" smtClean="0"/>
              <a:t> </a:t>
            </a:r>
            <a:r>
              <a:rPr lang="es-MX" dirty="0" err="1" smtClean="0"/>
              <a:t>3GPP</a:t>
            </a:r>
            <a:r>
              <a:rPr lang="es-MX" dirty="0" smtClean="0"/>
              <a:t> (</a:t>
            </a:r>
            <a:r>
              <a:rPr lang="es-MX" dirty="0" err="1" smtClean="0"/>
              <a:t>S3</a:t>
            </a:r>
            <a:r>
              <a:rPr lang="es-MX" dirty="0" smtClean="0"/>
              <a:t>);</a:t>
            </a:r>
          </a:p>
          <a:p>
            <a:r>
              <a:rPr lang="es-MX" dirty="0" smtClean="0"/>
              <a:t> Alcance do UE, </a:t>
            </a:r>
            <a:r>
              <a:rPr lang="es-MX" dirty="0" err="1" smtClean="0"/>
              <a:t>incluindo</a:t>
            </a:r>
            <a:r>
              <a:rPr lang="es-MX" dirty="0" smtClean="0"/>
              <a:t> controle e </a:t>
            </a:r>
            <a:r>
              <a:rPr lang="es-MX" dirty="0" err="1" smtClean="0"/>
              <a:t>execução</a:t>
            </a:r>
            <a:r>
              <a:rPr lang="es-MX" dirty="0" smtClean="0"/>
              <a:t> das </a:t>
            </a:r>
            <a:r>
              <a:rPr lang="es-MX" dirty="0" err="1" smtClean="0"/>
              <a:t>transmissões</a:t>
            </a:r>
            <a:r>
              <a:rPr lang="es-MX" dirty="0" smtClean="0"/>
              <a:t> – </a:t>
            </a:r>
            <a:r>
              <a:rPr lang="es-MX" dirty="0" err="1" smtClean="0"/>
              <a:t>processo</a:t>
            </a:r>
            <a:r>
              <a:rPr lang="es-MX" dirty="0" smtClean="0"/>
              <a:t> de “</a:t>
            </a:r>
            <a:r>
              <a:rPr lang="es-MX" dirty="0" err="1" smtClean="0"/>
              <a:t>Paging</a:t>
            </a:r>
            <a:r>
              <a:rPr lang="es-MX" dirty="0" smtClean="0"/>
              <a:t>”;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Monitoração</a:t>
            </a:r>
            <a:r>
              <a:rPr lang="es-MX" dirty="0" smtClean="0"/>
              <a:t> da lista de </a:t>
            </a:r>
            <a:r>
              <a:rPr lang="es-MX" dirty="0" err="1" smtClean="0"/>
              <a:t>administração</a:t>
            </a:r>
            <a:r>
              <a:rPr lang="es-MX" dirty="0" smtClean="0"/>
              <a:t> – </a:t>
            </a:r>
            <a:r>
              <a:rPr lang="es-MX" dirty="0" err="1" smtClean="0"/>
              <a:t>terminais</a:t>
            </a:r>
            <a:r>
              <a:rPr lang="es-MX" dirty="0" smtClean="0"/>
              <a:t> en modo Idle </a:t>
            </a:r>
            <a:r>
              <a:rPr lang="es-MX" dirty="0" err="1" smtClean="0"/>
              <a:t>ou</a:t>
            </a:r>
            <a:r>
              <a:rPr lang="es-MX" dirty="0" smtClean="0"/>
              <a:t> </a:t>
            </a:r>
            <a:r>
              <a:rPr lang="es-MX" dirty="0" err="1" smtClean="0"/>
              <a:t>Connected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Seleção</a:t>
            </a:r>
            <a:r>
              <a:rPr lang="es-MX" dirty="0" smtClean="0"/>
              <a:t> do S-</a:t>
            </a:r>
            <a:r>
              <a:rPr lang="es-MX" dirty="0" err="1" smtClean="0"/>
              <a:t>GW</a:t>
            </a:r>
            <a:r>
              <a:rPr lang="es-MX" dirty="0" smtClean="0"/>
              <a:t> e P-</a:t>
            </a:r>
            <a:r>
              <a:rPr lang="es-MX" dirty="0" err="1" smtClean="0"/>
              <a:t>GW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Seleção</a:t>
            </a:r>
            <a:r>
              <a:rPr lang="es-MX" dirty="0" smtClean="0"/>
              <a:t> de </a:t>
            </a:r>
            <a:r>
              <a:rPr lang="es-MX" dirty="0" err="1" smtClean="0"/>
              <a:t>mudanças</a:t>
            </a:r>
            <a:r>
              <a:rPr lang="es-MX" dirty="0" smtClean="0"/>
              <a:t> do </a:t>
            </a:r>
            <a:r>
              <a:rPr lang="es-MX" dirty="0" err="1" smtClean="0"/>
              <a:t>MME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Seleção</a:t>
            </a:r>
            <a:r>
              <a:rPr lang="es-MX" dirty="0" smtClean="0"/>
              <a:t> de </a:t>
            </a:r>
            <a:r>
              <a:rPr lang="es-MX" dirty="0" err="1" smtClean="0"/>
              <a:t>mudanças</a:t>
            </a:r>
            <a:r>
              <a:rPr lang="es-MX" dirty="0" smtClean="0"/>
              <a:t> </a:t>
            </a:r>
            <a:r>
              <a:rPr lang="es-MX" dirty="0" err="1" smtClean="0"/>
              <a:t>ao</a:t>
            </a:r>
            <a:r>
              <a:rPr lang="es-MX" dirty="0" smtClean="0"/>
              <a:t> </a:t>
            </a:r>
            <a:r>
              <a:rPr lang="es-MX" dirty="0" err="1" smtClean="0"/>
              <a:t>SGSN</a:t>
            </a:r>
            <a:r>
              <a:rPr lang="es-MX" dirty="0" smtClean="0"/>
              <a:t> para </a:t>
            </a:r>
            <a:r>
              <a:rPr lang="es-MX" dirty="0" err="1" smtClean="0"/>
              <a:t>acesso</a:t>
            </a:r>
            <a:r>
              <a:rPr lang="es-MX" dirty="0" smtClean="0"/>
              <a:t> </a:t>
            </a:r>
            <a:r>
              <a:rPr lang="es-MX" dirty="0" err="1" smtClean="0"/>
              <a:t>2G</a:t>
            </a:r>
            <a:r>
              <a:rPr lang="es-MX" dirty="0" smtClean="0"/>
              <a:t> </a:t>
            </a:r>
            <a:r>
              <a:rPr lang="es-MX" dirty="0" err="1" smtClean="0"/>
              <a:t>ou</a:t>
            </a:r>
            <a:r>
              <a:rPr lang="es-MX" dirty="0" smtClean="0"/>
              <a:t> </a:t>
            </a:r>
            <a:r>
              <a:rPr lang="es-MX" dirty="0" err="1" smtClean="0"/>
              <a:t>3G</a:t>
            </a:r>
            <a:r>
              <a:rPr lang="es-MX" dirty="0" smtClean="0"/>
              <a:t> (“Inter-</a:t>
            </a:r>
            <a:r>
              <a:rPr lang="es-MX" dirty="0" err="1" smtClean="0"/>
              <a:t>System</a:t>
            </a:r>
            <a:r>
              <a:rPr lang="es-MX" dirty="0" smtClean="0"/>
              <a:t> </a:t>
            </a:r>
            <a:r>
              <a:rPr lang="es-MX" dirty="0" err="1" smtClean="0"/>
              <a:t>Handover</a:t>
            </a:r>
            <a:r>
              <a:rPr lang="es-MX" dirty="0" smtClean="0"/>
              <a:t>”);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Funcionalidade</a:t>
            </a:r>
            <a:r>
              <a:rPr lang="es-MX" dirty="0" smtClean="0"/>
              <a:t> de </a:t>
            </a:r>
            <a:r>
              <a:rPr lang="es-MX" dirty="0" err="1" smtClean="0"/>
              <a:t>Roaming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Autenticação</a:t>
            </a:r>
            <a:r>
              <a:rPr lang="es-MX" dirty="0" smtClean="0"/>
              <a:t> </a:t>
            </a:r>
            <a:r>
              <a:rPr lang="es-MX" dirty="0" err="1" smtClean="0"/>
              <a:t>com</a:t>
            </a:r>
            <a:r>
              <a:rPr lang="es-MX" dirty="0" smtClean="0"/>
              <a:t> o </a:t>
            </a:r>
            <a:r>
              <a:rPr lang="es-MX" dirty="0" err="1" smtClean="0"/>
              <a:t>HSS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Administração</a:t>
            </a:r>
            <a:r>
              <a:rPr lang="es-MX" dirty="0" smtClean="0"/>
              <a:t> e </a:t>
            </a:r>
            <a:r>
              <a:rPr lang="es-MX" dirty="0" err="1" smtClean="0"/>
              <a:t>estabelecimento</a:t>
            </a:r>
            <a:r>
              <a:rPr lang="es-MX" dirty="0" smtClean="0"/>
              <a:t> dos default e </a:t>
            </a:r>
            <a:r>
              <a:rPr lang="es-MX" dirty="0" err="1" smtClean="0"/>
              <a:t>dedicated</a:t>
            </a:r>
            <a:r>
              <a:rPr lang="es-MX" dirty="0" smtClean="0"/>
              <a:t> </a:t>
            </a:r>
            <a:r>
              <a:rPr lang="es-MX" dirty="0" err="1" smtClean="0"/>
              <a:t>bearers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pPr>
              <a:buNone/>
            </a:pPr>
            <a:r>
              <a:rPr lang="es-MX" dirty="0" smtClean="0"/>
              <a:t>O </a:t>
            </a:r>
            <a:r>
              <a:rPr lang="es-MX" dirty="0" err="1" smtClean="0"/>
              <a:t>MME</a:t>
            </a:r>
            <a:r>
              <a:rPr lang="es-MX" dirty="0" smtClean="0"/>
              <a:t> </a:t>
            </a:r>
            <a:r>
              <a:rPr lang="es-MX" dirty="0" err="1" smtClean="0"/>
              <a:t>possui</a:t>
            </a:r>
            <a:r>
              <a:rPr lang="es-MX" dirty="0" smtClean="0"/>
              <a:t> as </a:t>
            </a:r>
            <a:r>
              <a:rPr lang="es-MX" dirty="0" err="1" smtClean="0"/>
              <a:t>seguintes</a:t>
            </a:r>
            <a:r>
              <a:rPr lang="es-MX" dirty="0" smtClean="0"/>
              <a:t> interfaces: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S1-MME</a:t>
            </a:r>
            <a:r>
              <a:rPr lang="es-MX" dirty="0" smtClean="0"/>
              <a:t>: Uso do protocolo de controle entre a </a:t>
            </a:r>
            <a:r>
              <a:rPr lang="es-MX" dirty="0" err="1" smtClean="0"/>
              <a:t>eNodeB</a:t>
            </a:r>
            <a:r>
              <a:rPr lang="es-MX" dirty="0" smtClean="0"/>
              <a:t> e o </a:t>
            </a:r>
            <a:r>
              <a:rPr lang="es-MX" dirty="0" err="1" smtClean="0"/>
              <a:t>MME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S1</a:t>
            </a:r>
            <a:r>
              <a:rPr lang="es-MX" dirty="0" smtClean="0"/>
              <a:t>-U: Ponto de </a:t>
            </a:r>
            <a:r>
              <a:rPr lang="es-MX" dirty="0" err="1" smtClean="0"/>
              <a:t>referência</a:t>
            </a:r>
            <a:r>
              <a:rPr lang="es-MX" dirty="0" smtClean="0"/>
              <a:t> dos enlaces entre </a:t>
            </a:r>
            <a:r>
              <a:rPr lang="es-MX" dirty="0" err="1" smtClean="0"/>
              <a:t>eNodeB</a:t>
            </a:r>
            <a:r>
              <a:rPr lang="es-MX" dirty="0" smtClean="0"/>
              <a:t> e o S-</a:t>
            </a:r>
            <a:r>
              <a:rPr lang="es-MX" dirty="0" err="1" smtClean="0"/>
              <a:t>GW</a:t>
            </a:r>
            <a:r>
              <a:rPr lang="es-MX" dirty="0" smtClean="0"/>
              <a:t>, usado para </a:t>
            </a:r>
            <a:r>
              <a:rPr lang="es-MX" dirty="0" err="1" smtClean="0"/>
              <a:t>transferência</a:t>
            </a:r>
            <a:r>
              <a:rPr lang="es-MX" dirty="0" smtClean="0"/>
              <a:t> de dados do </a:t>
            </a:r>
            <a:r>
              <a:rPr lang="es-MX" dirty="0" err="1" smtClean="0"/>
              <a:t>assinante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S3</a:t>
            </a:r>
            <a:r>
              <a:rPr lang="es-MX" dirty="0" smtClean="0"/>
              <a:t>: </a:t>
            </a:r>
            <a:r>
              <a:rPr lang="es-MX" dirty="0" err="1" smtClean="0"/>
              <a:t>Ativação</a:t>
            </a:r>
            <a:r>
              <a:rPr lang="es-MX" dirty="0" smtClean="0"/>
              <a:t> de </a:t>
            </a:r>
            <a:r>
              <a:rPr lang="es-MX" dirty="0" err="1" smtClean="0"/>
              <a:t>bearers</a:t>
            </a:r>
            <a:r>
              <a:rPr lang="es-MX" dirty="0" smtClean="0"/>
              <a:t> e troca de </a:t>
            </a:r>
            <a:r>
              <a:rPr lang="es-MX" dirty="0" err="1" smtClean="0"/>
              <a:t>informações</a:t>
            </a:r>
            <a:r>
              <a:rPr lang="es-MX" dirty="0" smtClean="0"/>
              <a:t> entre a rede de </a:t>
            </a:r>
            <a:r>
              <a:rPr lang="es-MX" dirty="0" err="1" smtClean="0"/>
              <a:t>acesso</a:t>
            </a:r>
            <a:r>
              <a:rPr lang="es-MX" dirty="0" smtClean="0"/>
              <a:t> </a:t>
            </a:r>
            <a:r>
              <a:rPr lang="es-MX" dirty="0" err="1" smtClean="0"/>
              <a:t>3GPP</a:t>
            </a:r>
            <a:r>
              <a:rPr lang="es-MX" dirty="0" smtClean="0"/>
              <a:t>. </a:t>
            </a:r>
            <a:r>
              <a:rPr lang="es-MX" dirty="0" err="1" smtClean="0"/>
              <a:t>Baseada</a:t>
            </a:r>
            <a:r>
              <a:rPr lang="es-MX" dirty="0" smtClean="0"/>
              <a:t> </a:t>
            </a:r>
            <a:r>
              <a:rPr lang="es-MX" dirty="0" err="1" smtClean="0"/>
              <a:t>na</a:t>
            </a:r>
            <a:r>
              <a:rPr lang="es-MX" dirty="0" smtClean="0"/>
              <a:t> </a:t>
            </a:r>
            <a:r>
              <a:rPr lang="es-MX" dirty="0" err="1" smtClean="0"/>
              <a:t>Gn</a:t>
            </a:r>
            <a:r>
              <a:rPr lang="es-MX" dirty="0" smtClean="0"/>
              <a:t> definida no </a:t>
            </a:r>
            <a:r>
              <a:rPr lang="es-MX" dirty="0" err="1" smtClean="0"/>
              <a:t>SGSN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S10</a:t>
            </a:r>
            <a:r>
              <a:rPr lang="es-MX" dirty="0" smtClean="0"/>
              <a:t>: Ponto de </a:t>
            </a:r>
            <a:r>
              <a:rPr lang="es-MX" dirty="0" err="1" smtClean="0"/>
              <a:t>referência</a:t>
            </a:r>
            <a:r>
              <a:rPr lang="es-MX" dirty="0" smtClean="0"/>
              <a:t> entre a </a:t>
            </a:r>
            <a:r>
              <a:rPr lang="es-MX" dirty="0" err="1" smtClean="0"/>
              <a:t>realocação</a:t>
            </a:r>
            <a:r>
              <a:rPr lang="es-MX" dirty="0" smtClean="0"/>
              <a:t> de </a:t>
            </a:r>
            <a:r>
              <a:rPr lang="es-MX" dirty="0" err="1" smtClean="0"/>
              <a:t>MMEs</a:t>
            </a:r>
            <a:r>
              <a:rPr lang="es-MX" dirty="0" smtClean="0"/>
              <a:t>;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S11</a:t>
            </a:r>
            <a:r>
              <a:rPr lang="es-MX" dirty="0" smtClean="0"/>
              <a:t>: Ponto de </a:t>
            </a:r>
            <a:r>
              <a:rPr lang="es-MX" dirty="0" err="1" smtClean="0"/>
              <a:t>referência</a:t>
            </a:r>
            <a:r>
              <a:rPr lang="es-MX" dirty="0" smtClean="0"/>
              <a:t> entre o </a:t>
            </a:r>
            <a:r>
              <a:rPr lang="es-MX" dirty="0" err="1" smtClean="0"/>
              <a:t>MME</a:t>
            </a:r>
            <a:r>
              <a:rPr lang="es-MX" dirty="0" smtClean="0"/>
              <a:t> e o S-</a:t>
            </a:r>
            <a:r>
              <a:rPr lang="es-MX" dirty="0" err="1" smtClean="0"/>
              <a:t>GW</a:t>
            </a:r>
            <a:r>
              <a:rPr lang="es-MX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Funções</a:t>
            </a:r>
            <a:r>
              <a:rPr lang="es-MX" dirty="0" smtClean="0"/>
              <a:t> e Interfaces do </a:t>
            </a:r>
            <a:r>
              <a:rPr lang="es-MX" dirty="0" err="1" smtClean="0"/>
              <a:t>MME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0"/>
            <a:ext cx="8208509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1030</Words>
  <Application>Microsoft Office PowerPoint</Application>
  <PresentationFormat>On-screen Show (4:3)</PresentationFormat>
  <Paragraphs>95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Introdução ao LTE</vt:lpstr>
      <vt:lpstr>Notas</vt:lpstr>
      <vt:lpstr>Componentes de LTE</vt:lpstr>
      <vt:lpstr>Notas</vt:lpstr>
      <vt:lpstr>Funções do E-UTRAN(eNodeB)</vt:lpstr>
      <vt:lpstr>Notas</vt:lpstr>
      <vt:lpstr>Funções e Interfaces do MME</vt:lpstr>
      <vt:lpstr>Notas</vt:lpstr>
      <vt:lpstr>Funções e Interfaces do MME</vt:lpstr>
      <vt:lpstr>Notas</vt:lpstr>
      <vt:lpstr>Funções e Interfaces do MME</vt:lpstr>
      <vt:lpstr>Notas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oreProperties xmlns="http://schemas.openxmlformats.org/package/2006/metadata/core-properties" xmlns:cp="http://schemas.openxmlformats.org/package/2006/metadata/core-properties" xmlns:dc="http://purl.org/dc/elements/1.1/" xmlns:dcterms="http://purl.org/dc/terms/" xmlns:xsi="http://www.w3.org/2001/XMLSchema-instance">
  <dcterms:created xsi:type="dcterms:W3CDTF">2011-11-24T19:00:29Z</dcterms:created>
  <dc:creator>acoria</dc:creator>
  <lastModifiedBy>acoria</lastModifiedBy>
  <dcterms:modified xsi:type="dcterms:W3CDTF">2011-11-30T18:34:20Z</dcterms:modified>
  <revision>58</revision>
  <dc:title>Introduccion del LTE</dc:title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DV.Tracking" pid="2">
    <vt:lpwstr>true</vt:lpwstr>
  </property>
  <property fmtid="{D5CDD505-2E9C-101B-9397-08002B2CF9AE}" name="DV.DocumentId" pid="3">
    <vt:lpwstr>vBPuqeF9Qt0dZvj9seP6sy</vt:lpwstr>
  </property>
  <property fmtid="{D5CDD505-2E9C-101B-9397-08002B2CF9AE}" name="DV.VersionId" pid="4">
    <vt:lpwstr>ubwPhjIpSki1KHgBdvTqea</vt:lpwstr>
  </property>
  <property fmtid="{D5CDD505-2E9C-101B-9397-08002B2CF9AE}" name="DV.MergeIncapabilityFlags" pid="5">
    <vt:i4>0</vt:i4>
  </property>
</Properties>
</file>