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?>

<Relationships xmlns="http://schemas.openxmlformats.org/package/2006/relationships">
  <Relationship Id="cId1" Type="http://schemas.openxmlformats.org/officeDocument/2006/relationships/custom-properties" Target="docProps/custom.xml"/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61" r:id="rId3"/>
    <p:sldId id="256" r:id="rId4"/>
    <p:sldId id="262" r:id="rId5"/>
    <p:sldId id="259" r:id="rId6"/>
    <p:sldId id="260" r:id="rId7"/>
    <p:sldId id="258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inimized">
    <p:restoredLeft sz="15294" autoAdjust="0"/>
    <p:restoredTop sz="86092" autoAdjust="0"/>
  </p:normalViewPr>
  <p:slideViewPr>
    <p:cSldViewPr>
      <p:cViewPr varScale="1">
        <p:scale>
          <a:sx n="24" d="100"/>
          <a:sy n="24" d="100"/>
        </p:scale>
        <p:origin x="-29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?>

<Relationships xmlns="http://schemas.openxmlformats.org/package/2006/relationships">
  <Relationship Id="rId1" Type="http://schemas.openxmlformats.org/officeDocument/2006/relationships/slideMaster" Target="slideMasters/slideMaster1.xml"/>
  <Relationship Id="rId10" Type="http://schemas.openxmlformats.org/officeDocument/2006/relationships/notesMaster" Target="notesMasters/notesMaster1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heme" Target="theme/theme1.xml"/>
  <Relationship Id="rId14" Type="http://schemas.openxmlformats.org/officeDocument/2006/relationships/tableStyles" Target="tableStyles.xml"/>
  <Relationship Id="rId2" Type="http://schemas.openxmlformats.org/officeDocument/2006/relationships/slide" Target="slides/slide1.xml"/>
  <Relationship Id="rId3" Type="http://schemas.openxmlformats.org/officeDocument/2006/relationships/slide" Target="slides/slide2.xml"/>
  <Relationship Id="rId4" Type="http://schemas.openxmlformats.org/officeDocument/2006/relationships/slide" Target="slides/slide3.xml"/>
  <Relationship Id="rId5" Type="http://schemas.openxmlformats.org/officeDocument/2006/relationships/slide" Target="slides/slide4.xml"/>
  <Relationship Id="rId6" Type="http://schemas.openxmlformats.org/officeDocument/2006/relationships/slide" Target="slides/slide5.xml"/>
  <Relationship Id="rId7" Type="http://schemas.openxmlformats.org/officeDocument/2006/relationships/slide" Target="slides/slide6.xml"/>
  <Relationship Id="rId8" Type="http://schemas.openxmlformats.org/officeDocument/2006/relationships/slide" Target="slides/slide7.xml"/>
  <Relationship Id="rId9" Type="http://schemas.openxmlformats.org/officeDocument/2006/relationships/slide" Target="slides/slide8.xml"/>
</Relationships>

</file>

<file path=ppt/notesMasters/_rels/notesMaster1.xml.rels><?xml version="1.0" encoding="UTF-8"?>

<Relationships xmlns="http://schemas.openxmlformats.org/package/2006/relationships">
  <Relationship Id="rId1" Type="http://schemas.openxmlformats.org/officeDocument/2006/relationships/theme" Target="../theme/theme2.xml"/>
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C7530-1995-4DE2-B6B0-FAE8C6BB56A3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20FC9-852C-4739-B2A2-328609844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.xml"/>
</Relationships>

</file>

<file path=ppt/notesSlides/_rels/notesSlide2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3.xml"/>
</Relationships>

</file>

<file path=ppt/notesSlides/_rels/notesSlide3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5.xml"/>
</Relationships>

</file>

<file path=ppt/notesSlides/_rels/notesSlide4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6.xml"/>
</Relationships>

</file>

<file path=ppt/notesSlides/_rels/notesSlide5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7.xml"/>
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20FC9-852C-4739-B2A2-328609844B1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20FC9-852C-4739-B2A2-328609844B1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20FC9-852C-4739-B2A2-328609844B1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20FC9-852C-4739-B2A2-328609844B1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s-MX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20FC9-852C-4739-B2A2-328609844B1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Slide Horizont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858" y="1618487"/>
            <a:ext cx="9181171" cy="236772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Picture Placeholder 43"/>
          <p:cNvSpPr>
            <a:spLocks noGrp="1"/>
          </p:cNvSpPr>
          <p:nvPr>
            <p:ph type="pic" sz="quarter" idx="12" hasCustomPrompt="1"/>
          </p:nvPr>
        </p:nvSpPr>
        <p:spPr bwMode="grayWhite">
          <a:xfrm>
            <a:off x="-37171" y="1618488"/>
            <a:ext cx="9235440" cy="2359152"/>
          </a:xfrm>
          <a:solidFill>
            <a:schemeClr val="accent1"/>
          </a:solidFill>
          <a:ln w="19050">
            <a:solidFill>
              <a:srgbClr val="C0C0C4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0874" y="5483225"/>
            <a:ext cx="8112126" cy="38417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black">
          <a:xfrm>
            <a:off x="609600" y="525463"/>
            <a:ext cx="1447800" cy="769937"/>
            <a:chOff x="3272" y="1316"/>
            <a:chExt cx="1889" cy="1002"/>
          </a:xfrm>
        </p:grpSpPr>
        <p:sp>
          <p:nvSpPr>
            <p:cNvPr id="9" name="AutoShape 8"/>
            <p:cNvSpPr>
              <a:spLocks noChangeAspect="1" noChangeArrowheads="1" noTextEdit="1"/>
            </p:cNvSpPr>
            <p:nvPr/>
          </p:nvSpPr>
          <p:spPr bwMode="black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3803" y="1980"/>
              <a:ext cx="86" cy="325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430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344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4000" y="1971"/>
              <a:ext cx="223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3272" y="1586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349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3722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394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4171" y="1586"/>
              <a:ext cx="86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439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4625" y="1320"/>
              <a:ext cx="82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484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5075" y="1586"/>
              <a:ext cx="82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50874" y="4114800"/>
            <a:ext cx="8112125" cy="1022350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.xml"/>
  <Relationship Id="rId10" Type="http://schemas.openxmlformats.org/officeDocument/2006/relationships/slideLayout" Target="../slideLayouts/slideLayout10.xml"/>
  <Relationship Id="rId11" Type="http://schemas.openxmlformats.org/officeDocument/2006/relationships/slideLayout" Target="../slideLayouts/slideLayout11.xml"/>
  <Relationship Id="rId12" Type="http://schemas.openxmlformats.org/officeDocument/2006/relationships/slideLayout" Target="../slideLayouts/slideLayout12.xml"/>
  <Relationship Id="rId13" Type="http://schemas.openxmlformats.org/officeDocument/2006/relationships/theme" Target="../theme/theme1.xml"/>
  <Relationship Id="rId2" Type="http://schemas.openxmlformats.org/officeDocument/2006/relationships/slideLayout" Target="../slideLayouts/slideLayout2.xml"/>
  <Relationship Id="rId3" Type="http://schemas.openxmlformats.org/officeDocument/2006/relationships/slideLayout" Target="../slideLayouts/slideLayout3.xml"/>
  <Relationship Id="rId4" Type="http://schemas.openxmlformats.org/officeDocument/2006/relationships/slideLayout" Target="../slideLayouts/slideLayout4.xml"/>
  <Relationship Id="rId5" Type="http://schemas.openxmlformats.org/officeDocument/2006/relationships/slideLayout" Target="../slideLayouts/slideLayout5.xml"/>
  <Relationship Id="rId6" Type="http://schemas.openxmlformats.org/officeDocument/2006/relationships/slideLayout" Target="../slideLayouts/slideLayout6.xml"/>
  <Relationship Id="rId7" Type="http://schemas.openxmlformats.org/officeDocument/2006/relationships/slideLayout" Target="../slideLayouts/slideLayout7.xml"/>
  <Relationship Id="rId8" Type="http://schemas.openxmlformats.org/officeDocument/2006/relationships/slideLayout" Target="../slideLayouts/slideLayout8.xml"/>
  <Relationship Id="rId9" Type="http://schemas.openxmlformats.org/officeDocument/2006/relationships/slideLayout" Target="../slideLayouts/slideLayout9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2.xml"/>
  <Relationship Id="rId2" Type="http://schemas.openxmlformats.org/officeDocument/2006/relationships/notesSlide" Target="../notesSlides/notesSlide1.xml"/>
  <Relationship Id="rId3" Type="http://schemas.openxmlformats.org/officeDocument/2006/relationships/image" Target="../media/image1.jpeg"/>
</Relationships>

</file>

<file path=ppt/slides/_rels/slide2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.xml"/>
</Relationships>

</file>

<file path=ppt/slides/_rels/slide3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notesSlide" Target="../notesSlides/notesSlide2.xml"/>
  <Relationship Id="rId3" Type="http://schemas.openxmlformats.org/officeDocument/2006/relationships/image" Target="../media/image2.png"/>
</Relationships>

</file>

<file path=ppt/slides/_rels/slide4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.xml"/>
</Relationships>

</file>

<file path=ppt/slides/_rels/slide5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notesSlide" Target="../notesSlides/notesSlide3.xml"/>
</Relationships>

</file>

<file path=ppt/slides/_rels/slide6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notesSlide" Target="../notesSlides/notesSlide4.xml"/>
</Relationships>

</file>

<file path=ppt/slides/_rels/slide7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.xml"/>
  <Relationship Id="rId2" Type="http://schemas.openxmlformats.org/officeDocument/2006/relationships/notesSlide" Target="../notesSlides/notesSlide5.xml"/>
  <Relationship Id="rId3" Type="http://schemas.openxmlformats.org/officeDocument/2006/relationships/image" Target="../media/image3.png"/>
</Relationships>

</file>

<file path=ppt/slides/_rels/slide8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5" descr="MAI65475"/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3" cstate="print"/>
          <a:srcRect l="960" r="960"/>
          <a:stretch>
            <a:fillRect/>
          </a:stretch>
        </p:blipFill>
        <p:spPr/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Arturo Coria </a:t>
            </a:r>
            <a:r>
              <a:rPr lang="en-US" dirty="0" err="1" smtClean="0"/>
              <a:t>CSE</a:t>
            </a:r>
            <a:r>
              <a:rPr lang="en-US" dirty="0" smtClean="0"/>
              <a:t> </a:t>
            </a:r>
            <a:r>
              <a:rPr lang="en-US" dirty="0" err="1" smtClean="0"/>
              <a:t>LATAM</a:t>
            </a:r>
            <a:r>
              <a:rPr lang="en-US" dirty="0" smtClean="0"/>
              <a:t> </a:t>
            </a:r>
            <a:r>
              <a:rPr lang="en-US" dirty="0" err="1" smtClean="0"/>
              <a:t>TAC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Introdução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MUR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O </a:t>
            </a:r>
            <a:r>
              <a:rPr lang="en-US" dirty="0" err="1" smtClean="0"/>
              <a:t>servidor</a:t>
            </a:r>
            <a:r>
              <a:rPr lang="en-US" dirty="0" smtClean="0"/>
              <a:t> de </a:t>
            </a:r>
            <a:r>
              <a:rPr lang="en-US" dirty="0" err="1" smtClean="0"/>
              <a:t>Relatórios</a:t>
            </a:r>
            <a:r>
              <a:rPr lang="en-US" dirty="0" smtClean="0"/>
              <a:t> </a:t>
            </a:r>
            <a:r>
              <a:rPr lang="en-US" dirty="0" err="1" smtClean="0"/>
              <a:t>Unificados</a:t>
            </a:r>
            <a:r>
              <a:rPr lang="en-US" dirty="0" smtClean="0"/>
              <a:t> de </a:t>
            </a:r>
            <a:r>
              <a:rPr lang="en-US" dirty="0" err="1" smtClean="0"/>
              <a:t>Mobilidade</a:t>
            </a:r>
            <a:r>
              <a:rPr lang="en-US" dirty="0" smtClean="0"/>
              <a:t> </a:t>
            </a:r>
            <a:r>
              <a:rPr lang="es-MX" dirty="0" smtClean="0"/>
              <a:t>(</a:t>
            </a:r>
            <a:r>
              <a:rPr lang="es-MX" dirty="0" err="1" smtClean="0"/>
              <a:t>Mobility</a:t>
            </a:r>
            <a:r>
              <a:rPr lang="es-MX" dirty="0" smtClean="0"/>
              <a:t> </a:t>
            </a:r>
            <a:r>
              <a:rPr lang="es-MX" dirty="0" err="1" smtClean="0"/>
              <a:t>Unified</a:t>
            </a:r>
            <a:r>
              <a:rPr lang="es-MX" dirty="0" smtClean="0"/>
              <a:t> </a:t>
            </a:r>
            <a:r>
              <a:rPr lang="es-MX" dirty="0" err="1" smtClean="0"/>
              <a:t>Reporting</a:t>
            </a:r>
            <a:r>
              <a:rPr lang="es-MX" dirty="0" smtClean="0"/>
              <a:t> - </a:t>
            </a:r>
            <a:r>
              <a:rPr lang="es-MX" dirty="0" err="1" smtClean="0"/>
              <a:t>MUR</a:t>
            </a:r>
            <a:r>
              <a:rPr lang="es-MX" dirty="0" smtClean="0"/>
              <a:t>) é </a:t>
            </a:r>
            <a:r>
              <a:rPr lang="es-MX" dirty="0" err="1" smtClean="0"/>
              <a:t>um</a:t>
            </a:r>
            <a:r>
              <a:rPr lang="es-MX" dirty="0" smtClean="0"/>
              <a:t> sistema </a:t>
            </a:r>
            <a:r>
              <a:rPr lang="es-MX" dirty="0" err="1" smtClean="0"/>
              <a:t>baseado</a:t>
            </a:r>
            <a:r>
              <a:rPr lang="es-MX" dirty="0" smtClean="0"/>
              <a:t> </a:t>
            </a:r>
            <a:r>
              <a:rPr lang="es-MX" dirty="0" err="1" smtClean="0"/>
              <a:t>em</a:t>
            </a:r>
            <a:r>
              <a:rPr lang="es-MX" dirty="0" smtClean="0"/>
              <a:t> </a:t>
            </a:r>
            <a:r>
              <a:rPr lang="es-MX" dirty="0" err="1" smtClean="0"/>
              <a:t>uma</a:t>
            </a:r>
            <a:r>
              <a:rPr lang="es-MX" dirty="0" smtClean="0"/>
              <a:t> </a:t>
            </a:r>
            <a:r>
              <a:rPr lang="es-MX" dirty="0" err="1" smtClean="0"/>
              <a:t>aplicação</a:t>
            </a:r>
            <a:r>
              <a:rPr lang="es-MX" dirty="0" smtClean="0"/>
              <a:t> Web que </a:t>
            </a:r>
            <a:r>
              <a:rPr lang="es-MX" dirty="0" err="1" smtClean="0"/>
              <a:t>disponibiliza</a:t>
            </a:r>
            <a:r>
              <a:rPr lang="es-MX" dirty="0" smtClean="0"/>
              <a:t> </a:t>
            </a:r>
            <a:r>
              <a:rPr lang="es-MX" dirty="0" err="1" smtClean="0"/>
              <a:t>uma</a:t>
            </a:r>
            <a:r>
              <a:rPr lang="es-MX" dirty="0" smtClean="0"/>
              <a:t> interface </a:t>
            </a:r>
            <a:r>
              <a:rPr lang="es-MX" dirty="0" err="1" smtClean="0"/>
              <a:t>onde</a:t>
            </a:r>
            <a:r>
              <a:rPr lang="es-MX" dirty="0" smtClean="0"/>
              <a:t> é </a:t>
            </a:r>
            <a:r>
              <a:rPr lang="es-MX" dirty="0" err="1" smtClean="0"/>
              <a:t>possível</a:t>
            </a:r>
            <a:r>
              <a:rPr lang="es-MX" dirty="0" smtClean="0"/>
              <a:t> unir diferentes </a:t>
            </a:r>
            <a:r>
              <a:rPr lang="es-MX" dirty="0" err="1" smtClean="0"/>
              <a:t>relatórios</a:t>
            </a:r>
            <a:r>
              <a:rPr lang="es-MX" dirty="0" smtClean="0"/>
              <a:t> </a:t>
            </a:r>
            <a:r>
              <a:rPr lang="es-MX" dirty="0" err="1" smtClean="0"/>
              <a:t>com</a:t>
            </a:r>
            <a:r>
              <a:rPr lang="es-MX" dirty="0" smtClean="0"/>
              <a:t> diversas </a:t>
            </a:r>
            <a:r>
              <a:rPr lang="es-MX" dirty="0" err="1" smtClean="0"/>
              <a:t>informações</a:t>
            </a:r>
            <a:r>
              <a:rPr lang="es-MX" dirty="0" smtClean="0"/>
              <a:t> internas do </a:t>
            </a:r>
            <a:r>
              <a:rPr lang="es-MX" dirty="0" err="1" smtClean="0"/>
              <a:t>equipamento</a:t>
            </a:r>
            <a:r>
              <a:rPr lang="es-MX" dirty="0" smtClean="0"/>
              <a:t> </a:t>
            </a:r>
            <a:r>
              <a:rPr lang="es-MX" dirty="0" err="1" smtClean="0"/>
              <a:t>ASR5000</a:t>
            </a:r>
            <a:r>
              <a:rPr lang="es-MX" dirty="0" smtClean="0"/>
              <a:t>.</a:t>
            </a:r>
          </a:p>
          <a:p>
            <a:endParaRPr lang="es-MX" dirty="0" smtClean="0"/>
          </a:p>
          <a:p>
            <a:r>
              <a:rPr lang="es-MX" dirty="0" smtClean="0"/>
              <a:t>A </a:t>
            </a:r>
            <a:r>
              <a:rPr lang="es-MX" dirty="0" err="1" smtClean="0"/>
              <a:t>aplicação</a:t>
            </a:r>
            <a:r>
              <a:rPr lang="es-MX" dirty="0" smtClean="0"/>
              <a:t> do </a:t>
            </a:r>
            <a:r>
              <a:rPr lang="es-MX" dirty="0" err="1" smtClean="0"/>
              <a:t>MUR</a:t>
            </a:r>
            <a:r>
              <a:rPr lang="es-MX" dirty="0" smtClean="0"/>
              <a:t> </a:t>
            </a:r>
            <a:r>
              <a:rPr lang="es-MX" dirty="0" err="1" smtClean="0"/>
              <a:t>tem</a:t>
            </a:r>
            <a:r>
              <a:rPr lang="es-MX" dirty="0" smtClean="0"/>
              <a:t> como </a:t>
            </a:r>
            <a:r>
              <a:rPr lang="es-MX" dirty="0" err="1" smtClean="0"/>
              <a:t>fim</a:t>
            </a:r>
            <a:r>
              <a:rPr lang="es-MX" dirty="0" smtClean="0"/>
              <a:t>: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Geração</a:t>
            </a:r>
            <a:r>
              <a:rPr lang="es-MX" dirty="0" smtClean="0"/>
              <a:t> de </a:t>
            </a:r>
            <a:r>
              <a:rPr lang="es-MX" dirty="0" err="1" smtClean="0"/>
              <a:t>relatórios</a:t>
            </a:r>
            <a:r>
              <a:rPr lang="es-MX" dirty="0" smtClean="0"/>
              <a:t> </a:t>
            </a:r>
            <a:r>
              <a:rPr lang="es-MX" dirty="0" err="1" smtClean="0"/>
              <a:t>customizados</a:t>
            </a:r>
            <a:r>
              <a:rPr lang="es-MX" dirty="0" smtClean="0"/>
              <a:t> e a </a:t>
            </a:r>
            <a:r>
              <a:rPr lang="es-MX" dirty="0" err="1" smtClean="0"/>
              <a:t>comparação</a:t>
            </a:r>
            <a:r>
              <a:rPr lang="es-MX" dirty="0" smtClean="0"/>
              <a:t> de diferentes gráficos;</a:t>
            </a:r>
          </a:p>
          <a:p>
            <a:r>
              <a:rPr lang="es-MX" dirty="0" smtClean="0"/>
              <a:t> Permitir a </a:t>
            </a:r>
            <a:r>
              <a:rPr lang="es-MX" dirty="0" err="1" smtClean="0"/>
              <a:t>análise</a:t>
            </a:r>
            <a:r>
              <a:rPr lang="es-MX" dirty="0" smtClean="0"/>
              <a:t> dos </a:t>
            </a:r>
            <a:r>
              <a:rPr lang="es-MX" dirty="0" err="1" smtClean="0"/>
              <a:t>relatórios</a:t>
            </a:r>
            <a:r>
              <a:rPr lang="es-MX" dirty="0" smtClean="0"/>
              <a:t> para a </a:t>
            </a:r>
            <a:r>
              <a:rPr lang="es-MX" dirty="0" err="1" smtClean="0"/>
              <a:t>obtenção</a:t>
            </a:r>
            <a:r>
              <a:rPr lang="es-MX" dirty="0" smtClean="0"/>
              <a:t> de </a:t>
            </a:r>
            <a:r>
              <a:rPr lang="es-MX" dirty="0" err="1" smtClean="0"/>
              <a:t>indícios</a:t>
            </a:r>
            <a:r>
              <a:rPr lang="es-MX" dirty="0" smtClean="0"/>
              <a:t> </a:t>
            </a:r>
            <a:r>
              <a:rPr lang="es-MX" dirty="0" err="1" smtClean="0"/>
              <a:t>corretos</a:t>
            </a:r>
            <a:r>
              <a:rPr lang="es-MX" dirty="0" smtClean="0"/>
              <a:t> de </a:t>
            </a:r>
            <a:r>
              <a:rPr lang="es-MX" dirty="0" err="1" smtClean="0"/>
              <a:t>desempenho</a:t>
            </a:r>
            <a:r>
              <a:rPr lang="es-MX" dirty="0" smtClean="0"/>
              <a:t> de </a:t>
            </a:r>
            <a:r>
              <a:rPr lang="es-MX" dirty="0" err="1" smtClean="0"/>
              <a:t>nosso</a:t>
            </a:r>
            <a:r>
              <a:rPr lang="es-MX" dirty="0" smtClean="0"/>
              <a:t> </a:t>
            </a:r>
            <a:r>
              <a:rPr lang="es-MX" dirty="0" err="1" smtClean="0"/>
              <a:t>equipamento</a:t>
            </a:r>
            <a:r>
              <a:rPr lang="es-MX" dirty="0" smtClean="0"/>
              <a:t> </a:t>
            </a:r>
            <a:r>
              <a:rPr lang="es-MX" dirty="0" err="1" smtClean="0"/>
              <a:t>ASR5000</a:t>
            </a:r>
            <a:r>
              <a:rPr lang="es-MX" dirty="0" smtClean="0"/>
              <a:t>;</a:t>
            </a:r>
          </a:p>
          <a:p>
            <a:r>
              <a:rPr lang="es-MX" dirty="0" smtClean="0"/>
              <a:t> Suportar </a:t>
            </a:r>
            <a:r>
              <a:rPr lang="es-MX" dirty="0" err="1" smtClean="0"/>
              <a:t>uma</a:t>
            </a:r>
            <a:r>
              <a:rPr lang="es-MX" dirty="0" smtClean="0"/>
              <a:t> </a:t>
            </a:r>
            <a:r>
              <a:rPr lang="es-MX" dirty="0" err="1" smtClean="0"/>
              <a:t>instalação</a:t>
            </a:r>
            <a:r>
              <a:rPr lang="es-MX" dirty="0" smtClean="0"/>
              <a:t> </a:t>
            </a:r>
            <a:r>
              <a:rPr lang="es-MX" dirty="0" err="1" smtClean="0"/>
              <a:t>distribuída</a:t>
            </a:r>
            <a:r>
              <a:rPr lang="es-MX" dirty="0" smtClean="0"/>
              <a:t>, que permita </a:t>
            </a:r>
            <a:r>
              <a:rPr lang="es-MX" dirty="0" err="1" smtClean="0"/>
              <a:t>recoletar</a:t>
            </a:r>
            <a:r>
              <a:rPr lang="es-MX" dirty="0" smtClean="0"/>
              <a:t> </a:t>
            </a:r>
            <a:r>
              <a:rPr lang="es-MX" dirty="0" err="1" smtClean="0"/>
              <a:t>informação</a:t>
            </a:r>
            <a:r>
              <a:rPr lang="es-MX" dirty="0" smtClean="0"/>
              <a:t> de diferentes </a:t>
            </a:r>
            <a:r>
              <a:rPr lang="es-MX" dirty="0" err="1" smtClean="0"/>
              <a:t>nós</a:t>
            </a:r>
            <a:r>
              <a:rPr lang="es-MX" dirty="0" smtClean="0"/>
              <a:t> de forma </a:t>
            </a:r>
            <a:r>
              <a:rPr lang="es-MX" dirty="0" err="1" smtClean="0"/>
              <a:t>simultânea</a:t>
            </a:r>
            <a:r>
              <a:rPr lang="es-MX" dirty="0" smtClean="0"/>
              <a:t>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Visualização</a:t>
            </a:r>
            <a:r>
              <a:rPr lang="es-MX" dirty="0" smtClean="0"/>
              <a:t> gráfica / </a:t>
            </a:r>
            <a:r>
              <a:rPr lang="es-MX" dirty="0" err="1" smtClean="0"/>
              <a:t>em</a:t>
            </a:r>
            <a:r>
              <a:rPr lang="es-MX" dirty="0" smtClean="0"/>
              <a:t> </a:t>
            </a:r>
            <a:r>
              <a:rPr lang="es-MX" dirty="0" err="1" smtClean="0"/>
              <a:t>tabelas</a:t>
            </a:r>
            <a:r>
              <a:rPr lang="es-MX" dirty="0" smtClean="0"/>
              <a:t> para a </a:t>
            </a:r>
            <a:r>
              <a:rPr lang="es-MX" dirty="0" err="1" smtClean="0"/>
              <a:t>análise</a:t>
            </a:r>
            <a:r>
              <a:rPr lang="es-MX" dirty="0" smtClean="0"/>
              <a:t> dos dados;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Executar</a:t>
            </a:r>
            <a:r>
              <a:rPr lang="es-MX" dirty="0" smtClean="0"/>
              <a:t> a </a:t>
            </a:r>
            <a:r>
              <a:rPr lang="es-MX" dirty="0" err="1" smtClean="0"/>
              <a:t>exportação</a:t>
            </a:r>
            <a:r>
              <a:rPr lang="es-MX" dirty="0" smtClean="0"/>
              <a:t> da </a:t>
            </a:r>
            <a:r>
              <a:rPr lang="es-MX" dirty="0" err="1" smtClean="0"/>
              <a:t>informação</a:t>
            </a:r>
            <a:r>
              <a:rPr lang="es-MX" dirty="0" smtClean="0"/>
              <a:t> dos </a:t>
            </a:r>
            <a:r>
              <a:rPr lang="es-MX" dirty="0" err="1" smtClean="0"/>
              <a:t>relatórios</a:t>
            </a:r>
            <a:r>
              <a:rPr lang="es-MX" dirty="0" smtClean="0"/>
              <a:t> </a:t>
            </a:r>
            <a:r>
              <a:rPr lang="es-MX" dirty="0" err="1" smtClean="0"/>
              <a:t>em</a:t>
            </a:r>
            <a:r>
              <a:rPr lang="es-MX" dirty="0" smtClean="0"/>
              <a:t> formato Microsoft Excel, Adobe </a:t>
            </a:r>
            <a:r>
              <a:rPr lang="es-MX" dirty="0" err="1" smtClean="0"/>
              <a:t>PDF</a:t>
            </a:r>
            <a:r>
              <a:rPr lang="es-MX" dirty="0" smtClean="0"/>
              <a:t> e </a:t>
            </a:r>
            <a:r>
              <a:rPr lang="es-MX" dirty="0" err="1" smtClean="0"/>
              <a:t>CSV</a:t>
            </a:r>
            <a:r>
              <a:rPr lang="es-MX" dirty="0" smtClean="0"/>
              <a:t>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s-MX" dirty="0" err="1" smtClean="0"/>
              <a:t>Arquitetura</a:t>
            </a:r>
            <a:r>
              <a:rPr lang="es-MX" dirty="0" smtClean="0"/>
              <a:t> do </a:t>
            </a:r>
            <a:r>
              <a:rPr lang="es-MX" dirty="0" err="1" smtClean="0"/>
              <a:t>MUR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219200"/>
            <a:ext cx="4876800" cy="538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228600" indent="-228600">
              <a:buNone/>
            </a:pPr>
            <a:r>
              <a:rPr lang="es-MX" dirty="0" smtClean="0"/>
              <a:t>O </a:t>
            </a:r>
            <a:r>
              <a:rPr lang="es-MX" dirty="0" err="1" smtClean="0"/>
              <a:t>MUR</a:t>
            </a:r>
            <a:r>
              <a:rPr lang="es-MX" dirty="0" smtClean="0"/>
              <a:t> consiste de 2 componentes </a:t>
            </a:r>
            <a:r>
              <a:rPr lang="es-MX" dirty="0" err="1" smtClean="0"/>
              <a:t>gerais</a:t>
            </a:r>
            <a:r>
              <a:rPr lang="es-MX" dirty="0" smtClean="0"/>
              <a:t>: </a:t>
            </a:r>
            <a:r>
              <a:rPr lang="es-MX" dirty="0" err="1" smtClean="0"/>
              <a:t>um</a:t>
            </a:r>
            <a:r>
              <a:rPr lang="es-MX" dirty="0" smtClean="0"/>
              <a:t> Servidor e </a:t>
            </a:r>
            <a:r>
              <a:rPr lang="es-MX" dirty="0" err="1" smtClean="0"/>
              <a:t>um</a:t>
            </a:r>
            <a:r>
              <a:rPr lang="es-MX" dirty="0" smtClean="0"/>
              <a:t> Cliente GUI. Na figura pode-se observar a </a:t>
            </a:r>
            <a:r>
              <a:rPr lang="es-MX" dirty="0" err="1" smtClean="0"/>
              <a:t>organização</a:t>
            </a:r>
            <a:r>
              <a:rPr lang="es-MX" dirty="0" smtClean="0"/>
              <a:t> dos diferentes módulos da </a:t>
            </a:r>
            <a:r>
              <a:rPr lang="es-MX" dirty="0" err="1" smtClean="0"/>
              <a:t>aplicação</a:t>
            </a:r>
            <a:r>
              <a:rPr lang="es-MX" dirty="0" smtClean="0"/>
              <a:t> </a:t>
            </a:r>
            <a:r>
              <a:rPr lang="es-MX" dirty="0" err="1" smtClean="0"/>
              <a:t>MUR</a:t>
            </a:r>
            <a:r>
              <a:rPr lang="es-MX" dirty="0" smtClean="0"/>
              <a:t>.</a:t>
            </a:r>
          </a:p>
          <a:p>
            <a:pPr marL="228600" indent="-228600">
              <a:buNone/>
            </a:pPr>
            <a:r>
              <a:rPr lang="es-MX" dirty="0" smtClean="0"/>
              <a:t>Os componentes do servidor </a:t>
            </a:r>
            <a:r>
              <a:rPr lang="es-MX" dirty="0" err="1" smtClean="0"/>
              <a:t>incluem</a:t>
            </a:r>
            <a:r>
              <a:rPr lang="es-MX" dirty="0" smtClean="0"/>
              <a:t>:</a:t>
            </a:r>
          </a:p>
          <a:p>
            <a:pPr marL="228600" indent="-228600">
              <a:buAutoNum type="arabicPeriod"/>
            </a:pPr>
            <a:r>
              <a:rPr lang="es-MX" dirty="0" smtClean="0"/>
              <a:t>DB Server (Servidor da Base de Dados): </a:t>
            </a:r>
            <a:r>
              <a:rPr lang="es-MX" dirty="0" err="1" smtClean="0"/>
              <a:t>Uma</a:t>
            </a:r>
            <a:r>
              <a:rPr lang="es-MX" dirty="0" smtClean="0"/>
              <a:t> base de dados </a:t>
            </a:r>
            <a:r>
              <a:rPr lang="es-MX" dirty="0" err="1" smtClean="0"/>
              <a:t>Postgres</a:t>
            </a:r>
            <a:r>
              <a:rPr lang="es-MX" dirty="0" smtClean="0"/>
              <a:t> SQL 8.3 do servidor. É </a:t>
            </a:r>
            <a:r>
              <a:rPr lang="es-MX" dirty="0" err="1" smtClean="0"/>
              <a:t>carregada</a:t>
            </a:r>
            <a:r>
              <a:rPr lang="es-MX" dirty="0" smtClean="0"/>
              <a:t> no momento que a </a:t>
            </a:r>
            <a:r>
              <a:rPr lang="es-MX" dirty="0" err="1" smtClean="0"/>
              <a:t>aplicação</a:t>
            </a:r>
            <a:r>
              <a:rPr lang="es-MX" dirty="0" smtClean="0"/>
              <a:t> inicia.</a:t>
            </a:r>
          </a:p>
          <a:p>
            <a:pPr marL="228600" indent="-228600">
              <a:buAutoNum type="arabicPeriod"/>
            </a:pPr>
            <a:r>
              <a:rPr lang="es-MX" dirty="0" err="1" smtClean="0"/>
              <a:t>Quartz</a:t>
            </a:r>
            <a:r>
              <a:rPr lang="es-MX" dirty="0" smtClean="0"/>
              <a:t> </a:t>
            </a:r>
            <a:r>
              <a:rPr lang="es-MX" dirty="0" err="1" smtClean="0"/>
              <a:t>Scheduling</a:t>
            </a:r>
            <a:r>
              <a:rPr lang="es-MX" dirty="0" smtClean="0"/>
              <a:t> </a:t>
            </a:r>
            <a:r>
              <a:rPr lang="es-MX" dirty="0" err="1" smtClean="0"/>
              <a:t>Engine</a:t>
            </a:r>
            <a:r>
              <a:rPr lang="es-MX" dirty="0" smtClean="0"/>
              <a:t> (</a:t>
            </a:r>
            <a:r>
              <a:rPr lang="es-MX" dirty="0" err="1" smtClean="0"/>
              <a:t>Calendário</a:t>
            </a:r>
            <a:r>
              <a:rPr lang="es-MX" dirty="0" smtClean="0"/>
              <a:t>): É o ponto central do </a:t>
            </a:r>
            <a:r>
              <a:rPr lang="es-MX" dirty="0" err="1" smtClean="0"/>
              <a:t>MUR</a:t>
            </a:r>
            <a:r>
              <a:rPr lang="es-MX" dirty="0" smtClean="0"/>
              <a:t> . É utilizado para programar as diferentes </a:t>
            </a:r>
            <a:r>
              <a:rPr lang="es-MX" dirty="0" err="1" smtClean="0"/>
              <a:t>tarefas</a:t>
            </a:r>
            <a:r>
              <a:rPr lang="es-MX" dirty="0" smtClean="0"/>
              <a:t>, como a </a:t>
            </a:r>
            <a:r>
              <a:rPr lang="es-MX" dirty="0" err="1" smtClean="0"/>
              <a:t>análise</a:t>
            </a:r>
            <a:r>
              <a:rPr lang="es-MX" dirty="0" smtClean="0"/>
              <a:t> dos </a:t>
            </a:r>
            <a:r>
              <a:rPr lang="es-MX" dirty="0" err="1" smtClean="0"/>
              <a:t>arquivos</a:t>
            </a:r>
            <a:r>
              <a:rPr lang="es-MX" dirty="0" smtClean="0"/>
              <a:t> de </a:t>
            </a:r>
            <a:r>
              <a:rPr lang="es-MX" dirty="0" err="1" smtClean="0"/>
              <a:t>informação</a:t>
            </a:r>
            <a:r>
              <a:rPr lang="es-MX" dirty="0" smtClean="0"/>
              <a:t> </a:t>
            </a:r>
            <a:r>
              <a:rPr lang="es-MX" dirty="0" err="1" smtClean="0"/>
              <a:t>recebidas</a:t>
            </a:r>
            <a:r>
              <a:rPr lang="es-MX" dirty="0" smtClean="0"/>
              <a:t> pelo servidor (</a:t>
            </a:r>
            <a:r>
              <a:rPr lang="es-MX" dirty="0" err="1" smtClean="0"/>
              <a:t>Bulkstat</a:t>
            </a:r>
            <a:r>
              <a:rPr lang="es-MX" dirty="0" smtClean="0"/>
              <a:t>, </a:t>
            </a:r>
            <a:r>
              <a:rPr lang="es-MX" dirty="0" err="1" smtClean="0"/>
              <a:t>EDR</a:t>
            </a:r>
            <a:r>
              <a:rPr lang="es-MX" dirty="0" smtClean="0"/>
              <a:t>, etc.). </a:t>
            </a:r>
            <a:r>
              <a:rPr lang="es-MX" dirty="0" err="1" smtClean="0"/>
              <a:t>Responsável</a:t>
            </a:r>
            <a:r>
              <a:rPr lang="es-MX" dirty="0" smtClean="0"/>
              <a:t> por </a:t>
            </a:r>
            <a:r>
              <a:rPr lang="es-MX" dirty="0" err="1" smtClean="0"/>
              <a:t>desencadear</a:t>
            </a:r>
            <a:r>
              <a:rPr lang="es-MX" dirty="0" smtClean="0"/>
              <a:t> diversos </a:t>
            </a:r>
            <a:r>
              <a:rPr lang="es-MX" dirty="0" err="1" smtClean="0"/>
              <a:t>relatórios</a:t>
            </a:r>
            <a:r>
              <a:rPr lang="es-MX" dirty="0" smtClean="0"/>
              <a:t> de forma periódica, </a:t>
            </a:r>
            <a:r>
              <a:rPr lang="es-MX" dirty="0" err="1" smtClean="0"/>
              <a:t>além</a:t>
            </a:r>
            <a:r>
              <a:rPr lang="es-MX" dirty="0" smtClean="0"/>
              <a:t> da </a:t>
            </a:r>
            <a:r>
              <a:rPr lang="es-MX" dirty="0" err="1" smtClean="0"/>
              <a:t>depuração</a:t>
            </a:r>
            <a:r>
              <a:rPr lang="es-MX" dirty="0" smtClean="0"/>
              <a:t> dos dados </a:t>
            </a:r>
            <a:r>
              <a:rPr lang="es-MX" dirty="0" err="1" smtClean="0"/>
              <a:t>armazenados</a:t>
            </a:r>
            <a:r>
              <a:rPr lang="es-MX" dirty="0" smtClean="0"/>
              <a:t> e </a:t>
            </a:r>
            <a:r>
              <a:rPr lang="es-MX" dirty="0" err="1" smtClean="0"/>
              <a:t>arquivos</a:t>
            </a:r>
            <a:r>
              <a:rPr lang="es-MX" dirty="0" smtClean="0"/>
              <a:t> obsoletos.</a:t>
            </a:r>
          </a:p>
          <a:p>
            <a:pPr marL="228600" indent="-228600">
              <a:buAutoNum type="arabicPeriod"/>
            </a:pPr>
            <a:r>
              <a:rPr lang="es-MX" dirty="0" err="1" smtClean="0"/>
              <a:t>Generators</a:t>
            </a:r>
            <a:r>
              <a:rPr lang="es-MX" dirty="0" smtClean="0"/>
              <a:t> (</a:t>
            </a:r>
            <a:r>
              <a:rPr lang="es-MX" dirty="0" err="1" smtClean="0"/>
              <a:t>Geradores</a:t>
            </a:r>
            <a:r>
              <a:rPr lang="es-MX" dirty="0" smtClean="0"/>
              <a:t>): São o conjunto de scripts utilizados para a </a:t>
            </a:r>
            <a:r>
              <a:rPr lang="es-MX" dirty="0" err="1" smtClean="0"/>
              <a:t>análise</a:t>
            </a:r>
            <a:r>
              <a:rPr lang="es-MX" dirty="0" smtClean="0"/>
              <a:t> e </a:t>
            </a:r>
            <a:r>
              <a:rPr lang="es-MX" dirty="0" err="1" smtClean="0"/>
              <a:t>geração</a:t>
            </a:r>
            <a:r>
              <a:rPr lang="es-MX" dirty="0" smtClean="0"/>
              <a:t> dos </a:t>
            </a:r>
            <a:r>
              <a:rPr lang="es-MX" dirty="0" err="1" smtClean="0"/>
              <a:t>arquivos</a:t>
            </a:r>
            <a:r>
              <a:rPr lang="es-MX" dirty="0" smtClean="0"/>
              <a:t> </a:t>
            </a:r>
            <a:r>
              <a:rPr lang="es-MX" dirty="0" err="1" smtClean="0"/>
              <a:t>CSV</a:t>
            </a:r>
            <a:r>
              <a:rPr lang="es-MX" dirty="0" smtClean="0"/>
              <a:t>. </a:t>
            </a:r>
            <a:r>
              <a:rPr lang="es-MX" dirty="0" err="1" smtClean="0"/>
              <a:t>Estes</a:t>
            </a:r>
            <a:r>
              <a:rPr lang="es-MX" dirty="0" smtClean="0"/>
              <a:t> </a:t>
            </a:r>
            <a:r>
              <a:rPr lang="es-MX" dirty="0" err="1" smtClean="0"/>
              <a:t>arquivos</a:t>
            </a:r>
            <a:r>
              <a:rPr lang="es-MX" dirty="0" smtClean="0"/>
              <a:t> </a:t>
            </a:r>
            <a:r>
              <a:rPr lang="es-MX" dirty="0" err="1" smtClean="0"/>
              <a:t>são</a:t>
            </a:r>
            <a:r>
              <a:rPr lang="es-MX" dirty="0" smtClean="0"/>
              <a:t> </a:t>
            </a:r>
            <a:r>
              <a:rPr lang="es-MX" dirty="0" err="1" smtClean="0"/>
              <a:t>analisados</a:t>
            </a:r>
            <a:r>
              <a:rPr lang="es-MX" dirty="0" smtClean="0"/>
              <a:t> por </a:t>
            </a:r>
            <a:r>
              <a:rPr lang="es-MX" dirty="0" err="1" smtClean="0"/>
              <a:t>meio</a:t>
            </a:r>
            <a:r>
              <a:rPr lang="es-MX" dirty="0" smtClean="0"/>
              <a:t> de </a:t>
            </a:r>
            <a:r>
              <a:rPr lang="es-MX" dirty="0" err="1" smtClean="0"/>
              <a:t>uma</a:t>
            </a:r>
            <a:r>
              <a:rPr lang="es-MX" dirty="0" smtClean="0"/>
              <a:t> </a:t>
            </a:r>
            <a:r>
              <a:rPr lang="es-MX" dirty="0" err="1" smtClean="0"/>
              <a:t>extensão</a:t>
            </a:r>
            <a:r>
              <a:rPr lang="es-MX" dirty="0" smtClean="0"/>
              <a:t> </a:t>
            </a:r>
            <a:r>
              <a:rPr lang="es-MX" dirty="0" err="1" smtClean="0"/>
              <a:t>onde</a:t>
            </a:r>
            <a:r>
              <a:rPr lang="es-MX" dirty="0" smtClean="0"/>
              <a:t> </a:t>
            </a:r>
            <a:r>
              <a:rPr lang="es-MX" dirty="0" err="1" smtClean="0"/>
              <a:t>são</a:t>
            </a:r>
            <a:r>
              <a:rPr lang="es-MX" dirty="0" smtClean="0"/>
              <a:t> </a:t>
            </a:r>
            <a:r>
              <a:rPr lang="es-MX" dirty="0" err="1" smtClean="0"/>
              <a:t>gerados</a:t>
            </a:r>
            <a:r>
              <a:rPr lang="es-MX" dirty="0" smtClean="0"/>
              <a:t> (</a:t>
            </a:r>
            <a:r>
              <a:rPr lang="es-MX" dirty="0" err="1" smtClean="0"/>
              <a:t>informação</a:t>
            </a:r>
            <a:r>
              <a:rPr lang="es-MX" dirty="0" smtClean="0"/>
              <a:t> </a:t>
            </a:r>
            <a:r>
              <a:rPr lang="es-MX" dirty="0" err="1" smtClean="0"/>
              <a:t>na</a:t>
            </a:r>
            <a:r>
              <a:rPr lang="es-MX" dirty="0" smtClean="0"/>
              <a:t> Base de Dados SQL), que representa grande </a:t>
            </a:r>
            <a:r>
              <a:rPr lang="es-MX" dirty="0" err="1" smtClean="0"/>
              <a:t>quantidade</a:t>
            </a:r>
            <a:r>
              <a:rPr lang="es-MX" dirty="0" smtClean="0"/>
              <a:t> de dados. </a:t>
            </a:r>
            <a:r>
              <a:rPr lang="es-MX" dirty="0" err="1" smtClean="0"/>
              <a:t>Isto</a:t>
            </a:r>
            <a:r>
              <a:rPr lang="es-MX" dirty="0" smtClean="0"/>
              <a:t> é </a:t>
            </a:r>
            <a:r>
              <a:rPr lang="es-MX" dirty="0" err="1" smtClean="0"/>
              <a:t>um</a:t>
            </a:r>
            <a:r>
              <a:rPr lang="es-MX" dirty="0" smtClean="0"/>
              <a:t> excelente </a:t>
            </a:r>
            <a:r>
              <a:rPr lang="es-MX" dirty="0" err="1" smtClean="0"/>
              <a:t>conceito</a:t>
            </a:r>
            <a:r>
              <a:rPr lang="es-MX" dirty="0" smtClean="0"/>
              <a:t> </a:t>
            </a:r>
            <a:r>
              <a:rPr lang="es-MX" dirty="0" err="1" smtClean="0"/>
              <a:t>introduzido</a:t>
            </a:r>
            <a:r>
              <a:rPr lang="es-MX" dirty="0" smtClean="0"/>
              <a:t> por este módulo, que </a:t>
            </a:r>
            <a:r>
              <a:rPr lang="es-MX" dirty="0" err="1" smtClean="0"/>
              <a:t>possibilita</a:t>
            </a:r>
            <a:r>
              <a:rPr lang="es-MX" dirty="0" smtClean="0"/>
              <a:t> </a:t>
            </a:r>
            <a:r>
              <a:rPr lang="es-MX" dirty="0" err="1" smtClean="0"/>
              <a:t>gerenciar</a:t>
            </a:r>
            <a:r>
              <a:rPr lang="es-MX" dirty="0" smtClean="0"/>
              <a:t> a </a:t>
            </a:r>
            <a:r>
              <a:rPr lang="es-MX" dirty="0" err="1" smtClean="0"/>
              <a:t>informação</a:t>
            </a:r>
            <a:r>
              <a:rPr lang="es-MX" dirty="0" smtClean="0"/>
              <a:t> de </a:t>
            </a:r>
            <a:r>
              <a:rPr lang="es-MX" dirty="0" err="1" smtClean="0"/>
              <a:t>maneira</a:t>
            </a:r>
            <a:r>
              <a:rPr lang="es-MX" dirty="0" smtClean="0"/>
              <a:t> </a:t>
            </a:r>
            <a:r>
              <a:rPr lang="es-MX" dirty="0" err="1" smtClean="0"/>
              <a:t>mais</a:t>
            </a:r>
            <a:r>
              <a:rPr lang="es-MX" dirty="0" smtClean="0"/>
              <a:t> rápida e </a:t>
            </a:r>
            <a:r>
              <a:rPr lang="es-MX" dirty="0" err="1" smtClean="0"/>
              <a:t>efetiva</a:t>
            </a:r>
            <a:r>
              <a:rPr lang="es-MX" dirty="0" smtClean="0"/>
              <a:t>. Os </a:t>
            </a:r>
            <a:r>
              <a:rPr lang="es-MX" dirty="0" err="1" smtClean="0"/>
              <a:t>geradores</a:t>
            </a:r>
            <a:r>
              <a:rPr lang="es-MX" dirty="0" smtClean="0"/>
              <a:t> </a:t>
            </a:r>
            <a:r>
              <a:rPr lang="es-MX" dirty="0" err="1" smtClean="0"/>
              <a:t>armazenam</a:t>
            </a:r>
            <a:r>
              <a:rPr lang="es-MX" dirty="0" smtClean="0"/>
              <a:t> os dados que </a:t>
            </a:r>
            <a:r>
              <a:rPr lang="es-MX" dirty="0" err="1" smtClean="0"/>
              <a:t>já</a:t>
            </a:r>
            <a:r>
              <a:rPr lang="es-MX" dirty="0" smtClean="0"/>
              <a:t> </a:t>
            </a:r>
            <a:r>
              <a:rPr lang="es-MX" dirty="0" err="1" smtClean="0"/>
              <a:t>foram</a:t>
            </a:r>
            <a:r>
              <a:rPr lang="es-MX" dirty="0" smtClean="0"/>
              <a:t> </a:t>
            </a:r>
            <a:r>
              <a:rPr lang="es-MX" dirty="0" err="1" smtClean="0"/>
              <a:t>analisados</a:t>
            </a:r>
            <a:r>
              <a:rPr lang="es-MX" dirty="0" smtClean="0"/>
              <a:t> </a:t>
            </a:r>
            <a:r>
              <a:rPr lang="es-MX" dirty="0" err="1" smtClean="0"/>
              <a:t>na</a:t>
            </a:r>
            <a:r>
              <a:rPr lang="es-MX" dirty="0" smtClean="0"/>
              <a:t> base de dados de forma compactada (.</a:t>
            </a:r>
            <a:r>
              <a:rPr lang="es-MX" dirty="0" err="1" smtClean="0"/>
              <a:t>zip</a:t>
            </a:r>
            <a:r>
              <a:rPr lang="es-MX" dirty="0" smtClean="0"/>
              <a:t>) para </a:t>
            </a:r>
            <a:r>
              <a:rPr lang="es-MX" dirty="0" err="1" smtClean="0"/>
              <a:t>possibilitar</a:t>
            </a:r>
            <a:r>
              <a:rPr lang="es-MX" dirty="0" smtClean="0"/>
              <a:t> </a:t>
            </a:r>
            <a:r>
              <a:rPr lang="es-MX" dirty="0" err="1" smtClean="0"/>
              <a:t>maior</a:t>
            </a:r>
            <a:r>
              <a:rPr lang="es-MX" dirty="0" smtClean="0"/>
              <a:t> </a:t>
            </a:r>
            <a:r>
              <a:rPr lang="es-MX" dirty="0" err="1" smtClean="0"/>
              <a:t>capacidade</a:t>
            </a:r>
            <a:r>
              <a:rPr lang="es-MX" dirty="0" smtClean="0"/>
              <a:t> de </a:t>
            </a:r>
            <a:r>
              <a:rPr lang="es-MX" dirty="0" err="1" smtClean="0"/>
              <a:t>armazenamento</a:t>
            </a:r>
            <a:r>
              <a:rPr lang="es-MX" dirty="0" smtClean="0"/>
              <a:t>.</a:t>
            </a:r>
          </a:p>
          <a:p>
            <a:pPr marL="228600" indent="-228600">
              <a:buAutoNum type="arabicPeriod"/>
            </a:pPr>
            <a:r>
              <a:rPr lang="es-MX" dirty="0" err="1" smtClean="0"/>
              <a:t>KPI</a:t>
            </a:r>
            <a:r>
              <a:rPr lang="es-MX" dirty="0" smtClean="0"/>
              <a:t> </a:t>
            </a:r>
            <a:r>
              <a:rPr lang="es-MX" dirty="0" err="1" smtClean="0"/>
              <a:t>parser</a:t>
            </a:r>
            <a:r>
              <a:rPr lang="es-MX" dirty="0" smtClean="0"/>
              <a:t> (</a:t>
            </a:r>
            <a:r>
              <a:rPr lang="es-MX" dirty="0" err="1" smtClean="0"/>
              <a:t>Analisador</a:t>
            </a:r>
            <a:r>
              <a:rPr lang="es-MX" dirty="0" smtClean="0"/>
              <a:t> de </a:t>
            </a:r>
            <a:r>
              <a:rPr lang="es-MX" dirty="0" err="1" smtClean="0"/>
              <a:t>KPIs</a:t>
            </a:r>
            <a:r>
              <a:rPr lang="es-MX" dirty="0" smtClean="0"/>
              <a:t>): O </a:t>
            </a:r>
            <a:r>
              <a:rPr lang="es-MX" dirty="0" err="1" smtClean="0"/>
              <a:t>gerador</a:t>
            </a:r>
            <a:r>
              <a:rPr lang="es-MX" dirty="0" smtClean="0"/>
              <a:t> de alarmes de </a:t>
            </a:r>
            <a:r>
              <a:rPr lang="es-MX" dirty="0" err="1" smtClean="0"/>
              <a:t>KPI</a:t>
            </a:r>
            <a:r>
              <a:rPr lang="es-MX" dirty="0" smtClean="0"/>
              <a:t> utiliza a </a:t>
            </a:r>
            <a:r>
              <a:rPr lang="es-MX" dirty="0" err="1" smtClean="0"/>
              <a:t>informação</a:t>
            </a:r>
            <a:r>
              <a:rPr lang="es-MX" dirty="0" smtClean="0"/>
              <a:t> </a:t>
            </a:r>
            <a:r>
              <a:rPr lang="es-MX" dirty="0" err="1" smtClean="0"/>
              <a:t>armazenada</a:t>
            </a:r>
            <a:r>
              <a:rPr lang="es-MX" dirty="0" smtClean="0"/>
              <a:t> pelo </a:t>
            </a:r>
            <a:r>
              <a:rPr lang="es-MX" dirty="0" err="1" smtClean="0"/>
              <a:t>analisador</a:t>
            </a:r>
            <a:r>
              <a:rPr lang="es-MX" dirty="0" smtClean="0"/>
              <a:t> de </a:t>
            </a:r>
            <a:r>
              <a:rPr lang="es-MX" dirty="0" err="1" smtClean="0"/>
              <a:t>Bulkstat</a:t>
            </a:r>
            <a:r>
              <a:rPr lang="es-MX" dirty="0" smtClean="0"/>
              <a:t> </a:t>
            </a:r>
            <a:r>
              <a:rPr lang="es-MX" dirty="0" err="1" smtClean="0"/>
              <a:t>na</a:t>
            </a:r>
            <a:r>
              <a:rPr lang="es-MX" dirty="0" smtClean="0"/>
              <a:t> base de dados, de </a:t>
            </a:r>
            <a:r>
              <a:rPr lang="es-MX" dirty="0" err="1" smtClean="0"/>
              <a:t>acordo</a:t>
            </a:r>
            <a:r>
              <a:rPr lang="es-MX" dirty="0" smtClean="0"/>
              <a:t> </a:t>
            </a:r>
            <a:r>
              <a:rPr lang="es-MX" dirty="0" err="1" smtClean="0"/>
              <a:t>com</a:t>
            </a:r>
            <a:r>
              <a:rPr lang="es-MX" dirty="0" smtClean="0"/>
              <a:t> os cálculos de </a:t>
            </a:r>
            <a:r>
              <a:rPr lang="es-MX" dirty="0" err="1" smtClean="0"/>
              <a:t>KPI</a:t>
            </a:r>
            <a:r>
              <a:rPr lang="es-MX" dirty="0" smtClean="0"/>
              <a:t> e </a:t>
            </a:r>
            <a:r>
              <a:rPr lang="es-MX" dirty="0" err="1" smtClean="0"/>
              <a:t>depois</a:t>
            </a:r>
            <a:r>
              <a:rPr lang="es-MX" dirty="0" smtClean="0"/>
              <a:t> </a:t>
            </a:r>
            <a:r>
              <a:rPr lang="es-MX" dirty="0" err="1" smtClean="0"/>
              <a:t>baseando</a:t>
            </a:r>
            <a:r>
              <a:rPr lang="es-MX" dirty="0" smtClean="0"/>
              <a:t>-se </a:t>
            </a:r>
            <a:r>
              <a:rPr lang="es-MX" dirty="0" err="1" smtClean="0"/>
              <a:t>neles</a:t>
            </a:r>
            <a:r>
              <a:rPr lang="es-MX" dirty="0" smtClean="0"/>
              <a:t> </a:t>
            </a:r>
            <a:r>
              <a:rPr lang="es-MX" dirty="0" err="1" smtClean="0"/>
              <a:t>são</a:t>
            </a:r>
            <a:r>
              <a:rPr lang="es-MX" dirty="0" smtClean="0"/>
              <a:t> </a:t>
            </a:r>
            <a:r>
              <a:rPr lang="es-MX" dirty="0" err="1" smtClean="0"/>
              <a:t>gerados</a:t>
            </a:r>
            <a:r>
              <a:rPr lang="es-MX" dirty="0" smtClean="0"/>
              <a:t> os alarmes que, por </a:t>
            </a:r>
            <a:r>
              <a:rPr lang="es-MX" dirty="0" err="1" smtClean="0"/>
              <a:t>sua</a:t>
            </a:r>
            <a:r>
              <a:rPr lang="es-MX" dirty="0" smtClean="0"/>
              <a:t> vez, </a:t>
            </a:r>
            <a:r>
              <a:rPr lang="es-MX" dirty="0" err="1" smtClean="0"/>
              <a:t>são</a:t>
            </a:r>
            <a:r>
              <a:rPr lang="es-MX" dirty="0" smtClean="0"/>
              <a:t> enviados </a:t>
            </a:r>
            <a:r>
              <a:rPr lang="es-MX" dirty="0" err="1" smtClean="0"/>
              <a:t>ao</a:t>
            </a:r>
            <a:r>
              <a:rPr lang="es-MX" dirty="0" smtClean="0"/>
              <a:t> Administrador dos </a:t>
            </a:r>
            <a:r>
              <a:rPr lang="es-MX" dirty="0" err="1" smtClean="0"/>
              <a:t>nós</a:t>
            </a:r>
            <a:r>
              <a:rPr lang="es-MX" dirty="0" smtClean="0"/>
              <a:t> da rede (</a:t>
            </a:r>
            <a:r>
              <a:rPr lang="es-MX" dirty="0" err="1" smtClean="0"/>
              <a:t>NNM</a:t>
            </a:r>
            <a:r>
              <a:rPr lang="es-MX" dirty="0" smtClean="0"/>
              <a:t>-”Network </a:t>
            </a:r>
            <a:r>
              <a:rPr lang="es-MX" dirty="0" err="1" smtClean="0"/>
              <a:t>Node</a:t>
            </a:r>
            <a:r>
              <a:rPr lang="es-MX" dirty="0" smtClean="0"/>
              <a:t> Manager”).</a:t>
            </a:r>
          </a:p>
          <a:p>
            <a:pPr marL="228600" indent="-228600">
              <a:buAutoNum type="arabicPeriod"/>
            </a:pPr>
            <a:r>
              <a:rPr lang="es-MX" dirty="0" err="1" smtClean="0"/>
              <a:t>Notif</a:t>
            </a:r>
            <a:r>
              <a:rPr lang="es-MX" dirty="0" smtClean="0"/>
              <a:t> Server: É </a:t>
            </a:r>
            <a:r>
              <a:rPr lang="es-MX" dirty="0" err="1" smtClean="0"/>
              <a:t>uma</a:t>
            </a:r>
            <a:r>
              <a:rPr lang="es-MX" dirty="0" smtClean="0"/>
              <a:t> </a:t>
            </a:r>
            <a:r>
              <a:rPr lang="es-MX" dirty="0" err="1" smtClean="0"/>
              <a:t>entidade</a:t>
            </a:r>
            <a:r>
              <a:rPr lang="es-MX" dirty="0" smtClean="0"/>
              <a:t> separada que se responsabiliza por </a:t>
            </a:r>
            <a:r>
              <a:rPr lang="es-MX" dirty="0" err="1" smtClean="0"/>
              <a:t>coletar</a:t>
            </a:r>
            <a:r>
              <a:rPr lang="es-MX" dirty="0" smtClean="0"/>
              <a:t> </a:t>
            </a:r>
            <a:r>
              <a:rPr lang="es-MX" dirty="0" err="1" smtClean="0"/>
              <a:t>informação</a:t>
            </a:r>
            <a:r>
              <a:rPr lang="es-MX" dirty="0" smtClean="0"/>
              <a:t> do </a:t>
            </a:r>
            <a:r>
              <a:rPr lang="es-MX" dirty="0" err="1" smtClean="0"/>
              <a:t>MUR</a:t>
            </a:r>
            <a:r>
              <a:rPr lang="es-MX" dirty="0" smtClean="0"/>
              <a:t> e </a:t>
            </a:r>
            <a:r>
              <a:rPr lang="es-MX" dirty="0" err="1" smtClean="0"/>
              <a:t>gerar</a:t>
            </a:r>
            <a:r>
              <a:rPr lang="es-MX" dirty="0" smtClean="0"/>
              <a:t> alarmes, que </a:t>
            </a:r>
            <a:r>
              <a:rPr lang="es-MX" dirty="0" err="1" smtClean="0"/>
              <a:t>são</a:t>
            </a:r>
            <a:r>
              <a:rPr lang="es-MX" dirty="0" smtClean="0"/>
              <a:t> enviadas </a:t>
            </a:r>
            <a:r>
              <a:rPr lang="es-MX" dirty="0" err="1" smtClean="0"/>
              <a:t>ao</a:t>
            </a:r>
            <a:r>
              <a:rPr lang="es-MX" dirty="0" smtClean="0"/>
              <a:t> </a:t>
            </a:r>
            <a:r>
              <a:rPr lang="es-MX" dirty="0" err="1" smtClean="0"/>
              <a:t>NNM</a:t>
            </a:r>
            <a:r>
              <a:rPr lang="es-MX" dirty="0" smtClean="0"/>
              <a:t> para </a:t>
            </a:r>
            <a:r>
              <a:rPr lang="es-MX" dirty="0" err="1" smtClean="0"/>
              <a:t>análise</a:t>
            </a:r>
            <a:r>
              <a:rPr lang="es-MX" dirty="0" smtClean="0"/>
              <a:t> </a:t>
            </a:r>
            <a:r>
              <a:rPr lang="es-MX" dirty="0" err="1" smtClean="0"/>
              <a:t>adequada</a:t>
            </a:r>
            <a:r>
              <a:rPr lang="es-MX" dirty="0" smtClean="0"/>
              <a:t>.</a:t>
            </a:r>
          </a:p>
          <a:p>
            <a:pPr marL="228600" indent="-228600">
              <a:buAutoNum type="arabicPeriod"/>
            </a:pPr>
            <a:r>
              <a:rPr lang="es-MX" dirty="0" err="1" smtClean="0"/>
              <a:t>Logger</a:t>
            </a:r>
            <a:r>
              <a:rPr lang="es-MX" dirty="0" smtClean="0"/>
              <a:t> (</a:t>
            </a:r>
            <a:r>
              <a:rPr lang="es-MX" dirty="0" err="1" smtClean="0"/>
              <a:t>Arquivos</a:t>
            </a:r>
            <a:r>
              <a:rPr lang="es-MX" dirty="0" smtClean="0"/>
              <a:t> de </a:t>
            </a:r>
            <a:r>
              <a:rPr lang="es-MX" dirty="0" err="1" smtClean="0"/>
              <a:t>Informação</a:t>
            </a:r>
            <a:r>
              <a:rPr lang="es-MX" dirty="0" smtClean="0"/>
              <a:t> do Sistema):  A </a:t>
            </a:r>
            <a:r>
              <a:rPr lang="es-MX" dirty="0" err="1" smtClean="0"/>
              <a:t>aplicação</a:t>
            </a:r>
            <a:r>
              <a:rPr lang="es-MX" dirty="0" smtClean="0"/>
              <a:t> do </a:t>
            </a:r>
            <a:r>
              <a:rPr lang="es-MX" dirty="0" err="1" smtClean="0"/>
              <a:t>MUR</a:t>
            </a:r>
            <a:r>
              <a:rPr lang="es-MX" dirty="0" smtClean="0"/>
              <a:t> utiliza diversos </a:t>
            </a:r>
            <a:r>
              <a:rPr lang="es-MX" dirty="0" err="1" smtClean="0"/>
              <a:t>loggers</a:t>
            </a:r>
            <a:r>
              <a:rPr lang="es-MX" dirty="0" smtClean="0"/>
              <a:t>, que </a:t>
            </a:r>
            <a:r>
              <a:rPr lang="es-MX" dirty="0" err="1" smtClean="0"/>
              <a:t>contém</a:t>
            </a:r>
            <a:r>
              <a:rPr lang="es-MX" dirty="0" smtClean="0"/>
              <a:t> diferentes </a:t>
            </a:r>
            <a:r>
              <a:rPr lang="es-MX" dirty="0" err="1" smtClean="0"/>
              <a:t>níveis</a:t>
            </a:r>
            <a:r>
              <a:rPr lang="es-MX" dirty="0" smtClean="0"/>
              <a:t> de </a:t>
            </a:r>
            <a:r>
              <a:rPr lang="es-MX" dirty="0" err="1" smtClean="0"/>
              <a:t>informação</a:t>
            </a:r>
            <a:r>
              <a:rPr lang="es-MX" dirty="0" smtClean="0"/>
              <a:t> e </a:t>
            </a:r>
            <a:r>
              <a:rPr lang="es-MX" dirty="0" err="1" smtClean="0"/>
              <a:t>estão</a:t>
            </a:r>
            <a:r>
              <a:rPr lang="es-MX" dirty="0" smtClean="0"/>
              <a:t> </a:t>
            </a:r>
            <a:r>
              <a:rPr lang="es-MX" dirty="0" err="1" smtClean="0"/>
              <a:t>disponíveis</a:t>
            </a:r>
            <a:r>
              <a:rPr lang="es-MX" dirty="0" smtClean="0"/>
              <a:t> para </a:t>
            </a:r>
            <a:r>
              <a:rPr lang="es-MX" dirty="0" err="1" smtClean="0"/>
              <a:t>análises</a:t>
            </a:r>
            <a:r>
              <a:rPr lang="es-MX" dirty="0" smtClean="0"/>
              <a:t> </a:t>
            </a:r>
            <a:r>
              <a:rPr lang="es-MX" dirty="0" err="1" smtClean="0"/>
              <a:t>correspondentes</a:t>
            </a:r>
            <a:r>
              <a:rPr lang="es-MX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Dados </a:t>
            </a:r>
            <a:r>
              <a:rPr lang="es-MX" dirty="0" err="1" smtClean="0"/>
              <a:t>recebidos</a:t>
            </a:r>
            <a:r>
              <a:rPr lang="es-MX" dirty="0" smtClean="0"/>
              <a:t> pelo </a:t>
            </a:r>
            <a:r>
              <a:rPr lang="es-MX" dirty="0" err="1" smtClean="0"/>
              <a:t>MUR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1371600"/>
            <a:ext cx="82296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 sistema do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MUR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recebe diferentes tipos de dados de provenientes do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chassis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do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ASR5000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por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meio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do módulo ECS (“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Enhanced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Charging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Service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”),</a:t>
            </a:r>
            <a:r>
              <a:rPr kumimoji="0" lang="es-MX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 </a:t>
            </a:r>
            <a:r>
              <a:rPr kumimoji="0" lang="es-MX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qual</a:t>
            </a:r>
            <a:r>
              <a:rPr kumimoji="0" lang="es-MX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deve</a:t>
            </a:r>
            <a:r>
              <a:rPr kumimoji="0" lang="es-MX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ser configurado para a </a:t>
            </a:r>
            <a:r>
              <a:rPr kumimoji="0" lang="es-MX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geração</a:t>
            </a:r>
            <a:r>
              <a:rPr kumimoji="0" lang="es-MX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dos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EDRs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Para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isso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é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necessário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configurar </a:t>
            </a:r>
            <a:r>
              <a:rPr lang="es-MX" sz="3200" dirty="0" smtClean="0">
                <a:solidFill>
                  <a:schemeClr val="tx1">
                    <a:tint val="75000"/>
                  </a:schemeClr>
                </a:solidFill>
              </a:rPr>
              <a:t>o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ECSv2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suas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licenças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correspondentes</a:t>
            </a:r>
            <a:r>
              <a:rPr kumimoji="0" lang="es-MX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 </a:t>
            </a:r>
            <a:r>
              <a:rPr kumimoji="0" lang="es-MX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chassis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MX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MUR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recebe os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seguintes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tipos de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EDRs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CF-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EDRs</a:t>
            </a:r>
            <a:endParaRPr kumimoji="0" lang="es-MX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Flow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EDRs</a:t>
            </a:r>
            <a:endParaRPr kumimoji="0" lang="es-MX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HTTP-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EDRs</a:t>
            </a:r>
            <a:endParaRPr kumimoji="0" lang="es-MX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MX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Devido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ao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seu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espaço</a:t>
            </a: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</a:t>
            </a:r>
            <a:r>
              <a:rPr kumimoji="0" lang="es-MX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disco limitado, a </a:t>
            </a:r>
            <a:r>
              <a:rPr kumimoji="0" lang="es-MX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informação</a:t>
            </a:r>
            <a:r>
              <a:rPr kumimoji="0" lang="es-MX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é </a:t>
            </a:r>
            <a:r>
              <a:rPr kumimoji="0" lang="es-MX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mantida</a:t>
            </a:r>
            <a:r>
              <a:rPr kumimoji="0" lang="es-MX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somente</a:t>
            </a:r>
            <a:r>
              <a:rPr kumimoji="0" lang="es-MX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por </a:t>
            </a:r>
            <a:r>
              <a:rPr kumimoji="0" lang="es-MX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um</a:t>
            </a:r>
            <a:r>
              <a:rPr kumimoji="0" lang="es-MX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período aproximado de </a:t>
            </a:r>
            <a:r>
              <a:rPr kumimoji="0" lang="es-MX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dois</a:t>
            </a:r>
            <a:r>
              <a:rPr kumimoji="0" lang="es-MX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dias</a:t>
            </a:r>
            <a:r>
              <a:rPr kumimoji="0" lang="es-MX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s-MX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Tipos de </a:t>
            </a:r>
            <a:r>
              <a:rPr lang="es-MX" dirty="0" err="1" smtClean="0"/>
              <a:t>Relatórios</a:t>
            </a:r>
            <a:r>
              <a:rPr lang="es-MX" dirty="0" smtClean="0"/>
              <a:t> do </a:t>
            </a:r>
            <a:r>
              <a:rPr lang="es-MX" dirty="0" err="1" smtClean="0"/>
              <a:t>MUR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371600"/>
            <a:ext cx="82296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A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aplicação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do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MUR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tem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a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função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de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manter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relatórios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estatísticos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, os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quais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podem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ser utilizados para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análises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de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desempenho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e da rede.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Nela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é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possível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decidir as políticas de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usuários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assim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como identificar as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tendências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dos clientes,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padrões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de uso da rede,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categorização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de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tráfego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, etc..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s-MX" sz="3800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Os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relatórios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podem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ser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feitos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para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uma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região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, todas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ou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um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grupo da rede (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nós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). Os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relatórios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podem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ser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gerados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de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acordo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com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o uso de diferentes recursos,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tais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como: portas de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saída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, tipo de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conteúdo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, etc., dentro de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um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período de tempo de horas,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dias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, semanas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ou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meses.</a:t>
            </a:r>
            <a:endParaRPr kumimoji="0" lang="es-MX" sz="3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</a:t>
            </a:r>
            <a:r>
              <a:rPr kumimoji="0" lang="es-MX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características dos tipos de </a:t>
            </a:r>
            <a:r>
              <a:rPr kumimoji="0" lang="es-MX" sz="3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relatórios</a:t>
            </a:r>
            <a:r>
              <a:rPr kumimoji="0" lang="es-MX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mantidos</a:t>
            </a:r>
            <a:r>
              <a:rPr kumimoji="0" lang="es-MX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são</a:t>
            </a:r>
            <a:r>
              <a:rPr kumimoji="0" lang="es-MX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MX" sz="38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MX" sz="3800" baseline="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s-MX" sz="3800" baseline="0" dirty="0" err="1" smtClean="0">
                <a:solidFill>
                  <a:schemeClr val="tx1">
                    <a:tint val="75000"/>
                  </a:schemeClr>
                </a:solidFill>
              </a:rPr>
              <a:t>Relatórios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 de horas: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utilização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para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um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período de tempo específico;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MX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Relatórios</a:t>
            </a:r>
            <a:r>
              <a:rPr kumimoji="0" lang="es-MX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diários</a:t>
            </a:r>
            <a:r>
              <a:rPr kumimoji="0" lang="es-MX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s-MX" sz="3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utilização</a:t>
            </a:r>
            <a:r>
              <a:rPr kumimoji="0" lang="es-MX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nas</a:t>
            </a:r>
            <a:r>
              <a:rPr kumimoji="0" lang="es-MX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últimas 24 horas (de </a:t>
            </a:r>
            <a:r>
              <a:rPr kumimoji="0" lang="es-MX" sz="3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00:00h</a:t>
            </a:r>
            <a:r>
              <a:rPr kumimoji="0" lang="es-MX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à </a:t>
            </a:r>
            <a:r>
              <a:rPr kumimoji="0" lang="es-MX" sz="3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23:59h</a:t>
            </a:r>
            <a:r>
              <a:rPr kumimoji="0" lang="es-MX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lvl="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Relatórios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semanais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: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utilização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nos últimos 7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dias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, indicando o período de tempo;</a:t>
            </a:r>
          </a:p>
          <a:p>
            <a:pPr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s-MX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Relatórios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mensais</a:t>
            </a:r>
            <a:r>
              <a:rPr kumimoji="0" lang="es-MX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utilização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n</a:t>
            </a:r>
            <a:r>
              <a:rPr kumimoji="0" lang="es-MX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os últimos 30 </a:t>
            </a:r>
            <a:r>
              <a:rPr kumimoji="0" lang="es-MX" sz="3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dias</a:t>
            </a:r>
            <a:r>
              <a:rPr kumimoji="0" lang="es-MX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,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indicando o período de tempo;</a:t>
            </a:r>
            <a:endParaRPr kumimoji="0" lang="es-MX" sz="38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MX" sz="3800" baseline="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s-MX" sz="3800" baseline="0" dirty="0" err="1" smtClean="0">
                <a:solidFill>
                  <a:schemeClr val="tx1">
                    <a:tint val="75000"/>
                  </a:schemeClr>
                </a:solidFill>
              </a:rPr>
              <a:t>Relatórios</a:t>
            </a:r>
            <a:r>
              <a:rPr lang="es-MX" sz="3800" baseline="0" dirty="0" smtClean="0">
                <a:solidFill>
                  <a:schemeClr val="tx1">
                    <a:tint val="75000"/>
                  </a:schemeClr>
                </a:solidFill>
              </a:rPr>
              <a:t> de </a:t>
            </a:r>
            <a:r>
              <a:rPr lang="es-MX" sz="3800" baseline="0" dirty="0" err="1" smtClean="0">
                <a:solidFill>
                  <a:schemeClr val="tx1">
                    <a:tint val="75000"/>
                  </a:schemeClr>
                </a:solidFill>
              </a:rPr>
              <a:t>início</a:t>
            </a:r>
            <a:r>
              <a:rPr lang="es-MX" sz="3800" baseline="0" dirty="0" smtClean="0">
                <a:solidFill>
                  <a:schemeClr val="tx1">
                    <a:tint val="75000"/>
                  </a:schemeClr>
                </a:solidFill>
              </a:rPr>
              <a:t>;</a:t>
            </a:r>
          </a:p>
          <a:p>
            <a:pPr lvl="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s-MX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Relatórios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kumimoji="0" lang="es-MX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</a:t>
            </a:r>
            <a:r>
              <a:rPr kumimoji="0" lang="es-MX" sz="3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Análises</a:t>
            </a:r>
            <a:r>
              <a:rPr kumimoji="0" lang="es-MX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 </a:t>
            </a:r>
            <a:r>
              <a:rPr kumimoji="0" lang="es-MX" sz="3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estatísticos</a:t>
            </a:r>
            <a:r>
              <a:rPr kumimoji="0" lang="es-MX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lvl="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Relatórios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de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KPIs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 e </a:t>
            </a:r>
            <a:r>
              <a:rPr lang="es-MX" sz="3800" dirty="0" err="1" smtClean="0">
                <a:solidFill>
                  <a:schemeClr val="tx1">
                    <a:tint val="75000"/>
                  </a:schemeClr>
                </a:solidFill>
              </a:rPr>
              <a:t>Bulkstat</a:t>
            </a:r>
            <a:r>
              <a:rPr lang="es-MX" sz="3800" dirty="0" smtClean="0">
                <a:solidFill>
                  <a:schemeClr val="tx1">
                    <a:tint val="75000"/>
                  </a:schemeClr>
                </a:solidFill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Fluxo</a:t>
            </a:r>
            <a:r>
              <a:rPr lang="es-MX" dirty="0" smtClean="0"/>
              <a:t> de </a:t>
            </a:r>
            <a:r>
              <a:rPr lang="es-MX" dirty="0" err="1" smtClean="0"/>
              <a:t>Informação</a:t>
            </a:r>
            <a:r>
              <a:rPr lang="es-MX" dirty="0" smtClean="0"/>
              <a:t> do </a:t>
            </a:r>
            <a:r>
              <a:rPr lang="es-MX" dirty="0" err="1" smtClean="0"/>
              <a:t>MUR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524000"/>
            <a:ext cx="7010400" cy="4378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MX" dirty="0" smtClean="0"/>
              <a:t>A figura </a:t>
            </a:r>
            <a:r>
              <a:rPr lang="es-MX" dirty="0" err="1" smtClean="0"/>
              <a:t>acima</a:t>
            </a:r>
            <a:r>
              <a:rPr lang="es-MX" dirty="0" smtClean="0"/>
              <a:t> ilustra a </a:t>
            </a:r>
            <a:r>
              <a:rPr lang="es-MX" dirty="0" err="1" smtClean="0"/>
              <a:t>interação</a:t>
            </a:r>
            <a:r>
              <a:rPr lang="es-MX" dirty="0" smtClean="0"/>
              <a:t> do </a:t>
            </a:r>
            <a:r>
              <a:rPr lang="es-MX" dirty="0" err="1" smtClean="0"/>
              <a:t>MUR</a:t>
            </a:r>
            <a:r>
              <a:rPr lang="es-MX" dirty="0" smtClean="0"/>
              <a:t> (</a:t>
            </a:r>
            <a:r>
              <a:rPr lang="es-MX" dirty="0" err="1" smtClean="0"/>
              <a:t>Reporting</a:t>
            </a:r>
            <a:r>
              <a:rPr lang="es-MX" dirty="0" smtClean="0"/>
              <a:t> Server) </a:t>
            </a:r>
            <a:r>
              <a:rPr lang="es-MX" dirty="0" err="1" smtClean="0"/>
              <a:t>com</a:t>
            </a:r>
            <a:r>
              <a:rPr lang="es-MX" dirty="0" smtClean="0"/>
              <a:t> os </a:t>
            </a:r>
            <a:r>
              <a:rPr lang="es-MX" dirty="0" err="1" smtClean="0"/>
              <a:t>equipamentos</a:t>
            </a:r>
            <a:r>
              <a:rPr lang="es-MX" dirty="0" smtClean="0"/>
              <a:t> </a:t>
            </a:r>
            <a:r>
              <a:rPr lang="es-MX" dirty="0" err="1" smtClean="0"/>
              <a:t>ASR5000</a:t>
            </a:r>
            <a:r>
              <a:rPr lang="es-MX" dirty="0" smtClean="0"/>
              <a:t> (</a:t>
            </a:r>
            <a:r>
              <a:rPr lang="es-MX" dirty="0" err="1" smtClean="0"/>
              <a:t>Gateways</a:t>
            </a:r>
            <a:r>
              <a:rPr lang="es-MX" dirty="0" smtClean="0"/>
              <a:t>), </a:t>
            </a:r>
            <a:r>
              <a:rPr lang="es-MX" dirty="0" err="1" smtClean="0"/>
              <a:t>assim</a:t>
            </a:r>
            <a:r>
              <a:rPr lang="es-MX" dirty="0" smtClean="0"/>
              <a:t> como a </a:t>
            </a:r>
            <a:r>
              <a:rPr lang="es-MX" dirty="0" err="1" smtClean="0"/>
              <a:t>geração</a:t>
            </a:r>
            <a:r>
              <a:rPr lang="es-MX" dirty="0" smtClean="0"/>
              <a:t> dos </a:t>
            </a:r>
            <a:r>
              <a:rPr lang="es-MX" dirty="0" err="1" smtClean="0"/>
              <a:t>relatórios</a:t>
            </a:r>
            <a:r>
              <a:rPr lang="es-MX" dirty="0" smtClean="0"/>
              <a:t>. </a:t>
            </a:r>
            <a:r>
              <a:rPr lang="es-MX" dirty="0" err="1" smtClean="0"/>
              <a:t>Abaixo</a:t>
            </a:r>
            <a:r>
              <a:rPr lang="es-MX" dirty="0" smtClean="0"/>
              <a:t> explicaremos como funciona </a:t>
            </a:r>
            <a:r>
              <a:rPr lang="es-MX" dirty="0" err="1" smtClean="0"/>
              <a:t>um</a:t>
            </a:r>
            <a:r>
              <a:rPr lang="es-MX" dirty="0" smtClean="0"/>
              <a:t> </a:t>
            </a:r>
            <a:r>
              <a:rPr lang="es-MX" dirty="0" err="1" smtClean="0"/>
              <a:t>pequeno</a:t>
            </a:r>
            <a:r>
              <a:rPr lang="es-MX" dirty="0" smtClean="0"/>
              <a:t> </a:t>
            </a:r>
            <a:r>
              <a:rPr lang="es-MX" dirty="0" err="1" smtClean="0"/>
              <a:t>fluxo</a:t>
            </a:r>
            <a:r>
              <a:rPr lang="es-MX" dirty="0" smtClean="0"/>
              <a:t> de </a:t>
            </a:r>
            <a:r>
              <a:rPr lang="es-MX" dirty="0" err="1" smtClean="0"/>
              <a:t>geração</a:t>
            </a:r>
            <a:r>
              <a:rPr lang="es-MX" dirty="0" smtClean="0"/>
              <a:t> de </a:t>
            </a:r>
            <a:r>
              <a:rPr lang="es-MX" dirty="0" err="1" smtClean="0"/>
              <a:t>tráfego</a:t>
            </a:r>
            <a:r>
              <a:rPr lang="es-MX" dirty="0" smtClean="0"/>
              <a:t>.</a:t>
            </a:r>
          </a:p>
          <a:p>
            <a:endParaRPr lang="es-MX" dirty="0" smtClean="0"/>
          </a:p>
          <a:p>
            <a:r>
              <a:rPr lang="es-MX" dirty="0" smtClean="0"/>
              <a:t>1) O </a:t>
            </a:r>
            <a:r>
              <a:rPr lang="es-MX" dirty="0" err="1" smtClean="0"/>
              <a:t>chassis</a:t>
            </a:r>
            <a:r>
              <a:rPr lang="es-MX" dirty="0" smtClean="0"/>
              <a:t> do </a:t>
            </a:r>
            <a:r>
              <a:rPr lang="es-MX" dirty="0" err="1" smtClean="0"/>
              <a:t>ASR5000</a:t>
            </a:r>
            <a:r>
              <a:rPr lang="es-MX" dirty="0" smtClean="0"/>
              <a:t> (Gateway) </a:t>
            </a:r>
            <a:r>
              <a:rPr lang="es-MX" dirty="0" err="1" smtClean="0"/>
              <a:t>contém</a:t>
            </a:r>
            <a:r>
              <a:rPr lang="es-MX" dirty="0" smtClean="0"/>
              <a:t> discos rígidos (</a:t>
            </a:r>
            <a:r>
              <a:rPr lang="es-MX" dirty="0" err="1" smtClean="0"/>
              <a:t>HDD</a:t>
            </a:r>
            <a:r>
              <a:rPr lang="es-MX" dirty="0" smtClean="0"/>
              <a:t>), que </a:t>
            </a:r>
            <a:r>
              <a:rPr lang="es-MX" dirty="0" err="1" smtClean="0"/>
              <a:t>servem</a:t>
            </a:r>
            <a:r>
              <a:rPr lang="es-MX" dirty="0" smtClean="0"/>
              <a:t> para </a:t>
            </a:r>
            <a:r>
              <a:rPr lang="es-MX" dirty="0" err="1" smtClean="0"/>
              <a:t>armazenamento</a:t>
            </a:r>
            <a:r>
              <a:rPr lang="es-MX" dirty="0" smtClean="0"/>
              <a:t> </a:t>
            </a:r>
            <a:r>
              <a:rPr lang="es-MX" dirty="0" err="1" smtClean="0"/>
              <a:t>temporário</a:t>
            </a:r>
            <a:r>
              <a:rPr lang="es-MX" dirty="0" smtClean="0"/>
              <a:t> dos </a:t>
            </a:r>
            <a:r>
              <a:rPr lang="es-MX" dirty="0" err="1" smtClean="0"/>
              <a:t>xDRs</a:t>
            </a:r>
            <a:r>
              <a:rPr lang="es-MX" dirty="0" smtClean="0"/>
              <a:t> (</a:t>
            </a:r>
            <a:r>
              <a:rPr lang="es-MX" dirty="0" err="1" smtClean="0"/>
              <a:t>EDRs</a:t>
            </a:r>
            <a:r>
              <a:rPr lang="es-MX" dirty="0" smtClean="0"/>
              <a:t>, </a:t>
            </a:r>
            <a:r>
              <a:rPr lang="es-MX" dirty="0" err="1" smtClean="0"/>
              <a:t>UDRs</a:t>
            </a:r>
            <a:r>
              <a:rPr lang="es-MX" dirty="0" smtClean="0"/>
              <a:t>, CDRs e </a:t>
            </a:r>
            <a:r>
              <a:rPr lang="es-MX" dirty="0" err="1" smtClean="0"/>
              <a:t>NBRs</a:t>
            </a:r>
            <a:r>
              <a:rPr lang="es-MX" dirty="0" smtClean="0"/>
              <a:t>);</a:t>
            </a:r>
          </a:p>
          <a:p>
            <a:r>
              <a:rPr lang="es-MX" dirty="0" smtClean="0"/>
              <a:t>2) </a:t>
            </a:r>
            <a:r>
              <a:rPr lang="es-MX" dirty="0" err="1" smtClean="0"/>
              <a:t>Em</a:t>
            </a:r>
            <a:r>
              <a:rPr lang="es-MX" dirty="0" smtClean="0"/>
              <a:t> seguida, </a:t>
            </a:r>
            <a:r>
              <a:rPr lang="es-MX" dirty="0" err="1" smtClean="0"/>
              <a:t>estes</a:t>
            </a:r>
            <a:r>
              <a:rPr lang="es-MX" dirty="0" smtClean="0"/>
              <a:t> </a:t>
            </a:r>
            <a:r>
              <a:rPr lang="es-MX" dirty="0" err="1" smtClean="0"/>
              <a:t>arquivos</a:t>
            </a:r>
            <a:r>
              <a:rPr lang="es-MX" dirty="0" smtClean="0"/>
              <a:t> </a:t>
            </a:r>
            <a:r>
              <a:rPr lang="es-MX" dirty="0" err="1" smtClean="0"/>
              <a:t>são</a:t>
            </a:r>
            <a:r>
              <a:rPr lang="es-MX" dirty="0" smtClean="0"/>
              <a:t> </a:t>
            </a:r>
            <a:r>
              <a:rPr lang="es-MX" dirty="0" err="1" smtClean="0"/>
              <a:t>processados</a:t>
            </a:r>
            <a:r>
              <a:rPr lang="es-MX" dirty="0" smtClean="0"/>
              <a:t> no mundo exterior até </a:t>
            </a:r>
            <a:r>
              <a:rPr lang="es-MX" dirty="0" err="1" smtClean="0"/>
              <a:t>uma</a:t>
            </a:r>
            <a:r>
              <a:rPr lang="es-MX" dirty="0" smtClean="0"/>
              <a:t> </a:t>
            </a:r>
            <a:r>
              <a:rPr lang="es-MX" dirty="0" err="1" smtClean="0"/>
              <a:t>entidade</a:t>
            </a:r>
            <a:r>
              <a:rPr lang="es-MX" dirty="0" smtClean="0"/>
              <a:t> </a:t>
            </a:r>
            <a:r>
              <a:rPr lang="es-MX" dirty="0" err="1" smtClean="0"/>
              <a:t>conhecida</a:t>
            </a:r>
            <a:r>
              <a:rPr lang="es-MX" dirty="0" smtClean="0"/>
              <a:t> como Servidor de </a:t>
            </a:r>
            <a:r>
              <a:rPr lang="es-MX" dirty="0" err="1" smtClean="0"/>
              <a:t>Armazenamento</a:t>
            </a:r>
            <a:r>
              <a:rPr lang="es-MX" dirty="0" smtClean="0"/>
              <a:t> (</a:t>
            </a:r>
            <a:r>
              <a:rPr lang="es-MX" dirty="0" err="1" smtClean="0"/>
              <a:t>ESS</a:t>
            </a:r>
            <a:r>
              <a:rPr lang="es-MX" dirty="0" smtClean="0"/>
              <a:t>-Storage Server) - </a:t>
            </a:r>
            <a:r>
              <a:rPr lang="es-MX" dirty="0" err="1" smtClean="0"/>
              <a:t>são</a:t>
            </a:r>
            <a:r>
              <a:rPr lang="es-MX" dirty="0" smtClean="0"/>
              <a:t> transferidos dos </a:t>
            </a:r>
            <a:r>
              <a:rPr lang="es-MX" dirty="0" err="1" smtClean="0"/>
              <a:t>Gateways</a:t>
            </a:r>
            <a:r>
              <a:rPr lang="es-MX" dirty="0" smtClean="0"/>
              <a:t> até o </a:t>
            </a:r>
            <a:r>
              <a:rPr lang="es-MX" dirty="0" err="1" smtClean="0"/>
              <a:t>ESS</a:t>
            </a:r>
            <a:r>
              <a:rPr lang="es-MX" dirty="0" smtClean="0"/>
              <a:t> </a:t>
            </a:r>
            <a:r>
              <a:rPr lang="es-MX" dirty="0" err="1" smtClean="0"/>
              <a:t>via</a:t>
            </a:r>
            <a:r>
              <a:rPr lang="es-MX" dirty="0" smtClean="0"/>
              <a:t> </a:t>
            </a:r>
            <a:r>
              <a:rPr lang="es-MX" dirty="0" err="1" smtClean="0"/>
              <a:t>SFTP</a:t>
            </a:r>
            <a:r>
              <a:rPr lang="es-MX" dirty="0" smtClean="0"/>
              <a:t>;</a:t>
            </a:r>
          </a:p>
          <a:p>
            <a:r>
              <a:rPr lang="es-MX" dirty="0" smtClean="0"/>
              <a:t>3) </a:t>
            </a:r>
            <a:r>
              <a:rPr lang="es-MX" dirty="0" err="1" smtClean="0"/>
              <a:t>Uma</a:t>
            </a:r>
            <a:r>
              <a:rPr lang="es-MX" dirty="0" smtClean="0"/>
              <a:t> vez que os </a:t>
            </a:r>
            <a:r>
              <a:rPr lang="es-MX" dirty="0" err="1" smtClean="0"/>
              <a:t>XDR</a:t>
            </a:r>
            <a:r>
              <a:rPr lang="es-MX" dirty="0" smtClean="0"/>
              <a:t> </a:t>
            </a:r>
            <a:r>
              <a:rPr lang="es-MX" dirty="0" err="1" smtClean="0"/>
              <a:t>estiverem</a:t>
            </a:r>
            <a:r>
              <a:rPr lang="es-MX" dirty="0" smtClean="0"/>
              <a:t> no </a:t>
            </a:r>
            <a:r>
              <a:rPr lang="es-MX" dirty="0" err="1" smtClean="0"/>
              <a:t>ESS</a:t>
            </a:r>
            <a:r>
              <a:rPr lang="es-MX" dirty="0" smtClean="0"/>
              <a:t>, </a:t>
            </a:r>
            <a:r>
              <a:rPr lang="es-MX" dirty="0" err="1" smtClean="0"/>
              <a:t>serão</a:t>
            </a:r>
            <a:r>
              <a:rPr lang="es-MX" dirty="0" smtClean="0"/>
              <a:t> </a:t>
            </a:r>
            <a:r>
              <a:rPr lang="es-MX" dirty="0" err="1" smtClean="0"/>
              <a:t>coletados</a:t>
            </a:r>
            <a:r>
              <a:rPr lang="es-MX" dirty="0" smtClean="0"/>
              <a:t> pelo </a:t>
            </a:r>
            <a:r>
              <a:rPr lang="es-MX" dirty="0" err="1" smtClean="0"/>
              <a:t>MUR</a:t>
            </a:r>
            <a:r>
              <a:rPr lang="es-MX" dirty="0" smtClean="0"/>
              <a:t> e o </a:t>
            </a:r>
            <a:r>
              <a:rPr lang="es-MX" dirty="0" err="1" smtClean="0"/>
              <a:t>processo</a:t>
            </a:r>
            <a:r>
              <a:rPr lang="es-MX" dirty="0" smtClean="0"/>
              <a:t> de </a:t>
            </a:r>
            <a:r>
              <a:rPr lang="es-MX" dirty="0" err="1" smtClean="0"/>
              <a:t>análise</a:t>
            </a:r>
            <a:r>
              <a:rPr lang="es-MX" dirty="0" smtClean="0"/>
              <a:t> e </a:t>
            </a:r>
            <a:r>
              <a:rPr lang="es-MX" dirty="0" err="1" smtClean="0"/>
              <a:t>criação</a:t>
            </a:r>
            <a:r>
              <a:rPr lang="es-MX" dirty="0" smtClean="0"/>
              <a:t> de </a:t>
            </a:r>
            <a:r>
              <a:rPr lang="es-MX" dirty="0" err="1" smtClean="0"/>
              <a:t>relatórios</a:t>
            </a:r>
            <a:r>
              <a:rPr lang="es-MX" dirty="0" smtClean="0"/>
              <a:t> </a:t>
            </a:r>
            <a:r>
              <a:rPr lang="es-MX" dirty="0" err="1" smtClean="0"/>
              <a:t>terá</a:t>
            </a:r>
            <a:r>
              <a:rPr lang="es-MX" dirty="0" smtClean="0"/>
              <a:t> </a:t>
            </a:r>
            <a:r>
              <a:rPr lang="es-MX" dirty="0" err="1" smtClean="0"/>
              <a:t>início</a:t>
            </a:r>
            <a:r>
              <a:rPr lang="es-MX" dirty="0" smtClean="0"/>
              <a:t>, de </a:t>
            </a:r>
            <a:r>
              <a:rPr lang="es-MX" dirty="0" err="1" smtClean="0"/>
              <a:t>acordo</a:t>
            </a:r>
            <a:r>
              <a:rPr lang="es-MX" dirty="0" smtClean="0"/>
              <a:t> </a:t>
            </a:r>
            <a:r>
              <a:rPr lang="es-MX" dirty="0" err="1" smtClean="0"/>
              <a:t>com</a:t>
            </a:r>
            <a:r>
              <a:rPr lang="es-MX" dirty="0" smtClean="0"/>
              <a:t> a </a:t>
            </a:r>
            <a:r>
              <a:rPr lang="es-MX" dirty="0" err="1" smtClean="0"/>
              <a:t>configuração</a:t>
            </a:r>
            <a:r>
              <a:rPr lang="es-MX" dirty="0" smtClean="0"/>
              <a:t> que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estabelecida</a:t>
            </a:r>
            <a:r>
              <a:rPr lang="es-MX" dirty="0" smtClean="0"/>
              <a:t> no </a:t>
            </a:r>
            <a:r>
              <a:rPr lang="es-MX" dirty="0" err="1" smtClean="0"/>
              <a:t>MUR</a:t>
            </a:r>
            <a:r>
              <a:rPr lang="es-MX" dirty="0" smtClean="0"/>
              <a:t>;</a:t>
            </a:r>
          </a:p>
          <a:p>
            <a:r>
              <a:rPr lang="es-MX" dirty="0" smtClean="0"/>
              <a:t>4) </a:t>
            </a:r>
            <a:r>
              <a:rPr lang="es-MX" dirty="0" err="1" smtClean="0"/>
              <a:t>Serão</a:t>
            </a:r>
            <a:r>
              <a:rPr lang="es-MX" dirty="0" smtClean="0"/>
              <a:t> por </a:t>
            </a:r>
            <a:r>
              <a:rPr lang="es-MX" dirty="0" err="1" smtClean="0"/>
              <a:t>fim</a:t>
            </a:r>
            <a:r>
              <a:rPr lang="es-MX" dirty="0" smtClean="0"/>
              <a:t> </a:t>
            </a:r>
            <a:r>
              <a:rPr lang="es-MX" dirty="0" err="1" smtClean="0"/>
              <a:t>disponibilizados</a:t>
            </a:r>
            <a:r>
              <a:rPr lang="es-MX" dirty="0" smtClean="0"/>
              <a:t> pela </a:t>
            </a:r>
            <a:r>
              <a:rPr lang="es-MX" dirty="0" err="1" smtClean="0"/>
              <a:t>ferramenta</a:t>
            </a:r>
            <a:r>
              <a:rPr lang="es-MX" dirty="0" smtClean="0"/>
              <a:t> WEB-GUI.</a:t>
            </a:r>
          </a:p>
          <a:p>
            <a:endParaRPr lang="es-MX" dirty="0" smtClean="0"/>
          </a:p>
          <a:p>
            <a:r>
              <a:rPr lang="es-MX" dirty="0" err="1" smtClean="0"/>
              <a:t>Novamente</a:t>
            </a:r>
            <a:r>
              <a:rPr lang="es-MX" dirty="0" smtClean="0"/>
              <a:t> é importante </a:t>
            </a:r>
            <a:r>
              <a:rPr lang="es-MX" dirty="0" err="1" smtClean="0"/>
              <a:t>ressaltar</a:t>
            </a:r>
            <a:r>
              <a:rPr lang="es-MX" dirty="0" smtClean="0"/>
              <a:t> que o </a:t>
            </a:r>
            <a:r>
              <a:rPr lang="es-MX" dirty="0" err="1" smtClean="0"/>
              <a:t>MUR</a:t>
            </a:r>
            <a:r>
              <a:rPr lang="es-MX" dirty="0" smtClean="0"/>
              <a:t> pode </a:t>
            </a:r>
            <a:r>
              <a:rPr lang="es-MX" dirty="0" err="1" smtClean="0"/>
              <a:t>gerar</a:t>
            </a:r>
            <a:r>
              <a:rPr lang="es-MX" dirty="0" smtClean="0"/>
              <a:t> </a:t>
            </a:r>
            <a:r>
              <a:rPr lang="es-MX" dirty="0" err="1" smtClean="0"/>
              <a:t>esses</a:t>
            </a:r>
            <a:r>
              <a:rPr lang="es-MX" dirty="0" smtClean="0"/>
              <a:t> </a:t>
            </a:r>
            <a:r>
              <a:rPr lang="es-MX" dirty="0" err="1" smtClean="0"/>
              <a:t>relatórios</a:t>
            </a:r>
            <a:r>
              <a:rPr lang="es-MX" dirty="0" smtClean="0"/>
              <a:t> nos formatos do Microsoft Excel e Acrobat </a:t>
            </a:r>
            <a:r>
              <a:rPr lang="es-MX" dirty="0" err="1" smtClean="0"/>
              <a:t>PDF</a:t>
            </a:r>
            <a:r>
              <a:rPr lang="es-MX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949</Words>
  <Application>Microsoft Office PowerPoint</Application>
  <PresentationFormat>On-screen Show (4:3)</PresentationFormat>
  <Paragraphs>58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Introdução ao MUR</vt:lpstr>
      <vt:lpstr>Notas</vt:lpstr>
      <vt:lpstr>Arquitetura do MUR</vt:lpstr>
      <vt:lpstr>Notas</vt:lpstr>
      <vt:lpstr>Dados recebidos pelo MUR</vt:lpstr>
      <vt:lpstr>Tipos de Relatórios do MUR</vt:lpstr>
      <vt:lpstr>Fluxo de Informação do MUR</vt:lpstr>
      <vt:lpstr>Notas</vt:lpstr>
    </vt:vector>
  </TitlesOfParts>
  <Company>Cisco</Company>
  <LinksUpToDate>false</LinksUpToDate>
  <SharedDoc>false</SharedDoc>
  <HyperlinksChanged>false</HyperlinksChanged>
  <AppVersion>12.0000</AppVersion>
</Properties>
</file>

<file path=docProps/core.xml><?xml version="1.0" encoding="utf-8"?>
<coreProperties xmlns="http://schemas.openxmlformats.org/package/2006/metadata/core-properties" xmlns:cp="http://schemas.openxmlformats.org/package/2006/metadata/core-properties" xmlns:dc="http://purl.org/dc/elements/1.1/" xmlns:dcterms="http://purl.org/dc/terms/" xmlns:xsi="http://www.w3.org/2001/XMLSchema-instance">
  <dcterms:created xsi:type="dcterms:W3CDTF">2011-11-24T19:00:29Z</dcterms:created>
  <dc:creator>acoria</dc:creator>
  <lastModifiedBy>acoria</lastModifiedBy>
  <dcterms:modified xsi:type="dcterms:W3CDTF">2011-11-30T18:32:05Z</dcterms:modified>
  <revision>49</revision>
  <dc:title>Introduccion del LTE</dc:title>
</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DV.Tracking" pid="2">
    <vt:lpwstr>true</vt:lpwstr>
  </property>
  <property fmtid="{D5CDD505-2E9C-101B-9397-08002B2CF9AE}" name="DV.DocumentId" pid="3">
    <vt:lpwstr>AUmPsL16l1zs4iWF2mEvoB</vt:lpwstr>
  </property>
  <property fmtid="{D5CDD505-2E9C-101B-9397-08002B2CF9AE}" name="DV.VersionId" pid="4">
    <vt:lpwstr>2836x2XxpDeFVKswYLYhwI</vt:lpwstr>
  </property>
  <property fmtid="{D5CDD505-2E9C-101B-9397-08002B2CF9AE}" name="DV.MergeIncapabilityFlags" pid="5">
    <vt:i4>0</vt:i4>
  </property>
</Properties>
</file>