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97" r:id="rId1"/>
  </p:sldMasterIdLst>
  <p:notesMasterIdLst>
    <p:notesMasterId r:id="rId32"/>
  </p:notesMasterIdLst>
  <p:handoutMasterIdLst>
    <p:handoutMasterId r:id="rId33"/>
  </p:handoutMasterIdLst>
  <p:sldIdLst>
    <p:sldId id="261" r:id="rId2"/>
    <p:sldId id="412" r:id="rId3"/>
    <p:sldId id="433" r:id="rId4"/>
    <p:sldId id="438" r:id="rId5"/>
    <p:sldId id="467" r:id="rId6"/>
    <p:sldId id="463" r:id="rId7"/>
    <p:sldId id="465" r:id="rId8"/>
    <p:sldId id="464" r:id="rId9"/>
    <p:sldId id="466" r:id="rId10"/>
    <p:sldId id="454" r:id="rId11"/>
    <p:sldId id="439" r:id="rId12"/>
    <p:sldId id="440" r:id="rId13"/>
    <p:sldId id="441" r:id="rId14"/>
    <p:sldId id="443" r:id="rId15"/>
    <p:sldId id="446" r:id="rId16"/>
    <p:sldId id="444" r:id="rId17"/>
    <p:sldId id="445" r:id="rId18"/>
    <p:sldId id="453" r:id="rId19"/>
    <p:sldId id="455" r:id="rId20"/>
    <p:sldId id="456" r:id="rId21"/>
    <p:sldId id="457" r:id="rId22"/>
    <p:sldId id="458" r:id="rId23"/>
    <p:sldId id="442" r:id="rId24"/>
    <p:sldId id="459" r:id="rId25"/>
    <p:sldId id="462" r:id="rId26"/>
    <p:sldId id="461" r:id="rId27"/>
    <p:sldId id="434" r:id="rId28"/>
    <p:sldId id="435" r:id="rId29"/>
    <p:sldId id="436" r:id="rId30"/>
    <p:sldId id="431" r:id="rId31"/>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3399"/>
    <a:srgbClr val="333333"/>
    <a:srgbClr val="4D4D4D"/>
    <a:srgbClr val="FF6600"/>
    <a:srgbClr val="0066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070" autoAdjust="0"/>
  </p:normalViewPr>
  <p:slideViewPr>
    <p:cSldViewPr>
      <p:cViewPr varScale="1">
        <p:scale>
          <a:sx n="106" d="100"/>
          <a:sy n="106" d="100"/>
        </p:scale>
        <p:origin x="-2424"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94" y="-96"/>
      </p:cViewPr>
      <p:guideLst>
        <p:guide orient="horz" pos="2928"/>
        <p:guide pos="2160"/>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18D2C2-6F78-F64A-B12F-6F079D8DAC00}" type="doc">
      <dgm:prSet loTypeId="urn:microsoft.com/office/officeart/2005/8/layout/vList5" loCatId="list" qsTypeId="urn:microsoft.com/office/officeart/2005/8/quickstyle/3D2" qsCatId="3D" csTypeId="urn:microsoft.com/office/officeart/2005/8/colors/accent1_2" csCatId="accent1" phldr="1"/>
      <dgm:spPr/>
      <dgm:t>
        <a:bodyPr/>
        <a:lstStyle/>
        <a:p>
          <a:endParaRPr lang="en-US"/>
        </a:p>
      </dgm:t>
    </dgm:pt>
    <dgm:pt modelId="{23414752-46A9-A54B-A265-BEBCC010D0E4}">
      <dgm:prSet phldrT="[Text]" custT="1"/>
      <dgm:spPr/>
      <dgm:t>
        <a:bodyPr/>
        <a:lstStyle/>
        <a:p>
          <a:r>
            <a:rPr lang="en-US" sz="2400" dirty="0" smtClean="0"/>
            <a:t>DHCP Auto Configuration</a:t>
          </a:r>
          <a:endParaRPr lang="en-US" sz="2400" dirty="0"/>
        </a:p>
      </dgm:t>
    </dgm:pt>
    <dgm:pt modelId="{31F999B0-F58D-A545-9284-4F613AE622CF}" type="parTrans" cxnId="{4244B061-88CB-C14A-B5A0-75688DE25AB3}">
      <dgm:prSet/>
      <dgm:spPr/>
      <dgm:t>
        <a:bodyPr/>
        <a:lstStyle/>
        <a:p>
          <a:endParaRPr lang="en-US"/>
        </a:p>
      </dgm:t>
    </dgm:pt>
    <dgm:pt modelId="{2AE9F678-9804-4346-9171-B65AD5E39DE0}" type="sibTrans" cxnId="{4244B061-88CB-C14A-B5A0-75688DE25AB3}">
      <dgm:prSet/>
      <dgm:spPr/>
      <dgm:t>
        <a:bodyPr/>
        <a:lstStyle/>
        <a:p>
          <a:endParaRPr lang="en-US"/>
        </a:p>
      </dgm:t>
    </dgm:pt>
    <dgm:pt modelId="{8C42A84B-790A-EF40-8EFC-7DC0A0EEDDE2}">
      <dgm:prSet phldrT="[Text]" custT="1"/>
      <dgm:spPr/>
      <dgm:t>
        <a:bodyPr/>
        <a:lstStyle/>
        <a:p>
          <a:r>
            <a:rPr lang="en-US" sz="1400" dirty="0" smtClean="0"/>
            <a:t>A way to deploy switches  en-masse</a:t>
          </a:r>
          <a:endParaRPr lang="en-US" sz="1400" dirty="0"/>
        </a:p>
      </dgm:t>
    </dgm:pt>
    <dgm:pt modelId="{192E5389-732C-2F48-B01C-628871561DAA}" type="parTrans" cxnId="{40D1193D-9C6C-AA46-B680-6DD528215939}">
      <dgm:prSet/>
      <dgm:spPr/>
      <dgm:t>
        <a:bodyPr/>
        <a:lstStyle/>
        <a:p>
          <a:endParaRPr lang="en-US"/>
        </a:p>
      </dgm:t>
    </dgm:pt>
    <dgm:pt modelId="{88376BDD-8E9B-3348-BE0E-E7006E794523}" type="sibTrans" cxnId="{40D1193D-9C6C-AA46-B680-6DD528215939}">
      <dgm:prSet/>
      <dgm:spPr/>
      <dgm:t>
        <a:bodyPr/>
        <a:lstStyle/>
        <a:p>
          <a:endParaRPr lang="en-US"/>
        </a:p>
      </dgm:t>
    </dgm:pt>
    <dgm:pt modelId="{37408ED8-EF9D-6048-9BD3-B4C718C0CD59}">
      <dgm:prSet phldrT="[Text]" custT="1"/>
      <dgm:spPr/>
      <dgm:t>
        <a:bodyPr/>
        <a:lstStyle/>
        <a:p>
          <a:r>
            <a:rPr lang="en-US" sz="1400" dirty="0" smtClean="0"/>
            <a:t>Switch automatically loads its </a:t>
          </a:r>
          <a:r>
            <a:rPr lang="en-US" sz="1400" dirty="0" err="1" smtClean="0"/>
            <a:t>config</a:t>
          </a:r>
          <a:r>
            <a:rPr lang="en-US" sz="1400" dirty="0" smtClean="0"/>
            <a:t> from a TFTP Server</a:t>
          </a:r>
          <a:endParaRPr lang="en-US" sz="1400" dirty="0"/>
        </a:p>
      </dgm:t>
    </dgm:pt>
    <dgm:pt modelId="{8B7C265E-085F-3240-9789-CEBC96DA2077}" type="parTrans" cxnId="{02F267F1-9D4B-0741-8022-F071CAE6FFAF}">
      <dgm:prSet/>
      <dgm:spPr/>
      <dgm:t>
        <a:bodyPr/>
        <a:lstStyle/>
        <a:p>
          <a:endParaRPr lang="en-US"/>
        </a:p>
      </dgm:t>
    </dgm:pt>
    <dgm:pt modelId="{76C6949A-1294-E243-9C38-B02A126DEDDF}" type="sibTrans" cxnId="{02F267F1-9D4B-0741-8022-F071CAE6FFAF}">
      <dgm:prSet/>
      <dgm:spPr/>
      <dgm:t>
        <a:bodyPr/>
        <a:lstStyle/>
        <a:p>
          <a:endParaRPr lang="en-US"/>
        </a:p>
      </dgm:t>
    </dgm:pt>
    <dgm:pt modelId="{95BF20B1-00D2-6644-8DC7-A5491901B1FD}">
      <dgm:prSet phldrT="[Text]" custT="1"/>
      <dgm:spPr/>
      <dgm:t>
        <a:bodyPr/>
        <a:lstStyle/>
        <a:p>
          <a:r>
            <a:rPr lang="en-US" sz="2400" dirty="0" err="1" smtClean="0"/>
            <a:t>LLDP-MED</a:t>
          </a:r>
          <a:r>
            <a:rPr lang="en-US" sz="2400" dirty="0" smtClean="0"/>
            <a:t> + CDP</a:t>
          </a:r>
          <a:endParaRPr lang="en-US" sz="2400" dirty="0"/>
        </a:p>
      </dgm:t>
    </dgm:pt>
    <dgm:pt modelId="{EF6A41A4-F3BE-8E4B-AFB6-6760BA87C6EF}" type="parTrans" cxnId="{8F7A3B23-595B-2743-85F8-A08DF208908F}">
      <dgm:prSet/>
      <dgm:spPr/>
      <dgm:t>
        <a:bodyPr/>
        <a:lstStyle/>
        <a:p>
          <a:endParaRPr lang="en-US"/>
        </a:p>
      </dgm:t>
    </dgm:pt>
    <dgm:pt modelId="{AB9D1694-885F-D04A-BA52-E8222BD3B7C2}" type="sibTrans" cxnId="{8F7A3B23-595B-2743-85F8-A08DF208908F}">
      <dgm:prSet/>
      <dgm:spPr/>
      <dgm:t>
        <a:bodyPr/>
        <a:lstStyle/>
        <a:p>
          <a:endParaRPr lang="en-US"/>
        </a:p>
      </dgm:t>
    </dgm:pt>
    <dgm:pt modelId="{313A821B-6816-804D-A88A-F270594E0A3C}">
      <dgm:prSet phldrT="[Text]" custT="1"/>
      <dgm:spPr/>
      <dgm:t>
        <a:bodyPr/>
        <a:lstStyle/>
        <a:p>
          <a:r>
            <a:rPr lang="en-US" sz="1400" dirty="0" err="1" smtClean="0"/>
            <a:t>LLDP</a:t>
          </a:r>
          <a:r>
            <a:rPr lang="en-US" sz="1400" dirty="0" smtClean="0"/>
            <a:t> - </a:t>
          </a:r>
          <a:r>
            <a:rPr lang="en-US" sz="1400" dirty="0" err="1" smtClean="0"/>
            <a:t>Stds</a:t>
          </a:r>
          <a:r>
            <a:rPr lang="en-US" sz="1400" dirty="0" smtClean="0"/>
            <a:t>-based discovery mechanism similar to CDP</a:t>
          </a:r>
          <a:endParaRPr lang="en-US" sz="1400" dirty="0"/>
        </a:p>
      </dgm:t>
    </dgm:pt>
    <dgm:pt modelId="{1FDFE2E9-FCFD-094F-BAAB-B9BE9EA087CC}" type="parTrans" cxnId="{19DD058F-5823-6241-A4F6-F61DB956F222}">
      <dgm:prSet/>
      <dgm:spPr/>
      <dgm:t>
        <a:bodyPr/>
        <a:lstStyle/>
        <a:p>
          <a:endParaRPr lang="en-US"/>
        </a:p>
      </dgm:t>
    </dgm:pt>
    <dgm:pt modelId="{9B86E82D-3E7E-BC44-9CB6-124E1CD6FD11}" type="sibTrans" cxnId="{19DD058F-5823-6241-A4F6-F61DB956F222}">
      <dgm:prSet/>
      <dgm:spPr/>
      <dgm:t>
        <a:bodyPr/>
        <a:lstStyle/>
        <a:p>
          <a:endParaRPr lang="en-US"/>
        </a:p>
      </dgm:t>
    </dgm:pt>
    <dgm:pt modelId="{272A556B-1BF1-5245-9241-28C5EA1D13AB}">
      <dgm:prSet phldrT="[Text]" custT="1"/>
      <dgm:spPr/>
      <dgm:t>
        <a:bodyPr/>
        <a:lstStyle/>
        <a:p>
          <a:r>
            <a:rPr lang="en-US" sz="1400" dirty="0" smtClean="0"/>
            <a:t>Switch learns devices attached to specific ports</a:t>
          </a:r>
          <a:endParaRPr lang="en-US" sz="1400" dirty="0"/>
        </a:p>
      </dgm:t>
    </dgm:pt>
    <dgm:pt modelId="{056119D2-00FB-D04C-B76E-DBF2A1359A6A}" type="parTrans" cxnId="{AA8B86EC-ED24-CC4D-87A7-F99087062E67}">
      <dgm:prSet/>
      <dgm:spPr/>
      <dgm:t>
        <a:bodyPr/>
        <a:lstStyle/>
        <a:p>
          <a:endParaRPr lang="en-US"/>
        </a:p>
      </dgm:t>
    </dgm:pt>
    <dgm:pt modelId="{9371A00C-8655-524A-966B-EFED2F18EE12}" type="sibTrans" cxnId="{AA8B86EC-ED24-CC4D-87A7-F99087062E67}">
      <dgm:prSet/>
      <dgm:spPr/>
      <dgm:t>
        <a:bodyPr/>
        <a:lstStyle/>
        <a:p>
          <a:endParaRPr lang="en-US"/>
        </a:p>
      </dgm:t>
    </dgm:pt>
    <dgm:pt modelId="{DA9EF064-B9DA-194C-8EB4-83481C0ED1BF}">
      <dgm:prSet phldrT="[Text]" custT="1"/>
      <dgm:spPr/>
      <dgm:t>
        <a:bodyPr/>
        <a:lstStyle/>
        <a:p>
          <a:r>
            <a:rPr lang="en-US" sz="1400" dirty="0" smtClean="0"/>
            <a:t>Uses DHCP Options 66 and 67</a:t>
          </a:r>
          <a:endParaRPr lang="en-US" sz="1400" dirty="0"/>
        </a:p>
      </dgm:t>
    </dgm:pt>
    <dgm:pt modelId="{DB623BD5-947E-2F4C-A1A3-477B762C7D1D}" type="parTrans" cxnId="{FC57642A-7589-004F-958D-6BB0540CC2B9}">
      <dgm:prSet/>
      <dgm:spPr/>
      <dgm:t>
        <a:bodyPr/>
        <a:lstStyle/>
        <a:p>
          <a:endParaRPr lang="en-US"/>
        </a:p>
      </dgm:t>
    </dgm:pt>
    <dgm:pt modelId="{A4B82DFC-A069-BB43-A511-D53B9C3F431F}" type="sibTrans" cxnId="{FC57642A-7589-004F-958D-6BB0540CC2B9}">
      <dgm:prSet/>
      <dgm:spPr/>
      <dgm:t>
        <a:bodyPr/>
        <a:lstStyle/>
        <a:p>
          <a:endParaRPr lang="en-US"/>
        </a:p>
      </dgm:t>
    </dgm:pt>
    <dgm:pt modelId="{9FDB3CF8-3F6C-C948-A1B0-19908CE92F55}">
      <dgm:prSet phldrT="[Text]" custT="1"/>
      <dgm:spPr/>
      <dgm:t>
        <a:bodyPr/>
        <a:lstStyle/>
        <a:p>
          <a:r>
            <a:rPr lang="en-US" sz="1400" dirty="0" smtClean="0"/>
            <a:t>Switch notifies endpoint which Voice VLAN to use, QoS parameters to set, etc</a:t>
          </a:r>
          <a:endParaRPr lang="en-US" sz="1400" dirty="0"/>
        </a:p>
      </dgm:t>
    </dgm:pt>
    <dgm:pt modelId="{2FF5F870-CCEE-C840-BBEC-F0CDE397609F}" type="parTrans" cxnId="{EB3BA67B-7FE8-4443-8C8A-BDD87D50B9AB}">
      <dgm:prSet/>
      <dgm:spPr/>
      <dgm:t>
        <a:bodyPr/>
        <a:lstStyle/>
        <a:p>
          <a:endParaRPr lang="en-US"/>
        </a:p>
      </dgm:t>
    </dgm:pt>
    <dgm:pt modelId="{51A19F49-2E5B-C94B-8867-35C57053D080}" type="sibTrans" cxnId="{EB3BA67B-7FE8-4443-8C8A-BDD87D50B9AB}">
      <dgm:prSet/>
      <dgm:spPr/>
      <dgm:t>
        <a:bodyPr/>
        <a:lstStyle/>
        <a:p>
          <a:endParaRPr lang="en-US"/>
        </a:p>
      </dgm:t>
    </dgm:pt>
    <dgm:pt modelId="{C2EB6DBC-1966-3143-8541-5DF62B92880E}">
      <dgm:prSet phldrT="[Text]" custT="1"/>
      <dgm:spPr/>
      <dgm:t>
        <a:bodyPr/>
        <a:lstStyle/>
        <a:p>
          <a:r>
            <a:rPr lang="en-US" sz="2400" dirty="0" smtClean="0"/>
            <a:t>Auto Smartports</a:t>
          </a:r>
          <a:endParaRPr lang="en-US" sz="2400" dirty="0"/>
        </a:p>
      </dgm:t>
    </dgm:pt>
    <dgm:pt modelId="{2A97E0D2-873D-CF40-A4DE-CB64D29A696D}" type="parTrans" cxnId="{5D75B2B3-D333-1348-8996-1B35D095BCF2}">
      <dgm:prSet/>
      <dgm:spPr/>
      <dgm:t>
        <a:bodyPr/>
        <a:lstStyle/>
        <a:p>
          <a:endParaRPr lang="en-US"/>
        </a:p>
      </dgm:t>
    </dgm:pt>
    <dgm:pt modelId="{9E91D5BE-6B12-EA43-8934-1E8D24AC712E}" type="sibTrans" cxnId="{5D75B2B3-D333-1348-8996-1B35D095BCF2}">
      <dgm:prSet/>
      <dgm:spPr/>
      <dgm:t>
        <a:bodyPr/>
        <a:lstStyle/>
        <a:p>
          <a:endParaRPr lang="en-US"/>
        </a:p>
      </dgm:t>
    </dgm:pt>
    <dgm:pt modelId="{48D23D6D-B1D6-BB42-91E8-CB55C2937E7E}">
      <dgm:prSet custT="1"/>
      <dgm:spPr/>
      <dgm:t>
        <a:bodyPr/>
        <a:lstStyle/>
        <a:p>
          <a:r>
            <a:rPr lang="en-US" sz="1400" dirty="0" smtClean="0"/>
            <a:t>Smartports -  pre-created macros to speed up deployments</a:t>
          </a:r>
          <a:endParaRPr lang="en-US" sz="1400" dirty="0"/>
        </a:p>
      </dgm:t>
    </dgm:pt>
    <dgm:pt modelId="{A1E3B750-214C-884D-85C1-98A97ADF575E}" type="parTrans" cxnId="{814171CC-4FB0-6A47-954D-0398F3D6F551}">
      <dgm:prSet/>
      <dgm:spPr/>
      <dgm:t>
        <a:bodyPr/>
        <a:lstStyle/>
        <a:p>
          <a:endParaRPr lang="en-US"/>
        </a:p>
      </dgm:t>
    </dgm:pt>
    <dgm:pt modelId="{0BC49251-2E0B-B848-A402-E49AEC8388EB}" type="sibTrans" cxnId="{814171CC-4FB0-6A47-954D-0398F3D6F551}">
      <dgm:prSet/>
      <dgm:spPr/>
      <dgm:t>
        <a:bodyPr/>
        <a:lstStyle/>
        <a:p>
          <a:endParaRPr lang="en-US"/>
        </a:p>
      </dgm:t>
    </dgm:pt>
    <dgm:pt modelId="{11F1E5EB-B259-FE47-B6BB-902ADDC58D54}">
      <dgm:prSet custT="1"/>
      <dgm:spPr/>
      <dgm:t>
        <a:bodyPr/>
        <a:lstStyle/>
        <a:p>
          <a:r>
            <a:rPr lang="en-US" sz="1400" dirty="0" smtClean="0"/>
            <a:t>Auto </a:t>
          </a:r>
          <a:r>
            <a:rPr lang="en-US" sz="1400" dirty="0" err="1" smtClean="0"/>
            <a:t>Smartports</a:t>
          </a:r>
          <a:r>
            <a:rPr lang="en-US" sz="1400" dirty="0" smtClean="0"/>
            <a:t> - Apply appropriate </a:t>
          </a:r>
          <a:r>
            <a:rPr lang="en-US" sz="1400" dirty="0" err="1" smtClean="0"/>
            <a:t>Smartports</a:t>
          </a:r>
          <a:r>
            <a:rPr lang="en-US" sz="1400" dirty="0" smtClean="0"/>
            <a:t> role to port based on discovered device</a:t>
          </a:r>
          <a:endParaRPr lang="en-US" sz="1400" dirty="0"/>
        </a:p>
      </dgm:t>
    </dgm:pt>
    <dgm:pt modelId="{50F7F86F-B4D3-5D4E-8FE6-68C287E7ABDC}" type="parTrans" cxnId="{A14FA020-6191-4644-9F3A-F737537EF82D}">
      <dgm:prSet/>
      <dgm:spPr/>
      <dgm:t>
        <a:bodyPr/>
        <a:lstStyle/>
        <a:p>
          <a:endParaRPr lang="en-US"/>
        </a:p>
      </dgm:t>
    </dgm:pt>
    <dgm:pt modelId="{9BB5EDC1-89D2-914B-9636-3DAA9257B15A}" type="sibTrans" cxnId="{A14FA020-6191-4644-9F3A-F737537EF82D}">
      <dgm:prSet/>
      <dgm:spPr/>
      <dgm:t>
        <a:bodyPr/>
        <a:lstStyle/>
        <a:p>
          <a:endParaRPr lang="en-US"/>
        </a:p>
      </dgm:t>
    </dgm:pt>
    <dgm:pt modelId="{15B1B4E3-8012-3848-BE08-048788C8BFA7}">
      <dgm:prSet custT="1"/>
      <dgm:spPr/>
      <dgm:t>
        <a:bodyPr/>
        <a:lstStyle/>
        <a:p>
          <a:r>
            <a:rPr lang="en-US" sz="2400" dirty="0" smtClean="0"/>
            <a:t>Auto Voice VLAN</a:t>
          </a:r>
          <a:endParaRPr lang="en-US" sz="2400" dirty="0"/>
        </a:p>
      </dgm:t>
    </dgm:pt>
    <dgm:pt modelId="{679F851C-3C7A-C148-983E-B7B587C789EA}" type="parTrans" cxnId="{4C316841-DBAB-D943-AB41-7381B7835D5F}">
      <dgm:prSet/>
      <dgm:spPr/>
      <dgm:t>
        <a:bodyPr/>
        <a:lstStyle/>
        <a:p>
          <a:endParaRPr lang="en-US"/>
        </a:p>
      </dgm:t>
    </dgm:pt>
    <dgm:pt modelId="{DC377928-3B07-F047-9BD9-55F13402E1A3}" type="sibTrans" cxnId="{4C316841-DBAB-D943-AB41-7381B7835D5F}">
      <dgm:prSet/>
      <dgm:spPr/>
      <dgm:t>
        <a:bodyPr/>
        <a:lstStyle/>
        <a:p>
          <a:endParaRPr lang="en-US"/>
        </a:p>
      </dgm:t>
    </dgm:pt>
    <dgm:pt modelId="{E2EAABC3-AE42-A54E-B761-281F132266B5}">
      <dgm:prSet custT="1"/>
      <dgm:spPr/>
      <dgm:t>
        <a:bodyPr/>
        <a:lstStyle/>
        <a:p>
          <a:r>
            <a:rPr lang="en-US" sz="1400" dirty="0" smtClean="0"/>
            <a:t>Dynamic creation and propagation of Voice VLAN</a:t>
          </a:r>
          <a:endParaRPr lang="en-US" sz="1400" dirty="0"/>
        </a:p>
      </dgm:t>
    </dgm:pt>
    <dgm:pt modelId="{344977DF-BDDF-DE45-BCED-B56965356083}" type="parTrans" cxnId="{05781076-64B2-4E46-A604-8B3067BD6A94}">
      <dgm:prSet/>
      <dgm:spPr/>
      <dgm:t>
        <a:bodyPr/>
        <a:lstStyle/>
        <a:p>
          <a:endParaRPr lang="en-US"/>
        </a:p>
      </dgm:t>
    </dgm:pt>
    <dgm:pt modelId="{9FB7F55A-7548-D04C-9B7A-0B8D9387949B}" type="sibTrans" cxnId="{05781076-64B2-4E46-A604-8B3067BD6A94}">
      <dgm:prSet/>
      <dgm:spPr/>
      <dgm:t>
        <a:bodyPr/>
        <a:lstStyle/>
        <a:p>
          <a:endParaRPr lang="en-US"/>
        </a:p>
      </dgm:t>
    </dgm:pt>
    <dgm:pt modelId="{07FB6D05-9BED-FB4F-BB7B-2C9C2620FA95}">
      <dgm:prSet custT="1"/>
      <dgm:spPr/>
      <dgm:t>
        <a:bodyPr/>
        <a:lstStyle/>
        <a:p>
          <a:r>
            <a:rPr lang="en-US" sz="2400" dirty="0" smtClean="0"/>
            <a:t>TextView CLI</a:t>
          </a:r>
          <a:endParaRPr lang="en-US" sz="2400" dirty="0"/>
        </a:p>
      </dgm:t>
    </dgm:pt>
    <dgm:pt modelId="{353E9B67-50C8-F547-8B1D-E963C134F863}" type="parTrans" cxnId="{D40838A2-19AD-384A-B868-A715E835EC92}">
      <dgm:prSet/>
      <dgm:spPr/>
      <dgm:t>
        <a:bodyPr/>
        <a:lstStyle/>
        <a:p>
          <a:endParaRPr lang="en-US"/>
        </a:p>
      </dgm:t>
    </dgm:pt>
    <dgm:pt modelId="{3FFB6239-5165-6940-A9FD-6CEA769652E2}" type="sibTrans" cxnId="{D40838A2-19AD-384A-B868-A715E835EC92}">
      <dgm:prSet/>
      <dgm:spPr/>
      <dgm:t>
        <a:bodyPr/>
        <a:lstStyle/>
        <a:p>
          <a:endParaRPr lang="en-US"/>
        </a:p>
      </dgm:t>
    </dgm:pt>
    <dgm:pt modelId="{05F3051E-4AED-F247-8A89-12F647D1C19F}">
      <dgm:prSet custT="1"/>
      <dgm:spPr/>
      <dgm:t>
        <a:bodyPr/>
        <a:lstStyle/>
        <a:p>
          <a:r>
            <a:rPr lang="en-US" sz="1400" dirty="0" smtClean="0"/>
            <a:t>Text-based Command Line Interface to ease mass deployment</a:t>
          </a:r>
        </a:p>
      </dgm:t>
    </dgm:pt>
    <dgm:pt modelId="{D591F74F-D9C6-D144-878C-5C930D64D3F9}" type="parTrans" cxnId="{B9EFAB33-3D7D-AB4C-AB97-18829D28F51D}">
      <dgm:prSet/>
      <dgm:spPr/>
      <dgm:t>
        <a:bodyPr/>
        <a:lstStyle/>
        <a:p>
          <a:endParaRPr lang="en-US"/>
        </a:p>
      </dgm:t>
    </dgm:pt>
    <dgm:pt modelId="{6316B818-2C8B-0B4D-8322-812945298CCB}" type="sibTrans" cxnId="{B9EFAB33-3D7D-AB4C-AB97-18829D28F51D}">
      <dgm:prSet/>
      <dgm:spPr/>
      <dgm:t>
        <a:bodyPr/>
        <a:lstStyle/>
        <a:p>
          <a:endParaRPr lang="en-US"/>
        </a:p>
      </dgm:t>
    </dgm:pt>
    <dgm:pt modelId="{3AD3D934-8815-1D4E-9069-395EEC523D51}" type="pres">
      <dgm:prSet presAssocID="{5018D2C2-6F78-F64A-B12F-6F079D8DAC00}" presName="Name0" presStyleCnt="0">
        <dgm:presLayoutVars>
          <dgm:dir/>
          <dgm:animLvl val="lvl"/>
          <dgm:resizeHandles val="exact"/>
        </dgm:presLayoutVars>
      </dgm:prSet>
      <dgm:spPr/>
      <dgm:t>
        <a:bodyPr/>
        <a:lstStyle/>
        <a:p>
          <a:endParaRPr lang="en-US"/>
        </a:p>
      </dgm:t>
    </dgm:pt>
    <dgm:pt modelId="{8CA601CF-FA11-FC40-8BC4-9CDA0365BBC2}" type="pres">
      <dgm:prSet presAssocID="{23414752-46A9-A54B-A265-BEBCC010D0E4}" presName="linNode" presStyleCnt="0"/>
      <dgm:spPr/>
    </dgm:pt>
    <dgm:pt modelId="{20606581-E036-8046-B6A4-46CEE8DD73F8}" type="pres">
      <dgm:prSet presAssocID="{23414752-46A9-A54B-A265-BEBCC010D0E4}" presName="parentText" presStyleLbl="node1" presStyleIdx="0" presStyleCnt="5">
        <dgm:presLayoutVars>
          <dgm:chMax val="1"/>
          <dgm:bulletEnabled val="1"/>
        </dgm:presLayoutVars>
      </dgm:prSet>
      <dgm:spPr/>
      <dgm:t>
        <a:bodyPr/>
        <a:lstStyle/>
        <a:p>
          <a:endParaRPr lang="en-US"/>
        </a:p>
      </dgm:t>
    </dgm:pt>
    <dgm:pt modelId="{B8AF4090-FD96-C84A-B6E1-D113E3E1C6DE}" type="pres">
      <dgm:prSet presAssocID="{23414752-46A9-A54B-A265-BEBCC010D0E4}" presName="descendantText" presStyleLbl="alignAccFollowNode1" presStyleIdx="0" presStyleCnt="5" custScaleY="119374">
        <dgm:presLayoutVars>
          <dgm:bulletEnabled val="1"/>
        </dgm:presLayoutVars>
      </dgm:prSet>
      <dgm:spPr/>
      <dgm:t>
        <a:bodyPr/>
        <a:lstStyle/>
        <a:p>
          <a:endParaRPr lang="en-US"/>
        </a:p>
      </dgm:t>
    </dgm:pt>
    <dgm:pt modelId="{F28F8B71-3152-B04F-9E06-6AD4FED977AD}" type="pres">
      <dgm:prSet presAssocID="{2AE9F678-9804-4346-9171-B65AD5E39DE0}" presName="sp" presStyleCnt="0"/>
      <dgm:spPr/>
    </dgm:pt>
    <dgm:pt modelId="{821E4A0A-7E17-A34A-913A-50D19F110F6C}" type="pres">
      <dgm:prSet presAssocID="{95BF20B1-00D2-6644-8DC7-A5491901B1FD}" presName="linNode" presStyleCnt="0"/>
      <dgm:spPr/>
    </dgm:pt>
    <dgm:pt modelId="{C2B0EC43-0164-C348-B505-1A724138660E}" type="pres">
      <dgm:prSet presAssocID="{95BF20B1-00D2-6644-8DC7-A5491901B1FD}" presName="parentText" presStyleLbl="node1" presStyleIdx="1" presStyleCnt="5">
        <dgm:presLayoutVars>
          <dgm:chMax val="1"/>
          <dgm:bulletEnabled val="1"/>
        </dgm:presLayoutVars>
      </dgm:prSet>
      <dgm:spPr/>
      <dgm:t>
        <a:bodyPr/>
        <a:lstStyle/>
        <a:p>
          <a:endParaRPr lang="en-US"/>
        </a:p>
      </dgm:t>
    </dgm:pt>
    <dgm:pt modelId="{6F6B3D70-85F7-E24F-9484-03E9257C8A78}" type="pres">
      <dgm:prSet presAssocID="{95BF20B1-00D2-6644-8DC7-A5491901B1FD}" presName="descendantText" presStyleLbl="alignAccFollowNode1" presStyleIdx="1" presStyleCnt="5" custScaleY="127017">
        <dgm:presLayoutVars>
          <dgm:bulletEnabled val="1"/>
        </dgm:presLayoutVars>
      </dgm:prSet>
      <dgm:spPr/>
      <dgm:t>
        <a:bodyPr/>
        <a:lstStyle/>
        <a:p>
          <a:endParaRPr lang="en-US"/>
        </a:p>
      </dgm:t>
    </dgm:pt>
    <dgm:pt modelId="{382C5B8F-4D81-0B44-BE0F-4E178450525D}" type="pres">
      <dgm:prSet presAssocID="{AB9D1694-885F-D04A-BA52-E8222BD3B7C2}" presName="sp" presStyleCnt="0"/>
      <dgm:spPr/>
    </dgm:pt>
    <dgm:pt modelId="{59847408-C126-2F44-BED6-94CFE8C41FE4}" type="pres">
      <dgm:prSet presAssocID="{C2EB6DBC-1966-3143-8541-5DF62B92880E}" presName="linNode" presStyleCnt="0"/>
      <dgm:spPr/>
    </dgm:pt>
    <dgm:pt modelId="{D77E1079-0525-DB49-B1E0-925527B2DB73}" type="pres">
      <dgm:prSet presAssocID="{C2EB6DBC-1966-3143-8541-5DF62B92880E}" presName="parentText" presStyleLbl="node1" presStyleIdx="2" presStyleCnt="5">
        <dgm:presLayoutVars>
          <dgm:chMax val="1"/>
          <dgm:bulletEnabled val="1"/>
        </dgm:presLayoutVars>
      </dgm:prSet>
      <dgm:spPr/>
      <dgm:t>
        <a:bodyPr/>
        <a:lstStyle/>
        <a:p>
          <a:endParaRPr lang="en-US"/>
        </a:p>
      </dgm:t>
    </dgm:pt>
    <dgm:pt modelId="{607767AD-7587-354E-96CD-F6BA1792585B}" type="pres">
      <dgm:prSet presAssocID="{C2EB6DBC-1966-3143-8541-5DF62B92880E}" presName="descendantText" presStyleLbl="alignAccFollowNode1" presStyleIdx="2" presStyleCnt="5" custScaleY="121092">
        <dgm:presLayoutVars>
          <dgm:bulletEnabled val="1"/>
        </dgm:presLayoutVars>
      </dgm:prSet>
      <dgm:spPr/>
      <dgm:t>
        <a:bodyPr/>
        <a:lstStyle/>
        <a:p>
          <a:endParaRPr lang="en-US"/>
        </a:p>
      </dgm:t>
    </dgm:pt>
    <dgm:pt modelId="{25ECF25C-6500-6947-990E-42DDA4CA0B43}" type="pres">
      <dgm:prSet presAssocID="{9E91D5BE-6B12-EA43-8934-1E8D24AC712E}" presName="sp" presStyleCnt="0"/>
      <dgm:spPr/>
    </dgm:pt>
    <dgm:pt modelId="{664157AE-9617-9E4E-B489-80D5045BADE0}" type="pres">
      <dgm:prSet presAssocID="{15B1B4E3-8012-3848-BE08-048788C8BFA7}" presName="linNode" presStyleCnt="0"/>
      <dgm:spPr/>
    </dgm:pt>
    <dgm:pt modelId="{F8DE4425-0BE2-DC43-8D69-D39FD5562000}" type="pres">
      <dgm:prSet presAssocID="{15B1B4E3-8012-3848-BE08-048788C8BFA7}" presName="parentText" presStyleLbl="node1" presStyleIdx="3" presStyleCnt="5">
        <dgm:presLayoutVars>
          <dgm:chMax val="1"/>
          <dgm:bulletEnabled val="1"/>
        </dgm:presLayoutVars>
      </dgm:prSet>
      <dgm:spPr/>
      <dgm:t>
        <a:bodyPr/>
        <a:lstStyle/>
        <a:p>
          <a:endParaRPr lang="en-US"/>
        </a:p>
      </dgm:t>
    </dgm:pt>
    <dgm:pt modelId="{F27A9C04-2460-AC40-8578-AEF362C3F10A}" type="pres">
      <dgm:prSet presAssocID="{15B1B4E3-8012-3848-BE08-048788C8BFA7}" presName="descendantText" presStyleLbl="alignAccFollowNode1" presStyleIdx="3" presStyleCnt="5">
        <dgm:presLayoutVars>
          <dgm:bulletEnabled val="1"/>
        </dgm:presLayoutVars>
      </dgm:prSet>
      <dgm:spPr/>
      <dgm:t>
        <a:bodyPr/>
        <a:lstStyle/>
        <a:p>
          <a:endParaRPr lang="en-US"/>
        </a:p>
      </dgm:t>
    </dgm:pt>
    <dgm:pt modelId="{71671B6D-4969-D746-A91C-CECD8488196F}" type="pres">
      <dgm:prSet presAssocID="{DC377928-3B07-F047-9BD9-55F13402E1A3}" presName="sp" presStyleCnt="0"/>
      <dgm:spPr/>
    </dgm:pt>
    <dgm:pt modelId="{9DD83B93-8FAE-B146-B0F3-CEAD16EFA48D}" type="pres">
      <dgm:prSet presAssocID="{07FB6D05-9BED-FB4F-BB7B-2C9C2620FA95}" presName="linNode" presStyleCnt="0"/>
      <dgm:spPr/>
    </dgm:pt>
    <dgm:pt modelId="{C9C98988-5E62-444A-98FA-203E59FC0FBB}" type="pres">
      <dgm:prSet presAssocID="{07FB6D05-9BED-FB4F-BB7B-2C9C2620FA95}" presName="parentText" presStyleLbl="node1" presStyleIdx="4" presStyleCnt="5">
        <dgm:presLayoutVars>
          <dgm:chMax val="1"/>
          <dgm:bulletEnabled val="1"/>
        </dgm:presLayoutVars>
      </dgm:prSet>
      <dgm:spPr/>
      <dgm:t>
        <a:bodyPr/>
        <a:lstStyle/>
        <a:p>
          <a:endParaRPr lang="en-US"/>
        </a:p>
      </dgm:t>
    </dgm:pt>
    <dgm:pt modelId="{D75DF13D-74DE-F142-9608-DE9C98708A29}" type="pres">
      <dgm:prSet presAssocID="{07FB6D05-9BED-FB4F-BB7B-2C9C2620FA95}" presName="descendantText" presStyleLbl="alignAccFollowNode1" presStyleIdx="4" presStyleCnt="5">
        <dgm:presLayoutVars>
          <dgm:bulletEnabled val="1"/>
        </dgm:presLayoutVars>
      </dgm:prSet>
      <dgm:spPr/>
      <dgm:t>
        <a:bodyPr/>
        <a:lstStyle/>
        <a:p>
          <a:endParaRPr lang="en-US"/>
        </a:p>
      </dgm:t>
    </dgm:pt>
  </dgm:ptLst>
  <dgm:cxnLst>
    <dgm:cxn modelId="{1B5A2C99-50DC-E343-8594-3651954BBAB4}" type="presOf" srcId="{95BF20B1-00D2-6644-8DC7-A5491901B1FD}" destId="{C2B0EC43-0164-C348-B505-1A724138660E}" srcOrd="0" destOrd="0" presId="urn:microsoft.com/office/officeart/2005/8/layout/vList5"/>
    <dgm:cxn modelId="{B9EFAB33-3D7D-AB4C-AB97-18829D28F51D}" srcId="{07FB6D05-9BED-FB4F-BB7B-2C9C2620FA95}" destId="{05F3051E-4AED-F247-8A89-12F647D1C19F}" srcOrd="0" destOrd="0" parTransId="{D591F74F-D9C6-D144-878C-5C930D64D3F9}" sibTransId="{6316B818-2C8B-0B4D-8322-812945298CCB}"/>
    <dgm:cxn modelId="{18D83D86-C94C-E94A-A506-2AB983E358B5}" type="presOf" srcId="{23414752-46A9-A54B-A265-BEBCC010D0E4}" destId="{20606581-E036-8046-B6A4-46CEE8DD73F8}" srcOrd="0" destOrd="0" presId="urn:microsoft.com/office/officeart/2005/8/layout/vList5"/>
    <dgm:cxn modelId="{D148DC17-3A6B-B74E-B030-0331B90E2798}" type="presOf" srcId="{9FDB3CF8-3F6C-C948-A1B0-19908CE92F55}" destId="{6F6B3D70-85F7-E24F-9484-03E9257C8A78}" srcOrd="0" destOrd="2" presId="urn:microsoft.com/office/officeart/2005/8/layout/vList5"/>
    <dgm:cxn modelId="{5D75B2B3-D333-1348-8996-1B35D095BCF2}" srcId="{5018D2C2-6F78-F64A-B12F-6F079D8DAC00}" destId="{C2EB6DBC-1966-3143-8541-5DF62B92880E}" srcOrd="2" destOrd="0" parTransId="{2A97E0D2-873D-CF40-A4DE-CB64D29A696D}" sibTransId="{9E91D5BE-6B12-EA43-8934-1E8D24AC712E}"/>
    <dgm:cxn modelId="{AA8B86EC-ED24-CC4D-87A7-F99087062E67}" srcId="{95BF20B1-00D2-6644-8DC7-A5491901B1FD}" destId="{272A556B-1BF1-5245-9241-28C5EA1D13AB}" srcOrd="1" destOrd="0" parTransId="{056119D2-00FB-D04C-B76E-DBF2A1359A6A}" sibTransId="{9371A00C-8655-524A-966B-EFED2F18EE12}"/>
    <dgm:cxn modelId="{4C316841-DBAB-D943-AB41-7381B7835D5F}" srcId="{5018D2C2-6F78-F64A-B12F-6F079D8DAC00}" destId="{15B1B4E3-8012-3848-BE08-048788C8BFA7}" srcOrd="3" destOrd="0" parTransId="{679F851C-3C7A-C148-983E-B7B587C789EA}" sibTransId="{DC377928-3B07-F047-9BD9-55F13402E1A3}"/>
    <dgm:cxn modelId="{622EF8DD-0F33-6E44-B21B-03660DAD3D24}" type="presOf" srcId="{07FB6D05-9BED-FB4F-BB7B-2C9C2620FA95}" destId="{C9C98988-5E62-444A-98FA-203E59FC0FBB}" srcOrd="0" destOrd="0" presId="urn:microsoft.com/office/officeart/2005/8/layout/vList5"/>
    <dgm:cxn modelId="{6B00256D-A98A-AB43-B3CF-4A26DC4F69FC}" type="presOf" srcId="{05F3051E-4AED-F247-8A89-12F647D1C19F}" destId="{D75DF13D-74DE-F142-9608-DE9C98708A29}" srcOrd="0" destOrd="0" presId="urn:microsoft.com/office/officeart/2005/8/layout/vList5"/>
    <dgm:cxn modelId="{02F267F1-9D4B-0741-8022-F071CAE6FFAF}" srcId="{23414752-46A9-A54B-A265-BEBCC010D0E4}" destId="{37408ED8-EF9D-6048-9BD3-B4C718C0CD59}" srcOrd="2" destOrd="0" parTransId="{8B7C265E-085F-3240-9789-CEBC96DA2077}" sibTransId="{76C6949A-1294-E243-9C38-B02A126DEDDF}"/>
    <dgm:cxn modelId="{A14FA020-6191-4644-9F3A-F737537EF82D}" srcId="{C2EB6DBC-1966-3143-8541-5DF62B92880E}" destId="{11F1E5EB-B259-FE47-B6BB-902ADDC58D54}" srcOrd="1" destOrd="0" parTransId="{50F7F86F-B4D3-5D4E-8FE6-68C287E7ABDC}" sibTransId="{9BB5EDC1-89D2-914B-9636-3DAA9257B15A}"/>
    <dgm:cxn modelId="{61E68217-4EAA-6B4A-A327-3D4D9DC2FDBC}" type="presOf" srcId="{5018D2C2-6F78-F64A-B12F-6F079D8DAC00}" destId="{3AD3D934-8815-1D4E-9069-395EEC523D51}" srcOrd="0" destOrd="0" presId="urn:microsoft.com/office/officeart/2005/8/layout/vList5"/>
    <dgm:cxn modelId="{195AC385-440D-B441-B354-DAC0F4941369}" type="presOf" srcId="{E2EAABC3-AE42-A54E-B761-281F132266B5}" destId="{F27A9C04-2460-AC40-8578-AEF362C3F10A}" srcOrd="0" destOrd="0" presId="urn:microsoft.com/office/officeart/2005/8/layout/vList5"/>
    <dgm:cxn modelId="{EB3BA67B-7FE8-4443-8C8A-BDD87D50B9AB}" srcId="{95BF20B1-00D2-6644-8DC7-A5491901B1FD}" destId="{9FDB3CF8-3F6C-C948-A1B0-19908CE92F55}" srcOrd="2" destOrd="0" parTransId="{2FF5F870-CCEE-C840-BBEC-F0CDE397609F}" sibTransId="{51A19F49-2E5B-C94B-8867-35C57053D080}"/>
    <dgm:cxn modelId="{19DD058F-5823-6241-A4F6-F61DB956F222}" srcId="{95BF20B1-00D2-6644-8DC7-A5491901B1FD}" destId="{313A821B-6816-804D-A88A-F270594E0A3C}" srcOrd="0" destOrd="0" parTransId="{1FDFE2E9-FCFD-094F-BAAB-B9BE9EA087CC}" sibTransId="{9B86E82D-3E7E-BC44-9CB6-124E1CD6FD11}"/>
    <dgm:cxn modelId="{FC57642A-7589-004F-958D-6BB0540CC2B9}" srcId="{23414752-46A9-A54B-A265-BEBCC010D0E4}" destId="{DA9EF064-B9DA-194C-8EB4-83481C0ED1BF}" srcOrd="1" destOrd="0" parTransId="{DB623BD5-947E-2F4C-A1A3-477B762C7D1D}" sibTransId="{A4B82DFC-A069-BB43-A511-D53B9C3F431F}"/>
    <dgm:cxn modelId="{40D1193D-9C6C-AA46-B680-6DD528215939}" srcId="{23414752-46A9-A54B-A265-BEBCC010D0E4}" destId="{8C42A84B-790A-EF40-8EFC-7DC0A0EEDDE2}" srcOrd="0" destOrd="0" parTransId="{192E5389-732C-2F48-B01C-628871561DAA}" sibTransId="{88376BDD-8E9B-3348-BE0E-E7006E794523}"/>
    <dgm:cxn modelId="{D40838A2-19AD-384A-B868-A715E835EC92}" srcId="{5018D2C2-6F78-F64A-B12F-6F079D8DAC00}" destId="{07FB6D05-9BED-FB4F-BB7B-2C9C2620FA95}" srcOrd="4" destOrd="0" parTransId="{353E9B67-50C8-F547-8B1D-E963C134F863}" sibTransId="{3FFB6239-5165-6940-A9FD-6CEA769652E2}"/>
    <dgm:cxn modelId="{5B32FDB9-FDF5-944A-82F1-AD89E0AF8065}" type="presOf" srcId="{11F1E5EB-B259-FE47-B6BB-902ADDC58D54}" destId="{607767AD-7587-354E-96CD-F6BA1792585B}" srcOrd="0" destOrd="1" presId="urn:microsoft.com/office/officeart/2005/8/layout/vList5"/>
    <dgm:cxn modelId="{4244B061-88CB-C14A-B5A0-75688DE25AB3}" srcId="{5018D2C2-6F78-F64A-B12F-6F079D8DAC00}" destId="{23414752-46A9-A54B-A265-BEBCC010D0E4}" srcOrd="0" destOrd="0" parTransId="{31F999B0-F58D-A545-9284-4F613AE622CF}" sibTransId="{2AE9F678-9804-4346-9171-B65AD5E39DE0}"/>
    <dgm:cxn modelId="{451EFCB0-17CB-274B-9416-ABAA19D66AAD}" type="presOf" srcId="{313A821B-6816-804D-A88A-F270594E0A3C}" destId="{6F6B3D70-85F7-E24F-9484-03E9257C8A78}" srcOrd="0" destOrd="0" presId="urn:microsoft.com/office/officeart/2005/8/layout/vList5"/>
    <dgm:cxn modelId="{CB48C0C6-0BEF-EC45-89B6-64E5C3E36B3F}" type="presOf" srcId="{48D23D6D-B1D6-BB42-91E8-CB55C2937E7E}" destId="{607767AD-7587-354E-96CD-F6BA1792585B}" srcOrd="0" destOrd="0" presId="urn:microsoft.com/office/officeart/2005/8/layout/vList5"/>
    <dgm:cxn modelId="{FCBF96C6-BA9E-1041-A26B-BD615B99076F}" type="presOf" srcId="{37408ED8-EF9D-6048-9BD3-B4C718C0CD59}" destId="{B8AF4090-FD96-C84A-B6E1-D113E3E1C6DE}" srcOrd="0" destOrd="2" presId="urn:microsoft.com/office/officeart/2005/8/layout/vList5"/>
    <dgm:cxn modelId="{01C5B737-4B44-6B4A-9717-C8DCF98D89B0}" type="presOf" srcId="{272A556B-1BF1-5245-9241-28C5EA1D13AB}" destId="{6F6B3D70-85F7-E24F-9484-03E9257C8A78}" srcOrd="0" destOrd="1" presId="urn:microsoft.com/office/officeart/2005/8/layout/vList5"/>
    <dgm:cxn modelId="{8F7A3B23-595B-2743-85F8-A08DF208908F}" srcId="{5018D2C2-6F78-F64A-B12F-6F079D8DAC00}" destId="{95BF20B1-00D2-6644-8DC7-A5491901B1FD}" srcOrd="1" destOrd="0" parTransId="{EF6A41A4-F3BE-8E4B-AFB6-6760BA87C6EF}" sibTransId="{AB9D1694-885F-D04A-BA52-E8222BD3B7C2}"/>
    <dgm:cxn modelId="{05781076-64B2-4E46-A604-8B3067BD6A94}" srcId="{15B1B4E3-8012-3848-BE08-048788C8BFA7}" destId="{E2EAABC3-AE42-A54E-B761-281F132266B5}" srcOrd="0" destOrd="0" parTransId="{344977DF-BDDF-DE45-BCED-B56965356083}" sibTransId="{9FB7F55A-7548-D04C-9B7A-0B8D9387949B}"/>
    <dgm:cxn modelId="{AE939240-9726-1846-B123-CB30EF683111}" type="presOf" srcId="{15B1B4E3-8012-3848-BE08-048788C8BFA7}" destId="{F8DE4425-0BE2-DC43-8D69-D39FD5562000}" srcOrd="0" destOrd="0" presId="urn:microsoft.com/office/officeart/2005/8/layout/vList5"/>
    <dgm:cxn modelId="{C5E162EE-FACD-984E-9A7C-FE2876E5AE3B}" type="presOf" srcId="{C2EB6DBC-1966-3143-8541-5DF62B92880E}" destId="{D77E1079-0525-DB49-B1E0-925527B2DB73}" srcOrd="0" destOrd="0" presId="urn:microsoft.com/office/officeart/2005/8/layout/vList5"/>
    <dgm:cxn modelId="{542D8557-0440-C447-B0DD-454A0AC9049D}" type="presOf" srcId="{DA9EF064-B9DA-194C-8EB4-83481C0ED1BF}" destId="{B8AF4090-FD96-C84A-B6E1-D113E3E1C6DE}" srcOrd="0" destOrd="1" presId="urn:microsoft.com/office/officeart/2005/8/layout/vList5"/>
    <dgm:cxn modelId="{966CF955-3902-1941-A1EB-39B10C5A98F6}" type="presOf" srcId="{8C42A84B-790A-EF40-8EFC-7DC0A0EEDDE2}" destId="{B8AF4090-FD96-C84A-B6E1-D113E3E1C6DE}" srcOrd="0" destOrd="0" presId="urn:microsoft.com/office/officeart/2005/8/layout/vList5"/>
    <dgm:cxn modelId="{814171CC-4FB0-6A47-954D-0398F3D6F551}" srcId="{C2EB6DBC-1966-3143-8541-5DF62B92880E}" destId="{48D23D6D-B1D6-BB42-91E8-CB55C2937E7E}" srcOrd="0" destOrd="0" parTransId="{A1E3B750-214C-884D-85C1-98A97ADF575E}" sibTransId="{0BC49251-2E0B-B848-A402-E49AEC8388EB}"/>
    <dgm:cxn modelId="{8E42BF66-68F7-9E45-9E75-1B5453E2531B}" type="presParOf" srcId="{3AD3D934-8815-1D4E-9069-395EEC523D51}" destId="{8CA601CF-FA11-FC40-8BC4-9CDA0365BBC2}" srcOrd="0" destOrd="0" presId="urn:microsoft.com/office/officeart/2005/8/layout/vList5"/>
    <dgm:cxn modelId="{3C9F231A-3C58-8746-B22E-70E626295145}" type="presParOf" srcId="{8CA601CF-FA11-FC40-8BC4-9CDA0365BBC2}" destId="{20606581-E036-8046-B6A4-46CEE8DD73F8}" srcOrd="0" destOrd="0" presId="urn:microsoft.com/office/officeart/2005/8/layout/vList5"/>
    <dgm:cxn modelId="{85CF1C57-A42E-CA44-8932-F5F38EED4E18}" type="presParOf" srcId="{8CA601CF-FA11-FC40-8BC4-9CDA0365BBC2}" destId="{B8AF4090-FD96-C84A-B6E1-D113E3E1C6DE}" srcOrd="1" destOrd="0" presId="urn:microsoft.com/office/officeart/2005/8/layout/vList5"/>
    <dgm:cxn modelId="{0E419011-DA2B-EE46-827D-2DB3901145C2}" type="presParOf" srcId="{3AD3D934-8815-1D4E-9069-395EEC523D51}" destId="{F28F8B71-3152-B04F-9E06-6AD4FED977AD}" srcOrd="1" destOrd="0" presId="urn:microsoft.com/office/officeart/2005/8/layout/vList5"/>
    <dgm:cxn modelId="{49FADECE-BE12-2142-833D-52EFF6E7D422}" type="presParOf" srcId="{3AD3D934-8815-1D4E-9069-395EEC523D51}" destId="{821E4A0A-7E17-A34A-913A-50D19F110F6C}" srcOrd="2" destOrd="0" presId="urn:microsoft.com/office/officeart/2005/8/layout/vList5"/>
    <dgm:cxn modelId="{3AE4114B-2A46-A94D-9535-D788A190DC99}" type="presParOf" srcId="{821E4A0A-7E17-A34A-913A-50D19F110F6C}" destId="{C2B0EC43-0164-C348-B505-1A724138660E}" srcOrd="0" destOrd="0" presId="urn:microsoft.com/office/officeart/2005/8/layout/vList5"/>
    <dgm:cxn modelId="{ABC22F81-F989-9B4E-A579-F5578468F1E7}" type="presParOf" srcId="{821E4A0A-7E17-A34A-913A-50D19F110F6C}" destId="{6F6B3D70-85F7-E24F-9484-03E9257C8A78}" srcOrd="1" destOrd="0" presId="urn:microsoft.com/office/officeart/2005/8/layout/vList5"/>
    <dgm:cxn modelId="{761A8D16-27B5-9D48-AC20-BEAA432FF17F}" type="presParOf" srcId="{3AD3D934-8815-1D4E-9069-395EEC523D51}" destId="{382C5B8F-4D81-0B44-BE0F-4E178450525D}" srcOrd="3" destOrd="0" presId="urn:microsoft.com/office/officeart/2005/8/layout/vList5"/>
    <dgm:cxn modelId="{8E80DC57-28E7-C149-9210-BB0CD77A752E}" type="presParOf" srcId="{3AD3D934-8815-1D4E-9069-395EEC523D51}" destId="{59847408-C126-2F44-BED6-94CFE8C41FE4}" srcOrd="4" destOrd="0" presId="urn:microsoft.com/office/officeart/2005/8/layout/vList5"/>
    <dgm:cxn modelId="{105D58FF-9CB0-E643-9832-D2B408B046D7}" type="presParOf" srcId="{59847408-C126-2F44-BED6-94CFE8C41FE4}" destId="{D77E1079-0525-DB49-B1E0-925527B2DB73}" srcOrd="0" destOrd="0" presId="urn:microsoft.com/office/officeart/2005/8/layout/vList5"/>
    <dgm:cxn modelId="{2241B898-C6BC-CD46-83E8-357662E0DDA8}" type="presParOf" srcId="{59847408-C126-2F44-BED6-94CFE8C41FE4}" destId="{607767AD-7587-354E-96CD-F6BA1792585B}" srcOrd="1" destOrd="0" presId="urn:microsoft.com/office/officeart/2005/8/layout/vList5"/>
    <dgm:cxn modelId="{C90FC9D7-FABB-1E49-A4A9-7B1081D1FEE3}" type="presParOf" srcId="{3AD3D934-8815-1D4E-9069-395EEC523D51}" destId="{25ECF25C-6500-6947-990E-42DDA4CA0B43}" srcOrd="5" destOrd="0" presId="urn:microsoft.com/office/officeart/2005/8/layout/vList5"/>
    <dgm:cxn modelId="{79162FB8-0040-004A-ACC9-BA86C02B8634}" type="presParOf" srcId="{3AD3D934-8815-1D4E-9069-395EEC523D51}" destId="{664157AE-9617-9E4E-B489-80D5045BADE0}" srcOrd="6" destOrd="0" presId="urn:microsoft.com/office/officeart/2005/8/layout/vList5"/>
    <dgm:cxn modelId="{71668E5C-38CC-C64B-B6AD-69FF69FF4F8B}" type="presParOf" srcId="{664157AE-9617-9E4E-B489-80D5045BADE0}" destId="{F8DE4425-0BE2-DC43-8D69-D39FD5562000}" srcOrd="0" destOrd="0" presId="urn:microsoft.com/office/officeart/2005/8/layout/vList5"/>
    <dgm:cxn modelId="{A02F3F80-72AA-5840-A234-D7D40E7D7C6D}" type="presParOf" srcId="{664157AE-9617-9E4E-B489-80D5045BADE0}" destId="{F27A9C04-2460-AC40-8578-AEF362C3F10A}" srcOrd="1" destOrd="0" presId="urn:microsoft.com/office/officeart/2005/8/layout/vList5"/>
    <dgm:cxn modelId="{2277AAE9-F05D-7A40-B533-8F8D4778053D}" type="presParOf" srcId="{3AD3D934-8815-1D4E-9069-395EEC523D51}" destId="{71671B6D-4969-D746-A91C-CECD8488196F}" srcOrd="7" destOrd="0" presId="urn:microsoft.com/office/officeart/2005/8/layout/vList5"/>
    <dgm:cxn modelId="{8FA927D4-9DBF-AC4D-AB92-B941BA68F5A0}" type="presParOf" srcId="{3AD3D934-8815-1D4E-9069-395EEC523D51}" destId="{9DD83B93-8FAE-B146-B0F3-CEAD16EFA48D}" srcOrd="8" destOrd="0" presId="urn:microsoft.com/office/officeart/2005/8/layout/vList5"/>
    <dgm:cxn modelId="{1C523609-BA15-8240-8508-298792F63639}" type="presParOf" srcId="{9DD83B93-8FAE-B146-B0F3-CEAD16EFA48D}" destId="{C9C98988-5E62-444A-98FA-203E59FC0FBB}" srcOrd="0" destOrd="0" presId="urn:microsoft.com/office/officeart/2005/8/layout/vList5"/>
    <dgm:cxn modelId="{58B96D0B-4D45-8947-8FF1-9963FD0AF61F}" type="presParOf" srcId="{9DD83B93-8FAE-B146-B0F3-CEAD16EFA48D}" destId="{D75DF13D-74DE-F142-9608-DE9C98708A29}"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AF4090-FD96-C84A-B6E1-D113E3E1C6DE}">
      <dsp:nvSpPr>
        <dsp:cNvPr id="0" name=""/>
        <dsp:cNvSpPr/>
      </dsp:nvSpPr>
      <dsp:spPr>
        <a:xfrm rot="5400000">
          <a:off x="4991471" y="-2080077"/>
          <a:ext cx="929764" cy="5135392"/>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A way to deploy switches  en-masse</a:t>
          </a:r>
          <a:endParaRPr lang="en-US" sz="1400" kern="1200" dirty="0"/>
        </a:p>
        <a:p>
          <a:pPr marL="114300" lvl="1" indent="-114300" algn="l" defTabSz="622300">
            <a:lnSpc>
              <a:spcPct val="90000"/>
            </a:lnSpc>
            <a:spcBef>
              <a:spcPct val="0"/>
            </a:spcBef>
            <a:spcAft>
              <a:spcPct val="15000"/>
            </a:spcAft>
            <a:buChar char="••"/>
          </a:pPr>
          <a:r>
            <a:rPr lang="en-US" sz="1400" kern="1200" dirty="0" smtClean="0"/>
            <a:t>Uses DHCP Options 66 and 67</a:t>
          </a:r>
          <a:endParaRPr lang="en-US" sz="1400" kern="1200" dirty="0"/>
        </a:p>
        <a:p>
          <a:pPr marL="114300" lvl="1" indent="-114300" algn="l" defTabSz="622300">
            <a:lnSpc>
              <a:spcPct val="90000"/>
            </a:lnSpc>
            <a:spcBef>
              <a:spcPct val="0"/>
            </a:spcBef>
            <a:spcAft>
              <a:spcPct val="15000"/>
            </a:spcAft>
            <a:buChar char="••"/>
          </a:pPr>
          <a:r>
            <a:rPr lang="en-US" sz="1400" kern="1200" dirty="0" smtClean="0"/>
            <a:t>Switch automatically loads its </a:t>
          </a:r>
          <a:r>
            <a:rPr lang="en-US" sz="1400" kern="1200" dirty="0" err="1" smtClean="0"/>
            <a:t>config</a:t>
          </a:r>
          <a:r>
            <a:rPr lang="en-US" sz="1400" kern="1200" dirty="0" smtClean="0"/>
            <a:t> from a TFTP Server</a:t>
          </a:r>
          <a:endParaRPr lang="en-US" sz="1400" kern="1200" dirty="0"/>
        </a:p>
      </dsp:txBody>
      <dsp:txXfrm rot="-5400000">
        <a:off x="2888658" y="68123"/>
        <a:ext cx="5090005" cy="838990"/>
      </dsp:txXfrm>
    </dsp:sp>
    <dsp:sp modelId="{20606581-E036-8046-B6A4-46CEE8DD73F8}">
      <dsp:nvSpPr>
        <dsp:cNvPr id="0" name=""/>
        <dsp:cNvSpPr/>
      </dsp:nvSpPr>
      <dsp:spPr>
        <a:xfrm>
          <a:off x="0" y="826"/>
          <a:ext cx="2888658" cy="97358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t>DHCP Auto Configuration</a:t>
          </a:r>
          <a:endParaRPr lang="en-US" sz="2400" kern="1200" dirty="0"/>
        </a:p>
      </dsp:txBody>
      <dsp:txXfrm>
        <a:off x="47526" y="48352"/>
        <a:ext cx="2793606" cy="878531"/>
      </dsp:txXfrm>
    </dsp:sp>
    <dsp:sp modelId="{6F6B3D70-85F7-E24F-9484-03E9257C8A78}">
      <dsp:nvSpPr>
        <dsp:cNvPr id="0" name=""/>
        <dsp:cNvSpPr/>
      </dsp:nvSpPr>
      <dsp:spPr>
        <a:xfrm rot="5400000">
          <a:off x="4956378" y="-1047451"/>
          <a:ext cx="989293" cy="513037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err="1" smtClean="0"/>
            <a:t>LLDP</a:t>
          </a:r>
          <a:r>
            <a:rPr lang="en-US" sz="1400" kern="1200" dirty="0" smtClean="0"/>
            <a:t> - </a:t>
          </a:r>
          <a:r>
            <a:rPr lang="en-US" sz="1400" kern="1200" dirty="0" err="1" smtClean="0"/>
            <a:t>Stds</a:t>
          </a:r>
          <a:r>
            <a:rPr lang="en-US" sz="1400" kern="1200" dirty="0" smtClean="0"/>
            <a:t>-based discovery mechanism similar to CDP</a:t>
          </a:r>
          <a:endParaRPr lang="en-US" sz="1400" kern="1200" dirty="0"/>
        </a:p>
        <a:p>
          <a:pPr marL="114300" lvl="1" indent="-114300" algn="l" defTabSz="622300">
            <a:lnSpc>
              <a:spcPct val="90000"/>
            </a:lnSpc>
            <a:spcBef>
              <a:spcPct val="0"/>
            </a:spcBef>
            <a:spcAft>
              <a:spcPct val="15000"/>
            </a:spcAft>
            <a:buChar char="••"/>
          </a:pPr>
          <a:r>
            <a:rPr lang="en-US" sz="1400" kern="1200" dirty="0" smtClean="0"/>
            <a:t>Switch learns devices attached to specific ports</a:t>
          </a:r>
          <a:endParaRPr lang="en-US" sz="1400" kern="1200" dirty="0"/>
        </a:p>
        <a:p>
          <a:pPr marL="114300" lvl="1" indent="-114300" algn="l" defTabSz="622300">
            <a:lnSpc>
              <a:spcPct val="90000"/>
            </a:lnSpc>
            <a:spcBef>
              <a:spcPct val="0"/>
            </a:spcBef>
            <a:spcAft>
              <a:spcPct val="15000"/>
            </a:spcAft>
            <a:buChar char="••"/>
          </a:pPr>
          <a:r>
            <a:rPr lang="en-US" sz="1400" kern="1200" dirty="0" smtClean="0"/>
            <a:t>Switch notifies endpoint which Voice VLAN to use, QoS parameters to set, etc</a:t>
          </a:r>
          <a:endParaRPr lang="en-US" sz="1400" kern="1200" dirty="0"/>
        </a:p>
      </dsp:txBody>
      <dsp:txXfrm rot="-5400000">
        <a:off x="2885837" y="1071383"/>
        <a:ext cx="5082083" cy="892707"/>
      </dsp:txXfrm>
    </dsp:sp>
    <dsp:sp modelId="{C2B0EC43-0164-C348-B505-1A724138660E}">
      <dsp:nvSpPr>
        <dsp:cNvPr id="0" name=""/>
        <dsp:cNvSpPr/>
      </dsp:nvSpPr>
      <dsp:spPr>
        <a:xfrm>
          <a:off x="0" y="1030944"/>
          <a:ext cx="2885837" cy="97358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err="1" smtClean="0"/>
            <a:t>LLDP-MED</a:t>
          </a:r>
          <a:r>
            <a:rPr lang="en-US" sz="2400" kern="1200" dirty="0" smtClean="0"/>
            <a:t> + CDP</a:t>
          </a:r>
          <a:endParaRPr lang="en-US" sz="2400" kern="1200" dirty="0"/>
        </a:p>
      </dsp:txBody>
      <dsp:txXfrm>
        <a:off x="47526" y="1078470"/>
        <a:ext cx="2790785" cy="878531"/>
      </dsp:txXfrm>
    </dsp:sp>
    <dsp:sp modelId="{607767AD-7587-354E-96CD-F6BA1792585B}">
      <dsp:nvSpPr>
        <dsp:cNvPr id="0" name=""/>
        <dsp:cNvSpPr/>
      </dsp:nvSpPr>
      <dsp:spPr>
        <a:xfrm rot="5400000">
          <a:off x="4984781" y="-19841"/>
          <a:ext cx="943145" cy="5135392"/>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Smartports -  pre-created macros to speed up deployments</a:t>
          </a:r>
          <a:endParaRPr lang="en-US" sz="1400" kern="1200" dirty="0"/>
        </a:p>
        <a:p>
          <a:pPr marL="114300" lvl="1" indent="-114300" algn="l" defTabSz="622300">
            <a:lnSpc>
              <a:spcPct val="90000"/>
            </a:lnSpc>
            <a:spcBef>
              <a:spcPct val="0"/>
            </a:spcBef>
            <a:spcAft>
              <a:spcPct val="15000"/>
            </a:spcAft>
            <a:buChar char="••"/>
          </a:pPr>
          <a:r>
            <a:rPr lang="en-US" sz="1400" kern="1200" dirty="0" smtClean="0"/>
            <a:t>Auto </a:t>
          </a:r>
          <a:r>
            <a:rPr lang="en-US" sz="1400" kern="1200" dirty="0" err="1" smtClean="0"/>
            <a:t>Smartports</a:t>
          </a:r>
          <a:r>
            <a:rPr lang="en-US" sz="1400" kern="1200" dirty="0" smtClean="0"/>
            <a:t> - Apply appropriate </a:t>
          </a:r>
          <a:r>
            <a:rPr lang="en-US" sz="1400" kern="1200" dirty="0" err="1" smtClean="0"/>
            <a:t>Smartports</a:t>
          </a:r>
          <a:r>
            <a:rPr lang="en-US" sz="1400" kern="1200" dirty="0" smtClean="0"/>
            <a:t> role to port based on discovered device</a:t>
          </a:r>
          <a:endParaRPr lang="en-US" sz="1400" kern="1200" dirty="0"/>
        </a:p>
      </dsp:txBody>
      <dsp:txXfrm rot="-5400000">
        <a:off x="2888658" y="2122324"/>
        <a:ext cx="5089351" cy="851063"/>
      </dsp:txXfrm>
    </dsp:sp>
    <dsp:sp modelId="{D77E1079-0525-DB49-B1E0-925527B2DB73}">
      <dsp:nvSpPr>
        <dsp:cNvPr id="0" name=""/>
        <dsp:cNvSpPr/>
      </dsp:nvSpPr>
      <dsp:spPr>
        <a:xfrm>
          <a:off x="0" y="2061062"/>
          <a:ext cx="2888658" cy="97358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t>Auto Smartports</a:t>
          </a:r>
          <a:endParaRPr lang="en-US" sz="2400" kern="1200" dirty="0"/>
        </a:p>
      </dsp:txBody>
      <dsp:txXfrm>
        <a:off x="47526" y="2108588"/>
        <a:ext cx="2793606" cy="878531"/>
      </dsp:txXfrm>
    </dsp:sp>
    <dsp:sp modelId="{F27A9C04-2460-AC40-8578-AEF362C3F10A}">
      <dsp:nvSpPr>
        <dsp:cNvPr id="0" name=""/>
        <dsp:cNvSpPr/>
      </dsp:nvSpPr>
      <dsp:spPr>
        <a:xfrm rot="5400000">
          <a:off x="5066920" y="1002422"/>
          <a:ext cx="778867" cy="5135392"/>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Dynamic creation and propagation of Voice VLAN</a:t>
          </a:r>
          <a:endParaRPr lang="en-US" sz="1400" kern="1200" dirty="0"/>
        </a:p>
      </dsp:txBody>
      <dsp:txXfrm rot="-5400000">
        <a:off x="2888658" y="3218706"/>
        <a:ext cx="5097371" cy="702825"/>
      </dsp:txXfrm>
    </dsp:sp>
    <dsp:sp modelId="{F8DE4425-0BE2-DC43-8D69-D39FD5562000}">
      <dsp:nvSpPr>
        <dsp:cNvPr id="0" name=""/>
        <dsp:cNvSpPr/>
      </dsp:nvSpPr>
      <dsp:spPr>
        <a:xfrm>
          <a:off x="0" y="3083326"/>
          <a:ext cx="2888658" cy="97358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t>Auto Voice VLAN</a:t>
          </a:r>
          <a:endParaRPr lang="en-US" sz="2400" kern="1200" dirty="0"/>
        </a:p>
      </dsp:txBody>
      <dsp:txXfrm>
        <a:off x="47526" y="3130852"/>
        <a:ext cx="2793606" cy="878531"/>
      </dsp:txXfrm>
    </dsp:sp>
    <dsp:sp modelId="{D75DF13D-74DE-F142-9608-DE9C98708A29}">
      <dsp:nvSpPr>
        <dsp:cNvPr id="0" name=""/>
        <dsp:cNvSpPr/>
      </dsp:nvSpPr>
      <dsp:spPr>
        <a:xfrm rot="5400000">
          <a:off x="5066920" y="2024685"/>
          <a:ext cx="778867" cy="5135392"/>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smtClean="0"/>
            <a:t>Text-based Command Line Interface to ease mass deployment</a:t>
          </a:r>
        </a:p>
      </dsp:txBody>
      <dsp:txXfrm rot="-5400000">
        <a:off x="2888658" y="4240969"/>
        <a:ext cx="5097371" cy="702825"/>
      </dsp:txXfrm>
    </dsp:sp>
    <dsp:sp modelId="{C9C98988-5E62-444A-98FA-203E59FC0FBB}">
      <dsp:nvSpPr>
        <dsp:cNvPr id="0" name=""/>
        <dsp:cNvSpPr/>
      </dsp:nvSpPr>
      <dsp:spPr>
        <a:xfrm>
          <a:off x="0" y="4105589"/>
          <a:ext cx="2888658" cy="97358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t>TextView CLI</a:t>
          </a:r>
          <a:endParaRPr lang="en-US" sz="2400" kern="1200" dirty="0"/>
        </a:p>
      </dsp:txBody>
      <dsp:txXfrm>
        <a:off x="47526" y="4153115"/>
        <a:ext cx="2793606" cy="87853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8E8CF48C-4237-49AF-B211-EC3E34F12EDB}" type="datetimeFigureOut">
              <a:rPr lang="en-AU" smtClean="0"/>
              <a:pPr/>
              <a:t>8/08/11</a:t>
            </a:fld>
            <a:endParaRPr lang="en-AU"/>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66471C93-3158-4917-99E3-936BCCC0222C}" type="slidenum">
              <a:rPr lang="en-AU" smtClean="0"/>
              <a:pPr/>
              <a:t>‹#›</a:t>
            </a:fld>
            <a:endParaRPr lang="en-AU"/>
          </a:p>
        </p:txBody>
      </p:sp>
    </p:spTree>
    <p:extLst>
      <p:ext uri="{BB962C8B-B14F-4D97-AF65-F5344CB8AC3E}">
        <p14:creationId xmlns:p14="http://schemas.microsoft.com/office/powerpoint/2010/main" val="38320935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438AB07E-0FF6-480B-AC16-65AFFA665CAF}" type="datetimeFigureOut">
              <a:rPr lang="en-AU" smtClean="0"/>
              <a:pPr/>
              <a:t>8/08/11</a:t>
            </a:fld>
            <a:endParaRPr lang="en-AU"/>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FD19664E-1FDC-4DAF-9D74-9721D3669328}" type="slidenum">
              <a:rPr lang="en-AU" smtClean="0"/>
              <a:pPr/>
              <a:t>‹#›</a:t>
            </a:fld>
            <a:endParaRPr lang="en-AU"/>
          </a:p>
        </p:txBody>
      </p:sp>
    </p:spTree>
    <p:extLst>
      <p:ext uri="{BB962C8B-B14F-4D97-AF65-F5344CB8AC3E}">
        <p14:creationId xmlns:p14="http://schemas.microsoft.com/office/powerpoint/2010/main" val="3894229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compnetworking.about.com/od/hardwarenetworkgear/f/layer3switches.htm"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compnetworking.about.com/od/hardwarenetworkgear/f/layer3switches.htm"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morning everyone. Thanks very much for your time to join today’s Cisco</a:t>
            </a:r>
            <a:r>
              <a:rPr lang="en-US" baseline="0" dirty="0" smtClean="0"/>
              <a:t> Fast Track 2 Switching Module 3.</a:t>
            </a:r>
          </a:p>
          <a:p>
            <a:endParaRPr lang="en-US" baseline="0" dirty="0" smtClean="0"/>
          </a:p>
          <a:p>
            <a:r>
              <a:rPr lang="en-US" baseline="0" dirty="0" smtClean="0"/>
              <a:t>Today with me on the panel is David Harper, who is an experienced Technical Marketing Engineer at Cisco. Dave will sit in the Q&amp;A panel on the bottom right hand corner of your screen. Please raise any questions in the Q&amp;A panel and Dave will address them as we move through the module. Thanks, Dave. We’ll also open the bridge at the end of the session for your questions if there is time.</a:t>
            </a:r>
            <a:endParaRPr lang="en-US" dirty="0"/>
          </a:p>
        </p:txBody>
      </p:sp>
      <p:sp>
        <p:nvSpPr>
          <p:cNvPr id="4" name="Slide Number Placeholder 3"/>
          <p:cNvSpPr>
            <a:spLocks noGrp="1"/>
          </p:cNvSpPr>
          <p:nvPr>
            <p:ph type="sldNum" sz="quarter" idx="10"/>
          </p:nvPr>
        </p:nvSpPr>
        <p:spPr/>
        <p:txBody>
          <a:bodyPr/>
          <a:lstStyle/>
          <a:p>
            <a:fld id="{FD19664E-1FDC-4DAF-9D74-9721D3669328}" type="slidenum">
              <a:rPr lang="en-AU" smtClean="0"/>
              <a:pPr/>
              <a:t>1</a:t>
            </a:fld>
            <a:endParaRPr lang="en-AU"/>
          </a:p>
        </p:txBody>
      </p:sp>
    </p:spTree>
    <p:extLst>
      <p:ext uri="{BB962C8B-B14F-4D97-AF65-F5344CB8AC3E}">
        <p14:creationId xmlns:p14="http://schemas.microsoft.com/office/powerpoint/2010/main" val="23323030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a:buChar char="•"/>
            </a:pPr>
            <a:r>
              <a:rPr lang="en-US" dirty="0" smtClean="0"/>
              <a:t>The Cisco 300 Series is the next generation of managed Ethernet switches. Models are available with 8 to 48 ports of Fast Ethernet and 10 to 52 ports of Gigabit Ethernet connectivity with </a:t>
            </a:r>
            <a:r>
              <a:rPr lang="en-US" dirty="0" err="1" smtClean="0"/>
              <a:t>PoE</a:t>
            </a:r>
            <a:r>
              <a:rPr lang="en-US" dirty="0" smtClean="0"/>
              <a:t> options.</a:t>
            </a:r>
          </a:p>
          <a:p>
            <a:pPr>
              <a:buFont typeface="Arial"/>
              <a:buChar char="•"/>
            </a:pPr>
            <a:r>
              <a:rPr lang="en-US" dirty="0" smtClean="0"/>
              <a:t>These switches feature energy efficient technology across the portfolio to optimize energy usage and reduce costs.  </a:t>
            </a:r>
          </a:p>
          <a:p>
            <a:pPr>
              <a:buFont typeface="Arial"/>
              <a:buChar char="•"/>
            </a:pPr>
            <a:r>
              <a:rPr lang="en-US" dirty="0" smtClean="0"/>
              <a:t>They also include enhanced </a:t>
            </a:r>
            <a:r>
              <a:rPr lang="en-US" dirty="0" err="1" smtClean="0"/>
              <a:t>QoS</a:t>
            </a:r>
            <a:r>
              <a:rPr lang="en-US" dirty="0" smtClean="0"/>
              <a:t>, security and IPv6.</a:t>
            </a:r>
          </a:p>
          <a:p>
            <a:pPr>
              <a:buFont typeface="Arial"/>
              <a:buChar char="•"/>
            </a:pPr>
            <a:r>
              <a:rPr lang="en-US" dirty="0" smtClean="0"/>
              <a:t>Also available is an extended service option as well as a limited lifetime warranty.</a:t>
            </a:r>
          </a:p>
          <a:p>
            <a:endParaRPr lang="en-US" dirty="0"/>
          </a:p>
        </p:txBody>
      </p:sp>
      <p:sp>
        <p:nvSpPr>
          <p:cNvPr id="4" name="Slide Number Placeholder 3"/>
          <p:cNvSpPr>
            <a:spLocks noGrp="1"/>
          </p:cNvSpPr>
          <p:nvPr>
            <p:ph type="sldNum" sz="quarter" idx="10"/>
          </p:nvPr>
        </p:nvSpPr>
        <p:spPr/>
        <p:txBody>
          <a:bodyPr/>
          <a:lstStyle/>
          <a:p>
            <a:fld id="{1F2FA4D9-E7D2-4DAD-B949-D2EF526ACE38}"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3C4C1B-74AA-4730-AFB7-47833D6B0CD3}" type="slidenum">
              <a:rPr lang="en-US" smtClean="0"/>
              <a:pPr fontAlgn="base">
                <a:spcBef>
                  <a:spcPct val="0"/>
                </a:spcBef>
                <a:spcAft>
                  <a:spcPct val="0"/>
                </a:spcAft>
                <a:defRPr/>
              </a:pPr>
              <a:t>13</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marL="574675" lvl="1" defTabSz="814388">
              <a:lnSpc>
                <a:spcPct val="90000"/>
              </a:lnSpc>
            </a:pPr>
            <a:r>
              <a:rPr lang="en-US" sz="2000" dirty="0" smtClean="0">
                <a:solidFill>
                  <a:schemeClr val="bg1"/>
                </a:solidFill>
              </a:rPr>
              <a:t>Consistent UI &amp; product feature set across the entire family (new)</a:t>
            </a:r>
          </a:p>
          <a:p>
            <a:pPr marL="574675" lvl="1" defTabSz="814388">
              <a:lnSpc>
                <a:spcPct val="90000"/>
              </a:lnSpc>
            </a:pPr>
            <a:r>
              <a:rPr lang="en-US" sz="2000" dirty="0" smtClean="0">
                <a:solidFill>
                  <a:schemeClr val="bg1"/>
                </a:solidFill>
              </a:rPr>
              <a:t>Localized UI, Docs, Help System, &amp; product discovery* (new)</a:t>
            </a:r>
          </a:p>
          <a:p>
            <a:pPr marL="574675" lvl="1" defTabSz="814388">
              <a:lnSpc>
                <a:spcPct val="90000"/>
              </a:lnSpc>
            </a:pPr>
            <a:r>
              <a:rPr lang="en-US" sz="2000" dirty="0" smtClean="0">
                <a:solidFill>
                  <a:schemeClr val="bg1"/>
                </a:solidFill>
              </a:rPr>
              <a:t>Standards based features for easy integration with existing &amp; Cisco Small Business solutions</a:t>
            </a:r>
            <a:endParaRPr lang="en-US" dirty="0" smtClean="0">
              <a:solidFill>
                <a:schemeClr val="bg1"/>
              </a:solidFill>
            </a:endParaRPr>
          </a:p>
          <a:p>
            <a:pPr defTabSz="814388" eaLnBrk="1" hangingPunct="1">
              <a:spcBef>
                <a:spcPct val="0"/>
              </a:spcBef>
            </a:pPr>
            <a:endParaRPr lang="en-US" dirty="0" smtClean="0"/>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A25C6F-5017-4C33-AF4F-D34C99979E98}" type="slidenum">
              <a:rPr lang="en-US" smtClean="0"/>
              <a:pPr fontAlgn="base">
                <a:spcBef>
                  <a:spcPct val="0"/>
                </a:spcBef>
                <a:spcAft>
                  <a:spcPct val="0"/>
                </a:spcAft>
                <a:defRPr/>
              </a:pPr>
              <a:t>14</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200/300 Series improvements for dynamic environments</a:t>
            </a:r>
            <a:endParaRPr lang="en-US" dirty="0"/>
          </a:p>
        </p:txBody>
      </p:sp>
      <p:sp>
        <p:nvSpPr>
          <p:cNvPr id="4" name="Slide Number Placeholder 3"/>
          <p:cNvSpPr>
            <a:spLocks noGrp="1"/>
          </p:cNvSpPr>
          <p:nvPr>
            <p:ph type="sldNum" sz="quarter" idx="10"/>
          </p:nvPr>
        </p:nvSpPr>
        <p:spPr/>
        <p:txBody>
          <a:bodyPr/>
          <a:lstStyle/>
          <a:p>
            <a:fld id="{1F2FA4D9-E7D2-4DAD-B949-D2EF526ACE38}" type="slidenum">
              <a:rPr lang="en-US" smtClean="0"/>
              <a:pPr/>
              <a:t>18</a:t>
            </a:fld>
            <a:endParaRPr lang="en-US"/>
          </a:p>
        </p:txBody>
      </p:sp>
    </p:spTree>
    <p:extLst>
      <p:ext uri="{BB962C8B-B14F-4D97-AF65-F5344CB8AC3E}">
        <p14:creationId xmlns:p14="http://schemas.microsoft.com/office/powerpoint/2010/main" val="406176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D19664E-1FDC-4DAF-9D74-9721D3669328}" type="slidenum">
              <a:rPr lang="en-AU" smtClean="0"/>
              <a:pPr/>
              <a:t>19</a:t>
            </a:fld>
            <a:endParaRPr lang="en-AU"/>
          </a:p>
        </p:txBody>
      </p:sp>
    </p:spTree>
    <p:extLst>
      <p:ext uri="{BB962C8B-B14F-4D97-AF65-F5344CB8AC3E}">
        <p14:creationId xmlns:p14="http://schemas.microsoft.com/office/powerpoint/2010/main" val="1892162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xfrm>
            <a:off x="796925" y="244475"/>
            <a:ext cx="5319713" cy="3990975"/>
          </a:xfrm>
          <a:ln/>
        </p:spPr>
      </p:sp>
      <p:sp>
        <p:nvSpPr>
          <p:cNvPr id="34819" name="Notes Placeholder 2"/>
          <p:cNvSpPr>
            <a:spLocks noGrp="1"/>
          </p:cNvSpPr>
          <p:nvPr>
            <p:ph type="body" idx="1"/>
          </p:nvPr>
        </p:nvSpPr>
        <p:spPr>
          <a:noFill/>
          <a:ln/>
        </p:spPr>
        <p:txBody>
          <a:bodyPr/>
          <a:lstStyle/>
          <a:p>
            <a:r>
              <a:rPr lang="en-US"/>
              <a:t>The Cisco SFE/SGE switches are available in 8 to 48 ports of Fast Ethernet and Gigabit Ethernet connectivity with PoE options.</a:t>
            </a:r>
          </a:p>
          <a:p>
            <a:r>
              <a:rPr lang="en-US"/>
              <a:t>These switches are stackable up to 8 units or 192 ports, allowing the management of the single stack as a unit.</a:t>
            </a:r>
          </a:p>
          <a:p>
            <a:r>
              <a:rPr lang="en-US"/>
              <a:t>SFE/SGEs include enhanced QoS, security and IPv6 as well as Layer 3 static routing.</a:t>
            </a:r>
          </a:p>
          <a:p>
            <a:r>
              <a:rPr lang="en-US"/>
              <a:t>These products are shipped with a limited lifetime warranty and are supported through the Small Business Support Center.</a:t>
            </a:r>
          </a:p>
        </p:txBody>
      </p:sp>
      <p:sp>
        <p:nvSpPr>
          <p:cNvPr id="34820" name="Slide Number Placeholder 3"/>
          <p:cNvSpPr>
            <a:spLocks noGrp="1"/>
          </p:cNvSpPr>
          <p:nvPr>
            <p:ph type="sldNum" sz="quarter" idx="5"/>
          </p:nvPr>
        </p:nvSpPr>
        <p:spPr>
          <a:xfrm>
            <a:off x="3884852" y="8829989"/>
            <a:ext cx="2971593" cy="464820"/>
          </a:xfrm>
          <a:prstGeom prst="rect">
            <a:avLst/>
          </a:prstGeom>
          <a:noFill/>
        </p:spPr>
        <p:txBody>
          <a:bodyPr/>
          <a:lstStyle/>
          <a:p>
            <a:fld id="{84D089A8-3E26-1F4C-8702-32F50F5A2279}" type="slidenum">
              <a:rPr lang="en-US"/>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3C4C1B-74AA-4730-AFB7-47833D6B0CD3}" type="slidenum">
              <a:rPr lang="en-US" smtClean="0"/>
              <a:pPr fontAlgn="base">
                <a:spcBef>
                  <a:spcPct val="0"/>
                </a:spcBef>
                <a:spcAft>
                  <a:spcPct val="0"/>
                </a:spcAft>
                <a:defRPr/>
              </a:pPr>
              <a:t>24</a:t>
            </a:fld>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D19664E-1FDC-4DAF-9D74-9721D3669328}" type="slidenum">
              <a:rPr lang="en-AU" smtClean="0"/>
              <a:pPr/>
              <a:t>29</a:t>
            </a:fld>
            <a:endParaRPr lang="en-AU"/>
          </a:p>
        </p:txBody>
      </p:sp>
    </p:spTree>
    <p:extLst>
      <p:ext uri="{BB962C8B-B14F-4D97-AF65-F5344CB8AC3E}">
        <p14:creationId xmlns:p14="http://schemas.microsoft.com/office/powerpoint/2010/main" val="2316392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F2FA4D9-E7D2-4DAD-B949-D2EF526ACE38}" type="slidenum">
              <a:rPr lang="en-US" smtClean="0"/>
              <a:pPr/>
              <a:t>30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dirty="0" smtClean="0"/>
              <a:t>In this module, we’ll cover what switching solutions to position with really price sensitive customers,</a:t>
            </a:r>
            <a:r>
              <a:rPr lang="en-US" sz="1200" baseline="0" dirty="0" smtClean="0"/>
              <a:t> and some of the pros and cons of those product choices.</a:t>
            </a:r>
            <a:endParaRPr dirty="0"/>
          </a:p>
        </p:txBody>
      </p:sp>
      <p:sp>
        <p:nvSpPr>
          <p:cNvPr id="88067" name="Slide Number Placeholder 3"/>
          <p:cNvSpPr>
            <a:spLocks noGrp="1"/>
          </p:cNvSpPr>
          <p:nvPr>
            <p:ph type="sldNum" sz="quarter" idx="4294967295"/>
          </p:nvPr>
        </p:nvSpPr>
        <p:spPr bwMode="auto">
          <a:xfrm>
            <a:off x="3884613" y="8829675"/>
            <a:ext cx="2971800"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fld id="{028A5400-1F16-445D-BDB1-F2498F4836EA}" type="slidenum">
              <a:rPr lang="en-US"/>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a:t>
            </a:r>
            <a:r>
              <a:rPr lang="en-US" baseline="0" dirty="0" smtClean="0"/>
              <a:t> small business resellers are faced with customers who only look at two things on a project – price and payback. Often the business owner just wants to connect ports on desks, and for the IT purchaser, if there isn’t a regulatory requirement, it’s often a challenge to get money for equipment.</a:t>
            </a:r>
          </a:p>
          <a:p>
            <a:r>
              <a:rPr lang="en-US" baseline="0" dirty="0" smtClean="0"/>
              <a:t>In a lot of cases, vendors may encourage you to throw in unmanaged switches onto the network to keep the quote down. Executives don’t want to hear about the differences between </a:t>
            </a:r>
            <a:r>
              <a:rPr lang="en-US" baseline="0" dirty="0" err="1" smtClean="0"/>
              <a:t>swtiches</a:t>
            </a:r>
            <a:r>
              <a:rPr lang="en-US" baseline="0" dirty="0" smtClean="0"/>
              <a:t>, but it’s very important to be aware of the pros and cons of your switch choices for price sensitive customers. There are huge implications in terms of security, scalability and reliability of the business in choosing a switch.</a:t>
            </a:r>
            <a:endParaRPr lang="en-US" dirty="0"/>
          </a:p>
        </p:txBody>
      </p:sp>
      <p:sp>
        <p:nvSpPr>
          <p:cNvPr id="4" name="Slide Number Placeholder 3"/>
          <p:cNvSpPr>
            <a:spLocks noGrp="1"/>
          </p:cNvSpPr>
          <p:nvPr>
            <p:ph type="sldNum" sz="quarter" idx="10"/>
          </p:nvPr>
        </p:nvSpPr>
        <p:spPr/>
        <p:txBody>
          <a:bodyPr/>
          <a:lstStyle/>
          <a:p>
            <a:fld id="{FD19664E-1FDC-4DAF-9D74-9721D3669328}" type="slidenum">
              <a:rPr lang="en-AU" smtClean="0"/>
              <a:pPr/>
              <a:t>3</a:t>
            </a:fld>
            <a:endParaRPr lang="en-AU"/>
          </a:p>
        </p:txBody>
      </p:sp>
    </p:spTree>
    <p:extLst>
      <p:ext uri="{BB962C8B-B14F-4D97-AF65-F5344CB8AC3E}">
        <p14:creationId xmlns:p14="http://schemas.microsoft.com/office/powerpoint/2010/main" val="2201520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Managed Switch</a:t>
            </a:r>
          </a:p>
          <a:p>
            <a:endParaRPr lang="en-US" dirty="0" smtClean="0"/>
          </a:p>
          <a:p>
            <a:r>
              <a:rPr lang="en-US" dirty="0" smtClean="0"/>
              <a:t>These switches support more methods to change the setting of switch, you can connect one console cable to the managed switch and use the CLI to configure the operation of switch, you can use telnet, SNMP, SSH, SSL to manage the switch also. The Managed switch support more advanced functions, if there are loops in your network, STP,RSTP,MSTP can help you; if you want to increase the security level of your network, you can configure 802.1X,ACL,port security function; the managed switch supports multiple VLAN according to your demand. You can use managed switch to build a resiliency and availability network. So if you want to support a solution for one office or college, the managed switch is the indispensable device.</a:t>
            </a:r>
            <a:endParaRPr lang="en-US" dirty="0"/>
          </a:p>
        </p:txBody>
      </p:sp>
      <p:sp>
        <p:nvSpPr>
          <p:cNvPr id="4" name="Slide Number Placeholder 3"/>
          <p:cNvSpPr>
            <a:spLocks noGrp="1"/>
          </p:cNvSpPr>
          <p:nvPr>
            <p:ph type="sldNum" sz="quarter" idx="10"/>
          </p:nvPr>
        </p:nvSpPr>
        <p:spPr/>
        <p:txBody>
          <a:bodyPr/>
          <a:lstStyle/>
          <a:p>
            <a:fld id="{1F2FA4D9-E7D2-4DAD-B949-D2EF526ACE38}" type="slidenum">
              <a:rPr lang="en-US" smtClean="0"/>
              <a:pPr/>
              <a:t>4</a:t>
            </a:fld>
            <a:endParaRPr lang="en-US"/>
          </a:p>
        </p:txBody>
      </p:sp>
    </p:spTree>
    <p:extLst>
      <p:ext uri="{BB962C8B-B14F-4D97-AF65-F5344CB8AC3E}">
        <p14:creationId xmlns:p14="http://schemas.microsoft.com/office/powerpoint/2010/main" val="1931691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4613" y="8829967"/>
            <a:ext cx="2971800" cy="464820"/>
          </a:xfrm>
          <a:prstGeom prst="rect">
            <a:avLst/>
          </a:prstGeom>
          <a:ln/>
        </p:spPr>
        <p:txBody>
          <a:bodyPr/>
          <a:lstStyle/>
          <a:p>
            <a:fld id="{DDBCFC63-3747-4DFB-90C1-230601534707}" type="slidenum">
              <a:rPr lang="en-US"/>
              <a:pPr/>
              <a:t>5</a:t>
            </a:fld>
            <a:endParaRPr lang="en-US"/>
          </a:p>
        </p:txBody>
      </p:sp>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A </a:t>
            </a:r>
            <a:r>
              <a:rPr lang="en-US" sz="1200" b="1" i="0" kern="1200" dirty="0" smtClean="0">
                <a:solidFill>
                  <a:schemeClr val="tx1"/>
                </a:solidFill>
                <a:effectLst/>
                <a:latin typeface="+mn-lt"/>
                <a:ea typeface="+mn-ea"/>
                <a:cs typeface="+mn-cs"/>
              </a:rPr>
              <a:t>Layer 3 switch</a:t>
            </a:r>
            <a:r>
              <a:rPr lang="en-US" sz="1200" b="0" i="0" kern="1200" dirty="0" smtClean="0">
                <a:solidFill>
                  <a:schemeClr val="tx1"/>
                </a:solidFill>
                <a:effectLst/>
                <a:latin typeface="+mn-lt"/>
                <a:ea typeface="+mn-ea"/>
                <a:cs typeface="+mn-cs"/>
              </a:rPr>
              <a:t> is a high-performance device for network routing. Layer 3 switches actually differ very little from routers. A Layer 3 switch can support the same routing </a:t>
            </a:r>
            <a:r>
              <a:rPr lang="en-US" sz="1200" b="0" i="0" u="sng" kern="1200" dirty="0" err="1" smtClean="0">
                <a:solidFill>
                  <a:schemeClr val="tx1"/>
                </a:solidFill>
                <a:effectLst/>
                <a:latin typeface="+mn-lt"/>
                <a:ea typeface="+mn-ea"/>
                <a:cs typeface="+mn-cs"/>
                <a:hlinkClick r:id="rId3"/>
              </a:rPr>
              <a:t>protocols</a:t>
            </a:r>
            <a:r>
              <a:rPr lang="en-US" sz="1200" b="0" i="0" kern="1200" dirty="0" err="1" smtClean="0">
                <a:solidFill>
                  <a:schemeClr val="tx1"/>
                </a:solidFill>
                <a:effectLst/>
                <a:latin typeface="+mn-lt"/>
                <a:ea typeface="+mn-ea"/>
                <a:cs typeface="+mn-cs"/>
              </a:rPr>
              <a:t>as</a:t>
            </a:r>
            <a:r>
              <a:rPr lang="en-US" sz="1200" b="0" i="0" kern="1200" dirty="0" smtClean="0">
                <a:solidFill>
                  <a:schemeClr val="tx1"/>
                </a:solidFill>
                <a:effectLst/>
                <a:latin typeface="+mn-lt"/>
                <a:ea typeface="+mn-ea"/>
                <a:cs typeface="+mn-cs"/>
              </a:rPr>
              <a:t> network routers do. Both inspect incoming packets and make dynamic routing decisions based on the source and destination addresses inside. Both types of boxes share a similar appearance.</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4613" y="8829967"/>
            <a:ext cx="2971800" cy="464820"/>
          </a:xfrm>
          <a:prstGeom prst="rect">
            <a:avLst/>
          </a:prstGeom>
          <a:ln/>
        </p:spPr>
        <p:txBody>
          <a:bodyPr/>
          <a:lstStyle/>
          <a:p>
            <a:fld id="{DDBCFC63-3747-4DFB-90C1-230601534707}" type="slidenum">
              <a:rPr lang="en-US"/>
              <a:pPr/>
              <a:t>6</a:t>
            </a:fld>
            <a:endParaRPr lang="en-US"/>
          </a:p>
        </p:txBody>
      </p:sp>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p:txBody>
          <a:bodyPr/>
          <a:lstStyle/>
          <a:p>
            <a:r>
              <a:rPr lang="en-US" b="1" u="sng"/>
              <a:t>What can affect Voice Qaulity</a:t>
            </a:r>
          </a:p>
          <a:p>
            <a:r>
              <a:rPr lang="en-US" b="1"/>
              <a:t>Packet jitter – </a:t>
            </a:r>
            <a:r>
              <a:rPr lang="en-US"/>
              <a:t>Jitter caused by changes in the inter-arrival gap between packets at the endpoint. The</a:t>
            </a:r>
          </a:p>
          <a:p>
            <a:r>
              <a:rPr lang="en-US"/>
              <a:t>packets should arrive evenly spaced to allow for a seamless conversion into analog voice. If the packet</a:t>
            </a:r>
          </a:p>
          <a:p>
            <a:r>
              <a:rPr lang="en-US"/>
              <a:t>gap changes, the user could experience degradation in quality. If the packet gap gets sufficiently large,</a:t>
            </a:r>
          </a:p>
          <a:p>
            <a:r>
              <a:rPr lang="en-US"/>
              <a:t>the phone’s packet jitter buffer will not be able to wait for the late packet, and the phone will drop the</a:t>
            </a:r>
          </a:p>
          <a:p>
            <a:r>
              <a:rPr lang="en-US"/>
              <a:t>late packet. </a:t>
            </a:r>
          </a:p>
          <a:p>
            <a:r>
              <a:rPr lang="en-US" b="1"/>
              <a:t>Packet loss</a:t>
            </a:r>
            <a:r>
              <a:rPr lang="en-US"/>
              <a:t> –Packet loss is often caused by congestion at one or more points along the path of the voice call or by a poor quality link</a:t>
            </a:r>
          </a:p>
          <a:p>
            <a:r>
              <a:rPr lang="en-US" b="1"/>
              <a:t>Delay –T</a:t>
            </a:r>
            <a:r>
              <a:rPr lang="en-US"/>
              <a:t>he time it takes for the voice to travel from the handset of one phone to the ear piece of the other phone. A large delay can make conversation difficulties</a:t>
            </a:r>
          </a:p>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Power the phones using </a:t>
            </a:r>
            <a:r>
              <a:rPr lang="en-US" dirty="0" err="1" smtClean="0"/>
              <a:t>PoE</a:t>
            </a:r>
            <a:endParaRPr lang="en-US" dirty="0" smtClean="0"/>
          </a:p>
          <a:p>
            <a:r>
              <a:rPr lang="en-US" dirty="0" smtClean="0"/>
              <a:t>Zero-touch deployments</a:t>
            </a:r>
          </a:p>
          <a:p>
            <a:pPr lvl="1"/>
            <a:r>
              <a:rPr lang="en-US" dirty="0" smtClean="0"/>
              <a:t>Learns the Voice VLAN from UC3xx/5xx or IAD via CDP/LLDP</a:t>
            </a:r>
          </a:p>
          <a:p>
            <a:pPr lvl="1"/>
            <a:r>
              <a:rPr lang="en-US" dirty="0" smtClean="0"/>
              <a:t>Instruct phones via CDP/LLDP on Voice VLAN and </a:t>
            </a:r>
            <a:r>
              <a:rPr lang="en-US" dirty="0" err="1" smtClean="0"/>
              <a:t>QoS</a:t>
            </a:r>
            <a:r>
              <a:rPr lang="en-US" dirty="0" smtClean="0"/>
              <a:t> parameters to use</a:t>
            </a:r>
          </a:p>
          <a:p>
            <a:pPr lvl="1"/>
            <a:r>
              <a:rPr lang="en-US" dirty="0" smtClean="0"/>
              <a:t>Automatically assign Voice VLAN on all relevant ports in the network</a:t>
            </a:r>
          </a:p>
          <a:p>
            <a:pPr lvl="1"/>
            <a:r>
              <a:rPr lang="en-US" sz="1800" dirty="0" smtClean="0"/>
              <a:t>	Links between Switches</a:t>
            </a:r>
          </a:p>
          <a:p>
            <a:pPr lvl="1"/>
            <a:r>
              <a:rPr lang="en-US" sz="1800" dirty="0" smtClean="0"/>
              <a:t>	Links to UC and IAD</a:t>
            </a:r>
          </a:p>
          <a:p>
            <a:pPr lvl="1"/>
            <a:r>
              <a:rPr lang="en-US" sz="1800" dirty="0" smtClean="0"/>
              <a:t>	Links to Phones</a:t>
            </a:r>
          </a:p>
          <a:p>
            <a:pPr lvl="1"/>
            <a:r>
              <a:rPr lang="en-US" sz="1800" dirty="0" smtClean="0"/>
              <a:t>	Links to APs</a:t>
            </a:r>
          </a:p>
          <a:p>
            <a:pPr lvl="1"/>
            <a:r>
              <a:rPr lang="en-US" dirty="0" smtClean="0"/>
              <a:t>Automatically set Security levels for different types of devices with Auto </a:t>
            </a:r>
            <a:r>
              <a:rPr lang="en-US" dirty="0" err="1" smtClean="0"/>
              <a:t>smartports</a:t>
            </a:r>
            <a:endParaRPr lang="en-US" dirty="0" smtClean="0"/>
          </a:p>
          <a:p>
            <a:pPr lvl="1"/>
            <a:r>
              <a:rPr lang="en-US" dirty="0" smtClean="0"/>
              <a:t>	</a:t>
            </a:r>
            <a:r>
              <a:rPr lang="en-US" sz="1800" dirty="0" smtClean="0"/>
              <a:t>Number of devices, Storm Control, Port mode, VLAN, Spanning Tree</a:t>
            </a:r>
          </a:p>
          <a:p>
            <a:r>
              <a:rPr lang="en-US" dirty="0" smtClean="0"/>
              <a:t>Managed by CCA starting in July 2011</a:t>
            </a:r>
          </a:p>
          <a:p>
            <a:endParaRPr lang="en-US" dirty="0"/>
          </a:p>
        </p:txBody>
      </p:sp>
      <p:sp>
        <p:nvSpPr>
          <p:cNvPr id="4" name="Slide Number Placeholder 3"/>
          <p:cNvSpPr>
            <a:spLocks noGrp="1"/>
          </p:cNvSpPr>
          <p:nvPr>
            <p:ph type="sldNum" sz="quarter" idx="10"/>
          </p:nvPr>
        </p:nvSpPr>
        <p:spPr/>
        <p:txBody>
          <a:bodyPr/>
          <a:lstStyle/>
          <a:p>
            <a:fld id="{1F2FA4D9-E7D2-4DAD-B949-D2EF526ACE38}" type="slidenum">
              <a:rPr lang="en-US" smtClean="0"/>
              <a:pPr/>
              <a:t>8</a:t>
            </a:fld>
            <a:endParaRPr lang="en-US"/>
          </a:p>
        </p:txBody>
      </p:sp>
    </p:spTree>
    <p:extLst>
      <p:ext uri="{BB962C8B-B14F-4D97-AF65-F5344CB8AC3E}">
        <p14:creationId xmlns:p14="http://schemas.microsoft.com/office/powerpoint/2010/main" val="252248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884613" y="8829967"/>
            <a:ext cx="2971800" cy="464820"/>
          </a:xfrm>
          <a:prstGeom prst="rect">
            <a:avLst/>
          </a:prstGeom>
          <a:ln/>
        </p:spPr>
        <p:txBody>
          <a:bodyPr/>
          <a:lstStyle/>
          <a:p>
            <a:fld id="{DDBCFC63-3747-4DFB-90C1-230601534707}" type="slidenum">
              <a:rPr lang="en-US"/>
              <a:pPr/>
              <a:t>9</a:t>
            </a:fld>
            <a:endParaRPr lang="en-US"/>
          </a:p>
        </p:txBody>
      </p:sp>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A </a:t>
            </a:r>
            <a:r>
              <a:rPr lang="en-US" sz="1200" b="1" i="0" kern="1200" dirty="0" smtClean="0">
                <a:solidFill>
                  <a:schemeClr val="tx1"/>
                </a:solidFill>
                <a:effectLst/>
                <a:latin typeface="+mn-lt"/>
                <a:ea typeface="+mn-ea"/>
                <a:cs typeface="+mn-cs"/>
              </a:rPr>
              <a:t>Layer 3 switch</a:t>
            </a:r>
            <a:r>
              <a:rPr lang="en-US" sz="1200" b="0" i="0" kern="1200" dirty="0" smtClean="0">
                <a:solidFill>
                  <a:schemeClr val="tx1"/>
                </a:solidFill>
                <a:effectLst/>
                <a:latin typeface="+mn-lt"/>
                <a:ea typeface="+mn-ea"/>
                <a:cs typeface="+mn-cs"/>
              </a:rPr>
              <a:t> is a high-performance device for network routing. Layer 3 switches actually differ very little from routers. A Layer 3 switch can support the same routing </a:t>
            </a:r>
            <a:r>
              <a:rPr lang="en-US" sz="1200" b="0" i="0" u="sng" kern="1200" dirty="0" err="1" smtClean="0">
                <a:solidFill>
                  <a:schemeClr val="tx1"/>
                </a:solidFill>
                <a:effectLst/>
                <a:latin typeface="+mn-lt"/>
                <a:ea typeface="+mn-ea"/>
                <a:cs typeface="+mn-cs"/>
                <a:hlinkClick r:id="rId3"/>
              </a:rPr>
              <a:t>protocols</a:t>
            </a:r>
            <a:r>
              <a:rPr lang="en-US" sz="1200" b="0" i="0" kern="1200" dirty="0" err="1" smtClean="0">
                <a:solidFill>
                  <a:schemeClr val="tx1"/>
                </a:solidFill>
                <a:effectLst/>
                <a:latin typeface="+mn-lt"/>
                <a:ea typeface="+mn-ea"/>
                <a:cs typeface="+mn-cs"/>
              </a:rPr>
              <a:t>as</a:t>
            </a:r>
            <a:r>
              <a:rPr lang="en-US" sz="1200" b="0" i="0" kern="1200" dirty="0" smtClean="0">
                <a:solidFill>
                  <a:schemeClr val="tx1"/>
                </a:solidFill>
                <a:effectLst/>
                <a:latin typeface="+mn-lt"/>
                <a:ea typeface="+mn-ea"/>
                <a:cs typeface="+mn-cs"/>
              </a:rPr>
              <a:t> network routers do. Both inspect incoming packets and make dynamic routing decisions based on the source and destination addresses inside. Both types of boxes share a similar appearance.</a:t>
            </a:r>
          </a:p>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20000"/>
          </a:bodyPr>
          <a:lstStyle/>
          <a:p>
            <a:pPr eaLnBrk="1" fontAlgn="auto" hangingPunct="1">
              <a:lnSpc>
                <a:spcPct val="80000"/>
              </a:lnSpc>
              <a:spcBef>
                <a:spcPts val="0"/>
              </a:spcBef>
              <a:spcAft>
                <a:spcPts val="0"/>
              </a:spcAft>
              <a:defRPr/>
            </a:pPr>
            <a:r>
              <a:rPr lang="en-US" sz="2000" dirty="0" smtClean="0"/>
              <a:t>Purpose and Benefit</a:t>
            </a:r>
          </a:p>
          <a:p>
            <a:pPr lvl="1" eaLnBrk="1" fontAlgn="auto" hangingPunct="1">
              <a:lnSpc>
                <a:spcPct val="80000"/>
              </a:lnSpc>
              <a:spcBef>
                <a:spcPts val="0"/>
              </a:spcBef>
              <a:spcAft>
                <a:spcPts val="0"/>
              </a:spcAft>
              <a:defRPr/>
            </a:pPr>
            <a:r>
              <a:rPr lang="en-US" sz="1800" dirty="0" smtClean="0"/>
              <a:t>Provide customers with transition path to Next-gen Internet</a:t>
            </a:r>
          </a:p>
          <a:p>
            <a:pPr lvl="1" eaLnBrk="1" fontAlgn="auto" hangingPunct="1">
              <a:lnSpc>
                <a:spcPct val="80000"/>
              </a:lnSpc>
              <a:spcBef>
                <a:spcPts val="0"/>
              </a:spcBef>
              <a:spcAft>
                <a:spcPts val="0"/>
              </a:spcAft>
              <a:defRPr/>
            </a:pPr>
            <a:r>
              <a:rPr lang="en-US" sz="1800" dirty="0" smtClean="0"/>
              <a:t>Deliver consistent functionality across breadth of portfolio</a:t>
            </a:r>
          </a:p>
          <a:p>
            <a:pPr lvl="1" eaLnBrk="1" fontAlgn="auto" hangingPunct="1">
              <a:lnSpc>
                <a:spcPct val="80000"/>
              </a:lnSpc>
              <a:spcBef>
                <a:spcPts val="0"/>
              </a:spcBef>
              <a:spcAft>
                <a:spcPts val="0"/>
              </a:spcAft>
              <a:defRPr/>
            </a:pPr>
            <a:r>
              <a:rPr lang="en-US" sz="1800" dirty="0" smtClean="0"/>
              <a:t>Enables next generation of applications and services</a:t>
            </a:r>
          </a:p>
          <a:p>
            <a:pPr eaLnBrk="1" fontAlgn="auto" hangingPunct="1">
              <a:lnSpc>
                <a:spcPct val="80000"/>
              </a:lnSpc>
              <a:spcBef>
                <a:spcPts val="0"/>
              </a:spcBef>
              <a:spcAft>
                <a:spcPts val="0"/>
              </a:spcAft>
              <a:defRPr/>
            </a:pPr>
            <a:r>
              <a:rPr lang="en-US" sz="2000" dirty="0" smtClean="0"/>
              <a:t>Driving forces</a:t>
            </a:r>
          </a:p>
          <a:p>
            <a:pPr lvl="1" eaLnBrk="1" fontAlgn="auto" hangingPunct="1">
              <a:lnSpc>
                <a:spcPct val="80000"/>
              </a:lnSpc>
              <a:spcBef>
                <a:spcPts val="0"/>
              </a:spcBef>
              <a:spcAft>
                <a:spcPts val="0"/>
              </a:spcAft>
              <a:defRPr/>
            </a:pPr>
            <a:r>
              <a:rPr lang="en-US" sz="1800" dirty="0" smtClean="0"/>
              <a:t>Multiple </a:t>
            </a:r>
            <a:r>
              <a:rPr lang="en-US" sz="1800" dirty="0" err="1" smtClean="0"/>
              <a:t>OS’s</a:t>
            </a:r>
            <a:r>
              <a:rPr lang="en-US" sz="1800" dirty="0" smtClean="0"/>
              <a:t> and Applications (Windows 7, Linux)</a:t>
            </a:r>
          </a:p>
          <a:p>
            <a:pPr lvl="1" eaLnBrk="1" fontAlgn="auto" hangingPunct="1">
              <a:lnSpc>
                <a:spcPct val="80000"/>
              </a:lnSpc>
              <a:spcBef>
                <a:spcPts val="0"/>
              </a:spcBef>
              <a:spcAft>
                <a:spcPts val="0"/>
              </a:spcAft>
              <a:defRPr/>
            </a:pPr>
            <a:r>
              <a:rPr lang="en-US" sz="1800" dirty="0" smtClean="0"/>
              <a:t>IP address space exhaustion</a:t>
            </a:r>
          </a:p>
          <a:p>
            <a:pPr lvl="1" eaLnBrk="1" fontAlgn="auto" hangingPunct="1">
              <a:lnSpc>
                <a:spcPct val="80000"/>
              </a:lnSpc>
              <a:spcBef>
                <a:spcPts val="0"/>
              </a:spcBef>
              <a:spcAft>
                <a:spcPts val="0"/>
              </a:spcAft>
              <a:defRPr/>
            </a:pPr>
            <a:r>
              <a:rPr lang="en-US" sz="1800" dirty="0" smtClean="0"/>
              <a:t>Market forces – Countries, Governments, </a:t>
            </a:r>
            <a:r>
              <a:rPr lang="en-US" sz="1800" dirty="0" err="1" smtClean="0"/>
              <a:t>MSOs</a:t>
            </a:r>
            <a:r>
              <a:rPr lang="en-US" sz="1800" dirty="0" smtClean="0"/>
              <a:t> mandating support for </a:t>
            </a:r>
            <a:r>
              <a:rPr lang="en-US" sz="1800" dirty="0" err="1" smtClean="0"/>
              <a:t>IPv6</a:t>
            </a:r>
            <a:endParaRPr lang="en-US" sz="1800" dirty="0" smtClean="0"/>
          </a:p>
          <a:p>
            <a:pPr eaLnBrk="1" fontAlgn="auto" hangingPunct="1">
              <a:lnSpc>
                <a:spcPct val="80000"/>
              </a:lnSpc>
              <a:spcBef>
                <a:spcPts val="0"/>
              </a:spcBef>
              <a:spcAft>
                <a:spcPts val="0"/>
              </a:spcAft>
              <a:defRPr/>
            </a:pPr>
            <a:r>
              <a:rPr lang="en-US" sz="2000" dirty="0" smtClean="0"/>
              <a:t>Affected products and functionality</a:t>
            </a:r>
          </a:p>
          <a:p>
            <a:pPr lvl="1" eaLnBrk="1" fontAlgn="auto" hangingPunct="1">
              <a:lnSpc>
                <a:spcPct val="80000"/>
              </a:lnSpc>
              <a:spcBef>
                <a:spcPts val="0"/>
              </a:spcBef>
              <a:spcAft>
                <a:spcPts val="0"/>
              </a:spcAft>
              <a:defRPr/>
            </a:pPr>
            <a:r>
              <a:rPr lang="en-US" sz="1800" dirty="0" smtClean="0"/>
              <a:t>Most new products built by Cisco Small Business will have </a:t>
            </a:r>
            <a:r>
              <a:rPr lang="en-US" sz="1800" dirty="0" err="1" smtClean="0"/>
              <a:t>IPv6</a:t>
            </a:r>
            <a:r>
              <a:rPr lang="en-US" sz="1800" dirty="0" smtClean="0"/>
              <a:t> support</a:t>
            </a:r>
          </a:p>
          <a:p>
            <a:pPr lvl="2" eaLnBrk="1" fontAlgn="auto" hangingPunct="1">
              <a:lnSpc>
                <a:spcPct val="80000"/>
              </a:lnSpc>
              <a:spcBef>
                <a:spcPts val="0"/>
              </a:spcBef>
              <a:spcAft>
                <a:spcPts val="0"/>
              </a:spcAft>
              <a:defRPr/>
            </a:pPr>
            <a:r>
              <a:rPr lang="en-US" sz="1600" dirty="0" smtClean="0"/>
              <a:t>Routers	, Switches, </a:t>
            </a:r>
            <a:r>
              <a:rPr lang="en-US" sz="1600" dirty="0" err="1" smtClean="0"/>
              <a:t>APs</a:t>
            </a:r>
            <a:r>
              <a:rPr lang="en-US" sz="1600" dirty="0" smtClean="0"/>
              <a:t>, Cameras, Phones and Telephony Gateways </a:t>
            </a:r>
          </a:p>
          <a:p>
            <a:pPr lvl="1" eaLnBrk="1" fontAlgn="auto" hangingPunct="1">
              <a:lnSpc>
                <a:spcPct val="80000"/>
              </a:lnSpc>
              <a:spcBef>
                <a:spcPts val="0"/>
              </a:spcBef>
              <a:spcAft>
                <a:spcPts val="0"/>
              </a:spcAft>
              <a:defRPr/>
            </a:pPr>
            <a:r>
              <a:rPr lang="en-US" sz="1800" dirty="0" smtClean="0"/>
              <a:t>Dual </a:t>
            </a:r>
            <a:r>
              <a:rPr lang="en-US" sz="1800" dirty="0" err="1" smtClean="0"/>
              <a:t>IPv4</a:t>
            </a:r>
            <a:r>
              <a:rPr lang="en-US" sz="1800" dirty="0" smtClean="0"/>
              <a:t>/</a:t>
            </a:r>
            <a:r>
              <a:rPr lang="en-US" sz="1800" dirty="0" err="1" smtClean="0"/>
              <a:t>IPv6</a:t>
            </a:r>
            <a:r>
              <a:rPr lang="en-US" sz="1800" dirty="0" smtClean="0"/>
              <a:t> Host Mode - Facilitates management of devices from a native </a:t>
            </a:r>
            <a:r>
              <a:rPr lang="en-US" sz="1800" dirty="0" err="1" smtClean="0"/>
              <a:t>IPv6</a:t>
            </a:r>
            <a:r>
              <a:rPr lang="en-US" sz="1800" dirty="0" smtClean="0"/>
              <a:t> or </a:t>
            </a:r>
            <a:r>
              <a:rPr lang="en-US" sz="1800" dirty="0" err="1" smtClean="0"/>
              <a:t>IPv4</a:t>
            </a:r>
            <a:r>
              <a:rPr lang="en-US" sz="1800" dirty="0" smtClean="0"/>
              <a:t> endpoint</a:t>
            </a:r>
          </a:p>
          <a:p>
            <a:pPr lvl="1" eaLnBrk="1" fontAlgn="auto" hangingPunct="1">
              <a:lnSpc>
                <a:spcPct val="80000"/>
              </a:lnSpc>
              <a:spcBef>
                <a:spcPts val="0"/>
              </a:spcBef>
              <a:spcAft>
                <a:spcPts val="0"/>
              </a:spcAft>
              <a:defRPr/>
            </a:pPr>
            <a:r>
              <a:rPr lang="en-US" sz="1800" dirty="0" err="1" smtClean="0"/>
              <a:t>IPv6</a:t>
            </a:r>
            <a:r>
              <a:rPr lang="en-US" sz="1800" dirty="0" smtClean="0"/>
              <a:t> </a:t>
            </a:r>
            <a:r>
              <a:rPr lang="en-US" sz="1800" dirty="0" err="1" smtClean="0"/>
              <a:t>QoS</a:t>
            </a:r>
            <a:r>
              <a:rPr lang="en-US" sz="1800" dirty="0" smtClean="0"/>
              <a:t> and </a:t>
            </a:r>
            <a:r>
              <a:rPr lang="en-US" sz="1800" dirty="0" err="1" smtClean="0"/>
              <a:t>ACLs</a:t>
            </a:r>
            <a:r>
              <a:rPr lang="en-US" sz="1800" dirty="0" smtClean="0"/>
              <a:t> – prioritize, secure or Rate Limit by </a:t>
            </a:r>
            <a:r>
              <a:rPr lang="en-US" sz="1800" dirty="0" err="1" smtClean="0"/>
              <a:t>IPv6</a:t>
            </a:r>
            <a:r>
              <a:rPr lang="en-US" sz="1800" dirty="0" smtClean="0"/>
              <a:t> address</a:t>
            </a:r>
          </a:p>
          <a:p>
            <a:pPr lvl="1" eaLnBrk="1" fontAlgn="auto" hangingPunct="1">
              <a:lnSpc>
                <a:spcPct val="80000"/>
              </a:lnSpc>
              <a:spcBef>
                <a:spcPts val="0"/>
              </a:spcBef>
              <a:spcAft>
                <a:spcPts val="0"/>
              </a:spcAft>
              <a:defRPr/>
            </a:pPr>
            <a:r>
              <a:rPr lang="en-US" sz="1800" dirty="0" err="1" smtClean="0"/>
              <a:t>MLD</a:t>
            </a:r>
            <a:r>
              <a:rPr lang="en-US" sz="1800" dirty="0" smtClean="0"/>
              <a:t> Snooping – </a:t>
            </a:r>
            <a:r>
              <a:rPr lang="en-US" sz="1800" dirty="0" err="1" smtClean="0"/>
              <a:t>IPv6</a:t>
            </a:r>
            <a:r>
              <a:rPr lang="en-US" sz="1800" dirty="0" smtClean="0"/>
              <a:t> Multicast</a:t>
            </a:r>
          </a:p>
          <a:p>
            <a:pPr lvl="1" eaLnBrk="1" fontAlgn="auto" hangingPunct="1">
              <a:lnSpc>
                <a:spcPct val="80000"/>
              </a:lnSpc>
              <a:spcBef>
                <a:spcPts val="0"/>
              </a:spcBef>
              <a:spcAft>
                <a:spcPts val="0"/>
              </a:spcAft>
              <a:defRPr/>
            </a:pPr>
            <a:r>
              <a:rPr lang="en-US" sz="1800" dirty="0" err="1" smtClean="0"/>
              <a:t>ISATAP</a:t>
            </a:r>
            <a:r>
              <a:rPr lang="en-US" sz="1800" dirty="0" smtClean="0"/>
              <a:t> transition mechanism – customers can transition to </a:t>
            </a:r>
            <a:r>
              <a:rPr lang="en-US" sz="1800" dirty="0" err="1" smtClean="0"/>
              <a:t>IPv6</a:t>
            </a:r>
            <a:r>
              <a:rPr lang="en-US" sz="1800" dirty="0" smtClean="0"/>
              <a:t> seamlessly</a:t>
            </a:r>
          </a:p>
          <a:p>
            <a:pPr lvl="1" eaLnBrk="1" fontAlgn="auto" hangingPunct="1">
              <a:lnSpc>
                <a:spcPct val="80000"/>
              </a:lnSpc>
              <a:spcBef>
                <a:spcPts val="0"/>
              </a:spcBef>
              <a:spcAft>
                <a:spcPts val="0"/>
              </a:spcAft>
              <a:defRPr/>
            </a:pPr>
            <a:endParaRPr lang="en-US" sz="1800" dirty="0" smtClean="0"/>
          </a:p>
          <a:p>
            <a:pPr marL="229544" indent="-229544" eaLnBrk="1" fontAlgn="auto" hangingPunct="1">
              <a:spcBef>
                <a:spcPts val="0"/>
              </a:spcBef>
              <a:spcAft>
                <a:spcPts val="0"/>
              </a:spcAft>
              <a:defRPr/>
            </a:pPr>
            <a:r>
              <a:rPr lang="en-US" dirty="0" smtClean="0"/>
              <a:t>Significance:</a:t>
            </a:r>
          </a:p>
          <a:p>
            <a:pPr marL="229544" indent="-229544" eaLnBrk="1" fontAlgn="auto" hangingPunct="1">
              <a:spcBef>
                <a:spcPts val="0"/>
              </a:spcBef>
              <a:spcAft>
                <a:spcPts val="0"/>
              </a:spcAft>
              <a:defRPr/>
            </a:pPr>
            <a:r>
              <a:rPr lang="en-US" dirty="0" smtClean="0"/>
              <a:t>Our solution:</a:t>
            </a:r>
          </a:p>
          <a:p>
            <a:pPr marL="229544" indent="-229544" eaLnBrk="1" fontAlgn="auto" hangingPunct="1">
              <a:spcBef>
                <a:spcPts val="0"/>
              </a:spcBef>
              <a:spcAft>
                <a:spcPts val="0"/>
              </a:spcAft>
              <a:buFontTx/>
              <a:buAutoNum type="arabicParenR"/>
              <a:defRPr/>
            </a:pPr>
            <a:r>
              <a:rPr lang="en-US" dirty="0" smtClean="0"/>
              <a:t>Delivers the infrastructure to support </a:t>
            </a:r>
            <a:r>
              <a:rPr lang="en-US" dirty="0" err="1" smtClean="0"/>
              <a:t>IPv6</a:t>
            </a:r>
            <a:r>
              <a:rPr lang="en-US" dirty="0" smtClean="0"/>
              <a:t>-enabled applications. Apps in Vista (peer-to-peer like </a:t>
            </a:r>
            <a:r>
              <a:rPr lang="en-US" dirty="0" err="1" smtClean="0"/>
              <a:t>Meetingspace</a:t>
            </a:r>
            <a:r>
              <a:rPr lang="en-US" dirty="0" smtClean="0"/>
              <a:t> and Remote Assistance). In Vista, </a:t>
            </a:r>
            <a:r>
              <a:rPr lang="en-US" dirty="0" err="1" smtClean="0"/>
              <a:t>IPv4</a:t>
            </a:r>
            <a:r>
              <a:rPr lang="en-US" dirty="0" smtClean="0"/>
              <a:t> is used as last resort. </a:t>
            </a:r>
            <a:r>
              <a:rPr lang="en-US" dirty="0" err="1" smtClean="0"/>
              <a:t>V6</a:t>
            </a:r>
            <a:r>
              <a:rPr lang="en-US" dirty="0" smtClean="0"/>
              <a:t> first, </a:t>
            </a:r>
            <a:r>
              <a:rPr lang="en-US" dirty="0" err="1" smtClean="0"/>
              <a:t>ISATAP</a:t>
            </a:r>
            <a:r>
              <a:rPr lang="en-US" dirty="0" smtClean="0"/>
              <a:t> second, </a:t>
            </a:r>
            <a:r>
              <a:rPr lang="en-US" dirty="0" err="1" smtClean="0"/>
              <a:t>v4</a:t>
            </a:r>
            <a:r>
              <a:rPr lang="en-US" dirty="0" smtClean="0"/>
              <a:t> third. Lowest performance </a:t>
            </a:r>
            <a:r>
              <a:rPr lang="en-US" dirty="0" err="1" smtClean="0"/>
              <a:t>v4</a:t>
            </a:r>
            <a:endParaRPr lang="en-US" dirty="0" smtClean="0"/>
          </a:p>
          <a:p>
            <a:pPr marL="229544" indent="-229544" eaLnBrk="1" fontAlgn="auto" hangingPunct="1">
              <a:spcBef>
                <a:spcPts val="0"/>
              </a:spcBef>
              <a:spcAft>
                <a:spcPts val="0"/>
              </a:spcAft>
              <a:buFontTx/>
              <a:buAutoNum type="arabicParenR"/>
              <a:defRPr/>
            </a:pPr>
            <a:r>
              <a:rPr lang="en-US" dirty="0" smtClean="0"/>
              <a:t>Consistent functionality across all products in our portfolio – </a:t>
            </a:r>
            <a:r>
              <a:rPr lang="en-US" dirty="0" err="1" smtClean="0"/>
              <a:t>sw</a:t>
            </a:r>
            <a:r>
              <a:rPr lang="en-US" dirty="0" smtClean="0"/>
              <a:t>, </a:t>
            </a:r>
            <a:r>
              <a:rPr lang="en-US" dirty="0" err="1" smtClean="0"/>
              <a:t>rtr</a:t>
            </a:r>
            <a:r>
              <a:rPr lang="en-US" dirty="0" smtClean="0"/>
              <a:t>, wireless, NAS, etc</a:t>
            </a:r>
          </a:p>
          <a:p>
            <a:pPr marL="229544" indent="-229544" eaLnBrk="1" fontAlgn="auto" hangingPunct="1">
              <a:spcBef>
                <a:spcPts val="0"/>
              </a:spcBef>
              <a:spcAft>
                <a:spcPts val="0"/>
              </a:spcAft>
              <a:buFontTx/>
              <a:buAutoNum type="arabicParenR"/>
              <a:defRPr/>
            </a:pPr>
            <a:r>
              <a:rPr lang="en-US" dirty="0" smtClean="0"/>
              <a:t>Deliver transition capabilities to move at your own pace – Dual stack, </a:t>
            </a:r>
            <a:r>
              <a:rPr lang="en-US" dirty="0" err="1" smtClean="0"/>
              <a:t>isatap</a:t>
            </a:r>
            <a:endParaRPr lang="en-US" dirty="0" smtClean="0"/>
          </a:p>
          <a:p>
            <a:pPr lvl="1" eaLnBrk="1" fontAlgn="auto" hangingPunct="1">
              <a:lnSpc>
                <a:spcPct val="80000"/>
              </a:lnSpc>
              <a:spcBef>
                <a:spcPts val="0"/>
              </a:spcBef>
              <a:spcAft>
                <a:spcPts val="0"/>
              </a:spcAft>
              <a:defRPr/>
            </a:pPr>
            <a:endParaRPr lang="en-US" sz="1800" dirty="0"/>
          </a:p>
        </p:txBody>
      </p:sp>
      <p:sp>
        <p:nvSpPr>
          <p:cNvPr id="66564" name="Slide Number Placeholder 3"/>
          <p:cNvSpPr>
            <a:spLocks noGrp="1"/>
          </p:cNvSpPr>
          <p:nvPr>
            <p:ph type="sldNum" sz="quarter" idx="5"/>
          </p:nvPr>
        </p:nvSpPr>
        <p:spPr bwMode="auto">
          <a:xfrm>
            <a:off x="3884613" y="8829967"/>
            <a:ext cx="2971800" cy="464820"/>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0CA52DC8-6A52-47E2-8A2D-DF3FC72DA8FA}" type="slidenum">
              <a:rPr lang="en-US" smtClean="0"/>
              <a:pPr fontAlgn="base">
                <a:spcBef>
                  <a:spcPct val="0"/>
                </a:spcBef>
                <a:spcAft>
                  <a:spcPct val="0"/>
                </a:spcAft>
                <a:defRPr/>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bar_static">
    <p:spTree>
      <p:nvGrpSpPr>
        <p:cNvPr id="1" name=""/>
        <p:cNvGrpSpPr/>
        <p:nvPr/>
      </p:nvGrpSpPr>
      <p:grpSpPr>
        <a:xfrm>
          <a:off x="0" y="0"/>
          <a:ext cx="0" cy="0"/>
          <a:chOff x="0" y="0"/>
          <a:chExt cx="0" cy="0"/>
        </a:xfrm>
      </p:grpSpPr>
      <p:sp>
        <p:nvSpPr>
          <p:cNvPr id="62" name="Subtitle 2"/>
          <p:cNvSpPr>
            <a:spLocks noGrp="1"/>
          </p:cNvSpPr>
          <p:nvPr>
            <p:ph type="subTitle" idx="1" hasCustomPrompt="1"/>
          </p:nvPr>
        </p:nvSpPr>
        <p:spPr>
          <a:xfrm>
            <a:off x="236383" y="4464066"/>
            <a:ext cx="8112126" cy="384175"/>
          </a:xfrm>
        </p:spPr>
        <p:txBody>
          <a:bodyPr>
            <a:normAutofit/>
          </a:bodyPr>
          <a:lstStyle>
            <a:lvl1pPr marL="0" indent="0" algn="l">
              <a:buNone/>
              <a:defRPr lang="en-US" sz="2000" kern="1200" baseline="0" dirty="0">
                <a:solidFill>
                  <a:srgbClr val="FF9900"/>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Presenter Name and Title Go Here</a:t>
            </a:r>
            <a:endParaRPr lang="en-US" dirty="0"/>
          </a:p>
        </p:txBody>
      </p:sp>
      <p:sp>
        <p:nvSpPr>
          <p:cNvPr id="63" name="Title Placeholder 1"/>
          <p:cNvSpPr>
            <a:spLocks noGrp="1"/>
          </p:cNvSpPr>
          <p:nvPr>
            <p:ph type="title" hasCustomPrompt="1"/>
          </p:nvPr>
        </p:nvSpPr>
        <p:spPr>
          <a:xfrm>
            <a:off x="179512" y="2204864"/>
            <a:ext cx="8588861" cy="1630288"/>
          </a:xfrm>
          <a:prstGeom prst="rect">
            <a:avLst/>
          </a:prstGeom>
        </p:spPr>
        <p:txBody>
          <a:bodyPr vert="horz" lIns="82296" tIns="45720" rIns="82296" bIns="45720" rtlCol="0" anchor="b" anchorCtr="0">
            <a:noAutofit/>
          </a:bodyPr>
          <a:lstStyle>
            <a:lvl1pPr>
              <a:defRPr sz="6000" baseline="0"/>
            </a:lvl1pPr>
          </a:lstStyle>
          <a:p>
            <a:r>
              <a:rPr lang="en-US" dirty="0" smtClean="0"/>
              <a:t>Presentation Title Goes Here</a:t>
            </a:r>
            <a:endParaRPr lang="en-US" dirty="0"/>
          </a:p>
        </p:txBody>
      </p:sp>
      <p:pic>
        <p:nvPicPr>
          <p:cNvPr id="64" name="Picture 4" descr="C:\Users\Noopy\Desktop\FT2\Cisco_FT2_PowerPoint_Stripe_2.jpg"/>
          <p:cNvPicPr>
            <a:picLocks noChangeAspect="1" noChangeArrowheads="1"/>
          </p:cNvPicPr>
          <p:nvPr userDrawn="1"/>
        </p:nvPicPr>
        <p:blipFill>
          <a:blip r:embed="rId2" cstate="print"/>
          <a:srcRect/>
          <a:stretch>
            <a:fillRect/>
          </a:stretch>
        </p:blipFill>
        <p:spPr bwMode="auto">
          <a:xfrm>
            <a:off x="324172" y="6334844"/>
            <a:ext cx="8496300" cy="190500"/>
          </a:xfrm>
          <a:prstGeom prst="rect">
            <a:avLst/>
          </a:prstGeom>
          <a:noFill/>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Clr>
                <a:srgbClr val="FF6600"/>
              </a:buClr>
              <a:buFont typeface="Wingdings" pitchFamily="2" charset="2"/>
              <a:buChar char="Ø"/>
              <a:defRPr>
                <a:solidFill>
                  <a:srgbClr val="003399"/>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6C872D4-46B2-4FB5-95A2-27D15086B45B}" type="datetimeFigureOut">
              <a:rPr lang="en-US" smtClean="0"/>
              <a:pPr/>
              <a:t>8/08/11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C3BD3B1-E18F-4D8B-8DAF-6C8BE74CB9D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cSld name="Closing Slide-green thank you">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print"/>
          <a:srcRect/>
          <a:stretch>
            <a:fillRect/>
          </a:stretch>
        </p:blipFill>
        <p:spPr bwMode="auto">
          <a:xfrm>
            <a:off x="-12700" y="0"/>
            <a:ext cx="9156700" cy="6858000"/>
          </a:xfrm>
          <a:prstGeom prst="rect">
            <a:avLst/>
          </a:prstGeom>
          <a:noFill/>
        </p:spPr>
      </p:pic>
      <p:sp>
        <p:nvSpPr>
          <p:cNvPr id="20" name="Rectangle 19"/>
          <p:cNvSpPr>
            <a:spLocks noChangeArrowheads="1"/>
          </p:cNvSpPr>
          <p:nvPr userDrawn="1"/>
        </p:nvSpPr>
        <p:spPr bwMode="black">
          <a:xfrm>
            <a:off x="6312989" y="3708603"/>
            <a:ext cx="116616" cy="441827"/>
          </a:xfrm>
          <a:prstGeom prst="rect">
            <a:avLst/>
          </a:prstGeom>
          <a:solidFill>
            <a:schemeClr val="bg1"/>
          </a:solidFill>
          <a:ln w="9525">
            <a:noFill/>
            <a:miter lim="800000"/>
            <a:headEnd/>
            <a:tailEnd/>
          </a:ln>
        </p:spPr>
        <p:txBody>
          <a:bodyPr/>
          <a:lstStyle/>
          <a:p>
            <a:endParaRPr lang="en-US">
              <a:solidFill>
                <a:srgbClr val="0096D6"/>
              </a:solidFill>
              <a:latin typeface="+mj-lt"/>
            </a:endParaRPr>
          </a:p>
        </p:txBody>
      </p:sp>
      <p:sp>
        <p:nvSpPr>
          <p:cNvPr id="21" name="Freeform 20"/>
          <p:cNvSpPr>
            <a:spLocks/>
          </p:cNvSpPr>
          <p:nvPr/>
        </p:nvSpPr>
        <p:spPr bwMode="black">
          <a:xfrm>
            <a:off x="6992342" y="3697605"/>
            <a:ext cx="337642"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2" name="Freeform 21"/>
          <p:cNvSpPr>
            <a:spLocks/>
          </p:cNvSpPr>
          <p:nvPr/>
        </p:nvSpPr>
        <p:spPr bwMode="black">
          <a:xfrm>
            <a:off x="5824831" y="3697605"/>
            <a:ext cx="337642"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3" name="Freeform 22"/>
          <p:cNvSpPr>
            <a:spLocks noEditPoints="1"/>
          </p:cNvSpPr>
          <p:nvPr/>
        </p:nvSpPr>
        <p:spPr bwMode="black">
          <a:xfrm>
            <a:off x="7452023" y="3697605"/>
            <a:ext cx="463750"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latin typeface="+mj-lt"/>
            </a:endParaRPr>
          </a:p>
        </p:txBody>
      </p:sp>
      <p:sp>
        <p:nvSpPr>
          <p:cNvPr id="24" name="Freeform 23"/>
          <p:cNvSpPr>
            <a:spLocks/>
          </p:cNvSpPr>
          <p:nvPr/>
        </p:nvSpPr>
        <p:spPr bwMode="black">
          <a:xfrm>
            <a:off x="6580117" y="3697605"/>
            <a:ext cx="302387"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5" name="Freeform 24"/>
          <p:cNvSpPr>
            <a:spLocks/>
          </p:cNvSpPr>
          <p:nvPr/>
        </p:nvSpPr>
        <p:spPr bwMode="black">
          <a:xfrm>
            <a:off x="5592955" y="3082440"/>
            <a:ext cx="109835"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6" name="Freeform 25"/>
          <p:cNvSpPr>
            <a:spLocks/>
          </p:cNvSpPr>
          <p:nvPr/>
        </p:nvSpPr>
        <p:spPr bwMode="black">
          <a:xfrm>
            <a:off x="5900764" y="2930180"/>
            <a:ext cx="109835"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7" name="Freeform 26"/>
          <p:cNvSpPr>
            <a:spLocks/>
          </p:cNvSpPr>
          <p:nvPr/>
        </p:nvSpPr>
        <p:spPr bwMode="black">
          <a:xfrm>
            <a:off x="6203154" y="2720822"/>
            <a:ext cx="109835"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8" name="Freeform 27"/>
          <p:cNvSpPr>
            <a:spLocks/>
          </p:cNvSpPr>
          <p:nvPr/>
        </p:nvSpPr>
        <p:spPr bwMode="black">
          <a:xfrm>
            <a:off x="6510963" y="2930181"/>
            <a:ext cx="109835"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29" name="Freeform 28"/>
          <p:cNvSpPr>
            <a:spLocks/>
          </p:cNvSpPr>
          <p:nvPr/>
        </p:nvSpPr>
        <p:spPr bwMode="black">
          <a:xfrm>
            <a:off x="6811994" y="3082440"/>
            <a:ext cx="116616"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0" name="Freeform 29"/>
          <p:cNvSpPr>
            <a:spLocks/>
          </p:cNvSpPr>
          <p:nvPr/>
        </p:nvSpPr>
        <p:spPr bwMode="black">
          <a:xfrm>
            <a:off x="7119806"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1" name="Freeform 30"/>
          <p:cNvSpPr>
            <a:spLocks/>
          </p:cNvSpPr>
          <p:nvPr/>
        </p:nvSpPr>
        <p:spPr bwMode="black">
          <a:xfrm>
            <a:off x="7427618" y="2720823"/>
            <a:ext cx="111191" cy="69876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2" name="Freeform 31"/>
          <p:cNvSpPr>
            <a:spLocks/>
          </p:cNvSpPr>
          <p:nvPr/>
        </p:nvSpPr>
        <p:spPr bwMode="black">
          <a:xfrm>
            <a:off x="7730002" y="2930181"/>
            <a:ext cx="111191" cy="37929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3" name="Freeform 32"/>
          <p:cNvSpPr>
            <a:spLocks/>
          </p:cNvSpPr>
          <p:nvPr/>
        </p:nvSpPr>
        <p:spPr bwMode="black">
          <a:xfrm>
            <a:off x="8037814" y="3082440"/>
            <a:ext cx="111191"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latin typeface="+mj-lt"/>
            </a:endParaRPr>
          </a:p>
        </p:txBody>
      </p:sp>
      <p:sp>
        <p:nvSpPr>
          <p:cNvPr id="34" name="TextBox 33"/>
          <p:cNvSpPr txBox="1"/>
          <p:nvPr userDrawn="1"/>
        </p:nvSpPr>
        <p:spPr>
          <a:xfrm>
            <a:off x="644691" y="3060488"/>
            <a:ext cx="2437270" cy="646331"/>
          </a:xfrm>
          <a:prstGeom prst="rect">
            <a:avLst/>
          </a:prstGeom>
          <a:noFill/>
        </p:spPr>
        <p:txBody>
          <a:bodyPr wrap="none" rtlCol="0">
            <a:spAutoFit/>
          </a:bodyPr>
          <a:lstStyle/>
          <a:p>
            <a:r>
              <a:rPr lang="en-US" sz="3600" dirty="0" smtClean="0">
                <a:solidFill>
                  <a:srgbClr val="FFFFFF"/>
                </a:solidFill>
                <a:latin typeface="+mj-lt"/>
              </a:rPr>
              <a:t>Thank you.</a:t>
            </a:r>
            <a:endParaRPr lang="en-US" sz="3600" dirty="0">
              <a:solidFill>
                <a:srgbClr val="FFFFFF"/>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700"/>
                                        <p:tgtEl>
                                          <p:spTgt spid="2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00"/>
                                        <p:tgtEl>
                                          <p:spTgt spid="2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00"/>
                                        <p:tgtEl>
                                          <p:spTgt spid="27"/>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00"/>
                                        <p:tgtEl>
                                          <p:spTgt spid="28"/>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00"/>
                                        <p:tgtEl>
                                          <p:spTgt spid="29"/>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00"/>
                                        <p:tgtEl>
                                          <p:spTgt spid="31"/>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700"/>
                                        <p:tgtEl>
                                          <p:spTgt spid="33"/>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2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2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29"/>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31"/>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33"/>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2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28"/>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30"/>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32"/>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00"/>
                                        <p:tgtEl>
                                          <p:spTgt spid="22"/>
                                        </p:tgtEl>
                                      </p:cBhvr>
                                    </p:animEffect>
                                  </p:childTnLst>
                                </p:cTn>
                              </p:par>
                              <p:par>
                                <p:cTn id="62" presetID="10" presetClass="entr" presetSubtype="0" fill="hold" grpId="0" nodeType="withEffect">
                                  <p:stCondLst>
                                    <p:cond delay="1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00"/>
                                        <p:tgtEl>
                                          <p:spTgt spid="20"/>
                                        </p:tgtEl>
                                      </p:cBhvr>
                                    </p:animEffect>
                                  </p:childTnLst>
                                </p:cTn>
                              </p:par>
                              <p:par>
                                <p:cTn id="65" presetID="10" presetClass="entr" presetSubtype="0"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00"/>
                                        <p:tgtEl>
                                          <p:spTgt spid="24"/>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700"/>
                                        <p:tgtEl>
                                          <p:spTgt spid="21"/>
                                        </p:tgtEl>
                                      </p:cBhvr>
                                    </p:animEffect>
                                  </p:childTnLst>
                                </p:cTn>
                              </p:par>
                              <p:par>
                                <p:cTn id="71" presetID="10" presetClass="entr" presetSubtype="0" fill="hold" grpId="0" nodeType="withEffect">
                                  <p:stCondLst>
                                    <p:cond delay="40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38853130"/>
      </p:ext>
    </p:extLst>
  </p:cSld>
  <p:clrMapOvr>
    <a:masterClrMapping/>
  </p:clrMapOvr>
  <p:transition xmlns:p14="http://schemas.microsoft.com/office/powerpoint/2010/mai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Blank">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763787" y="6584512"/>
            <a:ext cx="81186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4" name="Rectangle 7"/>
          <p:cNvSpPr>
            <a:spLocks noChangeArrowheads="1"/>
          </p:cNvSpPr>
          <p:nvPr userDrawn="1"/>
        </p:nvSpPr>
        <p:spPr bwMode="ltGray">
          <a:xfrm>
            <a:off x="8649525" y="6580408"/>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5" name="Rectangle 4"/>
          <p:cNvSpPr>
            <a:spLocks noChangeArrowheads="1"/>
          </p:cNvSpPr>
          <p:nvPr userDrawn="1"/>
        </p:nvSpPr>
        <p:spPr bwMode="ltGray">
          <a:xfrm>
            <a:off x="251373" y="6586246"/>
            <a:ext cx="3291927"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2010 Cisco and/or its affiliates. All rights reserved.</a:t>
            </a:r>
            <a:endParaRPr lang="en-US" sz="600" dirty="0">
              <a:solidFill>
                <a:srgbClr val="C0C0C0"/>
              </a:solidFill>
              <a:latin typeface="+mj-lt"/>
            </a:endParaRPr>
          </a:p>
        </p:txBody>
      </p:sp>
    </p:spTree>
    <p:extLst>
      <p:ext uri="{BB962C8B-B14F-4D97-AF65-F5344CB8AC3E}">
        <p14:creationId xmlns:p14="http://schemas.microsoft.com/office/powerpoint/2010/main" val="310542198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solid gradient">
    <p:spTree>
      <p:nvGrpSpPr>
        <p:cNvPr id="1" name=""/>
        <p:cNvGrpSpPr/>
        <p:nvPr/>
      </p:nvGrpSpPr>
      <p:grpSpPr>
        <a:xfrm>
          <a:off x="0" y="0"/>
          <a:ext cx="0" cy="0"/>
          <a:chOff x="0" y="0"/>
          <a:chExt cx="0" cy="0"/>
        </a:xfrm>
      </p:grpSpPr>
      <p:pic>
        <p:nvPicPr>
          <p:cNvPr id="37" name="Picture 2" descr="C:\Users\Noopy\Desktop\FT2\Cisco_FT2_PowerPoint_Background_1.jpg"/>
          <p:cNvPicPr>
            <a:picLocks noChangeAspect="1" noChangeArrowheads="1"/>
          </p:cNvPicPr>
          <p:nvPr userDrawn="1"/>
        </p:nvPicPr>
        <p:blipFill>
          <a:blip r:embed="rId2" cstate="print"/>
          <a:srcRect/>
          <a:stretch>
            <a:fillRect/>
          </a:stretch>
        </p:blipFill>
        <p:spPr bwMode="auto">
          <a:xfrm>
            <a:off x="-36512" y="0"/>
            <a:ext cx="9180512" cy="6858000"/>
          </a:xfrm>
          <a:prstGeom prst="rect">
            <a:avLst/>
          </a:prstGeom>
          <a:noFill/>
        </p:spPr>
      </p:pic>
      <p:sp>
        <p:nvSpPr>
          <p:cNvPr id="30" name="Rounded Rectangle 29"/>
          <p:cNvSpPr/>
          <p:nvPr/>
        </p:nvSpPr>
        <p:spPr>
          <a:xfrm>
            <a:off x="-36512" y="-637720"/>
            <a:ext cx="1729740" cy="8148430"/>
          </a:xfrm>
          <a:prstGeom prst="roundRect">
            <a:avLst>
              <a:gd name="adj" fmla="val 50000"/>
            </a:avLst>
          </a:prstGeom>
          <a:gradFill flip="none" rotWithShape="1">
            <a:gsLst>
              <a:gs pos="52000">
                <a:srgbClr val="003399">
                  <a:alpha val="10000"/>
                </a:srgbClr>
              </a:gs>
              <a:gs pos="70000">
                <a:srgbClr val="FF9900">
                  <a:alpha val="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1" name="Rounded Rectangle 30"/>
          <p:cNvSpPr/>
          <p:nvPr/>
        </p:nvSpPr>
        <p:spPr>
          <a:xfrm rot="10800000">
            <a:off x="1013791" y="4248605"/>
            <a:ext cx="1729740" cy="8148430"/>
          </a:xfrm>
          <a:prstGeom prst="roundRect">
            <a:avLst>
              <a:gd name="adj" fmla="val 50000"/>
            </a:avLst>
          </a:prstGeom>
          <a:gradFill flip="none" rotWithShape="1">
            <a:gsLst>
              <a:gs pos="0">
                <a:schemeClr val="bg2">
                  <a:lumMod val="65000"/>
                  <a:alpha val="15000"/>
                </a:schemeClr>
              </a:gs>
              <a:gs pos="100000">
                <a:srgbClr val="FF9900">
                  <a:alpha val="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j-lt"/>
              <a:ea typeface="+mn-ea"/>
              <a:cs typeface="+mn-cs"/>
            </a:endParaRPr>
          </a:p>
        </p:txBody>
      </p:sp>
      <p:sp>
        <p:nvSpPr>
          <p:cNvPr id="32" name="Rounded Rectangle 31"/>
          <p:cNvSpPr/>
          <p:nvPr userDrawn="1"/>
        </p:nvSpPr>
        <p:spPr>
          <a:xfrm>
            <a:off x="6585483" y="-2913279"/>
            <a:ext cx="1729740" cy="8148430"/>
          </a:xfrm>
          <a:prstGeom prst="roundRect">
            <a:avLst>
              <a:gd name="adj" fmla="val 50000"/>
            </a:avLst>
          </a:prstGeom>
          <a:gradFill flip="none" rotWithShape="1">
            <a:gsLst>
              <a:gs pos="0">
                <a:schemeClr val="accent6">
                  <a:lumMod val="75000"/>
                  <a:alpha val="36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3" name="Rounded Rectangle 32"/>
          <p:cNvSpPr/>
          <p:nvPr userDrawn="1"/>
        </p:nvSpPr>
        <p:spPr>
          <a:xfrm>
            <a:off x="8105451" y="5699195"/>
            <a:ext cx="1729740" cy="8148430"/>
          </a:xfrm>
          <a:prstGeom prst="roundRect">
            <a:avLst>
              <a:gd name="adj" fmla="val 50000"/>
            </a:avLst>
          </a:prstGeom>
          <a:gradFill flip="none" rotWithShape="1">
            <a:gsLst>
              <a:gs pos="0">
                <a:schemeClr val="accent6">
                  <a:lumMod val="75000"/>
                  <a:alpha val="15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4" name="Rounded Rectangle 33"/>
          <p:cNvSpPr/>
          <p:nvPr/>
        </p:nvSpPr>
        <p:spPr>
          <a:xfrm rot="10800000">
            <a:off x="3036073" y="1516172"/>
            <a:ext cx="1729740" cy="8148430"/>
          </a:xfrm>
          <a:prstGeom prst="roundRect">
            <a:avLst>
              <a:gd name="adj" fmla="val 50000"/>
            </a:avLst>
          </a:prstGeom>
          <a:gradFill flip="none" rotWithShape="1">
            <a:gsLst>
              <a:gs pos="0">
                <a:schemeClr val="bg2">
                  <a:lumMod val="65000"/>
                  <a:alpha val="10000"/>
                </a:schemeClr>
              </a:gs>
              <a:gs pos="100000">
                <a:schemeClr val="bg2">
                  <a:lumMod val="95000"/>
                  <a:alpha val="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Title 1"/>
          <p:cNvSpPr>
            <a:spLocks noGrp="1"/>
          </p:cNvSpPr>
          <p:nvPr>
            <p:ph type="ctrTitle" hasCustomPrompt="1"/>
          </p:nvPr>
        </p:nvSpPr>
        <p:spPr>
          <a:xfrm>
            <a:off x="221393" y="1236689"/>
            <a:ext cx="8112125" cy="2918779"/>
          </a:xfrm>
        </p:spPr>
        <p:txBody>
          <a:bodyPr/>
          <a:lstStyle>
            <a:lvl1pPr>
              <a:lnSpc>
                <a:spcPct val="90000"/>
              </a:lnSpc>
              <a:defRPr sz="6000" b="0" spc="-200" baseline="0">
                <a:solidFill>
                  <a:schemeClr val="bg1">
                    <a:lumMod val="85000"/>
                  </a:schemeClr>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068"/>
            <a:ext cx="8112126" cy="384175"/>
          </a:xfrm>
        </p:spPr>
        <p:txBody>
          <a:bodyPr>
            <a:normAutofit/>
          </a:bodyPr>
          <a:lstStyle>
            <a:lvl1pPr marL="0" indent="0" algn="l">
              <a:buNone/>
              <a:defRPr sz="2000">
                <a:solidFill>
                  <a:srgbClr val="FF9900"/>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and Title Go Here</a:t>
            </a:r>
            <a:endParaRPr lang="en-US" dirty="0"/>
          </a:p>
        </p:txBody>
      </p:sp>
      <p:sp>
        <p:nvSpPr>
          <p:cNvPr id="36" name="Rectangle 4"/>
          <p:cNvSpPr>
            <a:spLocks noChangeArrowheads="1"/>
          </p:cNvSpPr>
          <p:nvPr userDrawn="1"/>
        </p:nvSpPr>
        <p:spPr bwMode="ltGray">
          <a:xfrm>
            <a:off x="251373" y="6586246"/>
            <a:ext cx="3420515"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FFFFFF"/>
                </a:solidFill>
                <a:latin typeface="+mj-lt"/>
              </a:rPr>
              <a:t>© 2010 Cisco and/or its affiliates. All rights reserved.</a:t>
            </a:r>
            <a:endParaRPr lang="en-US" sz="600" dirty="0">
              <a:solidFill>
                <a:srgbClr val="FFFFFF"/>
              </a:solidFill>
              <a:latin typeface="+mj-lt"/>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remove" grpId="0" nodeType="withEffect">
                                  <p:stCondLst>
                                    <p:cond delay="1500"/>
                                  </p:stCondLst>
                                  <p:childTnLst>
                                    <p:animMotion origin="layout" path="M -2.77778E-6 -2.22045E-16 L -2.77778E-6 -1.425 " pathEditMode="fixed" rAng="0" ptsTypes="AA">
                                      <p:cBhvr>
                                        <p:cTn id="6" dur="4500" fill="hold"/>
                                        <p:tgtEl>
                                          <p:spTgt spid="33"/>
                                        </p:tgtEl>
                                        <p:attrNameLst>
                                          <p:attrName>ppt_x</p:attrName>
                                          <p:attrName>ppt_y</p:attrName>
                                        </p:attrNameLst>
                                      </p:cBhvr>
                                      <p:rCtr x="0" y="-712"/>
                                    </p:animMotion>
                                  </p:childTnLst>
                                </p:cTn>
                              </p:par>
                              <p:par>
                                <p:cTn id="7" presetID="42" presetClass="path" presetSubtype="0" repeatCount="indefinite" accel="50000" decel="50000" autoRev="1" fill="hold" grpId="0" nodeType="withEffect">
                                  <p:stCondLst>
                                    <p:cond delay="0"/>
                                  </p:stCondLst>
                                  <p:childTnLst>
                                    <p:animMotion origin="layout" path="M 3.05556E-6 -2.96296E-6 L 3.05556E-6 0.88611 " pathEditMode="fixed" rAng="0" ptsTypes="AA">
                                      <p:cBhvr>
                                        <p:cTn id="8" dur="4500" fill="hold"/>
                                        <p:tgtEl>
                                          <p:spTgt spid="32"/>
                                        </p:tgtEl>
                                        <p:attrNameLst>
                                          <p:attrName>ppt_x</p:attrName>
                                          <p:attrName>ppt_y</p:attrName>
                                        </p:attrNameLst>
                                      </p:cBhvr>
                                      <p:rCtr x="0" y="443"/>
                                    </p:animMotion>
                                  </p:childTnLst>
                                </p:cTn>
                              </p:par>
                              <p:par>
                                <p:cTn id="9" presetID="64" presetClass="path" presetSubtype="0" repeatCount="indefinite" accel="50000" decel="50000" autoRev="1" fill="hold" grpId="0" nodeType="withEffect">
                                  <p:stCondLst>
                                    <p:cond delay="1400"/>
                                  </p:stCondLst>
                                  <p:childTnLst>
                                    <p:animMotion origin="layout" path="M -2.5E-6 3.7037E-6 L -2.5E-6 -1.33195 " pathEditMode="fixed" rAng="0" ptsTypes="AA">
                                      <p:cBhvr>
                                        <p:cTn id="10" dur="4500" fill="hold"/>
                                        <p:tgtEl>
                                          <p:spTgt spid="34"/>
                                        </p:tgtEl>
                                        <p:attrNameLst>
                                          <p:attrName>ppt_x</p:attrName>
                                          <p:attrName>ppt_y</p:attrName>
                                        </p:attrNameLst>
                                      </p:cBhvr>
                                      <p:rCtr x="0" y="-666"/>
                                    </p:animMotion>
                                  </p:childTnLst>
                                </p:cTn>
                              </p:par>
                              <p:par>
                                <p:cTn id="11" presetID="64" presetClass="path" presetSubtype="0" repeatCount="indefinite" accel="50000" decel="50000" autoRev="1" fill="hold" grpId="0" nodeType="withEffect">
                                  <p:stCondLst>
                                    <p:cond delay="3600"/>
                                  </p:stCondLst>
                                  <p:childTnLst>
                                    <p:animMotion origin="layout" path="M -1.94444E-6 4.07407E-6 L -1.94444E-6 -1.42084 " pathEditMode="fixed" rAng="0" ptsTypes="AA">
                                      <p:cBhvr>
                                        <p:cTn id="12" dur="4500" fill="hold"/>
                                        <p:tgtEl>
                                          <p:spTgt spid="31"/>
                                        </p:tgtEl>
                                        <p:attrNameLst>
                                          <p:attrName>ppt_x</p:attrName>
                                          <p:attrName>ppt_y</p:attrName>
                                        </p:attrNameLst>
                                      </p:cBhvr>
                                      <p:rCtr x="0" y="-710"/>
                                    </p:animMotion>
                                  </p:childTnLst>
                                </p:cTn>
                              </p:par>
                              <p:par>
                                <p:cTn id="13" presetID="42" presetClass="path" presetSubtype="0" repeatCount="indefinite" accel="50000" decel="50000" autoRev="1" fill="hold" grpId="0" nodeType="withEffect">
                                  <p:stCondLst>
                                    <p:cond delay="900"/>
                                  </p:stCondLst>
                                  <p:childTnLst>
                                    <p:animMotion origin="layout" path="M 1.94444E-6 4.07407E-6 L 1.94444E-6 0.81944 " pathEditMode="fixed" rAng="0" ptsTypes="AA">
                                      <p:cBhvr>
                                        <p:cTn id="14" dur="4500" fill="hold"/>
                                        <p:tgtEl>
                                          <p:spTgt spid="30"/>
                                        </p:tgtEl>
                                        <p:attrNameLst>
                                          <p:attrName>ppt_x</p:attrName>
                                          <p:attrName>ppt_y</p:attrName>
                                        </p:attrNameLst>
                                      </p:cBhvr>
                                      <p:rCtr x="0" y="4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9713" y="1441345"/>
            <a:ext cx="8578850" cy="4527655"/>
          </a:xfrm>
        </p:spPr>
        <p:txBody>
          <a:bodyPr/>
          <a:lstStyle>
            <a:lvl1pPr>
              <a:lnSpc>
                <a:spcPct val="95000"/>
              </a:lnSpc>
              <a:spcBef>
                <a:spcPts val="1480"/>
              </a:spcBef>
              <a:buClr>
                <a:srgbClr val="FF6600"/>
              </a:buClr>
              <a:buFont typeface="Wingdings" pitchFamily="2" charset="2"/>
              <a:buChar char="Ø"/>
              <a:defRPr sz="2200">
                <a:solidFill>
                  <a:srgbClr val="003399"/>
                </a:solidFill>
                <a:latin typeface="+mj-lt"/>
              </a:defRPr>
            </a:lvl1pPr>
            <a:lvl2pPr>
              <a:lnSpc>
                <a:spcPct val="95000"/>
              </a:lnSpc>
              <a:spcBef>
                <a:spcPts val="600"/>
              </a:spcBef>
              <a:defRPr>
                <a:solidFill>
                  <a:srgbClr val="333333"/>
                </a:solidFill>
                <a:latin typeface="+mj-lt"/>
              </a:defRPr>
            </a:lvl2pPr>
            <a:lvl3pPr>
              <a:defRPr>
                <a:solidFill>
                  <a:srgbClr val="333333"/>
                </a:solidFill>
                <a:latin typeface="+mj-lt"/>
              </a:defRPr>
            </a:lvl3pPr>
            <a:lvl4pPr>
              <a:defRPr>
                <a:solidFill>
                  <a:srgbClr val="333333"/>
                </a:solidFill>
                <a:latin typeface="+mj-lt"/>
              </a:defRPr>
            </a:lvl4pPr>
            <a:lvl5pPr>
              <a:defRPr>
                <a:solidFill>
                  <a:srgbClr val="333333"/>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Placeholder 1"/>
          <p:cNvSpPr>
            <a:spLocks noGrp="1"/>
          </p:cNvSpPr>
          <p:nvPr>
            <p:ph type="title" hasCustomPrompt="1"/>
          </p:nvPr>
        </p:nvSpPr>
        <p:spPr>
          <a:xfrm>
            <a:off x="229702" y="432215"/>
            <a:ext cx="8588861" cy="838200"/>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9713" y="1339745"/>
            <a:ext cx="4122425" cy="4965700"/>
          </a:xfrm>
        </p:spPr>
        <p:txBody>
          <a:bodyPr>
            <a:normAutofit/>
          </a:bodyPr>
          <a:lstStyle>
            <a:lvl1pPr>
              <a:lnSpc>
                <a:spcPct val="95000"/>
              </a:lnSpc>
              <a:spcBef>
                <a:spcPts val="1480"/>
              </a:spcBef>
              <a:buClr>
                <a:srgbClr val="FF6600"/>
              </a:buClr>
              <a:buFont typeface="Wingdings" pitchFamily="2" charset="2"/>
              <a:buChar char="Ø"/>
              <a:defRPr sz="1800">
                <a:solidFill>
                  <a:srgbClr val="003399"/>
                </a:solidFill>
                <a:latin typeface="+mj-lt"/>
              </a:defRPr>
            </a:lvl1pPr>
            <a:lvl2pPr>
              <a:lnSpc>
                <a:spcPct val="95000"/>
              </a:lnSpc>
              <a:spcBef>
                <a:spcPts val="600"/>
              </a:spcBef>
              <a:defRPr sz="1400">
                <a:solidFill>
                  <a:srgbClr val="333333"/>
                </a:solidFill>
                <a:latin typeface="+mj-lt"/>
              </a:defRPr>
            </a:lvl2pPr>
            <a:lvl3pPr>
              <a:defRPr sz="1200">
                <a:solidFill>
                  <a:srgbClr val="333333"/>
                </a:solidFill>
                <a:latin typeface="+mj-lt"/>
              </a:defRPr>
            </a:lvl3pPr>
            <a:lvl4pPr>
              <a:defRPr sz="1100">
                <a:solidFill>
                  <a:srgbClr val="333333"/>
                </a:solidFill>
                <a:latin typeface="+mj-lt"/>
              </a:defRPr>
            </a:lvl4pPr>
            <a:lvl5pPr>
              <a:defRPr sz="1100">
                <a:solidFill>
                  <a:srgbClr val="333333"/>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706781" y="1339745"/>
            <a:ext cx="4122425" cy="4965700"/>
          </a:xfrm>
        </p:spPr>
        <p:txBody>
          <a:bodyPr>
            <a:normAutofit/>
          </a:bodyPr>
          <a:lstStyle>
            <a:lvl1pPr>
              <a:lnSpc>
                <a:spcPct val="95000"/>
              </a:lnSpc>
              <a:spcBef>
                <a:spcPts val="1480"/>
              </a:spcBef>
              <a:buClr>
                <a:srgbClr val="FF6600"/>
              </a:buClr>
              <a:buFont typeface="Wingdings" pitchFamily="2" charset="2"/>
              <a:buChar char="Ø"/>
              <a:defRPr sz="1800">
                <a:solidFill>
                  <a:srgbClr val="003399"/>
                </a:solidFill>
                <a:latin typeface="+mj-lt"/>
              </a:defRPr>
            </a:lvl1pPr>
            <a:lvl2pPr>
              <a:lnSpc>
                <a:spcPct val="95000"/>
              </a:lnSpc>
              <a:spcBef>
                <a:spcPts val="600"/>
              </a:spcBef>
              <a:defRPr sz="1400">
                <a:solidFill>
                  <a:srgbClr val="333333"/>
                </a:solidFill>
                <a:latin typeface="+mj-lt"/>
              </a:defRPr>
            </a:lvl2pPr>
            <a:lvl3pPr>
              <a:defRPr sz="1200">
                <a:solidFill>
                  <a:srgbClr val="333333"/>
                </a:solidFill>
                <a:latin typeface="+mj-lt"/>
              </a:defRPr>
            </a:lvl3pPr>
            <a:lvl4pPr>
              <a:defRPr sz="1100">
                <a:solidFill>
                  <a:srgbClr val="333333"/>
                </a:solidFill>
                <a:latin typeface="+mj-lt"/>
              </a:defRPr>
            </a:lvl4pPr>
            <a:lvl5pPr>
              <a:defRPr sz="1100">
                <a:solidFill>
                  <a:srgbClr val="333333"/>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1"/>
          <p:cNvSpPr txBox="1">
            <a:spLocks/>
          </p:cNvSpPr>
          <p:nvPr userDrawn="1"/>
        </p:nvSpPr>
        <p:spPr>
          <a:xfrm>
            <a:off x="251520" y="332656"/>
            <a:ext cx="8588861" cy="838200"/>
          </a:xfrm>
          <a:prstGeom prst="rect">
            <a:avLst/>
          </a:prstGeom>
        </p:spPr>
        <p:txBody>
          <a:bodyPr vert="horz" lIns="82296" tIns="45720" rIns="82296" bIns="45720" rtlCol="0" anchor="b" anchorCtr="0">
            <a:noAutofit/>
          </a:body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0" i="0" u="none" strike="noStrike" kern="1200" cap="none" spc="-100" normalizeH="0" baseline="0" noProof="0" dirty="0" smtClean="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latin typeface="+mj-lt"/>
                <a:ea typeface="+mj-ea"/>
                <a:cs typeface="+mj-cs"/>
              </a:rPr>
              <a:t>Slide Title Goes Here</a:t>
            </a:r>
            <a:endParaRPr kumimoji="0" lang="en-US" sz="3600" b="0" i="0" u="none" strike="noStrike" kern="1200" cap="none" spc="-100" normalizeH="0" baseline="0" noProof="0" dirty="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latin typeface="+mj-lt"/>
              <a:ea typeface="+mj-ea"/>
              <a:cs typeface="+mj-cs"/>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ullet with pull quote">
    <p:spTree>
      <p:nvGrpSpPr>
        <p:cNvPr id="1" name=""/>
        <p:cNvGrpSpPr/>
        <p:nvPr/>
      </p:nvGrpSpPr>
      <p:grpSpPr>
        <a:xfrm>
          <a:off x="0" y="0"/>
          <a:ext cx="0" cy="0"/>
          <a:chOff x="0" y="0"/>
          <a:chExt cx="0" cy="0"/>
        </a:xfrm>
      </p:grpSpPr>
      <p:sp>
        <p:nvSpPr>
          <p:cNvPr id="15" name="Rounded Rectangle 14"/>
          <p:cNvSpPr/>
          <p:nvPr userDrawn="1"/>
        </p:nvSpPr>
        <p:spPr>
          <a:xfrm>
            <a:off x="4984231" y="1411242"/>
            <a:ext cx="3759720" cy="4793993"/>
          </a:xfrm>
          <a:prstGeom prst="roundRect">
            <a:avLst>
              <a:gd name="adj" fmla="val 0"/>
            </a:avLst>
          </a:prstGeom>
          <a:gradFill flip="none" rotWithShape="1">
            <a:gsLst>
              <a:gs pos="0">
                <a:srgbClr val="E2F4FA"/>
              </a:gs>
              <a:gs pos="47000">
                <a:schemeClr val="bg1"/>
              </a:gs>
              <a:gs pos="100000">
                <a:srgbClr val="E2F4FA"/>
              </a:gs>
            </a:gsLst>
            <a:lin ang="2700000" scaled="1"/>
            <a:tileRect/>
          </a:gra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 name="Text Placeholder 3"/>
          <p:cNvSpPr>
            <a:spLocks noGrp="1"/>
          </p:cNvSpPr>
          <p:nvPr>
            <p:ph type="body" sz="quarter" idx="10"/>
          </p:nvPr>
        </p:nvSpPr>
        <p:spPr>
          <a:xfrm>
            <a:off x="239713" y="1339745"/>
            <a:ext cx="4103687" cy="4965700"/>
          </a:xfrm>
        </p:spPr>
        <p:txBody>
          <a:bodyPr/>
          <a:lstStyle>
            <a:lvl1pPr>
              <a:lnSpc>
                <a:spcPct val="95000"/>
              </a:lnSpc>
              <a:spcBef>
                <a:spcPts val="1480"/>
              </a:spcBef>
              <a:buClr>
                <a:srgbClr val="FF6600"/>
              </a:buClr>
              <a:buFont typeface="Wingdings" pitchFamily="2" charset="2"/>
              <a:buChar char="Ø"/>
              <a:defRPr sz="2200">
                <a:solidFill>
                  <a:srgbClr val="003399"/>
                </a:solidFill>
                <a:latin typeface="+mj-lt"/>
              </a:defRPr>
            </a:lvl1pPr>
            <a:lvl2pPr>
              <a:lnSpc>
                <a:spcPct val="95000"/>
              </a:lnSpc>
              <a:spcBef>
                <a:spcPts val="600"/>
              </a:spcBef>
              <a:defRPr>
                <a:solidFill>
                  <a:srgbClr val="333333"/>
                </a:solidFill>
                <a:latin typeface="+mj-lt"/>
              </a:defRPr>
            </a:lvl2pPr>
            <a:lvl3pPr>
              <a:defRPr>
                <a:solidFill>
                  <a:srgbClr val="333333"/>
                </a:solidFill>
                <a:latin typeface="+mj-lt"/>
              </a:defRPr>
            </a:lvl3pPr>
            <a:lvl4pPr>
              <a:defRPr>
                <a:solidFill>
                  <a:srgbClr val="333333"/>
                </a:solidFill>
                <a:latin typeface="+mj-lt"/>
              </a:defRPr>
            </a:lvl4pPr>
            <a:lvl5pPr>
              <a:defRPr>
                <a:solidFill>
                  <a:srgbClr val="333333"/>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1"/>
          <p:cNvSpPr>
            <a:spLocks noGrp="1"/>
          </p:cNvSpPr>
          <p:nvPr>
            <p:ph type="body" sz="quarter" idx="11" hasCustomPrompt="1"/>
          </p:nvPr>
        </p:nvSpPr>
        <p:spPr>
          <a:xfrm>
            <a:off x="5221224" y="1747683"/>
            <a:ext cx="3236976" cy="978729"/>
          </a:xfrm>
        </p:spPr>
        <p:txBody>
          <a:bodyPr>
            <a:sp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000" b="0" i="0" u="none" strike="noStrike" kern="1200" cap="none" spc="-100" normalizeH="0" baseline="0" noProof="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defRPr>
            </a:lvl1pPr>
            <a:lvl2pPr marL="114300" indent="-114300" algn="l" defTabSz="914400" rtl="0" eaLnBrk="1" latinLnBrk="0" hangingPunct="1">
              <a:defRPr lang="en-US" sz="2000" kern="1200" dirty="0" smtClean="0">
                <a:solidFill>
                  <a:schemeClr val="accent2"/>
                </a:solidFill>
                <a:latin typeface="Ciscolight" pitchFamily="2" charset="0"/>
                <a:ea typeface="+mn-ea"/>
                <a:cs typeface="+mn-cs"/>
              </a:defRPr>
            </a:lvl2pPr>
            <a:lvl3pPr marL="114300" indent="-114300" algn="l" defTabSz="914400" rtl="0" eaLnBrk="1" latinLnBrk="0" hangingPunct="1">
              <a:defRPr lang="en-US" sz="2000" kern="1200" dirty="0" smtClean="0">
                <a:solidFill>
                  <a:schemeClr val="accent2"/>
                </a:solidFill>
                <a:latin typeface="Ciscolight" pitchFamily="2" charset="0"/>
                <a:ea typeface="+mn-ea"/>
                <a:cs typeface="+mn-cs"/>
              </a:defRPr>
            </a:lvl3pPr>
            <a:lvl4pPr marL="114300" indent="-114300" algn="l" defTabSz="914400" rtl="0" eaLnBrk="1" latinLnBrk="0" hangingPunct="1">
              <a:defRPr lang="en-US" sz="2000" kern="1200" dirty="0" smtClean="0">
                <a:solidFill>
                  <a:schemeClr val="accent2"/>
                </a:solidFill>
                <a:latin typeface="Ciscolight" pitchFamily="2" charset="0"/>
                <a:ea typeface="+mn-ea"/>
                <a:cs typeface="+mn-cs"/>
              </a:defRPr>
            </a:lvl4pPr>
            <a:lvl5pPr marL="114300" indent="-114300" algn="l" defTabSz="914400" rtl="0" eaLnBrk="1" latinLnBrk="0" hangingPunct="1">
              <a:defRPr lang="en-US" sz="2000" kern="1200" dirty="0" smtClean="0">
                <a:solidFill>
                  <a:schemeClr val="accent2"/>
                </a:solidFill>
                <a:latin typeface="Ciscolight" pitchFamily="2" charset="0"/>
                <a:ea typeface="+mn-ea"/>
                <a:cs typeface="+mn-cs"/>
              </a:defRPr>
            </a:lvl5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dirty="0" smtClean="0"/>
              <a:t>“</a:t>
            </a:r>
            <a:r>
              <a:rPr kumimoji="0" lang="en-US" sz="3600" b="0" i="0" u="none" strike="noStrike" kern="1200" cap="none" spc="-100" normalizeH="0" baseline="0" noProof="0" dirty="0" smtClean="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latin typeface="+mj-lt"/>
                <a:ea typeface="+mn-ea"/>
                <a:cs typeface="+mn-cs"/>
              </a:rPr>
              <a:t>This is a sample quote</a:t>
            </a:r>
            <a:r>
              <a:rPr lang="en-US" dirty="0" smtClean="0"/>
              <a:t>”</a:t>
            </a:r>
          </a:p>
        </p:txBody>
      </p:sp>
      <p:sp>
        <p:nvSpPr>
          <p:cNvPr id="8" name="Text Placeholder 11"/>
          <p:cNvSpPr>
            <a:spLocks noGrp="1"/>
          </p:cNvSpPr>
          <p:nvPr>
            <p:ph type="body" sz="quarter" idx="13" hasCustomPrompt="1"/>
          </p:nvPr>
        </p:nvSpPr>
        <p:spPr>
          <a:xfrm>
            <a:off x="5310432" y="4735551"/>
            <a:ext cx="3236976" cy="338554"/>
          </a:xfrm>
          <a:noFill/>
        </p:spPr>
        <p:txBody>
          <a:bodyPr vert="horz" wrap="square" lIns="91440" tIns="45720" rIns="91440" bIns="45720" rtlCol="0">
            <a:spAutoFit/>
          </a:bodyPr>
          <a:lstStyle>
            <a:lvl1pPr marL="114300" marR="0" indent="-114300" algn="l" defTabSz="914400" rtl="0" eaLnBrk="1" fontAlgn="auto" latinLnBrk="0" hangingPunct="1">
              <a:lnSpc>
                <a:spcPct val="100000"/>
              </a:lnSpc>
              <a:spcBef>
                <a:spcPts val="0"/>
              </a:spcBef>
              <a:spcAft>
                <a:spcPts val="0"/>
              </a:spcAft>
              <a:buClrTx/>
              <a:buSzTx/>
              <a:buFontTx/>
              <a:buNone/>
              <a:tabLst/>
              <a:defRPr kumimoji="0" lang="en-US" sz="1600" b="0" i="0" u="none" strike="noStrike" kern="1200" cap="none" spc="0" normalizeH="0" baseline="0" noProof="0">
                <a:ln>
                  <a:noFill/>
                </a:ln>
                <a:solidFill>
                  <a:srgbClr val="FFFFFF">
                    <a:lumMod val="50000"/>
                  </a:srgbClr>
                </a:solidFill>
                <a:effectLst/>
                <a:uLnTx/>
                <a:uFillTx/>
                <a:latin typeface="+mj-lt"/>
                <a:ea typeface="+mn-ea"/>
                <a:cs typeface="+mn-cs"/>
              </a:defRPr>
            </a:lvl1pPr>
            <a:lvl2pPr marL="114300" indent="-114300" algn="l" defTabSz="914400" rtl="0" eaLnBrk="1" latinLnBrk="0" hangingPunct="1">
              <a:defRPr lang="en-US" sz="2000" kern="1200" dirty="0" smtClean="0">
                <a:solidFill>
                  <a:schemeClr val="accent2"/>
                </a:solidFill>
                <a:latin typeface="Ciscolight" pitchFamily="2" charset="0"/>
                <a:ea typeface="+mn-ea"/>
                <a:cs typeface="+mn-cs"/>
              </a:defRPr>
            </a:lvl2pPr>
            <a:lvl3pPr marL="114300" indent="-114300" algn="l" defTabSz="914400" rtl="0" eaLnBrk="1" latinLnBrk="0" hangingPunct="1">
              <a:defRPr lang="en-US" sz="2000" kern="1200" dirty="0" smtClean="0">
                <a:solidFill>
                  <a:schemeClr val="accent2"/>
                </a:solidFill>
                <a:latin typeface="Ciscolight" pitchFamily="2" charset="0"/>
                <a:ea typeface="+mn-ea"/>
                <a:cs typeface="+mn-cs"/>
              </a:defRPr>
            </a:lvl3pPr>
            <a:lvl4pPr marL="114300" indent="-114300" algn="l" defTabSz="914400" rtl="0" eaLnBrk="1" latinLnBrk="0" hangingPunct="1">
              <a:defRPr lang="en-US" sz="2000" kern="1200" dirty="0" smtClean="0">
                <a:solidFill>
                  <a:schemeClr val="accent2"/>
                </a:solidFill>
                <a:latin typeface="Ciscolight" pitchFamily="2" charset="0"/>
                <a:ea typeface="+mn-ea"/>
                <a:cs typeface="+mn-cs"/>
              </a:defRPr>
            </a:lvl4pPr>
            <a:lvl5pPr marL="114300" indent="-114300" algn="l" defTabSz="914400" rtl="0" eaLnBrk="1" latinLnBrk="0" hangingPunct="1">
              <a:defRPr lang="en-US" sz="2000" kern="1200" dirty="0" smtClean="0">
                <a:solidFill>
                  <a:schemeClr val="accent2"/>
                </a:solidFill>
                <a:latin typeface="Ciscolight" pitchFamily="2" charset="0"/>
                <a:ea typeface="+mn-ea"/>
                <a:cs typeface="+mn-cs"/>
              </a:defRPr>
            </a:lvl5pPr>
          </a:lstStyle>
          <a:p>
            <a:pPr marL="114300" marR="0" lvl="0" indent="-11430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smtClean="0">
                <a:ln>
                  <a:noFill/>
                </a:ln>
                <a:solidFill>
                  <a:srgbClr val="FFFFFF">
                    <a:lumMod val="50000"/>
                  </a:srgbClr>
                </a:solidFill>
                <a:effectLst/>
                <a:uLnTx/>
                <a:uFillTx/>
                <a:latin typeface="Ciscolight" pitchFamily="2" charset="0"/>
                <a:ea typeface="+mn-ea"/>
                <a:cs typeface="+mn-cs"/>
              </a:rPr>
              <a:t>Source Name</a:t>
            </a:r>
          </a:p>
        </p:txBody>
      </p:sp>
      <p:sp>
        <p:nvSpPr>
          <p:cNvPr id="11" name="Rectangle 4"/>
          <p:cNvSpPr>
            <a:spLocks noChangeArrowheads="1"/>
          </p:cNvSpPr>
          <p:nvPr userDrawn="1"/>
        </p:nvSpPr>
        <p:spPr bwMode="ltGray">
          <a:xfrm>
            <a:off x="251373" y="6586246"/>
            <a:ext cx="2568027" cy="175257"/>
          </a:xfrm>
          <a:prstGeom prst="rect">
            <a:avLst/>
          </a:prstGeom>
          <a:noFill/>
          <a:ln w="9525">
            <a:noFill/>
            <a:miter lim="800000"/>
            <a:headEnd/>
            <a:tailEnd/>
          </a:ln>
          <a:effectLst/>
        </p:spPr>
        <p:txBody>
          <a:bodyPr wrap="square" lIns="82124" tIns="41061" rIns="82124" bIns="41061" anchor="b" anchorCtr="0">
            <a:spAutoFit/>
          </a:bodyPr>
          <a:lstStyle/>
          <a:p>
            <a:pPr marL="0" algn="l" defTabSz="814388" rtl="0" eaLnBrk="1" latinLnBrk="0" hangingPunct="1">
              <a:lnSpc>
                <a:spcPct val="100000"/>
              </a:lnSpc>
            </a:pPr>
            <a:r>
              <a:rPr lang="en-US" sz="600" kern="1200" dirty="0" smtClean="0">
                <a:solidFill>
                  <a:srgbClr val="C0C0C0"/>
                </a:solidFill>
                <a:latin typeface="+mj-lt"/>
                <a:ea typeface="+mn-ea"/>
                <a:cs typeface="+mn-cs"/>
              </a:rPr>
              <a:t>© 2010 Cisco and/or its affiliates. All rights reserved.</a:t>
            </a:r>
            <a:endParaRPr lang="en-US" sz="600" kern="1200" dirty="0">
              <a:solidFill>
                <a:srgbClr val="C0C0C0"/>
              </a:solidFill>
              <a:latin typeface="+mj-lt"/>
              <a:ea typeface="+mn-ea"/>
              <a:cs typeface="+mn-cs"/>
            </a:endParaRPr>
          </a:p>
        </p:txBody>
      </p:sp>
      <p:sp>
        <p:nvSpPr>
          <p:cNvPr id="14" name="Rectangle 5"/>
          <p:cNvSpPr>
            <a:spLocks noChangeArrowheads="1"/>
          </p:cNvSpPr>
          <p:nvPr userDrawn="1"/>
        </p:nvSpPr>
        <p:spPr bwMode="ltGray">
          <a:xfrm>
            <a:off x="7763787" y="6584512"/>
            <a:ext cx="81186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17" name="Rectangle 7"/>
          <p:cNvSpPr>
            <a:spLocks noChangeArrowheads="1"/>
          </p:cNvSpPr>
          <p:nvPr userDrawn="1"/>
        </p:nvSpPr>
        <p:spPr bwMode="ltGray">
          <a:xfrm>
            <a:off x="8649525" y="6580408"/>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pic>
        <p:nvPicPr>
          <p:cNvPr id="19" name="Picture 18" descr="CIS4649_UCS_perfect_PP_divider.png"/>
          <p:cNvPicPr>
            <a:picLocks noChangeAspect="1"/>
          </p:cNvPicPr>
          <p:nvPr userDrawn="1"/>
        </p:nvPicPr>
        <p:blipFill>
          <a:blip r:embed="rId2" cstate="print"/>
          <a:stretch>
            <a:fillRect/>
          </a:stretch>
        </p:blipFill>
        <p:spPr>
          <a:xfrm rot="5400000">
            <a:off x="4427984" y="2204863"/>
            <a:ext cx="144016" cy="8496944"/>
          </a:xfrm>
          <a:prstGeom prst="rect">
            <a:avLst/>
          </a:prstGeom>
        </p:spPr>
      </p:pic>
      <p:sp>
        <p:nvSpPr>
          <p:cNvPr id="20" name="Title Placeholder 1"/>
          <p:cNvSpPr txBox="1">
            <a:spLocks/>
          </p:cNvSpPr>
          <p:nvPr userDrawn="1"/>
        </p:nvSpPr>
        <p:spPr>
          <a:xfrm>
            <a:off x="251520" y="332656"/>
            <a:ext cx="8588861" cy="838200"/>
          </a:xfrm>
          <a:prstGeom prst="rect">
            <a:avLst/>
          </a:prstGeom>
        </p:spPr>
        <p:txBody>
          <a:bodyPr vert="horz" lIns="82296" tIns="45720" rIns="82296" bIns="45720" rtlCol="0" anchor="b" anchorCtr="0">
            <a:noAutofit/>
          </a:body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600" b="0" i="0" u="none" strike="noStrike" kern="1200" cap="none" spc="-100" normalizeH="0" baseline="0" noProof="0" dirty="0" smtClean="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latin typeface="+mj-lt"/>
                <a:ea typeface="+mj-ea"/>
                <a:cs typeface="+mj-cs"/>
              </a:rPr>
              <a:t>Slide Title Goes Here</a:t>
            </a:r>
            <a:endParaRPr kumimoji="0" lang="en-US" sz="3600" b="0" i="0" u="none" strike="noStrike" kern="1200" cap="none" spc="-100" normalizeH="0" baseline="0" noProof="0" dirty="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latin typeface="+mj-lt"/>
              <a:ea typeface="+mj-ea"/>
              <a:cs typeface="+mj-cs"/>
            </a:endParaRP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5" name="Title Placeholder 1"/>
          <p:cNvSpPr>
            <a:spLocks noGrp="1"/>
          </p:cNvSpPr>
          <p:nvPr>
            <p:ph type="title" hasCustomPrompt="1"/>
          </p:nvPr>
        </p:nvSpPr>
        <p:spPr>
          <a:xfrm>
            <a:off x="229702" y="432215"/>
            <a:ext cx="8588861" cy="838200"/>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ullet_2-Column Layout">
    <p:spTree>
      <p:nvGrpSpPr>
        <p:cNvPr id="1" name=""/>
        <p:cNvGrpSpPr/>
        <p:nvPr/>
      </p:nvGrpSpPr>
      <p:grpSpPr>
        <a:xfrm>
          <a:off x="0" y="0"/>
          <a:ext cx="0" cy="0"/>
          <a:chOff x="0" y="0"/>
          <a:chExt cx="0" cy="0"/>
        </a:xfrm>
      </p:grpSpPr>
      <p:sp>
        <p:nvSpPr>
          <p:cNvPr id="22" name="Rectangle 5"/>
          <p:cNvSpPr>
            <a:spLocks noChangeArrowheads="1"/>
          </p:cNvSpPr>
          <p:nvPr/>
        </p:nvSpPr>
        <p:spPr bwMode="ltGray">
          <a:xfrm>
            <a:off x="7763787" y="6584512"/>
            <a:ext cx="81186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23" name="Rectangle 7"/>
          <p:cNvSpPr>
            <a:spLocks noChangeArrowheads="1"/>
          </p:cNvSpPr>
          <p:nvPr/>
        </p:nvSpPr>
        <p:spPr bwMode="ltGray">
          <a:xfrm>
            <a:off x="8649525" y="6580408"/>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sp>
        <p:nvSpPr>
          <p:cNvPr id="10" name="Rectangle 4"/>
          <p:cNvSpPr>
            <a:spLocks noChangeArrowheads="1"/>
          </p:cNvSpPr>
          <p:nvPr userDrawn="1"/>
        </p:nvSpPr>
        <p:spPr bwMode="ltGray">
          <a:xfrm>
            <a:off x="251373" y="6586246"/>
            <a:ext cx="2568027" cy="175257"/>
          </a:xfrm>
          <a:prstGeom prst="rect">
            <a:avLst/>
          </a:prstGeom>
          <a:noFill/>
          <a:ln w="9525">
            <a:noFill/>
            <a:miter lim="800000"/>
            <a:headEnd/>
            <a:tailEnd/>
          </a:ln>
          <a:effectLst/>
        </p:spPr>
        <p:txBody>
          <a:bodyPr wrap="square" lIns="82124" tIns="41061" rIns="82124" bIns="41061" anchor="b" anchorCtr="0">
            <a:spAutoFit/>
          </a:bodyPr>
          <a:lstStyle/>
          <a:p>
            <a:pPr marL="0" algn="l" defTabSz="814388" rtl="0" eaLnBrk="1" latinLnBrk="0" hangingPunct="1">
              <a:lnSpc>
                <a:spcPct val="100000"/>
              </a:lnSpc>
            </a:pPr>
            <a:r>
              <a:rPr lang="en-US" sz="600" kern="1200" dirty="0" smtClean="0">
                <a:solidFill>
                  <a:srgbClr val="C0C0C0"/>
                </a:solidFill>
                <a:latin typeface="+mj-lt"/>
                <a:ea typeface="+mn-ea"/>
                <a:cs typeface="+mn-cs"/>
              </a:rPr>
              <a:t>© 2010 Cisco and/or its affiliates. All rights reserved.</a:t>
            </a:r>
            <a:endParaRPr lang="en-US" sz="600" kern="1200" dirty="0">
              <a:solidFill>
                <a:srgbClr val="C0C0C0"/>
              </a:solidFill>
              <a:latin typeface="+mj-lt"/>
              <a:ea typeface="+mn-ea"/>
              <a:cs typeface="+mn-cs"/>
            </a:endParaRPr>
          </a:p>
        </p:txBody>
      </p:sp>
      <p:sp>
        <p:nvSpPr>
          <p:cNvPr id="19" name="Text Placeholder 8"/>
          <p:cNvSpPr>
            <a:spLocks noGrp="1"/>
          </p:cNvSpPr>
          <p:nvPr>
            <p:ph type="body" sz="quarter" idx="11" hasCustomPrompt="1"/>
          </p:nvPr>
        </p:nvSpPr>
        <p:spPr>
          <a:xfrm>
            <a:off x="219455" y="1600200"/>
            <a:ext cx="4142232" cy="4526280"/>
          </a:xfrm>
          <a:prstGeom prst="rect">
            <a:avLst/>
          </a:prstGeom>
        </p:spPr>
        <p:txBody>
          <a:bodyPr/>
          <a:lstStyle>
            <a:lvl1pPr marL="0" indent="0">
              <a:buNone/>
              <a:defRPr>
                <a:solidFill>
                  <a:schemeClr val="tx2"/>
                </a:solidFill>
                <a:latin typeface="+mj-lt"/>
              </a:defRPr>
            </a:lvl1pPr>
            <a:lvl2pPr marL="635000" indent="-228600">
              <a:buClr>
                <a:srgbClr val="FF6600"/>
              </a:buClr>
              <a:buFont typeface="Wingdings" pitchFamily="2" charset="2"/>
              <a:buChar char="Ø"/>
              <a:tabLst/>
              <a:defRPr>
                <a:solidFill>
                  <a:schemeClr val="tx2"/>
                </a:solidFill>
                <a:latin typeface="+mj-lt"/>
              </a:defRPr>
            </a:lvl2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1F497D"/>
                </a:solidFill>
                <a:effectLst/>
                <a:uLnTx/>
                <a:uFillTx/>
                <a:latin typeface="Arial"/>
              </a:rPr>
              <a:t>Body copy uses sentence capital letters only, size 20, left aligned</a:t>
            </a:r>
          </a:p>
          <a:p>
            <a:pPr marL="635000" marR="0" lvl="1" indent="-228600" defTabSz="914400" eaLnBrk="1" fontAlgn="auto" latinLnBrk="0" hangingPunct="1">
              <a:lnSpc>
                <a:spcPct val="100000"/>
              </a:lnSpc>
              <a:spcBef>
                <a:spcPts val="0"/>
              </a:spcBef>
              <a:spcAft>
                <a:spcPts val="0"/>
              </a:spcAft>
              <a:buClr>
                <a:srgbClr val="4BACC6"/>
              </a:buClr>
              <a:buSzTx/>
              <a:buFont typeface="Arial" pitchFamily="34" charset="0"/>
              <a:buChar char="•"/>
              <a:tabLst/>
              <a:defRPr/>
            </a:pPr>
            <a:r>
              <a:rPr kumimoji="0" lang="en-US" sz="1800" b="0" i="0" u="none" strike="noStrike" kern="0" cap="none" spc="0" normalizeH="0" baseline="0" noProof="0" dirty="0" smtClean="0">
                <a:ln>
                  <a:noFill/>
                </a:ln>
                <a:solidFill>
                  <a:srgbClr val="1F497D"/>
                </a:solidFill>
                <a:effectLst/>
                <a:uLnTx/>
                <a:uFillTx/>
                <a:latin typeface="Arial"/>
              </a:rPr>
              <a:t>Sub-bullets are size 18 </a:t>
            </a:r>
            <a:br>
              <a:rPr kumimoji="0" lang="en-US" sz="1800" b="0" i="0" u="none" strike="noStrike" kern="0" cap="none" spc="0" normalizeH="0" baseline="0" noProof="0" dirty="0" smtClean="0">
                <a:ln>
                  <a:noFill/>
                </a:ln>
                <a:solidFill>
                  <a:srgbClr val="1F497D"/>
                </a:solidFill>
                <a:effectLst/>
                <a:uLnTx/>
                <a:uFillTx/>
                <a:latin typeface="Arial"/>
              </a:rPr>
            </a:br>
            <a:r>
              <a:rPr kumimoji="0" lang="en-US" sz="1800" b="0" i="0" u="none" strike="noStrike" kern="0" cap="none" spc="0" normalizeH="0" baseline="0" noProof="0" dirty="0" smtClean="0">
                <a:ln>
                  <a:noFill/>
                </a:ln>
                <a:solidFill>
                  <a:srgbClr val="1F497D"/>
                </a:solidFill>
                <a:effectLst/>
                <a:uLnTx/>
                <a:uFillTx/>
                <a:latin typeface="Arial"/>
              </a:rPr>
              <a:t>and indented</a:t>
            </a:r>
          </a:p>
          <a:p>
            <a:pPr marL="635000" marR="0" lvl="1" indent="-228600" defTabSz="914400" eaLnBrk="1" fontAlgn="auto" latinLnBrk="0" hangingPunct="1">
              <a:lnSpc>
                <a:spcPct val="100000"/>
              </a:lnSpc>
              <a:spcBef>
                <a:spcPts val="0"/>
              </a:spcBef>
              <a:spcAft>
                <a:spcPts val="0"/>
              </a:spcAft>
              <a:buClr>
                <a:srgbClr val="4BACC6"/>
              </a:buClr>
              <a:buSzTx/>
              <a:buFont typeface="Arial" pitchFamily="34" charset="0"/>
              <a:buChar char="•"/>
              <a:tabLst/>
              <a:defRPr/>
            </a:pPr>
            <a:r>
              <a:rPr kumimoji="0" lang="en-US" sz="1800" b="0" i="0" u="none" strike="noStrike" kern="0" cap="none" spc="0" normalizeH="0" baseline="0" noProof="0" dirty="0" smtClean="0">
                <a:ln>
                  <a:noFill/>
                </a:ln>
                <a:solidFill>
                  <a:srgbClr val="1F497D"/>
                </a:solidFill>
                <a:effectLst/>
                <a:uLnTx/>
                <a:uFillTx/>
                <a:latin typeface="Arial"/>
              </a:rPr>
              <a:t>Hyperlink: www.cisco.com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1F497D"/>
                </a:solidFill>
                <a:effectLst/>
                <a:uLnTx/>
                <a:uFillTx/>
                <a:latin typeface="Arial"/>
              </a:rPr>
              <a:t>Use Cisco highlight color, bold, or both when emphasizing words, </a:t>
            </a:r>
            <a:br>
              <a:rPr kumimoji="0" lang="en-US" sz="1800" b="0" i="0" u="none" strike="noStrike" kern="0" cap="none" spc="0" normalizeH="0" baseline="0" noProof="0" dirty="0" smtClean="0">
                <a:ln>
                  <a:noFill/>
                </a:ln>
                <a:solidFill>
                  <a:srgbClr val="1F497D"/>
                </a:solidFill>
                <a:effectLst/>
                <a:uLnTx/>
                <a:uFillTx/>
                <a:latin typeface="Arial"/>
              </a:rPr>
            </a:br>
            <a:r>
              <a:rPr kumimoji="0" lang="en-US" sz="1800" b="0" i="0" u="none" strike="noStrike" kern="0" cap="none" spc="0" normalizeH="0" baseline="0" noProof="0" dirty="0" smtClean="0">
                <a:ln>
                  <a:noFill/>
                </a:ln>
                <a:solidFill>
                  <a:srgbClr val="1F497D"/>
                </a:solidFill>
                <a:effectLst/>
                <a:uLnTx/>
                <a:uFillTx/>
                <a:latin typeface="Arial"/>
              </a:rPr>
              <a:t>do not italicize; use yellow on the </a:t>
            </a:r>
            <a:br>
              <a:rPr kumimoji="0" lang="en-US" sz="1800" b="0" i="0" u="none" strike="noStrike" kern="0" cap="none" spc="0" normalizeH="0" baseline="0" noProof="0" dirty="0" smtClean="0">
                <a:ln>
                  <a:noFill/>
                </a:ln>
                <a:solidFill>
                  <a:srgbClr val="1F497D"/>
                </a:solidFill>
                <a:effectLst/>
                <a:uLnTx/>
                <a:uFillTx/>
                <a:latin typeface="Arial"/>
              </a:rPr>
            </a:br>
            <a:r>
              <a:rPr kumimoji="0" lang="en-US" sz="1800" b="0" i="0" u="none" strike="noStrike" kern="0" cap="none" spc="0" normalizeH="0" baseline="0" noProof="0" dirty="0" smtClean="0">
                <a:ln>
                  <a:noFill/>
                </a:ln>
                <a:solidFill>
                  <a:srgbClr val="1F497D"/>
                </a:solidFill>
                <a:effectLst/>
                <a:uLnTx/>
                <a:uFillTx/>
                <a:latin typeface="Arial"/>
              </a:rPr>
              <a:t>black template and red for the white template</a:t>
            </a:r>
          </a:p>
        </p:txBody>
      </p:sp>
      <p:sp>
        <p:nvSpPr>
          <p:cNvPr id="20" name="Text Placeholder 11"/>
          <p:cNvSpPr>
            <a:spLocks noGrp="1"/>
          </p:cNvSpPr>
          <p:nvPr>
            <p:ph type="body" sz="quarter" idx="12" hasCustomPrompt="1"/>
          </p:nvPr>
        </p:nvSpPr>
        <p:spPr>
          <a:xfrm>
            <a:off x="4818888" y="1600200"/>
            <a:ext cx="4005072" cy="4526280"/>
          </a:xfrm>
          <a:prstGeom prst="rect">
            <a:avLst/>
          </a:prstGeom>
        </p:spPr>
        <p:txBody>
          <a:bodyPr/>
          <a:lstStyle>
            <a:lvl1pPr marL="0" indent="0">
              <a:buFontTx/>
              <a:buNone/>
              <a:defRPr>
                <a:solidFill>
                  <a:schemeClr val="accent1"/>
                </a:solidFill>
                <a:latin typeface="+mj-lt"/>
              </a:defRPr>
            </a:lvl1pPr>
            <a:lvl2pPr marL="635000" indent="-228600">
              <a:buClr>
                <a:schemeClr val="accent1">
                  <a:lumMod val="40000"/>
                  <a:lumOff val="60000"/>
                </a:schemeClr>
              </a:buClr>
              <a:buFont typeface="Arial" pitchFamily="34" charset="0"/>
              <a:buChar char="•"/>
              <a:defRPr>
                <a:solidFill>
                  <a:schemeClr val="accent1"/>
                </a:solidFill>
                <a:latin typeface="+mj-lt"/>
              </a:defRPr>
            </a:lvl2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4F81BD"/>
                </a:solidFill>
                <a:effectLst/>
                <a:uLnTx/>
                <a:uFillTx/>
                <a:latin typeface="Arial"/>
              </a:rPr>
              <a:t>Body copy uses sentence capital letters only, size 20, left aligned</a:t>
            </a:r>
          </a:p>
          <a:p>
            <a:pPr marL="635000" marR="0" lvl="1" indent="-228600" defTabSz="914400" eaLnBrk="1" fontAlgn="auto" latinLnBrk="0" hangingPunct="1">
              <a:lnSpc>
                <a:spcPct val="100000"/>
              </a:lnSpc>
              <a:spcBef>
                <a:spcPts val="0"/>
              </a:spcBef>
              <a:spcAft>
                <a:spcPts val="0"/>
              </a:spcAft>
              <a:buClr>
                <a:srgbClr val="4F81BD">
                  <a:lumMod val="40000"/>
                  <a:lumOff val="60000"/>
                </a:srgbClr>
              </a:buClr>
              <a:buSzTx/>
              <a:buFont typeface="Arial" pitchFamily="34" charset="0"/>
              <a:buChar char="•"/>
              <a:tabLst/>
              <a:defRPr/>
            </a:pPr>
            <a:r>
              <a:rPr kumimoji="0" lang="en-US" sz="1800" b="0" i="0" u="none" strike="noStrike" kern="0" cap="none" spc="0" normalizeH="0" baseline="0" noProof="0" dirty="0" smtClean="0">
                <a:ln>
                  <a:noFill/>
                </a:ln>
                <a:solidFill>
                  <a:srgbClr val="4F81BD"/>
                </a:solidFill>
                <a:effectLst/>
                <a:uLnTx/>
                <a:uFillTx/>
                <a:latin typeface="Arial"/>
              </a:rPr>
              <a:t>Sub-bullets are size 18 </a:t>
            </a:r>
            <a:br>
              <a:rPr kumimoji="0" lang="en-US" sz="1800" b="0" i="0" u="none" strike="noStrike" kern="0" cap="none" spc="0" normalizeH="0" baseline="0" noProof="0" dirty="0" smtClean="0">
                <a:ln>
                  <a:noFill/>
                </a:ln>
                <a:solidFill>
                  <a:srgbClr val="4F81BD"/>
                </a:solidFill>
                <a:effectLst/>
                <a:uLnTx/>
                <a:uFillTx/>
                <a:latin typeface="Arial"/>
              </a:rPr>
            </a:br>
            <a:r>
              <a:rPr kumimoji="0" lang="en-US" sz="1800" b="0" i="0" u="none" strike="noStrike" kern="0" cap="none" spc="0" normalizeH="0" baseline="0" noProof="0" dirty="0" smtClean="0">
                <a:ln>
                  <a:noFill/>
                </a:ln>
                <a:solidFill>
                  <a:srgbClr val="4F81BD"/>
                </a:solidFill>
                <a:effectLst/>
                <a:uLnTx/>
                <a:uFillTx/>
                <a:latin typeface="Arial"/>
              </a:rPr>
              <a:t>and indented</a:t>
            </a:r>
          </a:p>
          <a:p>
            <a:pPr marL="635000" marR="0" lvl="1" indent="-228600" defTabSz="914400" eaLnBrk="1" fontAlgn="auto" latinLnBrk="0" hangingPunct="1">
              <a:lnSpc>
                <a:spcPct val="100000"/>
              </a:lnSpc>
              <a:spcBef>
                <a:spcPts val="0"/>
              </a:spcBef>
              <a:spcAft>
                <a:spcPts val="0"/>
              </a:spcAft>
              <a:buClr>
                <a:srgbClr val="4F81BD">
                  <a:lumMod val="40000"/>
                  <a:lumOff val="60000"/>
                </a:srgbClr>
              </a:buClr>
              <a:buSzTx/>
              <a:buFont typeface="Arial" pitchFamily="34" charset="0"/>
              <a:buChar char="•"/>
              <a:tabLst/>
              <a:defRPr/>
            </a:pPr>
            <a:r>
              <a:rPr kumimoji="0" lang="en-US" sz="1800" b="0" i="0" u="none" strike="noStrike" kern="0" cap="none" spc="0" normalizeH="0" baseline="0" noProof="0" dirty="0" smtClean="0">
                <a:ln>
                  <a:noFill/>
                </a:ln>
                <a:solidFill>
                  <a:srgbClr val="4F81BD"/>
                </a:solidFill>
                <a:effectLst/>
                <a:uLnTx/>
                <a:uFillTx/>
                <a:latin typeface="Arial"/>
              </a:rPr>
              <a:t>Hyperlink: www.cisco.com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4F81BD"/>
                </a:solidFill>
                <a:effectLst/>
                <a:uLnTx/>
                <a:uFillTx/>
                <a:latin typeface="Arial"/>
              </a:rPr>
              <a:t>Use Cisco highlight color, bold, or both when emphasizing words, do not italicize; use yellow on the black template and red for the white template</a:t>
            </a:r>
          </a:p>
        </p:txBody>
      </p:sp>
      <p:pic>
        <p:nvPicPr>
          <p:cNvPr id="24" name="Picture 23" descr="CIS4649_UCS_perfect_PP_divider.png"/>
          <p:cNvPicPr>
            <a:picLocks noChangeAspect="1"/>
          </p:cNvPicPr>
          <p:nvPr userDrawn="1"/>
        </p:nvPicPr>
        <p:blipFill>
          <a:blip r:embed="rId2" cstate="print"/>
          <a:stretch>
            <a:fillRect/>
          </a:stretch>
        </p:blipFill>
        <p:spPr>
          <a:xfrm>
            <a:off x="4572000" y="404664"/>
            <a:ext cx="72008" cy="5729312"/>
          </a:xfrm>
          <a:prstGeom prst="rect">
            <a:avLst/>
          </a:prstGeom>
        </p:spPr>
      </p:pic>
      <p:sp>
        <p:nvSpPr>
          <p:cNvPr id="25" name="Title Placeholder 1"/>
          <p:cNvSpPr>
            <a:spLocks noGrp="1"/>
          </p:cNvSpPr>
          <p:nvPr>
            <p:ph type="title" hasCustomPrompt="1"/>
          </p:nvPr>
        </p:nvSpPr>
        <p:spPr>
          <a:xfrm>
            <a:off x="301710" y="403009"/>
            <a:ext cx="3190170" cy="1009767"/>
          </a:xfrm>
          <a:prstGeom prst="rect">
            <a:avLst/>
          </a:prstGeom>
        </p:spPr>
        <p:txBody>
          <a:bodyPr vert="horz" lIns="82296" tIns="45720" rIns="82296" bIns="45720" rtlCol="0" anchor="b" anchorCtr="0">
            <a:noAutofit/>
          </a:bodyPr>
          <a:lstStyle>
            <a:lvl1pPr>
              <a:defRPr baseline="0"/>
            </a:lvl1pPr>
          </a:lstStyle>
          <a:p>
            <a:r>
              <a:rPr lang="en-US" dirty="0" smtClean="0"/>
              <a:t>Two Column </a:t>
            </a:r>
            <a:br>
              <a:rPr lang="en-US" dirty="0" smtClean="0"/>
            </a:br>
            <a:r>
              <a:rPr lang="en-US" dirty="0" smtClean="0"/>
              <a:t>Title Left</a:t>
            </a:r>
            <a:endParaRPr lang="en-US" dirty="0"/>
          </a:p>
        </p:txBody>
      </p:sp>
      <p:sp>
        <p:nvSpPr>
          <p:cNvPr id="34" name="Text Placeholder 33"/>
          <p:cNvSpPr>
            <a:spLocks noGrp="1"/>
          </p:cNvSpPr>
          <p:nvPr>
            <p:ph type="body" sz="quarter" idx="13" hasCustomPrompt="1"/>
          </p:nvPr>
        </p:nvSpPr>
        <p:spPr>
          <a:xfrm>
            <a:off x="5148263" y="333374"/>
            <a:ext cx="3527425" cy="1079401"/>
          </a:xfrm>
        </p:spPr>
        <p:txBody>
          <a:bodyPr>
            <a:noAutofit/>
          </a:bodyPr>
          <a:lstStyle>
            <a:lvl1pPr marL="0" indent="0">
              <a:spcBef>
                <a:spcPts val="0"/>
              </a:spcBef>
              <a:buNone/>
              <a:defRPr sz="1200"/>
            </a:lvl1pPr>
          </a:lstStyle>
          <a:p>
            <a:pPr lvl="0"/>
            <a:r>
              <a:rPr kumimoji="0" lang="en-US" sz="3600" b="0" i="0" u="none" strike="noStrike" kern="1200" cap="none" spc="-100" normalizeH="0" baseline="0" noProof="0" dirty="0" smtClean="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latin typeface="+mj-lt"/>
                <a:ea typeface="+mj-ea"/>
                <a:cs typeface="+mj-cs"/>
              </a:rPr>
              <a:t>Two Column </a:t>
            </a:r>
            <a:br>
              <a:rPr kumimoji="0" lang="en-US" sz="3600" b="0" i="0" u="none" strike="noStrike" kern="1200" cap="none" spc="-100" normalizeH="0" baseline="0" noProof="0" dirty="0" smtClean="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latin typeface="+mj-lt"/>
                <a:ea typeface="+mj-ea"/>
                <a:cs typeface="+mj-cs"/>
              </a:rPr>
            </a:br>
            <a:r>
              <a:rPr kumimoji="0" lang="en-US" sz="3600" b="0" i="0" u="none" strike="noStrike" kern="1200" cap="none" spc="-100" normalizeH="0" baseline="0" noProof="0" dirty="0" smtClean="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latin typeface="+mj-lt"/>
                <a:ea typeface="+mj-ea"/>
                <a:cs typeface="+mj-cs"/>
              </a:rPr>
              <a:t>Title Right</a:t>
            </a:r>
            <a:endParaRPr lang="en-AU"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3" name="Rectangle 2"/>
          <p:cNvSpPr/>
          <p:nvPr/>
        </p:nvSpPr>
        <p:spPr>
          <a:xfrm flipV="1">
            <a:off x="217357" y="6355828"/>
            <a:ext cx="8694295" cy="2105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3" name="Text Placeholder 12"/>
          <p:cNvSpPr>
            <a:spLocks noGrp="1"/>
          </p:cNvSpPr>
          <p:nvPr>
            <p:ph type="body" sz="quarter" idx="14" hasCustomPrompt="1"/>
          </p:nvPr>
        </p:nvSpPr>
        <p:spPr>
          <a:xfrm>
            <a:off x="244475" y="1600200"/>
            <a:ext cx="2622550" cy="4391025"/>
          </a:xfrm>
        </p:spPr>
        <p:txBody>
          <a:bodyPr/>
          <a:lstStyle>
            <a:lvl1pPr>
              <a:buClr>
                <a:srgbClr val="FF6600"/>
              </a:buClr>
              <a:buFont typeface="Wingdings" pitchFamily="2" charset="2"/>
              <a:buChar char="Ø"/>
              <a:defRPr sz="2000">
                <a:solidFill>
                  <a:srgbClr val="003399"/>
                </a:solidFill>
                <a:latin typeface="+mj-lt"/>
                <a:cs typeface="Arial" pitchFamily="34" charset="0"/>
              </a:defRPr>
            </a:lvl1pPr>
            <a:lvl2pPr>
              <a:defRPr>
                <a:solidFill>
                  <a:srgbClr val="333333"/>
                </a:solidFill>
                <a:latin typeface="+mj-lt"/>
                <a:cs typeface="Arial" pitchFamily="34" charset="0"/>
              </a:defRPr>
            </a:lvl2pPr>
            <a:lvl3pPr>
              <a:defRPr>
                <a:solidFill>
                  <a:srgbClr val="333333"/>
                </a:solidFill>
                <a:latin typeface="+mj-lt"/>
                <a:cs typeface="Arial" pitchFamily="34" charset="0"/>
              </a:defRPr>
            </a:lvl3pPr>
            <a:lvl4pPr>
              <a:defRPr>
                <a:solidFill>
                  <a:srgbClr val="333333"/>
                </a:solidFill>
                <a:latin typeface="+mj-lt"/>
                <a:cs typeface="Arial" pitchFamily="34" charset="0"/>
              </a:defRPr>
            </a:lvl4pPr>
            <a:lvl5pPr>
              <a:defRPr>
                <a:solidFill>
                  <a:srgbClr val="333333"/>
                </a:solidFill>
                <a:latin typeface="+mj-lt"/>
                <a:cs typeface="Arial" pitchFamily="34" charset="0"/>
              </a:defRPr>
            </a:lvl5pPr>
          </a:lstStyle>
          <a:p>
            <a:pPr lvl="0"/>
            <a:r>
              <a:rPr kumimoji="0" lang="en-US" sz="1800" b="0" i="0" u="none" strike="noStrike" kern="0" cap="none" spc="0" normalizeH="0" baseline="0" noProof="0" dirty="0" smtClean="0">
                <a:ln>
                  <a:noFill/>
                </a:ln>
                <a:solidFill>
                  <a:srgbClr val="1F497D"/>
                </a:solidFill>
                <a:effectLst/>
                <a:uLnTx/>
                <a:uFillTx/>
                <a:latin typeface="+mj-lt"/>
              </a:rPr>
              <a:t>Second level </a:t>
            </a:r>
            <a:endParaRPr lang="en-US" dirty="0" smtClean="0"/>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2"/>
          <p:cNvSpPr>
            <a:spLocks noGrp="1"/>
          </p:cNvSpPr>
          <p:nvPr>
            <p:ph type="body" sz="quarter" idx="15" hasCustomPrompt="1"/>
          </p:nvPr>
        </p:nvSpPr>
        <p:spPr>
          <a:xfrm>
            <a:off x="3292474" y="1600200"/>
            <a:ext cx="2593975" cy="4362450"/>
          </a:xfrm>
        </p:spPr>
        <p:txBody>
          <a:bodyPr/>
          <a:lstStyle>
            <a:lvl1pPr>
              <a:buClr>
                <a:srgbClr val="FF6600"/>
              </a:buClr>
              <a:buFont typeface="Wingdings" pitchFamily="2" charset="2"/>
              <a:buChar char="Ø"/>
              <a:defRPr sz="2000">
                <a:solidFill>
                  <a:srgbClr val="003399"/>
                </a:solidFill>
                <a:latin typeface="+mj-lt"/>
                <a:cs typeface="Arial" pitchFamily="34" charset="0"/>
              </a:defRPr>
            </a:lvl1pPr>
            <a:lvl2pPr>
              <a:defRPr>
                <a:solidFill>
                  <a:srgbClr val="333333"/>
                </a:solidFill>
                <a:latin typeface="+mj-lt"/>
                <a:cs typeface="Arial" pitchFamily="34" charset="0"/>
              </a:defRPr>
            </a:lvl2pPr>
            <a:lvl3pPr>
              <a:defRPr>
                <a:solidFill>
                  <a:srgbClr val="333333"/>
                </a:solidFill>
                <a:latin typeface="+mj-lt"/>
                <a:cs typeface="Arial" pitchFamily="34" charset="0"/>
              </a:defRPr>
            </a:lvl3pPr>
            <a:lvl4pPr>
              <a:defRPr>
                <a:solidFill>
                  <a:srgbClr val="333333"/>
                </a:solidFill>
                <a:latin typeface="+mj-lt"/>
                <a:cs typeface="Arial" pitchFamily="34" charset="0"/>
              </a:defRPr>
            </a:lvl4pPr>
            <a:lvl5pPr>
              <a:defRPr>
                <a:solidFill>
                  <a:srgbClr val="333333"/>
                </a:solidFill>
                <a:latin typeface="+mj-lt"/>
                <a:cs typeface="Arial" pitchFamily="34" charset="0"/>
              </a:defRPr>
            </a:lvl5pPr>
          </a:lstStyle>
          <a:p>
            <a:pPr lvl="0"/>
            <a:r>
              <a:rPr kumimoji="0" lang="en-US" sz="1800" b="0" i="0" u="none" strike="noStrike" kern="0" cap="none" spc="0" normalizeH="0" baseline="0" noProof="0" dirty="0" smtClean="0">
                <a:ln>
                  <a:noFill/>
                </a:ln>
                <a:solidFill>
                  <a:srgbClr val="1F497D"/>
                </a:solidFill>
                <a:effectLst/>
                <a:uLnTx/>
                <a:uFillTx/>
                <a:latin typeface="+mj-lt"/>
              </a:rPr>
              <a:t>Second level </a:t>
            </a:r>
            <a:endParaRPr lang="en-US" dirty="0" smtClean="0"/>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2"/>
          <p:cNvSpPr>
            <a:spLocks noGrp="1"/>
          </p:cNvSpPr>
          <p:nvPr>
            <p:ph type="body" sz="quarter" idx="16" hasCustomPrompt="1"/>
          </p:nvPr>
        </p:nvSpPr>
        <p:spPr>
          <a:xfrm>
            <a:off x="6300788" y="1600200"/>
            <a:ext cx="2633662" cy="4333875"/>
          </a:xfrm>
        </p:spPr>
        <p:txBody>
          <a:bodyPr/>
          <a:lstStyle>
            <a:lvl1pPr>
              <a:buClr>
                <a:srgbClr val="FF6600"/>
              </a:buClr>
              <a:buFont typeface="Wingdings" pitchFamily="2" charset="2"/>
              <a:buChar char="Ø"/>
              <a:defRPr sz="2000">
                <a:solidFill>
                  <a:srgbClr val="003399"/>
                </a:solidFill>
                <a:latin typeface="+mj-lt"/>
                <a:cs typeface="Arial" pitchFamily="34" charset="0"/>
              </a:defRPr>
            </a:lvl1pPr>
            <a:lvl2pPr>
              <a:defRPr>
                <a:solidFill>
                  <a:srgbClr val="333333"/>
                </a:solidFill>
                <a:latin typeface="+mj-lt"/>
                <a:cs typeface="Arial" pitchFamily="34" charset="0"/>
              </a:defRPr>
            </a:lvl2pPr>
            <a:lvl3pPr>
              <a:defRPr>
                <a:solidFill>
                  <a:srgbClr val="333333"/>
                </a:solidFill>
                <a:latin typeface="+mj-lt"/>
                <a:cs typeface="Arial" pitchFamily="34" charset="0"/>
              </a:defRPr>
            </a:lvl3pPr>
            <a:lvl4pPr>
              <a:defRPr>
                <a:solidFill>
                  <a:srgbClr val="333333"/>
                </a:solidFill>
                <a:latin typeface="+mj-lt"/>
                <a:cs typeface="Arial" pitchFamily="34" charset="0"/>
              </a:defRPr>
            </a:lvl4pPr>
            <a:lvl5pPr>
              <a:defRPr>
                <a:solidFill>
                  <a:srgbClr val="333333"/>
                </a:solidFill>
                <a:latin typeface="+mj-lt"/>
                <a:cs typeface="Arial" pitchFamily="34" charset="0"/>
              </a:defRPr>
            </a:lvl5pPr>
          </a:lstStyle>
          <a:p>
            <a:pPr lvl="0"/>
            <a:r>
              <a:rPr kumimoji="0" lang="en-US" sz="1800" b="0" i="0" u="none" strike="noStrike" kern="0" cap="none" spc="0" normalizeH="0" baseline="0" noProof="0" dirty="0" smtClean="0">
                <a:ln>
                  <a:noFill/>
                </a:ln>
                <a:solidFill>
                  <a:srgbClr val="1F497D"/>
                </a:solidFill>
                <a:effectLst/>
                <a:uLnTx/>
                <a:uFillTx/>
                <a:latin typeface="+mj-lt"/>
              </a:rPr>
              <a:t>Second level </a:t>
            </a:r>
            <a:endParaRPr lang="en-US" dirty="0" smtClean="0"/>
          </a:p>
          <a:p>
            <a:pPr lvl="2"/>
            <a:r>
              <a:rPr lang="en-US" dirty="0" smtClean="0"/>
              <a:t>Third level</a:t>
            </a:r>
          </a:p>
          <a:p>
            <a:pPr lvl="3"/>
            <a:r>
              <a:rPr lang="en-US" dirty="0" smtClean="0"/>
              <a:t>Fourth level</a:t>
            </a:r>
          </a:p>
          <a:p>
            <a:pPr lvl="4"/>
            <a:r>
              <a:rPr lang="en-US" dirty="0" smtClean="0"/>
              <a:t>Fifth level</a:t>
            </a:r>
            <a:endParaRPr lang="en-US" dirty="0"/>
          </a:p>
        </p:txBody>
      </p:sp>
      <p:pic>
        <p:nvPicPr>
          <p:cNvPr id="20" name="Picture 19" descr="CIS4649_UCS_perfect_PP_divider.png"/>
          <p:cNvPicPr>
            <a:picLocks noChangeAspect="1"/>
          </p:cNvPicPr>
          <p:nvPr userDrawn="1"/>
        </p:nvPicPr>
        <p:blipFill>
          <a:blip r:embed="rId2" cstate="print"/>
          <a:stretch>
            <a:fillRect/>
          </a:stretch>
        </p:blipFill>
        <p:spPr>
          <a:xfrm>
            <a:off x="3059832" y="404664"/>
            <a:ext cx="72008" cy="5729312"/>
          </a:xfrm>
          <a:prstGeom prst="rect">
            <a:avLst/>
          </a:prstGeom>
        </p:spPr>
      </p:pic>
      <p:pic>
        <p:nvPicPr>
          <p:cNvPr id="21" name="Picture 20" descr="CIS4649_UCS_perfect_PP_divider.png"/>
          <p:cNvPicPr>
            <a:picLocks noChangeAspect="1"/>
          </p:cNvPicPr>
          <p:nvPr userDrawn="1"/>
        </p:nvPicPr>
        <p:blipFill>
          <a:blip r:embed="rId2" cstate="print"/>
          <a:stretch>
            <a:fillRect/>
          </a:stretch>
        </p:blipFill>
        <p:spPr>
          <a:xfrm>
            <a:off x="6084168" y="404664"/>
            <a:ext cx="72008" cy="5729312"/>
          </a:xfrm>
          <a:prstGeom prst="rect">
            <a:avLst/>
          </a:prstGeom>
        </p:spPr>
      </p:pic>
      <p:sp>
        <p:nvSpPr>
          <p:cNvPr id="34" name="Text Placeholder 33"/>
          <p:cNvSpPr>
            <a:spLocks noGrp="1"/>
          </p:cNvSpPr>
          <p:nvPr>
            <p:ph type="body" sz="quarter" idx="17" hasCustomPrompt="1"/>
          </p:nvPr>
        </p:nvSpPr>
        <p:spPr>
          <a:xfrm>
            <a:off x="3347864" y="332656"/>
            <a:ext cx="2447503" cy="1079401"/>
          </a:xfrm>
        </p:spPr>
        <p:txBody>
          <a:bodyPr wrap="square">
            <a:normAutofit/>
          </a:bodyPr>
          <a:lstStyle>
            <a:lvl1pPr marL="0" marR="0" indent="0" algn="l" defTabSz="914400" rtl="0" eaLnBrk="1" fontAlgn="auto" latinLnBrk="0" hangingPunct="1">
              <a:lnSpc>
                <a:spcPct val="95000"/>
              </a:lnSpc>
              <a:spcBef>
                <a:spcPts val="1440"/>
              </a:spcBef>
              <a:spcAft>
                <a:spcPts val="0"/>
              </a:spcAft>
              <a:buClr>
                <a:schemeClr val="tx2"/>
              </a:buClr>
              <a:buSzPct val="90000"/>
              <a:buFont typeface="Arial" pitchFamily="34" charset="0"/>
              <a:buNone/>
              <a:tabLst/>
              <a:defRPr kumimoji="0" lang="en-US" sz="3200" b="0" i="0" u="none" strike="noStrike" kern="1200" cap="none" spc="-100" normalizeH="0" baseline="0" noProof="0" smtClean="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defRPr>
            </a:lvl1pPr>
          </a:lstStyle>
          <a:p>
            <a:pPr lvl="0"/>
            <a:r>
              <a:rPr lang="en-AU" dirty="0" smtClean="0"/>
              <a:t>Three Column</a:t>
            </a:r>
          </a:p>
          <a:p>
            <a:pPr lvl="0"/>
            <a:endParaRPr lang="en-AU" dirty="0"/>
          </a:p>
        </p:txBody>
      </p:sp>
      <p:sp>
        <p:nvSpPr>
          <p:cNvPr id="39" name="Text Placeholder 33"/>
          <p:cNvSpPr>
            <a:spLocks noGrp="1"/>
          </p:cNvSpPr>
          <p:nvPr>
            <p:ph type="body" sz="quarter" idx="20" hasCustomPrompt="1"/>
          </p:nvPr>
        </p:nvSpPr>
        <p:spPr>
          <a:xfrm>
            <a:off x="323528" y="332656"/>
            <a:ext cx="2447503" cy="1079401"/>
          </a:xfrm>
        </p:spPr>
        <p:txBody>
          <a:bodyPr wrap="square">
            <a:normAutofit/>
          </a:bodyPr>
          <a:lstStyle>
            <a:lvl1pPr marL="0" marR="0" indent="0" algn="l" defTabSz="914400" rtl="0" eaLnBrk="1" fontAlgn="auto" latinLnBrk="0" hangingPunct="1">
              <a:lnSpc>
                <a:spcPct val="95000"/>
              </a:lnSpc>
              <a:spcBef>
                <a:spcPts val="1440"/>
              </a:spcBef>
              <a:spcAft>
                <a:spcPts val="0"/>
              </a:spcAft>
              <a:buClr>
                <a:schemeClr val="tx2"/>
              </a:buClr>
              <a:buSzPct val="90000"/>
              <a:buFont typeface="Arial" pitchFamily="34" charset="0"/>
              <a:buNone/>
              <a:tabLst/>
              <a:defRPr kumimoji="0" lang="en-US" sz="3200" b="0" i="0" u="none" strike="noStrike" kern="1200" cap="none" spc="-100" normalizeH="0" baseline="0" noProof="0" smtClean="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defRPr>
            </a:lvl1pPr>
          </a:lstStyle>
          <a:p>
            <a:pPr lvl="0"/>
            <a:r>
              <a:rPr lang="en-AU" dirty="0" smtClean="0"/>
              <a:t>Three Column</a:t>
            </a:r>
          </a:p>
          <a:p>
            <a:pPr lvl="0"/>
            <a:endParaRPr lang="en-AU" dirty="0"/>
          </a:p>
        </p:txBody>
      </p:sp>
      <p:sp>
        <p:nvSpPr>
          <p:cNvPr id="40" name="Text Placeholder 33"/>
          <p:cNvSpPr>
            <a:spLocks noGrp="1"/>
          </p:cNvSpPr>
          <p:nvPr>
            <p:ph type="body" sz="quarter" idx="21" hasCustomPrompt="1"/>
          </p:nvPr>
        </p:nvSpPr>
        <p:spPr>
          <a:xfrm>
            <a:off x="6372200" y="332656"/>
            <a:ext cx="2447503" cy="1079401"/>
          </a:xfrm>
        </p:spPr>
        <p:txBody>
          <a:bodyPr wrap="square">
            <a:normAutofit/>
          </a:bodyPr>
          <a:lstStyle>
            <a:lvl1pPr marL="0" marR="0" indent="0" algn="l" defTabSz="914400" rtl="0" eaLnBrk="1" fontAlgn="auto" latinLnBrk="0" hangingPunct="1">
              <a:lnSpc>
                <a:spcPct val="95000"/>
              </a:lnSpc>
              <a:spcBef>
                <a:spcPts val="1440"/>
              </a:spcBef>
              <a:spcAft>
                <a:spcPts val="0"/>
              </a:spcAft>
              <a:buClr>
                <a:schemeClr val="tx2"/>
              </a:buClr>
              <a:buSzPct val="90000"/>
              <a:buFont typeface="Arial" pitchFamily="34" charset="0"/>
              <a:buNone/>
              <a:tabLst/>
              <a:defRPr kumimoji="0" lang="en-US" sz="3200" b="0" i="0" u="none" strike="noStrike" kern="1200" cap="none" spc="-100" normalizeH="0" baseline="0" noProof="0" smtClean="0">
                <a:ln>
                  <a:noFill/>
                </a:ln>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effectLst/>
                <a:uLnTx/>
                <a:uFillTx/>
              </a:defRPr>
            </a:lvl1pPr>
          </a:lstStyle>
          <a:p>
            <a:pPr lvl="0"/>
            <a:r>
              <a:rPr lang="en-AU" dirty="0" smtClean="0"/>
              <a:t>Three Column</a:t>
            </a:r>
          </a:p>
          <a:p>
            <a:pPr lvl="0"/>
            <a:endParaRPr lang="en-AU"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ottom title_photo and tex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46888" y="1600200"/>
            <a:ext cx="4005072" cy="3749040"/>
          </a:xfrm>
        </p:spPr>
        <p:txBody>
          <a:bodyPr anchor="ctr" anchorCtr="0">
            <a:normAutofit/>
          </a:bodyPr>
          <a:lstStyle>
            <a:lvl1pPr marL="0" marR="0" indent="0" defTabSz="914400" eaLnBrk="1" fontAlgn="auto" latinLnBrk="0" hangingPunct="1">
              <a:lnSpc>
                <a:spcPct val="100000"/>
              </a:lnSpc>
              <a:spcBef>
                <a:spcPts val="0"/>
              </a:spcBef>
              <a:spcAft>
                <a:spcPts val="0"/>
              </a:spcAft>
              <a:buClrTx/>
              <a:buSzTx/>
              <a:buFontTx/>
              <a:buNone/>
              <a:tabLst/>
              <a:defRPr sz="2400" baseline="0">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4F81BD"/>
                </a:solidFill>
                <a:effectLst/>
                <a:uLnTx/>
                <a:uFillTx/>
                <a:latin typeface="+mj-lt"/>
              </a:rPr>
              <a:t>Use Cisco highlight color, bold, or both when emphasizing words, do not italicize; use yellow on the black template and red for the white template</a:t>
            </a:r>
          </a:p>
        </p:txBody>
      </p:sp>
      <p:sp>
        <p:nvSpPr>
          <p:cNvPr id="6" name="Picture Placeholder 5"/>
          <p:cNvSpPr>
            <a:spLocks noGrp="1"/>
          </p:cNvSpPr>
          <p:nvPr>
            <p:ph type="pic" sz="quarter" idx="11" hasCustomPrompt="1"/>
          </p:nvPr>
        </p:nvSpPr>
        <p:spPr>
          <a:xfrm>
            <a:off x="4873752" y="1947672"/>
            <a:ext cx="3429000" cy="2990088"/>
          </a:xfrm>
        </p:spPr>
        <p:txBody>
          <a:bodyPr anchor="ctr" anchorCtr="1"/>
          <a:lstStyle>
            <a:lvl1pPr algn="ctr">
              <a:buFontTx/>
              <a:buNone/>
              <a:defRPr>
                <a:latin typeface="+mj-lt"/>
              </a:defRPr>
            </a:lvl1pPr>
          </a:lstStyle>
          <a:p>
            <a:r>
              <a:rPr lang="en-US" dirty="0" smtClean="0"/>
              <a:t>Insert photo here</a:t>
            </a:r>
            <a:endParaRPr lang="en-US" dirty="0"/>
          </a:p>
        </p:txBody>
      </p:sp>
      <p:sp>
        <p:nvSpPr>
          <p:cNvPr id="5" name="Title Placeholder 1"/>
          <p:cNvSpPr>
            <a:spLocks noGrp="1"/>
          </p:cNvSpPr>
          <p:nvPr>
            <p:ph type="title"/>
          </p:nvPr>
        </p:nvSpPr>
        <p:spPr>
          <a:xfrm>
            <a:off x="179512" y="5445224"/>
            <a:ext cx="8588861" cy="838200"/>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9702" y="432215"/>
            <a:ext cx="8588861" cy="838200"/>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229701" y="1339745"/>
            <a:ext cx="8551441" cy="4965699"/>
          </a:xfrm>
          <a:prstGeom prst="rect">
            <a:avLst/>
          </a:prstGeom>
        </p:spPr>
        <p:txBody>
          <a:bodyPr vert="horz" lIns="91440" tIns="45720" rIns="91440" bIns="45720" rtlCol="0">
            <a:norm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51373" y="6586246"/>
            <a:ext cx="3420515" cy="175257"/>
          </a:xfrm>
          <a:prstGeom prst="rect">
            <a:avLst/>
          </a:prstGeom>
          <a:noFill/>
          <a:ln w="9525">
            <a:noFill/>
            <a:miter lim="800000"/>
            <a:headEnd/>
            <a:tailEnd/>
          </a:ln>
          <a:effectLst/>
        </p:spPr>
        <p:txBody>
          <a:bodyPr wrap="square" lIns="82124" tIns="41061" rIns="82124" bIns="41061" anchor="b" anchorCtr="0">
            <a:spAutoFit/>
          </a:bodyPr>
          <a:lstStyle/>
          <a:p>
            <a:pPr algn="l" defTabSz="814388">
              <a:lnSpc>
                <a:spcPct val="100000"/>
              </a:lnSpc>
            </a:pPr>
            <a:r>
              <a:rPr lang="en-US" sz="600" dirty="0" smtClean="0">
                <a:solidFill>
                  <a:srgbClr val="C0C0C0"/>
                </a:solidFill>
                <a:latin typeface="+mj-lt"/>
              </a:rPr>
              <a:t>© 2010 Cisco and/or its affiliates. All rights reserved.</a:t>
            </a:r>
            <a:endParaRPr lang="en-US" sz="600" dirty="0">
              <a:solidFill>
                <a:srgbClr val="C0C0C0"/>
              </a:solidFill>
              <a:latin typeface="+mj-lt"/>
            </a:endParaRPr>
          </a:p>
        </p:txBody>
      </p:sp>
      <p:sp>
        <p:nvSpPr>
          <p:cNvPr id="11" name="Rectangle 5"/>
          <p:cNvSpPr>
            <a:spLocks noChangeArrowheads="1"/>
          </p:cNvSpPr>
          <p:nvPr/>
        </p:nvSpPr>
        <p:spPr bwMode="ltGray">
          <a:xfrm>
            <a:off x="7763787" y="6584512"/>
            <a:ext cx="811863" cy="175257"/>
          </a:xfrm>
          <a:prstGeom prst="rect">
            <a:avLst/>
          </a:prstGeom>
          <a:noFill/>
          <a:ln w="9525">
            <a:noFill/>
            <a:miter lim="800000"/>
            <a:headEnd/>
            <a:tailEnd/>
          </a:ln>
          <a:effectLst/>
        </p:spPr>
        <p:txBody>
          <a:bodyPr wrap="none" lIns="82124" tIns="41061" rIns="82124" bIns="41061" anchor="b">
            <a:spAutoFit/>
          </a:bodyPr>
          <a:lstStyle/>
          <a:p>
            <a:pPr algn="r" defTabSz="814388">
              <a:lnSpc>
                <a:spcPct val="100000"/>
              </a:lnSpc>
            </a:pPr>
            <a:r>
              <a:rPr lang="en-US" sz="600" dirty="0">
                <a:solidFill>
                  <a:srgbClr val="C0C0C0"/>
                </a:solidFill>
                <a:latin typeface="+mj-lt"/>
              </a:rPr>
              <a:t>Cisco Confidential</a:t>
            </a:r>
          </a:p>
        </p:txBody>
      </p:sp>
      <p:sp>
        <p:nvSpPr>
          <p:cNvPr id="9" name="Rectangle 7"/>
          <p:cNvSpPr>
            <a:spLocks noChangeArrowheads="1"/>
          </p:cNvSpPr>
          <p:nvPr/>
        </p:nvSpPr>
        <p:spPr bwMode="ltGray">
          <a:xfrm>
            <a:off x="8649525" y="6580408"/>
            <a:ext cx="260429" cy="175257"/>
          </a:xfrm>
          <a:prstGeom prst="rect">
            <a:avLst/>
          </a:prstGeom>
          <a:noFill/>
          <a:ln w="9525" algn="ctr">
            <a:noFill/>
            <a:miter lim="800000"/>
            <a:headEnd/>
            <a:tailEnd/>
          </a:ln>
          <a:effectLst/>
        </p:spPr>
        <p:txBody>
          <a:bodyPr wrap="none" lIns="82124" tIns="41061" rIns="82124" bIns="41061" anchor="b">
            <a:spAutoFit/>
          </a:bodyPr>
          <a:lstStyle/>
          <a:p>
            <a:pPr algn="r" defTabSz="814388">
              <a:lnSpc>
                <a:spcPct val="100000"/>
              </a:lnSpc>
            </a:pPr>
            <a:fld id="{DFCF27A5-1A5B-48D3-A060-2758FFBB1ADD}" type="slidenum">
              <a:rPr lang="en-US" sz="600">
                <a:solidFill>
                  <a:srgbClr val="C0C0C0"/>
                </a:solidFill>
                <a:latin typeface="+mj-lt"/>
              </a:rPr>
              <a:pPr algn="r" defTabSz="814388">
                <a:lnSpc>
                  <a:spcPct val="100000"/>
                </a:lnSpc>
              </a:pPr>
              <a:t>‹#›</a:t>
            </a:fld>
            <a:endParaRPr lang="en-US" sz="600" dirty="0">
              <a:solidFill>
                <a:srgbClr val="C0C0C0"/>
              </a:solidFill>
              <a:latin typeface="+mj-lt"/>
            </a:endParaRPr>
          </a:p>
        </p:txBody>
      </p:sp>
      <p:pic>
        <p:nvPicPr>
          <p:cNvPr id="12" name="Picture 11" descr="CIS4649_UCS_perfect_PP_divider.png"/>
          <p:cNvPicPr>
            <a:picLocks noChangeAspect="1"/>
          </p:cNvPicPr>
          <p:nvPr userDrawn="1"/>
        </p:nvPicPr>
        <p:blipFill>
          <a:blip r:embed="rId15" cstate="print"/>
          <a:stretch>
            <a:fillRect/>
          </a:stretch>
        </p:blipFill>
        <p:spPr>
          <a:xfrm rot="5400000">
            <a:off x="4427984" y="2204863"/>
            <a:ext cx="144016" cy="8496944"/>
          </a:xfrm>
          <a:prstGeom prst="rect">
            <a:avLst/>
          </a:prstGeom>
        </p:spPr>
      </p:pic>
    </p:spTree>
  </p:cSld>
  <p:clrMap bg1="lt1" tx1="dk1" bg2="lt2" tx2="dk2" accent1="accent1" accent2="accent2" accent3="accent3" accent4="accent4" accent5="accent5" accent6="accent6" hlink="hlink" folHlink="folHlink"/>
  <p:sldLayoutIdLst>
    <p:sldLayoutId id="2147483929" r:id="rId1"/>
    <p:sldLayoutId id="2147483899" r:id="rId2"/>
    <p:sldLayoutId id="2147483901" r:id="rId3"/>
    <p:sldLayoutId id="2147483902" r:id="rId4"/>
    <p:sldLayoutId id="2147483903" r:id="rId5"/>
    <p:sldLayoutId id="2147483904" r:id="rId6"/>
    <p:sldLayoutId id="2147483905" r:id="rId7"/>
    <p:sldLayoutId id="2147483906" r:id="rId8"/>
    <p:sldLayoutId id="2147483908" r:id="rId9"/>
    <p:sldLayoutId id="2147483930" r:id="rId10"/>
    <p:sldLayoutId id="2147483935" r:id="rId11"/>
    <p:sldLayoutId id="2147483937" r:id="rId12"/>
    <p:sldLayoutId id="2147483938" r:id="rId13"/>
  </p:sldLayoutIdLst>
  <p:transition xmlns:p14="http://schemas.microsoft.com/office/powerpoint/2010/main">
    <p:wipe dir="r"/>
  </p:transition>
  <p:timing>
    <p:tnLst>
      <p:par>
        <p:cTn xmlns:p14="http://schemas.microsoft.com/office/powerpoint/2010/main" id="1" dur="indefinite" restart="never" nodeType="tmRoot"/>
      </p:par>
    </p:tnLst>
  </p:timing>
  <p:txStyles>
    <p:titleStyle>
      <a:lvl1pPr algn="l" defTabSz="914400" rtl="0" eaLnBrk="1" latinLnBrk="0" hangingPunct="1">
        <a:lnSpc>
          <a:spcPct val="80000"/>
        </a:lnSpc>
        <a:spcBef>
          <a:spcPct val="0"/>
        </a:spcBef>
        <a:buNone/>
        <a:defRPr lang="en-US" sz="3600" b="0" kern="1200" spc="-100" baseline="0" dirty="0">
          <a:gradFill flip="none" rotWithShape="1">
            <a:gsLst>
              <a:gs pos="0">
                <a:srgbClr val="000000"/>
              </a:gs>
              <a:gs pos="0">
                <a:srgbClr val="000000"/>
              </a:gs>
              <a:gs pos="0">
                <a:srgbClr val="000000"/>
              </a:gs>
              <a:gs pos="39999">
                <a:srgbClr val="0A128C"/>
              </a:gs>
              <a:gs pos="70000">
                <a:srgbClr val="0066FF"/>
              </a:gs>
              <a:gs pos="88000">
                <a:srgbClr val="FF9900"/>
              </a:gs>
              <a:gs pos="88000">
                <a:srgbClr val="FF6600"/>
              </a:gs>
              <a:gs pos="88000">
                <a:srgbClr val="FF6600"/>
              </a:gs>
            </a:gsLst>
            <a:lin ang="2700000" scaled="1"/>
            <a:tileRect/>
          </a:gradFill>
          <a:latin typeface="+mj-lt"/>
          <a:ea typeface="+mj-ea"/>
          <a:cs typeface="+mj-cs"/>
        </a:defRPr>
      </a:lvl1pPr>
    </p:titleStyle>
    <p:bodyStyle>
      <a:lvl1pPr marL="228600" indent="-228600" algn="l" defTabSz="914400" rtl="0" eaLnBrk="1" latinLnBrk="0" hangingPunct="1">
        <a:lnSpc>
          <a:spcPct val="95000"/>
        </a:lnSpc>
        <a:spcBef>
          <a:spcPts val="1440"/>
        </a:spcBef>
        <a:buClr>
          <a:schemeClr val="tx2"/>
        </a:buClr>
        <a:buSzPct val="90000"/>
        <a:buFont typeface="Arial" pitchFamily="34" charset="0"/>
        <a:buChar char="•"/>
        <a:tabLst/>
        <a:defRPr lang="en-US" sz="2000" kern="1200" dirty="0" smtClean="0">
          <a:solidFill>
            <a:srgbClr val="333333"/>
          </a:solidFill>
          <a:latin typeface="+mj-lt"/>
          <a:ea typeface="+mn-ea"/>
          <a:cs typeface="+mn-cs"/>
        </a:defRPr>
      </a:lvl1pPr>
      <a:lvl2pPr marL="406400" indent="0" algn="l" defTabSz="914400" rtl="0" eaLnBrk="1" latinLnBrk="0" hangingPunct="1">
        <a:lnSpc>
          <a:spcPct val="95000"/>
        </a:lnSpc>
        <a:spcBef>
          <a:spcPts val="840"/>
        </a:spcBef>
        <a:buClr>
          <a:schemeClr val="tx2"/>
        </a:buClr>
        <a:buFontTx/>
        <a:buNone/>
        <a:defRPr lang="en-US" sz="1800" kern="1200" dirty="0" smtClean="0">
          <a:solidFill>
            <a:srgbClr val="333333"/>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dirty="0" smtClean="0">
          <a:solidFill>
            <a:srgbClr val="333333"/>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dirty="0" smtClean="0">
          <a:solidFill>
            <a:srgbClr val="333333"/>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dirty="0">
          <a:solidFill>
            <a:srgbClr val="333333"/>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jpeg"/><Relationship Id="rId8" Type="http://schemas.openxmlformats.org/officeDocument/2006/relationships/image" Target="../media/image18.png"/><Relationship Id="rId9" Type="http://schemas.openxmlformats.org/officeDocument/2006/relationships/image" Target="../media/image19.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eg"/><Relationship Id="rId5" Type="http://schemas.openxmlformats.org/officeDocument/2006/relationships/image" Target="../media/image22.emf"/><Relationship Id="rId6" Type="http://schemas.openxmlformats.org/officeDocument/2006/relationships/image" Target="../media/image23.jpeg"/><Relationship Id="rId7" Type="http://schemas.openxmlformats.org/officeDocument/2006/relationships/image" Target="../media/image24.png"/><Relationship Id="rId8" Type="http://schemas.openxmlformats.org/officeDocument/2006/relationships/image" Target="../media/image17.jpeg"/><Relationship Id="rId9" Type="http://schemas.openxmlformats.org/officeDocument/2006/relationships/image" Target="../media/image25.jpeg"/><Relationship Id="rId10" Type="http://schemas.openxmlformats.org/officeDocument/2006/relationships/image" Target="../media/image26.png"/><Relationship Id="rId1" Type="http://schemas.openxmlformats.org/officeDocument/2006/relationships/tags" Target="../tags/tag1.xml"/><Relationship Id="rId2"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13.xml.rels><?xml version="1.0" encoding="UTF-8" standalone="yes"?>
<Relationships xmlns="http://schemas.openxmlformats.org/package/2006/relationships"><Relationship Id="rId11" Type="http://schemas.openxmlformats.org/officeDocument/2006/relationships/image" Target="../media/image36.jpeg"/><Relationship Id="rId12" Type="http://schemas.openxmlformats.org/officeDocument/2006/relationships/image" Target="../media/image37.jpeg"/><Relationship Id="rId13" Type="http://schemas.openxmlformats.org/officeDocument/2006/relationships/image" Target="../media/image38.jpeg"/><Relationship Id="rId14" Type="http://schemas.openxmlformats.org/officeDocument/2006/relationships/image" Target="../media/image39.jpeg"/><Relationship Id="rId15" Type="http://schemas.openxmlformats.org/officeDocument/2006/relationships/image" Target="../media/image40.jpeg"/><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28.jpeg"/><Relationship Id="rId4" Type="http://schemas.openxmlformats.org/officeDocument/2006/relationships/image" Target="../media/image29.jpeg"/><Relationship Id="rId5" Type="http://schemas.openxmlformats.org/officeDocument/2006/relationships/image" Target="../media/image30.jpeg"/><Relationship Id="rId6" Type="http://schemas.openxmlformats.org/officeDocument/2006/relationships/image" Target="../media/image31.jpeg"/><Relationship Id="rId7" Type="http://schemas.openxmlformats.org/officeDocument/2006/relationships/image" Target="../media/image32.jpeg"/><Relationship Id="rId8" Type="http://schemas.openxmlformats.org/officeDocument/2006/relationships/image" Target="../media/image33.jpeg"/><Relationship Id="rId9" Type="http://schemas.openxmlformats.org/officeDocument/2006/relationships/image" Target="../media/image34.jpeg"/><Relationship Id="rId10" Type="http://schemas.openxmlformats.org/officeDocument/2006/relationships/image" Target="../media/image3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jpeg"/><Relationship Id="rId5" Type="http://schemas.openxmlformats.org/officeDocument/2006/relationships/image" Target="../media/image45.png"/><Relationship Id="rId6" Type="http://schemas.openxmlformats.org/officeDocument/2006/relationships/image" Target="../media/image46.png"/><Relationship Id="rId1" Type="http://schemas.openxmlformats.org/officeDocument/2006/relationships/slideLayout" Target="../slideLayouts/slideLayout12.xml"/><Relationship Id="rId2" Type="http://schemas.openxmlformats.org/officeDocument/2006/relationships/image" Target="../media/image4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www.cisco.com/go/300switchestolly" TargetMode="External"/><Relationship Id="rId3" Type="http://schemas.openxmlformats.org/officeDocument/2006/relationships/image" Target="../media/image4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1" Type="http://schemas.openxmlformats.org/officeDocument/2006/relationships/image" Target="../media/image26.png"/><Relationship Id="rId12" Type="http://schemas.openxmlformats.org/officeDocument/2006/relationships/image" Target="../media/image50.jpeg"/><Relationship Id="rId13" Type="http://schemas.openxmlformats.org/officeDocument/2006/relationships/image" Target="../media/image51.png"/><Relationship Id="rId14" Type="http://schemas.openxmlformats.org/officeDocument/2006/relationships/image" Target="../media/image52.jpeg"/><Relationship Id="rId1" Type="http://schemas.openxmlformats.org/officeDocument/2006/relationships/tags" Target="../tags/tag2.xml"/><Relationship Id="rId2" Type="http://schemas.openxmlformats.org/officeDocument/2006/relationships/slideLayout" Target="../slideLayouts/slideLayout6.xml"/><Relationship Id="rId3" Type="http://schemas.openxmlformats.org/officeDocument/2006/relationships/notesSlide" Target="../notesSlides/notesSlide14.xml"/><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emf"/><Relationship Id="rId7" Type="http://schemas.openxmlformats.org/officeDocument/2006/relationships/image" Target="../media/image23.jpeg"/><Relationship Id="rId8" Type="http://schemas.openxmlformats.org/officeDocument/2006/relationships/image" Target="../media/image49.jpeg"/><Relationship Id="rId9" Type="http://schemas.openxmlformats.org/officeDocument/2006/relationships/image" Target="../media/image17.jpeg"/><Relationship Id="rId10" Type="http://schemas.openxmlformats.org/officeDocument/2006/relationships/image" Target="../media/image2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image" Target="../media/image55.jpeg"/><Relationship Id="rId4" Type="http://schemas.openxmlformats.org/officeDocument/2006/relationships/image" Target="../media/image56.jpeg"/><Relationship Id="rId1" Type="http://schemas.openxmlformats.org/officeDocument/2006/relationships/tags" Target="../tags/tag3.xml"/><Relationship Id="rId2"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60.wmf"/><Relationship Id="rId7" Type="http://schemas.openxmlformats.org/officeDocument/2006/relationships/image" Target="../media/image61.wmf"/><Relationship Id="rId1" Type="http://schemas.openxmlformats.org/officeDocument/2006/relationships/tags" Target="../tags/tag4.xml"/><Relationship Id="rId2"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image" Target="../media/image66.png"/><Relationship Id="rId7" Type="http://schemas.openxmlformats.org/officeDocument/2006/relationships/image" Target="../media/image67.png"/><Relationship Id="rId1" Type="http://schemas.openxmlformats.org/officeDocument/2006/relationships/slideLayout" Target="../slideLayouts/slideLayout10.xml"/><Relationship Id="rId2" Type="http://schemas.openxmlformats.org/officeDocument/2006/relationships/image" Target="../media/image62.png"/></Relationships>
</file>

<file path=ppt/slides/_rels/slide24.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jpeg"/><Relationship Id="rId6" Type="http://schemas.openxmlformats.org/officeDocument/2006/relationships/image" Target="../media/image71.png"/><Relationship Id="rId7" Type="http://schemas.openxmlformats.org/officeDocument/2006/relationships/image" Target="../media/image72.png"/><Relationship Id="rId8" Type="http://schemas.openxmlformats.org/officeDocument/2006/relationships/image" Target="../media/image73.jpe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www.cisco.com/cisco/web/solutions/small_business/products/routers_switches/300_series_switches/index.html-tab-ForPartner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s://supportforums.cisco.com/community/netpro/small-business/onlinedemos?view=overview" TargetMode="External"/><Relationship Id="rId3" Type="http://schemas.openxmlformats.org/officeDocument/2006/relationships/image" Target="../media/image7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10.xml"/><Relationship Id="rId2"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jpeg"/><Relationship Id="rId6" Type="http://schemas.openxmlformats.org/officeDocument/2006/relationships/image" Target="../media/image9.jpeg"/><Relationship Id="rId7" Type="http://schemas.openxmlformats.org/officeDocument/2006/relationships/image" Target="../media/image10.jpeg"/><Relationship Id="rId8" Type="http://schemas.openxmlformats.org/officeDocument/2006/relationships/image" Target="../media/image11.jpeg"/><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Fast Track 2 -           Small Business Switching – Module 4</a:t>
            </a:r>
            <a:endParaRPr lang="en-US" dirty="0"/>
          </a:p>
        </p:txBody>
      </p:sp>
      <p:sp>
        <p:nvSpPr>
          <p:cNvPr id="3" name="Subtitle 2"/>
          <p:cNvSpPr>
            <a:spLocks noGrp="1"/>
          </p:cNvSpPr>
          <p:nvPr>
            <p:ph type="subTitle" idx="1"/>
          </p:nvPr>
        </p:nvSpPr>
        <p:spPr>
          <a:xfrm>
            <a:off x="236383" y="4464068"/>
            <a:ext cx="8112126" cy="1893890"/>
          </a:xfrm>
        </p:spPr>
        <p:txBody>
          <a:bodyPr>
            <a:normAutofit/>
          </a:bodyPr>
          <a:lstStyle/>
          <a:p>
            <a:r>
              <a:rPr lang="en-US" dirty="0" smtClean="0">
                <a:solidFill>
                  <a:srgbClr val="FF9900"/>
                </a:solidFill>
              </a:rPr>
              <a:t>David Harper</a:t>
            </a:r>
            <a:endParaRPr dirty="0" smtClean="0">
              <a:solidFill>
                <a:srgbClr val="FF9900"/>
              </a:solidFill>
            </a:endParaRPr>
          </a:p>
          <a:p>
            <a:r>
              <a:rPr lang="en-US" dirty="0" smtClean="0">
                <a:solidFill>
                  <a:srgbClr val="FF9900"/>
                </a:solidFill>
              </a:rPr>
              <a:t/>
            </a:r>
            <a:br>
              <a:rPr lang="en-US" dirty="0" smtClean="0">
                <a:solidFill>
                  <a:srgbClr val="FF9900"/>
                </a:solidFill>
              </a:rPr>
            </a:br>
            <a:r>
              <a:rPr lang="en-US" dirty="0" smtClean="0">
                <a:solidFill>
                  <a:srgbClr val="FF9900"/>
                </a:solidFill>
              </a:rPr>
              <a:t>August 2011</a:t>
            </a:r>
            <a:endParaRPr lang="en-US" dirty="0">
              <a:solidFill>
                <a:srgbClr val="FF9900"/>
              </a:solidFill>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0"/>
          <p:cNvSpPr>
            <a:spLocks noChangeArrowheads="1"/>
          </p:cNvSpPr>
          <p:nvPr/>
        </p:nvSpPr>
        <p:spPr bwMode="auto">
          <a:xfrm>
            <a:off x="0" y="1418908"/>
            <a:ext cx="9145588" cy="5131050"/>
          </a:xfrm>
          <a:prstGeom prst="rect">
            <a:avLst/>
          </a:prstGeom>
          <a:solidFill>
            <a:schemeClr val="bg2">
              <a:lumMod val="75000"/>
            </a:schemeClr>
          </a:soli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14" name="Rectangle 60"/>
          <p:cNvSpPr>
            <a:spLocks noChangeArrowheads="1"/>
          </p:cNvSpPr>
          <p:nvPr/>
        </p:nvSpPr>
        <p:spPr bwMode="auto">
          <a:xfrm>
            <a:off x="0" y="1420441"/>
            <a:ext cx="9144000" cy="5131051"/>
          </a:xfrm>
          <a:prstGeom prst="rect">
            <a:avLst/>
          </a:prstGeom>
          <a:gradFill rotWithShape="1">
            <a:gsLst>
              <a:gs pos="0">
                <a:schemeClr val="bg1">
                  <a:alpha val="77000"/>
                </a:schemeClr>
              </a:gs>
              <a:gs pos="50000">
                <a:srgbClr val="D1D1D5"/>
              </a:gs>
              <a:gs pos="100000">
                <a:schemeClr val="bg1">
                  <a:alpha val="69000"/>
                </a:schemeClr>
              </a:gs>
            </a:gsLst>
            <a:lin ang="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236538" marR="0" lvl="1" indent="-236538" fontAlgn="base">
              <a:lnSpc>
                <a:spcPct val="80000"/>
              </a:lnSpc>
              <a:spcBef>
                <a:spcPts val="840"/>
              </a:spcBef>
              <a:spcAft>
                <a:spcPct val="0"/>
              </a:spcAft>
              <a:buClr>
                <a:schemeClr val="accent1"/>
              </a:buClr>
              <a:buSzTx/>
              <a:buFont typeface="Wingdings" pitchFamily="2" charset="2"/>
              <a:buChar char="§"/>
              <a:tabLst/>
            </a:pPr>
            <a:endParaRPr lang="en-US" smtClean="0"/>
          </a:p>
        </p:txBody>
      </p:sp>
      <p:sp>
        <p:nvSpPr>
          <p:cNvPr id="44034" name="Title 1"/>
          <p:cNvSpPr>
            <a:spLocks noGrp="1"/>
          </p:cNvSpPr>
          <p:nvPr>
            <p:ph type="title"/>
          </p:nvPr>
        </p:nvSpPr>
        <p:spPr/>
        <p:txBody>
          <a:bodyPr/>
          <a:lstStyle/>
          <a:p>
            <a:r>
              <a:rPr lang="en-US" smtClean="0"/>
              <a:t>Next-Generation Internet</a:t>
            </a:r>
          </a:p>
        </p:txBody>
      </p:sp>
      <p:grpSp>
        <p:nvGrpSpPr>
          <p:cNvPr id="3" name="Group 7"/>
          <p:cNvGrpSpPr>
            <a:grpSpLocks/>
          </p:cNvGrpSpPr>
          <p:nvPr/>
        </p:nvGrpSpPr>
        <p:grpSpPr bwMode="auto">
          <a:xfrm>
            <a:off x="511360" y="5232349"/>
            <a:ext cx="927413" cy="927414"/>
            <a:chOff x="2338" y="1816"/>
            <a:chExt cx="664" cy="664"/>
          </a:xfrm>
        </p:grpSpPr>
        <p:sp>
          <p:nvSpPr>
            <p:cNvPr id="20" name="Oval 8"/>
            <p:cNvSpPr>
              <a:spLocks noChangeArrowheads="1"/>
            </p:cNvSpPr>
            <p:nvPr/>
          </p:nvSpPr>
          <p:spPr bwMode="auto">
            <a:xfrm>
              <a:off x="2338" y="1816"/>
              <a:ext cx="664" cy="664"/>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a:p>
          </p:txBody>
        </p:sp>
        <p:sp>
          <p:nvSpPr>
            <p:cNvPr id="21"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a:p>
          </p:txBody>
        </p:sp>
        <p:sp>
          <p:nvSpPr>
            <p:cNvPr id="22"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p:spPr>
          <p:txBody>
            <a:bodyPr rot="10800000" wrap="none" lIns="73025" tIns="36511" rIns="73025" bIns="36511" anchor="ctr"/>
            <a:lstStyle/>
            <a:p>
              <a:endParaRPr lang="en-US"/>
            </a:p>
          </p:txBody>
        </p:sp>
      </p:grpSp>
      <p:grpSp>
        <p:nvGrpSpPr>
          <p:cNvPr id="4" name="Group 7"/>
          <p:cNvGrpSpPr>
            <a:grpSpLocks/>
          </p:cNvGrpSpPr>
          <p:nvPr/>
        </p:nvGrpSpPr>
        <p:grpSpPr bwMode="auto">
          <a:xfrm>
            <a:off x="1950133" y="5232349"/>
            <a:ext cx="927413" cy="927414"/>
            <a:chOff x="2338" y="1816"/>
            <a:chExt cx="664" cy="664"/>
          </a:xfrm>
        </p:grpSpPr>
        <p:sp>
          <p:nvSpPr>
            <p:cNvPr id="24" name="Oval 8"/>
            <p:cNvSpPr>
              <a:spLocks noChangeArrowheads="1"/>
            </p:cNvSpPr>
            <p:nvPr/>
          </p:nvSpPr>
          <p:spPr bwMode="auto">
            <a:xfrm>
              <a:off x="2338" y="1816"/>
              <a:ext cx="664" cy="664"/>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a:p>
          </p:txBody>
        </p:sp>
        <p:sp>
          <p:nvSpPr>
            <p:cNvPr id="25"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a:p>
          </p:txBody>
        </p:sp>
        <p:sp>
          <p:nvSpPr>
            <p:cNvPr id="26"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p:spPr>
          <p:txBody>
            <a:bodyPr rot="10800000" wrap="none" lIns="73025" tIns="36511" rIns="73025" bIns="36511" anchor="ctr"/>
            <a:lstStyle/>
            <a:p>
              <a:endParaRPr lang="en-US"/>
            </a:p>
          </p:txBody>
        </p:sp>
      </p:grpSp>
      <p:grpSp>
        <p:nvGrpSpPr>
          <p:cNvPr id="5" name="Group 7"/>
          <p:cNvGrpSpPr>
            <a:grpSpLocks/>
          </p:cNvGrpSpPr>
          <p:nvPr/>
        </p:nvGrpSpPr>
        <p:grpSpPr bwMode="auto">
          <a:xfrm>
            <a:off x="3388906" y="5232349"/>
            <a:ext cx="927413" cy="927414"/>
            <a:chOff x="2338" y="1816"/>
            <a:chExt cx="664" cy="664"/>
          </a:xfrm>
        </p:grpSpPr>
        <p:sp>
          <p:nvSpPr>
            <p:cNvPr id="28" name="Oval 8"/>
            <p:cNvSpPr>
              <a:spLocks noChangeArrowheads="1"/>
            </p:cNvSpPr>
            <p:nvPr/>
          </p:nvSpPr>
          <p:spPr bwMode="auto">
            <a:xfrm>
              <a:off x="2338" y="1816"/>
              <a:ext cx="664" cy="664"/>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a:p>
          </p:txBody>
        </p:sp>
        <p:sp>
          <p:nvSpPr>
            <p:cNvPr id="29"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a:p>
          </p:txBody>
        </p:sp>
        <p:sp>
          <p:nvSpPr>
            <p:cNvPr id="30"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p:spPr>
          <p:txBody>
            <a:bodyPr rot="10800000" wrap="none" lIns="73025" tIns="36511" rIns="73025" bIns="36511" anchor="ctr"/>
            <a:lstStyle/>
            <a:p>
              <a:endParaRPr lang="en-US"/>
            </a:p>
          </p:txBody>
        </p:sp>
      </p:grpSp>
      <p:grpSp>
        <p:nvGrpSpPr>
          <p:cNvPr id="6" name="Group 7"/>
          <p:cNvGrpSpPr>
            <a:grpSpLocks/>
          </p:cNvGrpSpPr>
          <p:nvPr/>
        </p:nvGrpSpPr>
        <p:grpSpPr bwMode="auto">
          <a:xfrm>
            <a:off x="4827679" y="5232349"/>
            <a:ext cx="927413" cy="927414"/>
            <a:chOff x="2338" y="1816"/>
            <a:chExt cx="664" cy="664"/>
          </a:xfrm>
        </p:grpSpPr>
        <p:sp>
          <p:nvSpPr>
            <p:cNvPr id="32" name="Oval 8"/>
            <p:cNvSpPr>
              <a:spLocks noChangeArrowheads="1"/>
            </p:cNvSpPr>
            <p:nvPr/>
          </p:nvSpPr>
          <p:spPr bwMode="auto">
            <a:xfrm>
              <a:off x="2338" y="1816"/>
              <a:ext cx="664" cy="664"/>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a:p>
          </p:txBody>
        </p:sp>
        <p:sp>
          <p:nvSpPr>
            <p:cNvPr id="33"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a:p>
          </p:txBody>
        </p:sp>
        <p:sp>
          <p:nvSpPr>
            <p:cNvPr id="34"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p:spPr>
          <p:txBody>
            <a:bodyPr rot="10800000" wrap="none" lIns="73025" tIns="36511" rIns="73025" bIns="36511" anchor="ctr"/>
            <a:lstStyle/>
            <a:p>
              <a:endParaRPr lang="en-US"/>
            </a:p>
          </p:txBody>
        </p:sp>
      </p:grpSp>
      <p:grpSp>
        <p:nvGrpSpPr>
          <p:cNvPr id="7" name="Group 7"/>
          <p:cNvGrpSpPr>
            <a:grpSpLocks/>
          </p:cNvGrpSpPr>
          <p:nvPr/>
        </p:nvGrpSpPr>
        <p:grpSpPr bwMode="auto">
          <a:xfrm>
            <a:off x="6266452" y="5232349"/>
            <a:ext cx="927413" cy="927414"/>
            <a:chOff x="2338" y="1816"/>
            <a:chExt cx="664" cy="664"/>
          </a:xfrm>
        </p:grpSpPr>
        <p:sp>
          <p:nvSpPr>
            <p:cNvPr id="36" name="Oval 8"/>
            <p:cNvSpPr>
              <a:spLocks noChangeArrowheads="1"/>
            </p:cNvSpPr>
            <p:nvPr/>
          </p:nvSpPr>
          <p:spPr bwMode="auto">
            <a:xfrm>
              <a:off x="2338" y="1816"/>
              <a:ext cx="664" cy="664"/>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a:p>
          </p:txBody>
        </p:sp>
        <p:sp>
          <p:nvSpPr>
            <p:cNvPr id="37"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a:p>
          </p:txBody>
        </p:sp>
        <p:sp>
          <p:nvSpPr>
            <p:cNvPr id="38"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p:spPr>
          <p:txBody>
            <a:bodyPr rot="10800000" wrap="none" lIns="73025" tIns="36511" rIns="73025" bIns="36511" anchor="ctr"/>
            <a:lstStyle/>
            <a:p>
              <a:endParaRPr lang="en-US"/>
            </a:p>
          </p:txBody>
        </p:sp>
      </p:grpSp>
      <p:grpSp>
        <p:nvGrpSpPr>
          <p:cNvPr id="8" name="Group 7"/>
          <p:cNvGrpSpPr>
            <a:grpSpLocks/>
          </p:cNvGrpSpPr>
          <p:nvPr/>
        </p:nvGrpSpPr>
        <p:grpSpPr bwMode="auto">
          <a:xfrm>
            <a:off x="7705225" y="5232349"/>
            <a:ext cx="927413" cy="927414"/>
            <a:chOff x="2338" y="1816"/>
            <a:chExt cx="664" cy="664"/>
          </a:xfrm>
        </p:grpSpPr>
        <p:sp>
          <p:nvSpPr>
            <p:cNvPr id="40" name="Oval 8"/>
            <p:cNvSpPr>
              <a:spLocks noChangeArrowheads="1"/>
            </p:cNvSpPr>
            <p:nvPr/>
          </p:nvSpPr>
          <p:spPr bwMode="auto">
            <a:xfrm>
              <a:off x="2338" y="1816"/>
              <a:ext cx="664" cy="664"/>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a:p>
          </p:txBody>
        </p:sp>
        <p:sp>
          <p:nvSpPr>
            <p:cNvPr id="41"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a:p>
          </p:txBody>
        </p:sp>
        <p:sp>
          <p:nvSpPr>
            <p:cNvPr id="42"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p:spPr>
          <p:txBody>
            <a:bodyPr rot="10800000" wrap="none" lIns="73025" tIns="36511" rIns="73025" bIns="36511" anchor="ctr"/>
            <a:lstStyle/>
            <a:p>
              <a:endParaRPr lang="en-US"/>
            </a:p>
          </p:txBody>
        </p:sp>
      </p:grpSp>
      <p:grpSp>
        <p:nvGrpSpPr>
          <p:cNvPr id="9" name="Group 49"/>
          <p:cNvGrpSpPr/>
          <p:nvPr/>
        </p:nvGrpSpPr>
        <p:grpSpPr>
          <a:xfrm>
            <a:off x="-95787" y="1614630"/>
            <a:ext cx="3969288" cy="656372"/>
            <a:chOff x="-95787" y="7947520"/>
            <a:chExt cx="3969288" cy="1549401"/>
          </a:xfrm>
        </p:grpSpPr>
        <p:sp>
          <p:nvSpPr>
            <p:cNvPr id="45" name="Rounded Rectangle 44"/>
            <p:cNvSpPr/>
            <p:nvPr/>
          </p:nvSpPr>
          <p:spPr>
            <a:xfrm rot="16200000">
              <a:off x="1114156" y="6737577"/>
              <a:ext cx="1549401" cy="3969288"/>
            </a:xfrm>
            <a:prstGeom prst="roundRect">
              <a:avLst>
                <a:gd name="adj" fmla="val 7368"/>
              </a:avLst>
            </a:prstGeom>
            <a:gradFill flip="none" rotWithShape="1">
              <a:gsLst>
                <a:gs pos="42000">
                  <a:schemeClr val="accent1"/>
                </a:gs>
                <a:gs pos="100000">
                  <a:srgbClr val="47B0D5">
                    <a:alpha val="0"/>
                  </a:srgbClr>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p:cNvSpPr/>
            <p:nvPr/>
          </p:nvSpPr>
          <p:spPr>
            <a:xfrm>
              <a:off x="1092584" y="8016787"/>
              <a:ext cx="2676914" cy="1364907"/>
            </a:xfrm>
            <a:prstGeom prst="roundRect">
              <a:avLst>
                <a:gd name="adj" fmla="val 8758"/>
              </a:avLst>
            </a:prstGeom>
            <a:ln w="12700">
              <a:noFill/>
            </a:ln>
          </p:spPr>
          <p:txBody>
            <a:bodyPr wrap="square" anchor="ctr">
              <a:noAutofit/>
            </a:bodyPr>
            <a:lstStyle/>
            <a:p>
              <a:pPr lvl="0" defTabSz="814388" eaLnBrk="0" fontAlgn="base" hangingPunct="0">
                <a:lnSpc>
                  <a:spcPct val="95000"/>
                </a:lnSpc>
                <a:spcBef>
                  <a:spcPct val="50000"/>
                </a:spcBef>
                <a:spcAft>
                  <a:spcPct val="0"/>
                </a:spcAft>
                <a:buClr>
                  <a:schemeClr val="bg1"/>
                </a:buClr>
                <a:buSzPct val="100000"/>
                <a:defRPr/>
              </a:pPr>
              <a:r>
                <a:rPr lang="en-US" dirty="0" smtClean="0">
                  <a:solidFill>
                    <a:schemeClr val="bg1"/>
                  </a:solidFill>
                  <a:effectLst>
                    <a:outerShdw blurRad="50800" dist="38100" dir="5400000" algn="t" rotWithShape="0">
                      <a:prstClr val="black">
                        <a:alpha val="40000"/>
                      </a:prstClr>
                    </a:outerShdw>
                  </a:effectLst>
                  <a:latin typeface="Arial" pitchFamily="34" charset="0"/>
                  <a:ea typeface="ＭＳ Ｐゴシック" pitchFamily="34" charset="-128"/>
                </a:rPr>
                <a:t>IPv6</a:t>
              </a:r>
            </a:p>
          </p:txBody>
        </p:sp>
        <p:cxnSp>
          <p:nvCxnSpPr>
            <p:cNvPr id="47" name="Straight Connector 46"/>
            <p:cNvCxnSpPr/>
            <p:nvPr/>
          </p:nvCxnSpPr>
          <p:spPr>
            <a:xfrm rot="5400000" flipH="1" flipV="1">
              <a:off x="522075" y="8697062"/>
              <a:ext cx="954890" cy="75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48" name="Rectangle 47"/>
          <p:cNvSpPr/>
          <p:nvPr/>
        </p:nvSpPr>
        <p:spPr>
          <a:xfrm>
            <a:off x="2722776" y="4686300"/>
            <a:ext cx="3698448" cy="369332"/>
          </a:xfrm>
          <a:prstGeom prst="rect">
            <a:avLst/>
          </a:prstGeom>
        </p:spPr>
        <p:txBody>
          <a:bodyPr wrap="none">
            <a:spAutoFit/>
          </a:bodyPr>
          <a:lstStyle/>
          <a:p>
            <a:r>
              <a:rPr lang="en-US" dirty="0" smtClean="0"/>
              <a:t>Products will include IPv6 support:</a:t>
            </a:r>
          </a:p>
        </p:txBody>
      </p:sp>
      <p:grpSp>
        <p:nvGrpSpPr>
          <p:cNvPr id="10" name="Group 50"/>
          <p:cNvGrpSpPr/>
          <p:nvPr/>
        </p:nvGrpSpPr>
        <p:grpSpPr>
          <a:xfrm>
            <a:off x="-95787" y="2325130"/>
            <a:ext cx="3969288" cy="958507"/>
            <a:chOff x="-95787" y="7947520"/>
            <a:chExt cx="3969288" cy="1549401"/>
          </a:xfrm>
        </p:grpSpPr>
        <p:sp>
          <p:nvSpPr>
            <p:cNvPr id="52" name="Rounded Rectangle 51"/>
            <p:cNvSpPr/>
            <p:nvPr/>
          </p:nvSpPr>
          <p:spPr>
            <a:xfrm rot="16200000">
              <a:off x="1114156" y="6737577"/>
              <a:ext cx="1549401" cy="3969288"/>
            </a:xfrm>
            <a:prstGeom prst="roundRect">
              <a:avLst>
                <a:gd name="adj" fmla="val 7368"/>
              </a:avLst>
            </a:prstGeom>
            <a:gradFill flip="none" rotWithShape="1">
              <a:gsLst>
                <a:gs pos="42000">
                  <a:schemeClr val="accent1"/>
                </a:gs>
                <a:gs pos="100000">
                  <a:srgbClr val="47B0D5">
                    <a:alpha val="0"/>
                  </a:srgbClr>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p:cNvSpPr/>
            <p:nvPr/>
          </p:nvSpPr>
          <p:spPr>
            <a:xfrm>
              <a:off x="1092584" y="8016787"/>
              <a:ext cx="2676914" cy="1364907"/>
            </a:xfrm>
            <a:prstGeom prst="roundRect">
              <a:avLst>
                <a:gd name="adj" fmla="val 8758"/>
              </a:avLst>
            </a:prstGeom>
            <a:ln w="12700">
              <a:noFill/>
            </a:ln>
          </p:spPr>
          <p:txBody>
            <a:bodyPr wrap="square" anchor="ctr">
              <a:noAutofit/>
            </a:bodyPr>
            <a:lstStyle/>
            <a:p>
              <a:pPr lvl="0" defTabSz="814388" eaLnBrk="0" fontAlgn="base" hangingPunct="0">
                <a:lnSpc>
                  <a:spcPct val="95000"/>
                </a:lnSpc>
                <a:spcBef>
                  <a:spcPct val="50000"/>
                </a:spcBef>
                <a:spcAft>
                  <a:spcPct val="0"/>
                </a:spcAft>
                <a:buClr>
                  <a:schemeClr val="bg1"/>
                </a:buClr>
                <a:buSzPct val="100000"/>
                <a:defRPr/>
              </a:pPr>
              <a:r>
                <a:rPr lang="en-US" dirty="0" smtClean="0">
                  <a:solidFill>
                    <a:schemeClr val="bg1"/>
                  </a:solidFill>
                  <a:effectLst>
                    <a:outerShdw blurRad="50800" dist="38100" dir="5400000" algn="t" rotWithShape="0">
                      <a:prstClr val="black">
                        <a:alpha val="40000"/>
                      </a:prstClr>
                    </a:outerShdw>
                  </a:effectLst>
                  <a:latin typeface="Arial" pitchFamily="34" charset="0"/>
                  <a:ea typeface="ＭＳ Ｐゴシック" pitchFamily="34" charset="-128"/>
                </a:rPr>
                <a:t>Provides customers with support for Next-Generation Internet</a:t>
              </a:r>
            </a:p>
          </p:txBody>
        </p:sp>
        <p:cxnSp>
          <p:nvCxnSpPr>
            <p:cNvPr id="54" name="Straight Connector 53"/>
            <p:cNvCxnSpPr/>
            <p:nvPr/>
          </p:nvCxnSpPr>
          <p:spPr>
            <a:xfrm rot="5400000" flipH="1" flipV="1">
              <a:off x="522075" y="8697062"/>
              <a:ext cx="954890" cy="75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1" name="Group 62"/>
          <p:cNvGrpSpPr/>
          <p:nvPr/>
        </p:nvGrpSpPr>
        <p:grpSpPr>
          <a:xfrm>
            <a:off x="-95787" y="3337766"/>
            <a:ext cx="3969288" cy="958507"/>
            <a:chOff x="-95787" y="7947520"/>
            <a:chExt cx="3969288" cy="1549401"/>
          </a:xfrm>
        </p:grpSpPr>
        <p:sp>
          <p:nvSpPr>
            <p:cNvPr id="64" name="Rounded Rectangle 63"/>
            <p:cNvSpPr/>
            <p:nvPr/>
          </p:nvSpPr>
          <p:spPr>
            <a:xfrm rot="16200000">
              <a:off x="1114156" y="6737577"/>
              <a:ext cx="1549401" cy="3969288"/>
            </a:xfrm>
            <a:prstGeom prst="roundRect">
              <a:avLst>
                <a:gd name="adj" fmla="val 7368"/>
              </a:avLst>
            </a:prstGeom>
            <a:gradFill flip="none" rotWithShape="1">
              <a:gsLst>
                <a:gs pos="42000">
                  <a:schemeClr val="accent1"/>
                </a:gs>
                <a:gs pos="100000">
                  <a:srgbClr val="47B0D5">
                    <a:alpha val="0"/>
                  </a:srgbClr>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ounded Rectangle 64"/>
            <p:cNvSpPr/>
            <p:nvPr/>
          </p:nvSpPr>
          <p:spPr>
            <a:xfrm>
              <a:off x="1092584" y="8016787"/>
              <a:ext cx="2676914" cy="1364907"/>
            </a:xfrm>
            <a:prstGeom prst="roundRect">
              <a:avLst>
                <a:gd name="adj" fmla="val 8758"/>
              </a:avLst>
            </a:prstGeom>
            <a:ln w="12700">
              <a:noFill/>
            </a:ln>
          </p:spPr>
          <p:txBody>
            <a:bodyPr wrap="square" anchor="ctr">
              <a:noAutofit/>
            </a:bodyPr>
            <a:lstStyle/>
            <a:p>
              <a:pPr lvl="0" defTabSz="814388" eaLnBrk="0" fontAlgn="base" hangingPunct="0">
                <a:lnSpc>
                  <a:spcPct val="95000"/>
                </a:lnSpc>
                <a:spcBef>
                  <a:spcPct val="50000"/>
                </a:spcBef>
                <a:spcAft>
                  <a:spcPct val="0"/>
                </a:spcAft>
                <a:buClr>
                  <a:schemeClr val="bg1"/>
                </a:buClr>
                <a:buSzPct val="100000"/>
                <a:defRPr/>
              </a:pPr>
              <a:r>
                <a:rPr lang="en-US" dirty="0" smtClean="0">
                  <a:solidFill>
                    <a:schemeClr val="bg1"/>
                  </a:solidFill>
                  <a:effectLst>
                    <a:outerShdw blurRad="50800" dist="38100" dir="5400000" algn="t" rotWithShape="0">
                      <a:prstClr val="black">
                        <a:alpha val="40000"/>
                      </a:prstClr>
                    </a:outerShdw>
                  </a:effectLst>
                  <a:latin typeface="Arial" pitchFamily="34" charset="0"/>
                  <a:ea typeface="ＭＳ Ｐゴシック" pitchFamily="34" charset="-128"/>
                </a:rPr>
                <a:t>Delivers consistent functions across breadth of portfolio</a:t>
              </a:r>
            </a:p>
          </p:txBody>
        </p:sp>
        <p:cxnSp>
          <p:nvCxnSpPr>
            <p:cNvPr id="66" name="Straight Connector 65"/>
            <p:cNvCxnSpPr/>
            <p:nvPr/>
          </p:nvCxnSpPr>
          <p:spPr>
            <a:xfrm rot="5400000" flipH="1" flipV="1">
              <a:off x="522075" y="8697062"/>
              <a:ext cx="954890" cy="75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8" name="Group 68"/>
          <p:cNvGrpSpPr/>
          <p:nvPr/>
        </p:nvGrpSpPr>
        <p:grpSpPr>
          <a:xfrm flipH="1">
            <a:off x="5168631" y="1614630"/>
            <a:ext cx="3969288" cy="1669008"/>
            <a:chOff x="-95787" y="7947520"/>
            <a:chExt cx="3969288" cy="1549401"/>
          </a:xfrm>
        </p:grpSpPr>
        <p:sp>
          <p:nvSpPr>
            <p:cNvPr id="70" name="Rounded Rectangle 69"/>
            <p:cNvSpPr/>
            <p:nvPr/>
          </p:nvSpPr>
          <p:spPr>
            <a:xfrm rot="16200000">
              <a:off x="1114156" y="6737577"/>
              <a:ext cx="1549401" cy="3969288"/>
            </a:xfrm>
            <a:prstGeom prst="roundRect">
              <a:avLst>
                <a:gd name="adj" fmla="val 5846"/>
              </a:avLst>
            </a:prstGeom>
            <a:gradFill flip="none" rotWithShape="1">
              <a:gsLst>
                <a:gs pos="42000">
                  <a:schemeClr val="accent1"/>
                </a:gs>
                <a:gs pos="100000">
                  <a:srgbClr val="47B0D5">
                    <a:alpha val="0"/>
                  </a:srgbClr>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le 70"/>
            <p:cNvSpPr/>
            <p:nvPr/>
          </p:nvSpPr>
          <p:spPr>
            <a:xfrm>
              <a:off x="1092584" y="8016786"/>
              <a:ext cx="2780916" cy="1364906"/>
            </a:xfrm>
            <a:prstGeom prst="roundRect">
              <a:avLst>
                <a:gd name="adj" fmla="val 8758"/>
              </a:avLst>
            </a:prstGeom>
            <a:ln w="12700">
              <a:noFill/>
            </a:ln>
          </p:spPr>
          <p:txBody>
            <a:bodyPr wrap="square" anchor="ctr">
              <a:noAutofit/>
            </a:bodyPr>
            <a:lstStyle/>
            <a:p>
              <a:pPr lvl="0" algn="r" defTabSz="814388" eaLnBrk="0" fontAlgn="base" hangingPunct="0">
                <a:lnSpc>
                  <a:spcPct val="95000"/>
                </a:lnSpc>
                <a:spcBef>
                  <a:spcPct val="50000"/>
                </a:spcBef>
                <a:spcAft>
                  <a:spcPct val="0"/>
                </a:spcAft>
                <a:buClr>
                  <a:schemeClr val="bg1"/>
                </a:buClr>
                <a:buSzPct val="100000"/>
                <a:defRPr/>
              </a:pPr>
              <a:r>
                <a:rPr lang="en-US" dirty="0" smtClean="0">
                  <a:solidFill>
                    <a:schemeClr val="bg1"/>
                  </a:solidFill>
                  <a:effectLst>
                    <a:outerShdw blurRad="50800" dist="38100" dir="5400000" algn="t" rotWithShape="0">
                      <a:prstClr val="black">
                        <a:alpha val="40000"/>
                      </a:prstClr>
                    </a:outerShdw>
                  </a:effectLst>
                  <a:latin typeface="Arial" pitchFamily="34" charset="0"/>
                  <a:ea typeface="ＭＳ Ｐゴシック" pitchFamily="34" charset="-128"/>
                </a:rPr>
                <a:t>Enables next generation of applications and operating systems</a:t>
              </a:r>
            </a:p>
          </p:txBody>
        </p:sp>
        <p:cxnSp>
          <p:nvCxnSpPr>
            <p:cNvPr id="72" name="Straight Connector 71"/>
            <p:cNvCxnSpPr/>
            <p:nvPr/>
          </p:nvCxnSpPr>
          <p:spPr>
            <a:xfrm rot="5400000" flipH="1" flipV="1">
              <a:off x="522075" y="8697062"/>
              <a:ext cx="954890" cy="75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9" name="Group 72"/>
          <p:cNvGrpSpPr/>
          <p:nvPr/>
        </p:nvGrpSpPr>
        <p:grpSpPr>
          <a:xfrm flipH="1">
            <a:off x="5168631" y="3337766"/>
            <a:ext cx="3969288" cy="958507"/>
            <a:chOff x="-95787" y="7947520"/>
            <a:chExt cx="3969288" cy="1549401"/>
          </a:xfrm>
        </p:grpSpPr>
        <p:sp>
          <p:nvSpPr>
            <p:cNvPr id="74" name="Rounded Rectangle 73"/>
            <p:cNvSpPr/>
            <p:nvPr/>
          </p:nvSpPr>
          <p:spPr>
            <a:xfrm rot="16200000">
              <a:off x="1114156" y="6737577"/>
              <a:ext cx="1549401" cy="3969288"/>
            </a:xfrm>
            <a:prstGeom prst="roundRect">
              <a:avLst>
                <a:gd name="adj" fmla="val 7368"/>
              </a:avLst>
            </a:prstGeom>
            <a:gradFill flip="none" rotWithShape="1">
              <a:gsLst>
                <a:gs pos="42000">
                  <a:schemeClr val="accent1"/>
                </a:gs>
                <a:gs pos="100000">
                  <a:srgbClr val="47B0D5">
                    <a:alpha val="0"/>
                  </a:srgbClr>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ounded Rectangle 74"/>
            <p:cNvSpPr/>
            <p:nvPr/>
          </p:nvSpPr>
          <p:spPr>
            <a:xfrm>
              <a:off x="1092584" y="8016787"/>
              <a:ext cx="2676914" cy="1364907"/>
            </a:xfrm>
            <a:prstGeom prst="roundRect">
              <a:avLst>
                <a:gd name="adj" fmla="val 8758"/>
              </a:avLst>
            </a:prstGeom>
            <a:ln w="12700">
              <a:noFill/>
            </a:ln>
          </p:spPr>
          <p:txBody>
            <a:bodyPr wrap="square" anchor="ctr">
              <a:noAutofit/>
            </a:bodyPr>
            <a:lstStyle/>
            <a:p>
              <a:pPr lvl="0" algn="r" defTabSz="814388" eaLnBrk="0" fontAlgn="base" hangingPunct="0">
                <a:lnSpc>
                  <a:spcPct val="95000"/>
                </a:lnSpc>
                <a:spcBef>
                  <a:spcPct val="50000"/>
                </a:spcBef>
                <a:spcAft>
                  <a:spcPct val="0"/>
                </a:spcAft>
                <a:buClr>
                  <a:schemeClr val="bg1"/>
                </a:buClr>
                <a:buSzPct val="100000"/>
                <a:defRPr/>
              </a:pPr>
              <a:r>
                <a:rPr lang="en-US" dirty="0" smtClean="0">
                  <a:solidFill>
                    <a:schemeClr val="bg1"/>
                  </a:solidFill>
                  <a:effectLst>
                    <a:outerShdw blurRad="50800" dist="38100" dir="5400000" algn="t" rotWithShape="0">
                      <a:prstClr val="black">
                        <a:alpha val="40000"/>
                      </a:prstClr>
                    </a:outerShdw>
                  </a:effectLst>
                  <a:latin typeface="Arial" pitchFamily="34" charset="0"/>
                  <a:ea typeface="ＭＳ Ｐゴシック" pitchFamily="34" charset="-128"/>
                </a:rPr>
                <a:t>Supports IPv4 </a:t>
              </a:r>
            </a:p>
          </p:txBody>
        </p:sp>
        <p:cxnSp>
          <p:nvCxnSpPr>
            <p:cNvPr id="76" name="Straight Connector 75"/>
            <p:cNvCxnSpPr/>
            <p:nvPr/>
          </p:nvCxnSpPr>
          <p:spPr>
            <a:xfrm rot="5400000" flipH="1" flipV="1">
              <a:off x="522075" y="8697062"/>
              <a:ext cx="954890" cy="75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77" name="Picture 76" descr="R6_Ready.png"/>
          <p:cNvPicPr>
            <a:picLocks noChangeAspect="1"/>
          </p:cNvPicPr>
          <p:nvPr/>
        </p:nvPicPr>
        <p:blipFill>
          <a:blip r:embed="rId3" cstate="print"/>
          <a:stretch>
            <a:fillRect/>
          </a:stretch>
        </p:blipFill>
        <p:spPr>
          <a:xfrm>
            <a:off x="4138612" y="2433826"/>
            <a:ext cx="866775" cy="1076325"/>
          </a:xfrm>
          <a:prstGeom prst="rect">
            <a:avLst/>
          </a:prstGeom>
          <a:effectLst>
            <a:outerShdw blurRad="101600" dist="38100" dir="5400000" algn="t" rotWithShape="0">
              <a:prstClr val="black">
                <a:alpha val="60000"/>
              </a:prstClr>
            </a:outerShdw>
          </a:effectLst>
        </p:spPr>
      </p:pic>
      <p:pic>
        <p:nvPicPr>
          <p:cNvPr id="82" name="Picture 20" descr="phone"/>
          <p:cNvPicPr>
            <a:picLocks noChangeAspect="1" noChangeArrowheads="1"/>
          </p:cNvPicPr>
          <p:nvPr/>
        </p:nvPicPr>
        <p:blipFill>
          <a:blip r:embed="rId4" cstate="print"/>
          <a:srcRect/>
          <a:stretch>
            <a:fillRect/>
          </a:stretch>
        </p:blipFill>
        <p:spPr bwMode="auto">
          <a:xfrm>
            <a:off x="6226023" y="5387906"/>
            <a:ext cx="967842" cy="559063"/>
          </a:xfrm>
          <a:prstGeom prst="rect">
            <a:avLst/>
          </a:prstGeom>
          <a:effectLst>
            <a:outerShdw blurRad="101600" dist="38100" dir="5400000" algn="t" rotWithShape="0">
              <a:prstClr val="black">
                <a:alpha val="60000"/>
              </a:prstClr>
            </a:outerShdw>
          </a:effectLst>
        </p:spPr>
      </p:pic>
      <p:pic>
        <p:nvPicPr>
          <p:cNvPr id="84" name="Picture 21" descr="camera"/>
          <p:cNvPicPr>
            <a:picLocks noChangeAspect="1" noChangeArrowheads="1"/>
          </p:cNvPicPr>
          <p:nvPr/>
        </p:nvPicPr>
        <p:blipFill>
          <a:blip r:embed="rId5" cstate="print"/>
          <a:srcRect/>
          <a:stretch>
            <a:fillRect/>
          </a:stretch>
        </p:blipFill>
        <p:spPr bwMode="auto">
          <a:xfrm>
            <a:off x="4830268" y="5445143"/>
            <a:ext cx="884732" cy="501826"/>
          </a:xfrm>
          <a:prstGeom prst="rect">
            <a:avLst/>
          </a:prstGeom>
          <a:effectLst>
            <a:outerShdw blurRad="101600" dist="38100" dir="5400000" algn="t" rotWithShape="0">
              <a:prstClr val="black">
                <a:alpha val="60000"/>
              </a:prstClr>
            </a:outerShdw>
          </a:effectLst>
        </p:spPr>
      </p:pic>
      <p:pic>
        <p:nvPicPr>
          <p:cNvPr id="85" name="Picture 2"/>
          <p:cNvPicPr>
            <a:picLocks noChangeAspect="1" noChangeArrowheads="1"/>
          </p:cNvPicPr>
          <p:nvPr/>
        </p:nvPicPr>
        <p:blipFill>
          <a:blip r:embed="rId6" cstate="print"/>
          <a:srcRect/>
          <a:stretch>
            <a:fillRect/>
          </a:stretch>
        </p:blipFill>
        <p:spPr bwMode="auto">
          <a:xfrm>
            <a:off x="433101" y="5196592"/>
            <a:ext cx="1081288" cy="633694"/>
          </a:xfrm>
          <a:prstGeom prst="rect">
            <a:avLst/>
          </a:prstGeom>
          <a:effectLst>
            <a:outerShdw blurRad="101600" dist="38100" dir="5400000" algn="t" rotWithShape="0">
              <a:prstClr val="black">
                <a:alpha val="60000"/>
              </a:prstClr>
            </a:outerShdw>
          </a:effectLst>
        </p:spPr>
      </p:pic>
      <p:pic>
        <p:nvPicPr>
          <p:cNvPr id="93" name="Picture 57" descr="SRW2008P"/>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705225" y="5486400"/>
            <a:ext cx="967988" cy="40332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4" name="Picture 70" descr="300 Series half stack LR.png"/>
          <p:cNvPicPr>
            <a:picLocks noChangeAspect="1"/>
          </p:cNvPicPr>
          <p:nvPr/>
        </p:nvPicPr>
        <p:blipFill>
          <a:blip r:embed="rId8" cstate="print"/>
          <a:srcRect t="39849" r="58884" b="32023"/>
          <a:stretch>
            <a:fillRect/>
          </a:stretch>
        </p:blipFill>
        <p:spPr bwMode="auto">
          <a:xfrm>
            <a:off x="1912033" y="5380077"/>
            <a:ext cx="1035802" cy="566892"/>
          </a:xfrm>
          <a:prstGeom prst="rect">
            <a:avLst/>
          </a:prstGeom>
          <a:effectLst>
            <a:outerShdw blurRad="101600" dist="38100" dir="5400000" algn="t" rotWithShape="0">
              <a:prstClr val="black">
                <a:alpha val="60000"/>
              </a:prstClr>
            </a:outerShdw>
          </a:effectLst>
        </p:spPr>
      </p:pic>
      <p:pic>
        <p:nvPicPr>
          <p:cNvPr id="95" name="Picture 2"/>
          <p:cNvPicPr>
            <a:picLocks noChangeAspect="1" noChangeArrowheads="1"/>
          </p:cNvPicPr>
          <p:nvPr/>
        </p:nvPicPr>
        <p:blipFill>
          <a:blip r:embed="rId9" cstate="print"/>
          <a:srcRect b="3412"/>
          <a:stretch>
            <a:fillRect/>
          </a:stretch>
        </p:blipFill>
        <p:spPr bwMode="auto">
          <a:xfrm>
            <a:off x="3463890" y="5368819"/>
            <a:ext cx="777444" cy="5781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7" name="Rectangle 66"/>
          <p:cNvSpPr/>
          <p:nvPr/>
        </p:nvSpPr>
        <p:spPr>
          <a:xfrm>
            <a:off x="524439" y="6099463"/>
            <a:ext cx="902811" cy="338554"/>
          </a:xfrm>
          <a:prstGeom prst="rect">
            <a:avLst/>
          </a:prstGeom>
        </p:spPr>
        <p:txBody>
          <a:bodyPr wrap="none">
            <a:spAutoFit/>
          </a:bodyPr>
          <a:lstStyle/>
          <a:p>
            <a:r>
              <a:rPr lang="en-US" sz="1600" dirty="0" smtClean="0"/>
              <a:t>Routers</a:t>
            </a:r>
            <a:endParaRPr lang="en-US" sz="1600" dirty="0"/>
          </a:p>
        </p:txBody>
      </p:sp>
      <p:sp>
        <p:nvSpPr>
          <p:cNvPr id="68" name="Rectangle 67"/>
          <p:cNvSpPr/>
          <p:nvPr/>
        </p:nvSpPr>
        <p:spPr>
          <a:xfrm>
            <a:off x="1923908" y="6099463"/>
            <a:ext cx="1003801" cy="338554"/>
          </a:xfrm>
          <a:prstGeom prst="rect">
            <a:avLst/>
          </a:prstGeom>
        </p:spPr>
        <p:txBody>
          <a:bodyPr wrap="none">
            <a:spAutoFit/>
          </a:bodyPr>
          <a:lstStyle/>
          <a:p>
            <a:r>
              <a:rPr lang="en-US" sz="1600" dirty="0" smtClean="0"/>
              <a:t>Switches</a:t>
            </a:r>
            <a:endParaRPr lang="en-US" sz="1600" dirty="0"/>
          </a:p>
        </p:txBody>
      </p:sp>
      <p:sp>
        <p:nvSpPr>
          <p:cNvPr id="78" name="Rectangle 77"/>
          <p:cNvSpPr/>
          <p:nvPr/>
        </p:nvSpPr>
        <p:spPr>
          <a:xfrm>
            <a:off x="3242328" y="6099463"/>
            <a:ext cx="1287532" cy="338554"/>
          </a:xfrm>
          <a:prstGeom prst="rect">
            <a:avLst/>
          </a:prstGeom>
        </p:spPr>
        <p:txBody>
          <a:bodyPr wrap="none">
            <a:spAutoFit/>
          </a:bodyPr>
          <a:lstStyle/>
          <a:p>
            <a:r>
              <a:rPr lang="en-US" sz="1600" dirty="0" smtClean="0"/>
              <a:t>Applications</a:t>
            </a:r>
            <a:endParaRPr lang="en-US" sz="1600" dirty="0"/>
          </a:p>
        </p:txBody>
      </p:sp>
      <p:sp>
        <p:nvSpPr>
          <p:cNvPr id="79" name="Rectangle 78"/>
          <p:cNvSpPr/>
          <p:nvPr/>
        </p:nvSpPr>
        <p:spPr>
          <a:xfrm>
            <a:off x="4777799" y="6099463"/>
            <a:ext cx="1016625" cy="338554"/>
          </a:xfrm>
          <a:prstGeom prst="rect">
            <a:avLst/>
          </a:prstGeom>
        </p:spPr>
        <p:txBody>
          <a:bodyPr wrap="none">
            <a:spAutoFit/>
          </a:bodyPr>
          <a:lstStyle/>
          <a:p>
            <a:r>
              <a:rPr lang="en-US" sz="1600" dirty="0" smtClean="0"/>
              <a:t>Cameras</a:t>
            </a:r>
            <a:endParaRPr lang="en-US" sz="1600" dirty="0"/>
          </a:p>
        </p:txBody>
      </p:sp>
      <p:sp>
        <p:nvSpPr>
          <p:cNvPr id="80" name="Rectangle 79"/>
          <p:cNvSpPr/>
          <p:nvPr/>
        </p:nvSpPr>
        <p:spPr>
          <a:xfrm>
            <a:off x="6286795" y="6099463"/>
            <a:ext cx="878767" cy="338554"/>
          </a:xfrm>
          <a:prstGeom prst="rect">
            <a:avLst/>
          </a:prstGeom>
        </p:spPr>
        <p:txBody>
          <a:bodyPr wrap="none">
            <a:spAutoFit/>
          </a:bodyPr>
          <a:lstStyle/>
          <a:p>
            <a:r>
              <a:rPr lang="en-US" sz="1600" dirty="0" smtClean="0"/>
              <a:t>Phones</a:t>
            </a:r>
            <a:endParaRPr lang="en-US" sz="1600" dirty="0"/>
          </a:p>
        </p:txBody>
      </p:sp>
      <p:sp>
        <p:nvSpPr>
          <p:cNvPr id="81" name="Rectangle 80"/>
          <p:cNvSpPr/>
          <p:nvPr/>
        </p:nvSpPr>
        <p:spPr>
          <a:xfrm>
            <a:off x="7336365" y="6122546"/>
            <a:ext cx="1760131" cy="292388"/>
          </a:xfrm>
          <a:prstGeom prst="rect">
            <a:avLst/>
          </a:prstGeom>
        </p:spPr>
        <p:txBody>
          <a:bodyPr wrap="square">
            <a:spAutoFit/>
          </a:bodyPr>
          <a:lstStyle/>
          <a:p>
            <a:r>
              <a:rPr lang="en-US" sz="1300" dirty="0" smtClean="0"/>
              <a:t>Telephone Gateways</a:t>
            </a:r>
            <a:endParaRPr lang="en-US" sz="1300" dirty="0"/>
          </a:p>
        </p:txBody>
      </p:sp>
    </p:spTree>
    <p:extLst>
      <p:ext uri="{BB962C8B-B14F-4D97-AF65-F5344CB8AC3E}">
        <p14:creationId xmlns:p14="http://schemas.microsoft.com/office/powerpoint/2010/main" val="155253464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algn="l" defTabSz="814388" eaLnBrk="1" hangingPunct="1">
              <a:lnSpc>
                <a:spcPct val="90000"/>
              </a:lnSpc>
              <a:defRPr/>
            </a:pPr>
            <a:r>
              <a:rPr lang="en-US" sz="3200" b="1" kern="1200" dirty="0" smtClean="0"/>
              <a:t>300 Series Switches</a:t>
            </a:r>
          </a:p>
        </p:txBody>
      </p:sp>
      <p:sp>
        <p:nvSpPr>
          <p:cNvPr id="21511" name="Text Box 26"/>
          <p:cNvSpPr txBox="1">
            <a:spLocks noChangeArrowheads="1"/>
          </p:cNvSpPr>
          <p:nvPr/>
        </p:nvSpPr>
        <p:spPr bwMode="auto">
          <a:xfrm>
            <a:off x="533400" y="4373328"/>
            <a:ext cx="3657600" cy="2409890"/>
          </a:xfrm>
          <a:prstGeom prst="rect">
            <a:avLst/>
          </a:prstGeom>
          <a:noFill/>
          <a:ln w="9525">
            <a:noFill/>
            <a:miter lim="800000"/>
            <a:headEnd/>
            <a:tailEnd/>
          </a:ln>
        </p:spPr>
        <p:txBody>
          <a:bodyPr>
            <a:spAutoFit/>
          </a:bodyPr>
          <a:lstStyle/>
          <a:p>
            <a:pPr algn="l">
              <a:spcBef>
                <a:spcPct val="50000"/>
              </a:spcBef>
            </a:pPr>
            <a:r>
              <a:rPr lang="en-US" sz="1800" dirty="0"/>
              <a:t>Basic Connectivity</a:t>
            </a:r>
          </a:p>
          <a:p>
            <a:pPr algn="l">
              <a:spcBef>
                <a:spcPct val="50000"/>
              </a:spcBef>
            </a:pPr>
            <a:r>
              <a:rPr lang="en-US" sz="1800" dirty="0"/>
              <a:t>Basic Management</a:t>
            </a:r>
          </a:p>
          <a:p>
            <a:pPr algn="l">
              <a:spcBef>
                <a:spcPct val="50000"/>
              </a:spcBef>
            </a:pPr>
            <a:r>
              <a:rPr lang="en-US" sz="1800" dirty="0"/>
              <a:t>Advanced Management Options</a:t>
            </a:r>
          </a:p>
          <a:p>
            <a:pPr algn="l">
              <a:spcBef>
                <a:spcPct val="50000"/>
              </a:spcBef>
            </a:pPr>
            <a:r>
              <a:rPr lang="en-US" sz="1800" dirty="0"/>
              <a:t>Basic QoS</a:t>
            </a:r>
          </a:p>
          <a:p>
            <a:pPr algn="l">
              <a:spcBef>
                <a:spcPct val="50000"/>
              </a:spcBef>
            </a:pPr>
            <a:r>
              <a:rPr lang="en-US" sz="1800" dirty="0"/>
              <a:t>Advanced QoS</a:t>
            </a:r>
          </a:p>
          <a:p>
            <a:pPr>
              <a:spcBef>
                <a:spcPct val="50000"/>
              </a:spcBef>
            </a:pPr>
            <a:endParaRPr lang="en-US" dirty="0"/>
          </a:p>
        </p:txBody>
      </p:sp>
      <p:sp>
        <p:nvSpPr>
          <p:cNvPr id="21512" name="Text Box 27"/>
          <p:cNvSpPr txBox="1">
            <a:spLocks noChangeArrowheads="1"/>
          </p:cNvSpPr>
          <p:nvPr/>
        </p:nvSpPr>
        <p:spPr bwMode="auto">
          <a:xfrm>
            <a:off x="5410200" y="4373328"/>
            <a:ext cx="3657600" cy="2430462"/>
          </a:xfrm>
          <a:prstGeom prst="rect">
            <a:avLst/>
          </a:prstGeom>
          <a:noFill/>
          <a:ln w="9525">
            <a:noFill/>
            <a:miter lim="800000"/>
            <a:headEnd/>
            <a:tailEnd/>
          </a:ln>
        </p:spPr>
        <p:txBody>
          <a:bodyPr>
            <a:spAutoFit/>
          </a:bodyPr>
          <a:lstStyle/>
          <a:p>
            <a:pPr algn="l">
              <a:spcBef>
                <a:spcPct val="50000"/>
              </a:spcBef>
            </a:pPr>
            <a:r>
              <a:rPr lang="en-US" sz="1800" dirty="0"/>
              <a:t>VLAN</a:t>
            </a:r>
          </a:p>
          <a:p>
            <a:pPr algn="l">
              <a:spcBef>
                <a:spcPct val="50000"/>
              </a:spcBef>
            </a:pPr>
            <a:r>
              <a:rPr lang="en-US" sz="1800" dirty="0"/>
              <a:t>VoIP </a:t>
            </a:r>
          </a:p>
          <a:p>
            <a:pPr algn="l">
              <a:spcBef>
                <a:spcPct val="50000"/>
              </a:spcBef>
            </a:pPr>
            <a:r>
              <a:rPr lang="en-US" sz="1800" dirty="0"/>
              <a:t>Video</a:t>
            </a:r>
          </a:p>
          <a:p>
            <a:pPr algn="l">
              <a:spcBef>
                <a:spcPct val="50000"/>
              </a:spcBef>
            </a:pPr>
            <a:r>
              <a:rPr lang="en-US" sz="1800" dirty="0" smtClean="0"/>
              <a:t>CLI</a:t>
            </a:r>
            <a:endParaRPr lang="en-US" sz="1800" dirty="0"/>
          </a:p>
          <a:p>
            <a:pPr algn="l">
              <a:spcBef>
                <a:spcPct val="50000"/>
              </a:spcBef>
            </a:pPr>
            <a:r>
              <a:rPr lang="en-US" sz="1800" dirty="0"/>
              <a:t>Stacking</a:t>
            </a:r>
          </a:p>
          <a:p>
            <a:pPr>
              <a:spcBef>
                <a:spcPct val="50000"/>
              </a:spcBef>
            </a:pPr>
            <a:endParaRPr lang="en-US" dirty="0"/>
          </a:p>
        </p:txBody>
      </p:sp>
      <p:sp>
        <p:nvSpPr>
          <p:cNvPr id="21513" name="Rectangle 28"/>
          <p:cNvSpPr>
            <a:spLocks noChangeArrowheads="1"/>
          </p:cNvSpPr>
          <p:nvPr/>
        </p:nvSpPr>
        <p:spPr bwMode="auto">
          <a:xfrm>
            <a:off x="4114800" y="4344263"/>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1515" name="Rectangle 30"/>
          <p:cNvSpPr>
            <a:spLocks noChangeArrowheads="1"/>
          </p:cNvSpPr>
          <p:nvPr/>
        </p:nvSpPr>
        <p:spPr bwMode="auto">
          <a:xfrm>
            <a:off x="4114800" y="4807813"/>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1516" name="Rectangle 31"/>
          <p:cNvSpPr>
            <a:spLocks noChangeArrowheads="1"/>
          </p:cNvSpPr>
          <p:nvPr/>
        </p:nvSpPr>
        <p:spPr bwMode="auto">
          <a:xfrm>
            <a:off x="7891463" y="4412525"/>
            <a:ext cx="338137" cy="366713"/>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1517" name="Rectangle 32"/>
          <p:cNvSpPr>
            <a:spLocks noChangeArrowheads="1"/>
          </p:cNvSpPr>
          <p:nvPr/>
        </p:nvSpPr>
        <p:spPr bwMode="auto">
          <a:xfrm>
            <a:off x="7891463" y="6027013"/>
            <a:ext cx="338137" cy="366712"/>
          </a:xfrm>
          <a:prstGeom prst="rect">
            <a:avLst/>
          </a:prstGeom>
          <a:noFill/>
          <a:ln w="9525">
            <a:noFill/>
            <a:miter lim="800000"/>
            <a:headEnd/>
            <a:tailEnd/>
          </a:ln>
        </p:spPr>
        <p:txBody>
          <a:bodyPr wrap="none" anchor="ctr">
            <a:spAutoFit/>
          </a:bodyPr>
          <a:lstStyle/>
          <a:p>
            <a:r>
              <a:rPr lang="en-US" dirty="0">
                <a:solidFill>
                  <a:srgbClr val="FF0000"/>
                </a:solidFill>
                <a:sym typeface="Wingdings" pitchFamily="2" charset="2"/>
              </a:rPr>
              <a:t></a:t>
            </a:r>
          </a:p>
        </p:txBody>
      </p:sp>
      <p:sp>
        <p:nvSpPr>
          <p:cNvPr id="21518" name="Rectangle 33"/>
          <p:cNvSpPr>
            <a:spLocks noChangeArrowheads="1"/>
          </p:cNvSpPr>
          <p:nvPr/>
        </p:nvSpPr>
        <p:spPr bwMode="auto">
          <a:xfrm>
            <a:off x="4114800" y="5646013"/>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1533" name="Text Box 48"/>
          <p:cNvSpPr txBox="1">
            <a:spLocks noChangeArrowheads="1"/>
          </p:cNvSpPr>
          <p:nvPr/>
        </p:nvSpPr>
        <p:spPr bwMode="auto">
          <a:xfrm>
            <a:off x="838200" y="3677238"/>
            <a:ext cx="7543800" cy="590931"/>
          </a:xfrm>
          <a:prstGeom prst="rect">
            <a:avLst/>
          </a:prstGeom>
          <a:noFill/>
          <a:ln w="9525">
            <a:noFill/>
            <a:miter lim="800000"/>
            <a:headEnd/>
            <a:tailEnd/>
          </a:ln>
        </p:spPr>
        <p:txBody>
          <a:bodyPr>
            <a:spAutoFit/>
          </a:bodyPr>
          <a:lstStyle/>
          <a:p>
            <a:pPr algn="ctr">
              <a:spcBef>
                <a:spcPct val="50000"/>
              </a:spcBef>
            </a:pPr>
            <a:r>
              <a:rPr lang="en-US" sz="1800" dirty="0"/>
              <a:t>Upsell: Add Business Class Wireless, add VoIP, Video Sur., Storage</a:t>
            </a:r>
            <a:br>
              <a:rPr lang="en-US" sz="1800" dirty="0"/>
            </a:br>
            <a:r>
              <a:rPr lang="en-US" sz="1800" dirty="0"/>
              <a:t>Alternative: Position Smart switches as edge switches</a:t>
            </a:r>
          </a:p>
        </p:txBody>
      </p:sp>
      <p:sp>
        <p:nvSpPr>
          <p:cNvPr id="21536" name="Rectangle 51"/>
          <p:cNvSpPr>
            <a:spLocks noChangeArrowheads="1"/>
          </p:cNvSpPr>
          <p:nvPr/>
        </p:nvSpPr>
        <p:spPr bwMode="auto">
          <a:xfrm>
            <a:off x="4114800" y="5265013"/>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1537" name="Rectangle 52"/>
          <p:cNvSpPr>
            <a:spLocks noChangeArrowheads="1"/>
          </p:cNvSpPr>
          <p:nvPr/>
        </p:nvSpPr>
        <p:spPr bwMode="auto">
          <a:xfrm>
            <a:off x="4114800" y="6088925"/>
            <a:ext cx="338138" cy="366713"/>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1538" name="Rectangle 53"/>
          <p:cNvSpPr>
            <a:spLocks noChangeArrowheads="1"/>
          </p:cNvSpPr>
          <p:nvPr/>
        </p:nvSpPr>
        <p:spPr bwMode="auto">
          <a:xfrm>
            <a:off x="7891463" y="4807813"/>
            <a:ext cx="338137"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1539" name="Rectangle 54"/>
          <p:cNvSpPr>
            <a:spLocks noChangeArrowheads="1"/>
          </p:cNvSpPr>
          <p:nvPr/>
        </p:nvSpPr>
        <p:spPr bwMode="auto">
          <a:xfrm>
            <a:off x="7924800" y="5265013"/>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grpSp>
        <p:nvGrpSpPr>
          <p:cNvPr id="3" name="Group 2"/>
          <p:cNvGrpSpPr/>
          <p:nvPr/>
        </p:nvGrpSpPr>
        <p:grpSpPr>
          <a:xfrm>
            <a:off x="228600" y="1182596"/>
            <a:ext cx="8686800" cy="2606444"/>
            <a:chOff x="228600" y="918394"/>
            <a:chExt cx="8686800" cy="2606444"/>
          </a:xfrm>
        </p:grpSpPr>
        <p:grpSp>
          <p:nvGrpSpPr>
            <p:cNvPr id="2" name="Group 5"/>
            <p:cNvGrpSpPr>
              <a:grpSpLocks/>
            </p:cNvGrpSpPr>
            <p:nvPr/>
          </p:nvGrpSpPr>
          <p:grpSpPr bwMode="auto">
            <a:xfrm>
              <a:off x="7615238" y="1102313"/>
              <a:ext cx="1300162" cy="839788"/>
              <a:chOff x="3592" y="1058"/>
              <a:chExt cx="819" cy="529"/>
            </a:xfrm>
          </p:grpSpPr>
          <p:sp>
            <p:nvSpPr>
              <p:cNvPr id="21553" name="AutoShape 6"/>
              <p:cNvSpPr>
                <a:spLocks noChangeAspect="1" noChangeArrowheads="1" noTextEdit="1"/>
              </p:cNvSpPr>
              <p:nvPr/>
            </p:nvSpPr>
            <p:spPr bwMode="auto">
              <a:xfrm>
                <a:off x="3592" y="1058"/>
                <a:ext cx="819" cy="529"/>
              </a:xfrm>
              <a:prstGeom prst="rect">
                <a:avLst/>
              </a:prstGeom>
              <a:noFill/>
              <a:ln w="9525">
                <a:noFill/>
                <a:miter lim="800000"/>
                <a:headEnd/>
                <a:tailEnd/>
              </a:ln>
            </p:spPr>
            <p:txBody>
              <a:bodyPr/>
              <a:lstStyle/>
              <a:p>
                <a:endParaRPr lang="en-US" dirty="0"/>
              </a:p>
            </p:txBody>
          </p:sp>
          <p:sp>
            <p:nvSpPr>
              <p:cNvPr id="21554" name="Freeform 7"/>
              <p:cNvSpPr>
                <a:spLocks/>
              </p:cNvSpPr>
              <p:nvPr/>
            </p:nvSpPr>
            <p:spPr bwMode="auto">
              <a:xfrm>
                <a:off x="3621" y="1087"/>
                <a:ext cx="778" cy="491"/>
              </a:xfrm>
              <a:custGeom>
                <a:avLst/>
                <a:gdLst>
                  <a:gd name="T0" fmla="*/ 34 w 203"/>
                  <a:gd name="T1" fmla="*/ 173 h 136"/>
                  <a:gd name="T2" fmla="*/ 8 w 203"/>
                  <a:gd name="T3" fmla="*/ 202 h 136"/>
                  <a:gd name="T4" fmla="*/ 0 w 203"/>
                  <a:gd name="T5" fmla="*/ 235 h 136"/>
                  <a:gd name="T6" fmla="*/ 8 w 203"/>
                  <a:gd name="T7" fmla="*/ 260 h 136"/>
                  <a:gd name="T8" fmla="*/ 27 w 203"/>
                  <a:gd name="T9" fmla="*/ 282 h 136"/>
                  <a:gd name="T10" fmla="*/ 31 w 203"/>
                  <a:gd name="T11" fmla="*/ 300 h 136"/>
                  <a:gd name="T12" fmla="*/ 15 w 203"/>
                  <a:gd name="T13" fmla="*/ 336 h 136"/>
                  <a:gd name="T14" fmla="*/ 31 w 203"/>
                  <a:gd name="T15" fmla="*/ 372 h 136"/>
                  <a:gd name="T16" fmla="*/ 65 w 203"/>
                  <a:gd name="T17" fmla="*/ 397 h 136"/>
                  <a:gd name="T18" fmla="*/ 103 w 203"/>
                  <a:gd name="T19" fmla="*/ 401 h 136"/>
                  <a:gd name="T20" fmla="*/ 134 w 203"/>
                  <a:gd name="T21" fmla="*/ 433 h 136"/>
                  <a:gd name="T22" fmla="*/ 180 w 203"/>
                  <a:gd name="T23" fmla="*/ 455 h 136"/>
                  <a:gd name="T24" fmla="*/ 234 w 203"/>
                  <a:gd name="T25" fmla="*/ 462 h 136"/>
                  <a:gd name="T26" fmla="*/ 287 w 203"/>
                  <a:gd name="T27" fmla="*/ 448 h 136"/>
                  <a:gd name="T28" fmla="*/ 318 w 203"/>
                  <a:gd name="T29" fmla="*/ 466 h 136"/>
                  <a:gd name="T30" fmla="*/ 353 w 203"/>
                  <a:gd name="T31" fmla="*/ 484 h 136"/>
                  <a:gd name="T32" fmla="*/ 399 w 203"/>
                  <a:gd name="T33" fmla="*/ 491 h 136"/>
                  <a:gd name="T34" fmla="*/ 452 w 203"/>
                  <a:gd name="T35" fmla="*/ 480 h 136"/>
                  <a:gd name="T36" fmla="*/ 498 w 203"/>
                  <a:gd name="T37" fmla="*/ 448 h 136"/>
                  <a:gd name="T38" fmla="*/ 521 w 203"/>
                  <a:gd name="T39" fmla="*/ 419 h 136"/>
                  <a:gd name="T40" fmla="*/ 563 w 203"/>
                  <a:gd name="T41" fmla="*/ 430 h 136"/>
                  <a:gd name="T42" fmla="*/ 594 w 203"/>
                  <a:gd name="T43" fmla="*/ 430 h 136"/>
                  <a:gd name="T44" fmla="*/ 644 w 203"/>
                  <a:gd name="T45" fmla="*/ 404 h 136"/>
                  <a:gd name="T46" fmla="*/ 667 w 203"/>
                  <a:gd name="T47" fmla="*/ 372 h 136"/>
                  <a:gd name="T48" fmla="*/ 675 w 203"/>
                  <a:gd name="T49" fmla="*/ 347 h 136"/>
                  <a:gd name="T50" fmla="*/ 694 w 203"/>
                  <a:gd name="T51" fmla="*/ 336 h 136"/>
                  <a:gd name="T52" fmla="*/ 747 w 203"/>
                  <a:gd name="T53" fmla="*/ 307 h 136"/>
                  <a:gd name="T54" fmla="*/ 774 w 203"/>
                  <a:gd name="T55" fmla="*/ 271 h 136"/>
                  <a:gd name="T56" fmla="*/ 778 w 203"/>
                  <a:gd name="T57" fmla="*/ 242 h 136"/>
                  <a:gd name="T58" fmla="*/ 770 w 203"/>
                  <a:gd name="T59" fmla="*/ 195 h 136"/>
                  <a:gd name="T60" fmla="*/ 755 w 203"/>
                  <a:gd name="T61" fmla="*/ 166 h 136"/>
                  <a:gd name="T62" fmla="*/ 763 w 203"/>
                  <a:gd name="T63" fmla="*/ 141 h 136"/>
                  <a:gd name="T64" fmla="*/ 751 w 203"/>
                  <a:gd name="T65" fmla="*/ 105 h 136"/>
                  <a:gd name="T66" fmla="*/ 721 w 203"/>
                  <a:gd name="T67" fmla="*/ 72 h 136"/>
                  <a:gd name="T68" fmla="*/ 690 w 203"/>
                  <a:gd name="T69" fmla="*/ 54 h 136"/>
                  <a:gd name="T70" fmla="*/ 667 w 203"/>
                  <a:gd name="T71" fmla="*/ 22 h 136"/>
                  <a:gd name="T72" fmla="*/ 629 w 203"/>
                  <a:gd name="T73" fmla="*/ 4 h 136"/>
                  <a:gd name="T74" fmla="*/ 590 w 203"/>
                  <a:gd name="T75" fmla="*/ 0 h 136"/>
                  <a:gd name="T76" fmla="*/ 560 w 203"/>
                  <a:gd name="T77" fmla="*/ 11 h 136"/>
                  <a:gd name="T78" fmla="*/ 525 w 203"/>
                  <a:gd name="T79" fmla="*/ 14 h 136"/>
                  <a:gd name="T80" fmla="*/ 494 w 203"/>
                  <a:gd name="T81" fmla="*/ 4 h 136"/>
                  <a:gd name="T82" fmla="*/ 464 w 203"/>
                  <a:gd name="T83" fmla="*/ 0 h 136"/>
                  <a:gd name="T84" fmla="*/ 433 w 203"/>
                  <a:gd name="T85" fmla="*/ 11 h 136"/>
                  <a:gd name="T86" fmla="*/ 410 w 203"/>
                  <a:gd name="T87" fmla="*/ 29 h 136"/>
                  <a:gd name="T88" fmla="*/ 383 w 203"/>
                  <a:gd name="T89" fmla="*/ 25 h 136"/>
                  <a:gd name="T90" fmla="*/ 330 w 203"/>
                  <a:gd name="T91" fmla="*/ 14 h 136"/>
                  <a:gd name="T92" fmla="*/ 295 w 203"/>
                  <a:gd name="T93" fmla="*/ 25 h 136"/>
                  <a:gd name="T94" fmla="*/ 264 w 203"/>
                  <a:gd name="T95" fmla="*/ 47 h 136"/>
                  <a:gd name="T96" fmla="*/ 238 w 203"/>
                  <a:gd name="T97" fmla="*/ 54 h 136"/>
                  <a:gd name="T98" fmla="*/ 192 w 203"/>
                  <a:gd name="T99" fmla="*/ 47 h 136"/>
                  <a:gd name="T100" fmla="*/ 153 w 203"/>
                  <a:gd name="T101" fmla="*/ 51 h 136"/>
                  <a:gd name="T102" fmla="*/ 123 w 203"/>
                  <a:gd name="T103" fmla="*/ 65 h 136"/>
                  <a:gd name="T104" fmla="*/ 88 w 203"/>
                  <a:gd name="T105" fmla="*/ 97 h 136"/>
                  <a:gd name="T106" fmla="*/ 73 w 203"/>
                  <a:gd name="T107" fmla="*/ 123 h 136"/>
                  <a:gd name="T108" fmla="*/ 69 w 203"/>
                  <a:gd name="T109" fmla="*/ 155 h 1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3"/>
                  <a:gd name="T166" fmla="*/ 0 h 136"/>
                  <a:gd name="T167" fmla="*/ 203 w 203"/>
                  <a:gd name="T168" fmla="*/ 136 h 1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3" h="136">
                    <a:moveTo>
                      <a:pt x="18" y="45"/>
                    </a:moveTo>
                    <a:lnTo>
                      <a:pt x="16" y="46"/>
                    </a:lnTo>
                    <a:lnTo>
                      <a:pt x="15" y="46"/>
                    </a:lnTo>
                    <a:lnTo>
                      <a:pt x="13" y="47"/>
                    </a:lnTo>
                    <a:lnTo>
                      <a:pt x="11" y="47"/>
                    </a:lnTo>
                    <a:lnTo>
                      <a:pt x="9" y="48"/>
                    </a:lnTo>
                    <a:lnTo>
                      <a:pt x="8" y="49"/>
                    </a:lnTo>
                    <a:lnTo>
                      <a:pt x="7" y="50"/>
                    </a:lnTo>
                    <a:lnTo>
                      <a:pt x="5" y="51"/>
                    </a:lnTo>
                    <a:lnTo>
                      <a:pt x="4" y="53"/>
                    </a:lnTo>
                    <a:lnTo>
                      <a:pt x="3" y="54"/>
                    </a:lnTo>
                    <a:lnTo>
                      <a:pt x="2" y="56"/>
                    </a:lnTo>
                    <a:lnTo>
                      <a:pt x="2" y="57"/>
                    </a:lnTo>
                    <a:lnTo>
                      <a:pt x="1" y="59"/>
                    </a:lnTo>
                    <a:lnTo>
                      <a:pt x="0" y="60"/>
                    </a:lnTo>
                    <a:lnTo>
                      <a:pt x="0" y="62"/>
                    </a:lnTo>
                    <a:lnTo>
                      <a:pt x="0" y="64"/>
                    </a:lnTo>
                    <a:lnTo>
                      <a:pt x="0" y="65"/>
                    </a:lnTo>
                    <a:lnTo>
                      <a:pt x="0" y="66"/>
                    </a:lnTo>
                    <a:lnTo>
                      <a:pt x="0" y="68"/>
                    </a:lnTo>
                    <a:lnTo>
                      <a:pt x="1" y="69"/>
                    </a:lnTo>
                    <a:lnTo>
                      <a:pt x="1" y="70"/>
                    </a:lnTo>
                    <a:lnTo>
                      <a:pt x="2" y="71"/>
                    </a:lnTo>
                    <a:lnTo>
                      <a:pt x="2" y="72"/>
                    </a:lnTo>
                    <a:lnTo>
                      <a:pt x="3" y="73"/>
                    </a:lnTo>
                    <a:lnTo>
                      <a:pt x="4" y="74"/>
                    </a:lnTo>
                    <a:lnTo>
                      <a:pt x="4" y="75"/>
                    </a:lnTo>
                    <a:lnTo>
                      <a:pt x="5" y="76"/>
                    </a:lnTo>
                    <a:lnTo>
                      <a:pt x="6" y="77"/>
                    </a:lnTo>
                    <a:lnTo>
                      <a:pt x="7" y="78"/>
                    </a:lnTo>
                    <a:lnTo>
                      <a:pt x="8" y="79"/>
                    </a:lnTo>
                    <a:lnTo>
                      <a:pt x="9" y="80"/>
                    </a:lnTo>
                    <a:lnTo>
                      <a:pt x="10" y="80"/>
                    </a:lnTo>
                    <a:lnTo>
                      <a:pt x="9" y="81"/>
                    </a:lnTo>
                    <a:lnTo>
                      <a:pt x="8" y="83"/>
                    </a:lnTo>
                    <a:lnTo>
                      <a:pt x="7" y="84"/>
                    </a:lnTo>
                    <a:lnTo>
                      <a:pt x="6" y="86"/>
                    </a:lnTo>
                    <a:lnTo>
                      <a:pt x="5" y="87"/>
                    </a:lnTo>
                    <a:lnTo>
                      <a:pt x="5" y="89"/>
                    </a:lnTo>
                    <a:lnTo>
                      <a:pt x="5" y="91"/>
                    </a:lnTo>
                    <a:lnTo>
                      <a:pt x="4" y="93"/>
                    </a:lnTo>
                    <a:lnTo>
                      <a:pt x="5" y="95"/>
                    </a:lnTo>
                    <a:lnTo>
                      <a:pt x="5" y="96"/>
                    </a:lnTo>
                    <a:lnTo>
                      <a:pt x="5" y="98"/>
                    </a:lnTo>
                    <a:lnTo>
                      <a:pt x="6" y="100"/>
                    </a:lnTo>
                    <a:lnTo>
                      <a:pt x="7" y="102"/>
                    </a:lnTo>
                    <a:lnTo>
                      <a:pt x="8" y="103"/>
                    </a:lnTo>
                    <a:lnTo>
                      <a:pt x="9" y="105"/>
                    </a:lnTo>
                    <a:lnTo>
                      <a:pt x="11" y="106"/>
                    </a:lnTo>
                    <a:lnTo>
                      <a:pt x="12" y="107"/>
                    </a:lnTo>
                    <a:lnTo>
                      <a:pt x="13" y="108"/>
                    </a:lnTo>
                    <a:lnTo>
                      <a:pt x="15" y="109"/>
                    </a:lnTo>
                    <a:lnTo>
                      <a:pt x="17" y="110"/>
                    </a:lnTo>
                    <a:lnTo>
                      <a:pt x="19" y="110"/>
                    </a:lnTo>
                    <a:lnTo>
                      <a:pt x="21" y="111"/>
                    </a:lnTo>
                    <a:lnTo>
                      <a:pt x="23" y="111"/>
                    </a:lnTo>
                    <a:lnTo>
                      <a:pt x="25" y="111"/>
                    </a:lnTo>
                    <a:lnTo>
                      <a:pt x="26" y="111"/>
                    </a:lnTo>
                    <a:lnTo>
                      <a:pt x="27" y="111"/>
                    </a:lnTo>
                    <a:lnTo>
                      <a:pt x="29" y="113"/>
                    </a:lnTo>
                    <a:lnTo>
                      <a:pt x="30" y="115"/>
                    </a:lnTo>
                    <a:lnTo>
                      <a:pt x="32" y="117"/>
                    </a:lnTo>
                    <a:lnTo>
                      <a:pt x="33" y="118"/>
                    </a:lnTo>
                    <a:lnTo>
                      <a:pt x="35" y="120"/>
                    </a:lnTo>
                    <a:lnTo>
                      <a:pt x="37" y="121"/>
                    </a:lnTo>
                    <a:lnTo>
                      <a:pt x="39" y="122"/>
                    </a:lnTo>
                    <a:lnTo>
                      <a:pt x="41" y="123"/>
                    </a:lnTo>
                    <a:lnTo>
                      <a:pt x="43" y="124"/>
                    </a:lnTo>
                    <a:lnTo>
                      <a:pt x="45" y="125"/>
                    </a:lnTo>
                    <a:lnTo>
                      <a:pt x="47" y="126"/>
                    </a:lnTo>
                    <a:lnTo>
                      <a:pt x="49" y="127"/>
                    </a:lnTo>
                    <a:lnTo>
                      <a:pt x="52" y="127"/>
                    </a:lnTo>
                    <a:lnTo>
                      <a:pt x="54" y="128"/>
                    </a:lnTo>
                    <a:lnTo>
                      <a:pt x="56" y="128"/>
                    </a:lnTo>
                    <a:lnTo>
                      <a:pt x="59" y="128"/>
                    </a:lnTo>
                    <a:lnTo>
                      <a:pt x="61" y="128"/>
                    </a:lnTo>
                    <a:lnTo>
                      <a:pt x="64" y="128"/>
                    </a:lnTo>
                    <a:lnTo>
                      <a:pt x="66" y="127"/>
                    </a:lnTo>
                    <a:lnTo>
                      <a:pt x="69" y="127"/>
                    </a:lnTo>
                    <a:lnTo>
                      <a:pt x="71" y="126"/>
                    </a:lnTo>
                    <a:lnTo>
                      <a:pt x="73" y="125"/>
                    </a:lnTo>
                    <a:lnTo>
                      <a:pt x="75" y="124"/>
                    </a:lnTo>
                    <a:lnTo>
                      <a:pt x="78" y="123"/>
                    </a:lnTo>
                    <a:lnTo>
                      <a:pt x="77" y="123"/>
                    </a:lnTo>
                    <a:lnTo>
                      <a:pt x="79" y="125"/>
                    </a:lnTo>
                    <a:lnTo>
                      <a:pt x="80" y="126"/>
                    </a:lnTo>
                    <a:lnTo>
                      <a:pt x="81" y="127"/>
                    </a:lnTo>
                    <a:lnTo>
                      <a:pt x="83" y="129"/>
                    </a:lnTo>
                    <a:lnTo>
                      <a:pt x="84" y="130"/>
                    </a:lnTo>
                    <a:lnTo>
                      <a:pt x="86" y="131"/>
                    </a:lnTo>
                    <a:lnTo>
                      <a:pt x="87" y="132"/>
                    </a:lnTo>
                    <a:lnTo>
                      <a:pt x="89" y="133"/>
                    </a:lnTo>
                    <a:lnTo>
                      <a:pt x="91" y="133"/>
                    </a:lnTo>
                    <a:lnTo>
                      <a:pt x="92" y="134"/>
                    </a:lnTo>
                    <a:lnTo>
                      <a:pt x="94" y="135"/>
                    </a:lnTo>
                    <a:lnTo>
                      <a:pt x="96" y="135"/>
                    </a:lnTo>
                    <a:lnTo>
                      <a:pt x="98" y="136"/>
                    </a:lnTo>
                    <a:lnTo>
                      <a:pt x="100" y="136"/>
                    </a:lnTo>
                    <a:lnTo>
                      <a:pt x="102" y="136"/>
                    </a:lnTo>
                    <a:lnTo>
                      <a:pt x="104" y="136"/>
                    </a:lnTo>
                    <a:lnTo>
                      <a:pt x="106" y="136"/>
                    </a:lnTo>
                    <a:lnTo>
                      <a:pt x="109" y="136"/>
                    </a:lnTo>
                    <a:lnTo>
                      <a:pt x="111" y="135"/>
                    </a:lnTo>
                    <a:lnTo>
                      <a:pt x="114" y="135"/>
                    </a:lnTo>
                    <a:lnTo>
                      <a:pt x="116" y="134"/>
                    </a:lnTo>
                    <a:lnTo>
                      <a:pt x="118" y="133"/>
                    </a:lnTo>
                    <a:lnTo>
                      <a:pt x="121" y="132"/>
                    </a:lnTo>
                    <a:lnTo>
                      <a:pt x="123" y="130"/>
                    </a:lnTo>
                    <a:lnTo>
                      <a:pt x="125" y="129"/>
                    </a:lnTo>
                    <a:lnTo>
                      <a:pt x="127" y="127"/>
                    </a:lnTo>
                    <a:lnTo>
                      <a:pt x="128" y="126"/>
                    </a:lnTo>
                    <a:lnTo>
                      <a:pt x="130" y="124"/>
                    </a:lnTo>
                    <a:lnTo>
                      <a:pt x="131" y="122"/>
                    </a:lnTo>
                    <a:lnTo>
                      <a:pt x="132" y="120"/>
                    </a:lnTo>
                    <a:lnTo>
                      <a:pt x="133" y="118"/>
                    </a:lnTo>
                    <a:lnTo>
                      <a:pt x="134" y="116"/>
                    </a:lnTo>
                    <a:lnTo>
                      <a:pt x="136" y="116"/>
                    </a:lnTo>
                    <a:lnTo>
                      <a:pt x="138" y="117"/>
                    </a:lnTo>
                    <a:lnTo>
                      <a:pt x="139" y="118"/>
                    </a:lnTo>
                    <a:lnTo>
                      <a:pt x="141" y="119"/>
                    </a:lnTo>
                    <a:lnTo>
                      <a:pt x="143" y="119"/>
                    </a:lnTo>
                    <a:lnTo>
                      <a:pt x="145" y="119"/>
                    </a:lnTo>
                    <a:lnTo>
                      <a:pt x="147" y="119"/>
                    </a:lnTo>
                    <a:lnTo>
                      <a:pt x="149" y="119"/>
                    </a:lnTo>
                    <a:lnTo>
                      <a:pt x="150" y="119"/>
                    </a:lnTo>
                    <a:lnTo>
                      <a:pt x="151" y="119"/>
                    </a:lnTo>
                    <a:lnTo>
                      <a:pt x="153" y="119"/>
                    </a:lnTo>
                    <a:lnTo>
                      <a:pt x="154" y="119"/>
                    </a:lnTo>
                    <a:lnTo>
                      <a:pt x="155" y="119"/>
                    </a:lnTo>
                    <a:lnTo>
                      <a:pt x="157" y="118"/>
                    </a:lnTo>
                    <a:lnTo>
                      <a:pt x="159" y="117"/>
                    </a:lnTo>
                    <a:lnTo>
                      <a:pt x="162" y="116"/>
                    </a:lnTo>
                    <a:lnTo>
                      <a:pt x="164" y="115"/>
                    </a:lnTo>
                    <a:lnTo>
                      <a:pt x="166" y="114"/>
                    </a:lnTo>
                    <a:lnTo>
                      <a:pt x="168" y="112"/>
                    </a:lnTo>
                    <a:lnTo>
                      <a:pt x="170" y="110"/>
                    </a:lnTo>
                    <a:lnTo>
                      <a:pt x="171" y="109"/>
                    </a:lnTo>
                    <a:lnTo>
                      <a:pt x="173" y="107"/>
                    </a:lnTo>
                    <a:lnTo>
                      <a:pt x="173" y="105"/>
                    </a:lnTo>
                    <a:lnTo>
                      <a:pt x="174" y="105"/>
                    </a:lnTo>
                    <a:lnTo>
                      <a:pt x="174" y="103"/>
                    </a:lnTo>
                    <a:lnTo>
                      <a:pt x="175" y="102"/>
                    </a:lnTo>
                    <a:lnTo>
                      <a:pt x="175" y="101"/>
                    </a:lnTo>
                    <a:lnTo>
                      <a:pt x="175" y="100"/>
                    </a:lnTo>
                    <a:lnTo>
                      <a:pt x="176" y="99"/>
                    </a:lnTo>
                    <a:lnTo>
                      <a:pt x="176" y="97"/>
                    </a:lnTo>
                    <a:lnTo>
                      <a:pt x="176" y="96"/>
                    </a:lnTo>
                    <a:lnTo>
                      <a:pt x="176" y="95"/>
                    </a:lnTo>
                    <a:lnTo>
                      <a:pt x="177" y="95"/>
                    </a:lnTo>
                    <a:lnTo>
                      <a:pt x="179" y="94"/>
                    </a:lnTo>
                    <a:lnTo>
                      <a:pt x="180" y="94"/>
                    </a:lnTo>
                    <a:lnTo>
                      <a:pt x="181" y="93"/>
                    </a:lnTo>
                    <a:lnTo>
                      <a:pt x="184" y="93"/>
                    </a:lnTo>
                    <a:lnTo>
                      <a:pt x="187" y="91"/>
                    </a:lnTo>
                    <a:lnTo>
                      <a:pt x="189" y="90"/>
                    </a:lnTo>
                    <a:lnTo>
                      <a:pt x="191" y="89"/>
                    </a:lnTo>
                    <a:lnTo>
                      <a:pt x="193" y="87"/>
                    </a:lnTo>
                    <a:lnTo>
                      <a:pt x="195" y="85"/>
                    </a:lnTo>
                    <a:lnTo>
                      <a:pt x="197" y="83"/>
                    </a:lnTo>
                    <a:lnTo>
                      <a:pt x="199" y="81"/>
                    </a:lnTo>
                    <a:lnTo>
                      <a:pt x="200" y="79"/>
                    </a:lnTo>
                    <a:lnTo>
                      <a:pt x="201" y="77"/>
                    </a:lnTo>
                    <a:lnTo>
                      <a:pt x="201" y="76"/>
                    </a:lnTo>
                    <a:lnTo>
                      <a:pt x="202" y="75"/>
                    </a:lnTo>
                    <a:lnTo>
                      <a:pt x="202" y="74"/>
                    </a:lnTo>
                    <a:lnTo>
                      <a:pt x="202" y="73"/>
                    </a:lnTo>
                    <a:lnTo>
                      <a:pt x="203" y="71"/>
                    </a:lnTo>
                    <a:lnTo>
                      <a:pt x="203" y="70"/>
                    </a:lnTo>
                    <a:lnTo>
                      <a:pt x="203" y="69"/>
                    </a:lnTo>
                    <a:lnTo>
                      <a:pt x="203" y="67"/>
                    </a:lnTo>
                    <a:lnTo>
                      <a:pt x="203" y="66"/>
                    </a:lnTo>
                    <a:lnTo>
                      <a:pt x="203" y="64"/>
                    </a:lnTo>
                    <a:lnTo>
                      <a:pt x="203" y="61"/>
                    </a:lnTo>
                    <a:lnTo>
                      <a:pt x="202" y="59"/>
                    </a:lnTo>
                    <a:lnTo>
                      <a:pt x="202" y="57"/>
                    </a:lnTo>
                    <a:lnTo>
                      <a:pt x="201" y="54"/>
                    </a:lnTo>
                    <a:lnTo>
                      <a:pt x="199" y="52"/>
                    </a:lnTo>
                    <a:lnTo>
                      <a:pt x="198" y="50"/>
                    </a:lnTo>
                    <a:lnTo>
                      <a:pt x="197" y="48"/>
                    </a:lnTo>
                    <a:lnTo>
                      <a:pt x="197" y="47"/>
                    </a:lnTo>
                    <a:lnTo>
                      <a:pt x="197" y="46"/>
                    </a:lnTo>
                    <a:lnTo>
                      <a:pt x="198" y="45"/>
                    </a:lnTo>
                    <a:lnTo>
                      <a:pt x="198" y="44"/>
                    </a:lnTo>
                    <a:lnTo>
                      <a:pt x="198" y="43"/>
                    </a:lnTo>
                    <a:lnTo>
                      <a:pt x="198" y="42"/>
                    </a:lnTo>
                    <a:lnTo>
                      <a:pt x="199" y="41"/>
                    </a:lnTo>
                    <a:lnTo>
                      <a:pt x="199" y="39"/>
                    </a:lnTo>
                    <a:lnTo>
                      <a:pt x="199" y="37"/>
                    </a:lnTo>
                    <a:lnTo>
                      <a:pt x="198" y="36"/>
                    </a:lnTo>
                    <a:lnTo>
                      <a:pt x="198" y="34"/>
                    </a:lnTo>
                    <a:lnTo>
                      <a:pt x="197" y="32"/>
                    </a:lnTo>
                    <a:lnTo>
                      <a:pt x="197" y="30"/>
                    </a:lnTo>
                    <a:lnTo>
                      <a:pt x="196" y="29"/>
                    </a:lnTo>
                    <a:lnTo>
                      <a:pt x="195" y="27"/>
                    </a:lnTo>
                    <a:lnTo>
                      <a:pt x="193" y="25"/>
                    </a:lnTo>
                    <a:lnTo>
                      <a:pt x="192" y="24"/>
                    </a:lnTo>
                    <a:lnTo>
                      <a:pt x="191" y="23"/>
                    </a:lnTo>
                    <a:lnTo>
                      <a:pt x="189" y="22"/>
                    </a:lnTo>
                    <a:lnTo>
                      <a:pt x="188" y="20"/>
                    </a:lnTo>
                    <a:lnTo>
                      <a:pt x="186" y="20"/>
                    </a:lnTo>
                    <a:lnTo>
                      <a:pt x="184" y="19"/>
                    </a:lnTo>
                    <a:lnTo>
                      <a:pt x="182" y="18"/>
                    </a:lnTo>
                    <a:lnTo>
                      <a:pt x="180" y="17"/>
                    </a:lnTo>
                    <a:lnTo>
                      <a:pt x="180" y="15"/>
                    </a:lnTo>
                    <a:lnTo>
                      <a:pt x="179" y="14"/>
                    </a:lnTo>
                    <a:lnTo>
                      <a:pt x="178" y="12"/>
                    </a:lnTo>
                    <a:lnTo>
                      <a:pt x="177" y="10"/>
                    </a:lnTo>
                    <a:lnTo>
                      <a:pt x="176" y="9"/>
                    </a:lnTo>
                    <a:lnTo>
                      <a:pt x="175" y="7"/>
                    </a:lnTo>
                    <a:lnTo>
                      <a:pt x="174" y="6"/>
                    </a:lnTo>
                    <a:lnTo>
                      <a:pt x="172" y="5"/>
                    </a:lnTo>
                    <a:lnTo>
                      <a:pt x="171" y="4"/>
                    </a:lnTo>
                    <a:lnTo>
                      <a:pt x="169" y="3"/>
                    </a:lnTo>
                    <a:lnTo>
                      <a:pt x="167" y="2"/>
                    </a:lnTo>
                    <a:lnTo>
                      <a:pt x="166" y="2"/>
                    </a:lnTo>
                    <a:lnTo>
                      <a:pt x="164" y="1"/>
                    </a:lnTo>
                    <a:lnTo>
                      <a:pt x="162" y="0"/>
                    </a:lnTo>
                    <a:lnTo>
                      <a:pt x="160" y="0"/>
                    </a:lnTo>
                    <a:lnTo>
                      <a:pt x="158" y="0"/>
                    </a:lnTo>
                    <a:lnTo>
                      <a:pt x="156" y="0"/>
                    </a:lnTo>
                    <a:lnTo>
                      <a:pt x="155" y="0"/>
                    </a:lnTo>
                    <a:lnTo>
                      <a:pt x="154" y="0"/>
                    </a:lnTo>
                    <a:lnTo>
                      <a:pt x="153" y="1"/>
                    </a:lnTo>
                    <a:lnTo>
                      <a:pt x="152" y="1"/>
                    </a:lnTo>
                    <a:lnTo>
                      <a:pt x="150" y="1"/>
                    </a:lnTo>
                    <a:lnTo>
                      <a:pt x="149" y="2"/>
                    </a:lnTo>
                    <a:lnTo>
                      <a:pt x="148" y="2"/>
                    </a:lnTo>
                    <a:lnTo>
                      <a:pt x="146" y="3"/>
                    </a:lnTo>
                    <a:lnTo>
                      <a:pt x="144" y="4"/>
                    </a:lnTo>
                    <a:lnTo>
                      <a:pt x="142" y="6"/>
                    </a:lnTo>
                    <a:lnTo>
                      <a:pt x="140" y="8"/>
                    </a:lnTo>
                    <a:lnTo>
                      <a:pt x="139" y="6"/>
                    </a:lnTo>
                    <a:lnTo>
                      <a:pt x="137" y="4"/>
                    </a:lnTo>
                    <a:lnTo>
                      <a:pt x="135" y="3"/>
                    </a:lnTo>
                    <a:lnTo>
                      <a:pt x="133" y="2"/>
                    </a:lnTo>
                    <a:lnTo>
                      <a:pt x="132" y="2"/>
                    </a:lnTo>
                    <a:lnTo>
                      <a:pt x="131" y="1"/>
                    </a:lnTo>
                    <a:lnTo>
                      <a:pt x="130" y="1"/>
                    </a:lnTo>
                    <a:lnTo>
                      <a:pt x="129" y="1"/>
                    </a:lnTo>
                    <a:lnTo>
                      <a:pt x="127" y="0"/>
                    </a:lnTo>
                    <a:lnTo>
                      <a:pt x="126" y="0"/>
                    </a:lnTo>
                    <a:lnTo>
                      <a:pt x="125" y="0"/>
                    </a:lnTo>
                    <a:lnTo>
                      <a:pt x="124" y="0"/>
                    </a:lnTo>
                    <a:lnTo>
                      <a:pt x="123" y="0"/>
                    </a:lnTo>
                    <a:lnTo>
                      <a:pt x="121" y="0"/>
                    </a:lnTo>
                    <a:lnTo>
                      <a:pt x="120" y="1"/>
                    </a:lnTo>
                    <a:lnTo>
                      <a:pt x="118" y="1"/>
                    </a:lnTo>
                    <a:lnTo>
                      <a:pt x="117" y="1"/>
                    </a:lnTo>
                    <a:lnTo>
                      <a:pt x="116" y="2"/>
                    </a:lnTo>
                    <a:lnTo>
                      <a:pt x="114" y="2"/>
                    </a:lnTo>
                    <a:lnTo>
                      <a:pt x="113" y="3"/>
                    </a:lnTo>
                    <a:lnTo>
                      <a:pt x="112" y="4"/>
                    </a:lnTo>
                    <a:lnTo>
                      <a:pt x="111" y="4"/>
                    </a:lnTo>
                    <a:lnTo>
                      <a:pt x="110" y="5"/>
                    </a:lnTo>
                    <a:lnTo>
                      <a:pt x="109" y="6"/>
                    </a:lnTo>
                    <a:lnTo>
                      <a:pt x="108" y="7"/>
                    </a:lnTo>
                    <a:lnTo>
                      <a:pt x="107" y="8"/>
                    </a:lnTo>
                    <a:lnTo>
                      <a:pt x="106" y="9"/>
                    </a:lnTo>
                    <a:lnTo>
                      <a:pt x="106" y="11"/>
                    </a:lnTo>
                    <a:lnTo>
                      <a:pt x="104" y="9"/>
                    </a:lnTo>
                    <a:lnTo>
                      <a:pt x="102" y="8"/>
                    </a:lnTo>
                    <a:lnTo>
                      <a:pt x="100" y="7"/>
                    </a:lnTo>
                    <a:lnTo>
                      <a:pt x="98" y="6"/>
                    </a:lnTo>
                    <a:lnTo>
                      <a:pt x="95" y="5"/>
                    </a:lnTo>
                    <a:lnTo>
                      <a:pt x="93" y="5"/>
                    </a:lnTo>
                    <a:lnTo>
                      <a:pt x="90" y="4"/>
                    </a:lnTo>
                    <a:lnTo>
                      <a:pt x="88" y="4"/>
                    </a:lnTo>
                    <a:lnTo>
                      <a:pt x="86" y="4"/>
                    </a:lnTo>
                    <a:lnTo>
                      <a:pt x="85" y="4"/>
                    </a:lnTo>
                    <a:lnTo>
                      <a:pt x="83" y="5"/>
                    </a:lnTo>
                    <a:lnTo>
                      <a:pt x="81" y="5"/>
                    </a:lnTo>
                    <a:lnTo>
                      <a:pt x="80" y="6"/>
                    </a:lnTo>
                    <a:lnTo>
                      <a:pt x="78" y="6"/>
                    </a:lnTo>
                    <a:lnTo>
                      <a:pt x="77" y="7"/>
                    </a:lnTo>
                    <a:lnTo>
                      <a:pt x="75" y="8"/>
                    </a:lnTo>
                    <a:lnTo>
                      <a:pt x="74" y="8"/>
                    </a:lnTo>
                    <a:lnTo>
                      <a:pt x="72" y="9"/>
                    </a:lnTo>
                    <a:lnTo>
                      <a:pt x="71" y="10"/>
                    </a:lnTo>
                    <a:lnTo>
                      <a:pt x="70" y="11"/>
                    </a:lnTo>
                    <a:lnTo>
                      <a:pt x="69" y="13"/>
                    </a:lnTo>
                    <a:lnTo>
                      <a:pt x="68" y="14"/>
                    </a:lnTo>
                    <a:lnTo>
                      <a:pt x="67" y="15"/>
                    </a:lnTo>
                    <a:lnTo>
                      <a:pt x="66" y="16"/>
                    </a:lnTo>
                    <a:lnTo>
                      <a:pt x="66" y="17"/>
                    </a:lnTo>
                    <a:lnTo>
                      <a:pt x="64" y="16"/>
                    </a:lnTo>
                    <a:lnTo>
                      <a:pt x="62" y="15"/>
                    </a:lnTo>
                    <a:lnTo>
                      <a:pt x="60" y="14"/>
                    </a:lnTo>
                    <a:lnTo>
                      <a:pt x="58" y="14"/>
                    </a:lnTo>
                    <a:lnTo>
                      <a:pt x="56" y="13"/>
                    </a:lnTo>
                    <a:lnTo>
                      <a:pt x="54" y="13"/>
                    </a:lnTo>
                    <a:lnTo>
                      <a:pt x="52" y="13"/>
                    </a:lnTo>
                    <a:lnTo>
                      <a:pt x="50" y="13"/>
                    </a:lnTo>
                    <a:lnTo>
                      <a:pt x="48" y="13"/>
                    </a:lnTo>
                    <a:lnTo>
                      <a:pt x="47" y="13"/>
                    </a:lnTo>
                    <a:lnTo>
                      <a:pt x="45" y="13"/>
                    </a:lnTo>
                    <a:lnTo>
                      <a:pt x="44" y="13"/>
                    </a:lnTo>
                    <a:lnTo>
                      <a:pt x="42" y="13"/>
                    </a:lnTo>
                    <a:lnTo>
                      <a:pt x="40" y="14"/>
                    </a:lnTo>
                    <a:lnTo>
                      <a:pt x="39" y="14"/>
                    </a:lnTo>
                    <a:lnTo>
                      <a:pt x="37" y="15"/>
                    </a:lnTo>
                    <a:lnTo>
                      <a:pt x="36" y="15"/>
                    </a:lnTo>
                    <a:lnTo>
                      <a:pt x="35" y="16"/>
                    </a:lnTo>
                    <a:lnTo>
                      <a:pt x="33" y="17"/>
                    </a:lnTo>
                    <a:lnTo>
                      <a:pt x="32" y="18"/>
                    </a:lnTo>
                    <a:lnTo>
                      <a:pt x="30" y="19"/>
                    </a:lnTo>
                    <a:lnTo>
                      <a:pt x="27" y="21"/>
                    </a:lnTo>
                    <a:lnTo>
                      <a:pt x="25" y="23"/>
                    </a:lnTo>
                    <a:lnTo>
                      <a:pt x="24" y="24"/>
                    </a:lnTo>
                    <a:lnTo>
                      <a:pt x="23" y="25"/>
                    </a:lnTo>
                    <a:lnTo>
                      <a:pt x="23" y="27"/>
                    </a:lnTo>
                    <a:lnTo>
                      <a:pt x="22" y="28"/>
                    </a:lnTo>
                    <a:lnTo>
                      <a:pt x="21" y="29"/>
                    </a:lnTo>
                    <a:lnTo>
                      <a:pt x="20" y="30"/>
                    </a:lnTo>
                    <a:lnTo>
                      <a:pt x="20" y="31"/>
                    </a:lnTo>
                    <a:lnTo>
                      <a:pt x="20" y="33"/>
                    </a:lnTo>
                    <a:lnTo>
                      <a:pt x="19" y="34"/>
                    </a:lnTo>
                    <a:lnTo>
                      <a:pt x="19" y="36"/>
                    </a:lnTo>
                    <a:lnTo>
                      <a:pt x="18" y="37"/>
                    </a:lnTo>
                    <a:lnTo>
                      <a:pt x="18" y="38"/>
                    </a:lnTo>
                    <a:lnTo>
                      <a:pt x="18" y="40"/>
                    </a:lnTo>
                    <a:lnTo>
                      <a:pt x="18" y="41"/>
                    </a:lnTo>
                    <a:lnTo>
                      <a:pt x="18" y="43"/>
                    </a:lnTo>
                    <a:lnTo>
                      <a:pt x="18" y="45"/>
                    </a:lnTo>
                  </a:path>
                </a:pathLst>
              </a:custGeom>
              <a:solidFill>
                <a:srgbClr val="FFFFFF"/>
              </a:solidFill>
              <a:ln w="9525">
                <a:noFill/>
                <a:round/>
                <a:headEnd/>
                <a:tailEnd/>
              </a:ln>
            </p:spPr>
            <p:txBody>
              <a:bodyPr/>
              <a:lstStyle/>
              <a:p>
                <a:endParaRPr lang="en-US" dirty="0"/>
              </a:p>
            </p:txBody>
          </p:sp>
          <p:sp>
            <p:nvSpPr>
              <p:cNvPr id="21555" name="Freeform 8"/>
              <p:cNvSpPr>
                <a:spLocks/>
              </p:cNvSpPr>
              <p:nvPr/>
            </p:nvSpPr>
            <p:spPr bwMode="auto">
              <a:xfrm>
                <a:off x="3603" y="1069"/>
                <a:ext cx="774" cy="487"/>
              </a:xfrm>
              <a:custGeom>
                <a:avLst/>
                <a:gdLst>
                  <a:gd name="T0" fmla="*/ 34 w 202"/>
                  <a:gd name="T1" fmla="*/ 173 h 135"/>
                  <a:gd name="T2" fmla="*/ 8 w 202"/>
                  <a:gd name="T3" fmla="*/ 198 h 135"/>
                  <a:gd name="T4" fmla="*/ 0 w 202"/>
                  <a:gd name="T5" fmla="*/ 234 h 135"/>
                  <a:gd name="T6" fmla="*/ 8 w 202"/>
                  <a:gd name="T7" fmla="*/ 260 h 135"/>
                  <a:gd name="T8" fmla="*/ 23 w 202"/>
                  <a:gd name="T9" fmla="*/ 278 h 135"/>
                  <a:gd name="T10" fmla="*/ 27 w 202"/>
                  <a:gd name="T11" fmla="*/ 296 h 135"/>
                  <a:gd name="T12" fmla="*/ 15 w 202"/>
                  <a:gd name="T13" fmla="*/ 332 h 135"/>
                  <a:gd name="T14" fmla="*/ 27 w 202"/>
                  <a:gd name="T15" fmla="*/ 368 h 135"/>
                  <a:gd name="T16" fmla="*/ 61 w 202"/>
                  <a:gd name="T17" fmla="*/ 393 h 135"/>
                  <a:gd name="T18" fmla="*/ 103 w 202"/>
                  <a:gd name="T19" fmla="*/ 397 h 135"/>
                  <a:gd name="T20" fmla="*/ 130 w 202"/>
                  <a:gd name="T21" fmla="*/ 429 h 135"/>
                  <a:gd name="T22" fmla="*/ 176 w 202"/>
                  <a:gd name="T23" fmla="*/ 455 h 135"/>
                  <a:gd name="T24" fmla="*/ 234 w 202"/>
                  <a:gd name="T25" fmla="*/ 458 h 135"/>
                  <a:gd name="T26" fmla="*/ 287 w 202"/>
                  <a:gd name="T27" fmla="*/ 447 h 135"/>
                  <a:gd name="T28" fmla="*/ 314 w 202"/>
                  <a:gd name="T29" fmla="*/ 462 h 135"/>
                  <a:gd name="T30" fmla="*/ 353 w 202"/>
                  <a:gd name="T31" fmla="*/ 480 h 135"/>
                  <a:gd name="T32" fmla="*/ 395 w 202"/>
                  <a:gd name="T33" fmla="*/ 487 h 135"/>
                  <a:gd name="T34" fmla="*/ 452 w 202"/>
                  <a:gd name="T35" fmla="*/ 476 h 135"/>
                  <a:gd name="T36" fmla="*/ 494 w 202"/>
                  <a:gd name="T37" fmla="*/ 444 h 135"/>
                  <a:gd name="T38" fmla="*/ 517 w 202"/>
                  <a:gd name="T39" fmla="*/ 418 h 135"/>
                  <a:gd name="T40" fmla="*/ 559 w 202"/>
                  <a:gd name="T41" fmla="*/ 429 h 135"/>
                  <a:gd name="T42" fmla="*/ 594 w 202"/>
                  <a:gd name="T43" fmla="*/ 426 h 135"/>
                  <a:gd name="T44" fmla="*/ 640 w 202"/>
                  <a:gd name="T45" fmla="*/ 404 h 135"/>
                  <a:gd name="T46" fmla="*/ 667 w 202"/>
                  <a:gd name="T47" fmla="*/ 372 h 135"/>
                  <a:gd name="T48" fmla="*/ 671 w 202"/>
                  <a:gd name="T49" fmla="*/ 346 h 135"/>
                  <a:gd name="T50" fmla="*/ 694 w 202"/>
                  <a:gd name="T51" fmla="*/ 335 h 135"/>
                  <a:gd name="T52" fmla="*/ 747 w 202"/>
                  <a:gd name="T53" fmla="*/ 307 h 135"/>
                  <a:gd name="T54" fmla="*/ 770 w 202"/>
                  <a:gd name="T55" fmla="*/ 271 h 135"/>
                  <a:gd name="T56" fmla="*/ 774 w 202"/>
                  <a:gd name="T57" fmla="*/ 242 h 135"/>
                  <a:gd name="T58" fmla="*/ 766 w 202"/>
                  <a:gd name="T59" fmla="*/ 195 h 135"/>
                  <a:gd name="T60" fmla="*/ 755 w 202"/>
                  <a:gd name="T61" fmla="*/ 166 h 135"/>
                  <a:gd name="T62" fmla="*/ 759 w 202"/>
                  <a:gd name="T63" fmla="*/ 141 h 135"/>
                  <a:gd name="T64" fmla="*/ 747 w 202"/>
                  <a:gd name="T65" fmla="*/ 101 h 135"/>
                  <a:gd name="T66" fmla="*/ 717 w 202"/>
                  <a:gd name="T67" fmla="*/ 72 h 135"/>
                  <a:gd name="T68" fmla="*/ 686 w 202"/>
                  <a:gd name="T69" fmla="*/ 54 h 135"/>
                  <a:gd name="T70" fmla="*/ 663 w 202"/>
                  <a:gd name="T71" fmla="*/ 22 h 135"/>
                  <a:gd name="T72" fmla="*/ 625 w 202"/>
                  <a:gd name="T73" fmla="*/ 0 h 135"/>
                  <a:gd name="T74" fmla="*/ 586 w 202"/>
                  <a:gd name="T75" fmla="*/ 0 h 135"/>
                  <a:gd name="T76" fmla="*/ 556 w 202"/>
                  <a:gd name="T77" fmla="*/ 7 h 135"/>
                  <a:gd name="T78" fmla="*/ 521 w 202"/>
                  <a:gd name="T79" fmla="*/ 14 h 135"/>
                  <a:gd name="T80" fmla="*/ 490 w 202"/>
                  <a:gd name="T81" fmla="*/ 0 h 135"/>
                  <a:gd name="T82" fmla="*/ 464 w 202"/>
                  <a:gd name="T83" fmla="*/ 0 h 135"/>
                  <a:gd name="T84" fmla="*/ 433 w 202"/>
                  <a:gd name="T85" fmla="*/ 7 h 135"/>
                  <a:gd name="T86" fmla="*/ 410 w 202"/>
                  <a:gd name="T87" fmla="*/ 29 h 135"/>
                  <a:gd name="T88" fmla="*/ 379 w 202"/>
                  <a:gd name="T89" fmla="*/ 22 h 135"/>
                  <a:gd name="T90" fmla="*/ 330 w 202"/>
                  <a:gd name="T91" fmla="*/ 14 h 135"/>
                  <a:gd name="T92" fmla="*/ 291 w 202"/>
                  <a:gd name="T93" fmla="*/ 22 h 135"/>
                  <a:gd name="T94" fmla="*/ 261 w 202"/>
                  <a:gd name="T95" fmla="*/ 43 h 135"/>
                  <a:gd name="T96" fmla="*/ 234 w 202"/>
                  <a:gd name="T97" fmla="*/ 51 h 135"/>
                  <a:gd name="T98" fmla="*/ 188 w 202"/>
                  <a:gd name="T99" fmla="*/ 43 h 135"/>
                  <a:gd name="T100" fmla="*/ 153 w 202"/>
                  <a:gd name="T101" fmla="*/ 47 h 135"/>
                  <a:gd name="T102" fmla="*/ 119 w 202"/>
                  <a:gd name="T103" fmla="*/ 61 h 135"/>
                  <a:gd name="T104" fmla="*/ 84 w 202"/>
                  <a:gd name="T105" fmla="*/ 94 h 135"/>
                  <a:gd name="T106" fmla="*/ 69 w 202"/>
                  <a:gd name="T107" fmla="*/ 123 h 135"/>
                  <a:gd name="T108" fmla="*/ 69 w 202"/>
                  <a:gd name="T109" fmla="*/ 155 h 1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2"/>
                  <a:gd name="T166" fmla="*/ 0 h 135"/>
                  <a:gd name="T167" fmla="*/ 202 w 202"/>
                  <a:gd name="T168" fmla="*/ 135 h 13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2" h="135">
                    <a:moveTo>
                      <a:pt x="18" y="45"/>
                    </a:moveTo>
                    <a:lnTo>
                      <a:pt x="16" y="45"/>
                    </a:lnTo>
                    <a:lnTo>
                      <a:pt x="14" y="46"/>
                    </a:lnTo>
                    <a:lnTo>
                      <a:pt x="12" y="46"/>
                    </a:lnTo>
                    <a:lnTo>
                      <a:pt x="11" y="47"/>
                    </a:lnTo>
                    <a:lnTo>
                      <a:pt x="9" y="48"/>
                    </a:lnTo>
                    <a:lnTo>
                      <a:pt x="7" y="48"/>
                    </a:lnTo>
                    <a:lnTo>
                      <a:pt x="6" y="50"/>
                    </a:lnTo>
                    <a:lnTo>
                      <a:pt x="5" y="51"/>
                    </a:lnTo>
                    <a:lnTo>
                      <a:pt x="4" y="52"/>
                    </a:lnTo>
                    <a:lnTo>
                      <a:pt x="2" y="53"/>
                    </a:lnTo>
                    <a:lnTo>
                      <a:pt x="2" y="55"/>
                    </a:lnTo>
                    <a:lnTo>
                      <a:pt x="1" y="57"/>
                    </a:lnTo>
                    <a:lnTo>
                      <a:pt x="0" y="58"/>
                    </a:lnTo>
                    <a:lnTo>
                      <a:pt x="0" y="60"/>
                    </a:lnTo>
                    <a:lnTo>
                      <a:pt x="0" y="62"/>
                    </a:lnTo>
                    <a:lnTo>
                      <a:pt x="0" y="63"/>
                    </a:lnTo>
                    <a:lnTo>
                      <a:pt x="0" y="65"/>
                    </a:lnTo>
                    <a:lnTo>
                      <a:pt x="0" y="66"/>
                    </a:lnTo>
                    <a:lnTo>
                      <a:pt x="0" y="67"/>
                    </a:lnTo>
                    <a:lnTo>
                      <a:pt x="0" y="68"/>
                    </a:lnTo>
                    <a:lnTo>
                      <a:pt x="0" y="69"/>
                    </a:lnTo>
                    <a:lnTo>
                      <a:pt x="1" y="71"/>
                    </a:lnTo>
                    <a:lnTo>
                      <a:pt x="2" y="72"/>
                    </a:lnTo>
                    <a:lnTo>
                      <a:pt x="2" y="73"/>
                    </a:lnTo>
                    <a:lnTo>
                      <a:pt x="3" y="74"/>
                    </a:lnTo>
                    <a:lnTo>
                      <a:pt x="4" y="75"/>
                    </a:lnTo>
                    <a:lnTo>
                      <a:pt x="4" y="76"/>
                    </a:lnTo>
                    <a:lnTo>
                      <a:pt x="5" y="76"/>
                    </a:lnTo>
                    <a:lnTo>
                      <a:pt x="6" y="77"/>
                    </a:lnTo>
                    <a:lnTo>
                      <a:pt x="7" y="78"/>
                    </a:lnTo>
                    <a:lnTo>
                      <a:pt x="8" y="79"/>
                    </a:lnTo>
                    <a:lnTo>
                      <a:pt x="9" y="80"/>
                    </a:lnTo>
                    <a:lnTo>
                      <a:pt x="9" y="79"/>
                    </a:lnTo>
                    <a:lnTo>
                      <a:pt x="8" y="81"/>
                    </a:lnTo>
                    <a:lnTo>
                      <a:pt x="7" y="82"/>
                    </a:lnTo>
                    <a:lnTo>
                      <a:pt x="6" y="84"/>
                    </a:lnTo>
                    <a:lnTo>
                      <a:pt x="5" y="85"/>
                    </a:lnTo>
                    <a:lnTo>
                      <a:pt x="5" y="87"/>
                    </a:lnTo>
                    <a:lnTo>
                      <a:pt x="4" y="89"/>
                    </a:lnTo>
                    <a:lnTo>
                      <a:pt x="4" y="90"/>
                    </a:lnTo>
                    <a:lnTo>
                      <a:pt x="4" y="92"/>
                    </a:lnTo>
                    <a:lnTo>
                      <a:pt x="4" y="94"/>
                    </a:lnTo>
                    <a:lnTo>
                      <a:pt x="4" y="96"/>
                    </a:lnTo>
                    <a:lnTo>
                      <a:pt x="5" y="98"/>
                    </a:lnTo>
                    <a:lnTo>
                      <a:pt x="5" y="99"/>
                    </a:lnTo>
                    <a:lnTo>
                      <a:pt x="6" y="101"/>
                    </a:lnTo>
                    <a:lnTo>
                      <a:pt x="7" y="102"/>
                    </a:lnTo>
                    <a:lnTo>
                      <a:pt x="9" y="104"/>
                    </a:lnTo>
                    <a:lnTo>
                      <a:pt x="10" y="105"/>
                    </a:lnTo>
                    <a:lnTo>
                      <a:pt x="11" y="106"/>
                    </a:lnTo>
                    <a:lnTo>
                      <a:pt x="13" y="108"/>
                    </a:lnTo>
                    <a:lnTo>
                      <a:pt x="15" y="108"/>
                    </a:lnTo>
                    <a:lnTo>
                      <a:pt x="16" y="109"/>
                    </a:lnTo>
                    <a:lnTo>
                      <a:pt x="18" y="110"/>
                    </a:lnTo>
                    <a:lnTo>
                      <a:pt x="20" y="110"/>
                    </a:lnTo>
                    <a:lnTo>
                      <a:pt x="22" y="110"/>
                    </a:lnTo>
                    <a:lnTo>
                      <a:pt x="24" y="111"/>
                    </a:lnTo>
                    <a:lnTo>
                      <a:pt x="25" y="111"/>
                    </a:lnTo>
                    <a:lnTo>
                      <a:pt x="27" y="110"/>
                    </a:lnTo>
                    <a:lnTo>
                      <a:pt x="27" y="111"/>
                    </a:lnTo>
                    <a:lnTo>
                      <a:pt x="28" y="112"/>
                    </a:lnTo>
                    <a:lnTo>
                      <a:pt x="29" y="114"/>
                    </a:lnTo>
                    <a:lnTo>
                      <a:pt x="31" y="116"/>
                    </a:lnTo>
                    <a:lnTo>
                      <a:pt x="32" y="118"/>
                    </a:lnTo>
                    <a:lnTo>
                      <a:pt x="34" y="119"/>
                    </a:lnTo>
                    <a:lnTo>
                      <a:pt x="36" y="120"/>
                    </a:lnTo>
                    <a:lnTo>
                      <a:pt x="38" y="122"/>
                    </a:lnTo>
                    <a:lnTo>
                      <a:pt x="40" y="123"/>
                    </a:lnTo>
                    <a:lnTo>
                      <a:pt x="42" y="124"/>
                    </a:lnTo>
                    <a:lnTo>
                      <a:pt x="44" y="125"/>
                    </a:lnTo>
                    <a:lnTo>
                      <a:pt x="46" y="126"/>
                    </a:lnTo>
                    <a:lnTo>
                      <a:pt x="49" y="126"/>
                    </a:lnTo>
                    <a:lnTo>
                      <a:pt x="51" y="127"/>
                    </a:lnTo>
                    <a:lnTo>
                      <a:pt x="53" y="127"/>
                    </a:lnTo>
                    <a:lnTo>
                      <a:pt x="56" y="127"/>
                    </a:lnTo>
                    <a:lnTo>
                      <a:pt x="58" y="127"/>
                    </a:lnTo>
                    <a:lnTo>
                      <a:pt x="61" y="127"/>
                    </a:lnTo>
                    <a:lnTo>
                      <a:pt x="63" y="127"/>
                    </a:lnTo>
                    <a:lnTo>
                      <a:pt x="65" y="127"/>
                    </a:lnTo>
                    <a:lnTo>
                      <a:pt x="68" y="126"/>
                    </a:lnTo>
                    <a:lnTo>
                      <a:pt x="70" y="125"/>
                    </a:lnTo>
                    <a:lnTo>
                      <a:pt x="72" y="125"/>
                    </a:lnTo>
                    <a:lnTo>
                      <a:pt x="75" y="124"/>
                    </a:lnTo>
                    <a:lnTo>
                      <a:pt x="77" y="123"/>
                    </a:lnTo>
                    <a:lnTo>
                      <a:pt x="78" y="124"/>
                    </a:lnTo>
                    <a:lnTo>
                      <a:pt x="79" y="126"/>
                    </a:lnTo>
                    <a:lnTo>
                      <a:pt x="81" y="127"/>
                    </a:lnTo>
                    <a:lnTo>
                      <a:pt x="82" y="128"/>
                    </a:lnTo>
                    <a:lnTo>
                      <a:pt x="84" y="129"/>
                    </a:lnTo>
                    <a:lnTo>
                      <a:pt x="85" y="130"/>
                    </a:lnTo>
                    <a:lnTo>
                      <a:pt x="87" y="131"/>
                    </a:lnTo>
                    <a:lnTo>
                      <a:pt x="88" y="132"/>
                    </a:lnTo>
                    <a:lnTo>
                      <a:pt x="90" y="133"/>
                    </a:lnTo>
                    <a:lnTo>
                      <a:pt x="92" y="133"/>
                    </a:lnTo>
                    <a:lnTo>
                      <a:pt x="94" y="134"/>
                    </a:lnTo>
                    <a:lnTo>
                      <a:pt x="95" y="135"/>
                    </a:lnTo>
                    <a:lnTo>
                      <a:pt x="97" y="135"/>
                    </a:lnTo>
                    <a:lnTo>
                      <a:pt x="99" y="135"/>
                    </a:lnTo>
                    <a:lnTo>
                      <a:pt x="101" y="135"/>
                    </a:lnTo>
                    <a:lnTo>
                      <a:pt x="103" y="135"/>
                    </a:lnTo>
                    <a:lnTo>
                      <a:pt x="106" y="135"/>
                    </a:lnTo>
                    <a:lnTo>
                      <a:pt x="108" y="135"/>
                    </a:lnTo>
                    <a:lnTo>
                      <a:pt x="111" y="135"/>
                    </a:lnTo>
                    <a:lnTo>
                      <a:pt x="113" y="134"/>
                    </a:lnTo>
                    <a:lnTo>
                      <a:pt x="116" y="133"/>
                    </a:lnTo>
                    <a:lnTo>
                      <a:pt x="118" y="132"/>
                    </a:lnTo>
                    <a:lnTo>
                      <a:pt x="120" y="131"/>
                    </a:lnTo>
                    <a:lnTo>
                      <a:pt x="122" y="130"/>
                    </a:lnTo>
                    <a:lnTo>
                      <a:pt x="124" y="128"/>
                    </a:lnTo>
                    <a:lnTo>
                      <a:pt x="126" y="127"/>
                    </a:lnTo>
                    <a:lnTo>
                      <a:pt x="128" y="125"/>
                    </a:lnTo>
                    <a:lnTo>
                      <a:pt x="129" y="123"/>
                    </a:lnTo>
                    <a:lnTo>
                      <a:pt x="130" y="121"/>
                    </a:lnTo>
                    <a:lnTo>
                      <a:pt x="132" y="119"/>
                    </a:lnTo>
                    <a:lnTo>
                      <a:pt x="133" y="117"/>
                    </a:lnTo>
                    <a:lnTo>
                      <a:pt x="134" y="115"/>
                    </a:lnTo>
                    <a:lnTo>
                      <a:pt x="135" y="116"/>
                    </a:lnTo>
                    <a:lnTo>
                      <a:pt x="137" y="117"/>
                    </a:lnTo>
                    <a:lnTo>
                      <a:pt x="139" y="117"/>
                    </a:lnTo>
                    <a:lnTo>
                      <a:pt x="141" y="118"/>
                    </a:lnTo>
                    <a:lnTo>
                      <a:pt x="142" y="118"/>
                    </a:lnTo>
                    <a:lnTo>
                      <a:pt x="144" y="119"/>
                    </a:lnTo>
                    <a:lnTo>
                      <a:pt x="146" y="119"/>
                    </a:lnTo>
                    <a:lnTo>
                      <a:pt x="148" y="119"/>
                    </a:lnTo>
                    <a:lnTo>
                      <a:pt x="149" y="119"/>
                    </a:lnTo>
                    <a:lnTo>
                      <a:pt x="151" y="119"/>
                    </a:lnTo>
                    <a:lnTo>
                      <a:pt x="152" y="119"/>
                    </a:lnTo>
                    <a:lnTo>
                      <a:pt x="153" y="118"/>
                    </a:lnTo>
                    <a:lnTo>
                      <a:pt x="155" y="118"/>
                    </a:lnTo>
                    <a:lnTo>
                      <a:pt x="156" y="118"/>
                    </a:lnTo>
                    <a:lnTo>
                      <a:pt x="159" y="117"/>
                    </a:lnTo>
                    <a:lnTo>
                      <a:pt x="161" y="116"/>
                    </a:lnTo>
                    <a:lnTo>
                      <a:pt x="163" y="115"/>
                    </a:lnTo>
                    <a:lnTo>
                      <a:pt x="165" y="113"/>
                    </a:lnTo>
                    <a:lnTo>
                      <a:pt x="167" y="112"/>
                    </a:lnTo>
                    <a:lnTo>
                      <a:pt x="169" y="110"/>
                    </a:lnTo>
                    <a:lnTo>
                      <a:pt x="171" y="108"/>
                    </a:lnTo>
                    <a:lnTo>
                      <a:pt x="172" y="106"/>
                    </a:lnTo>
                    <a:lnTo>
                      <a:pt x="172" y="105"/>
                    </a:lnTo>
                    <a:lnTo>
                      <a:pt x="173" y="104"/>
                    </a:lnTo>
                    <a:lnTo>
                      <a:pt x="174" y="103"/>
                    </a:lnTo>
                    <a:lnTo>
                      <a:pt x="174" y="102"/>
                    </a:lnTo>
                    <a:lnTo>
                      <a:pt x="174" y="100"/>
                    </a:lnTo>
                    <a:lnTo>
                      <a:pt x="175" y="99"/>
                    </a:lnTo>
                    <a:lnTo>
                      <a:pt x="175" y="98"/>
                    </a:lnTo>
                    <a:lnTo>
                      <a:pt x="175" y="97"/>
                    </a:lnTo>
                    <a:lnTo>
                      <a:pt x="175" y="96"/>
                    </a:lnTo>
                    <a:lnTo>
                      <a:pt x="175" y="94"/>
                    </a:lnTo>
                    <a:lnTo>
                      <a:pt x="177" y="94"/>
                    </a:lnTo>
                    <a:lnTo>
                      <a:pt x="178" y="94"/>
                    </a:lnTo>
                    <a:lnTo>
                      <a:pt x="179" y="93"/>
                    </a:lnTo>
                    <a:lnTo>
                      <a:pt x="181" y="93"/>
                    </a:lnTo>
                    <a:lnTo>
                      <a:pt x="183" y="92"/>
                    </a:lnTo>
                    <a:lnTo>
                      <a:pt x="186" y="91"/>
                    </a:lnTo>
                    <a:lnTo>
                      <a:pt x="188" y="89"/>
                    </a:lnTo>
                    <a:lnTo>
                      <a:pt x="191" y="88"/>
                    </a:lnTo>
                    <a:lnTo>
                      <a:pt x="193" y="86"/>
                    </a:lnTo>
                    <a:lnTo>
                      <a:pt x="195" y="85"/>
                    </a:lnTo>
                    <a:lnTo>
                      <a:pt x="197" y="82"/>
                    </a:lnTo>
                    <a:lnTo>
                      <a:pt x="198" y="80"/>
                    </a:lnTo>
                    <a:lnTo>
                      <a:pt x="199" y="78"/>
                    </a:lnTo>
                    <a:lnTo>
                      <a:pt x="200" y="77"/>
                    </a:lnTo>
                    <a:lnTo>
                      <a:pt x="200" y="76"/>
                    </a:lnTo>
                    <a:lnTo>
                      <a:pt x="201" y="75"/>
                    </a:lnTo>
                    <a:lnTo>
                      <a:pt x="201" y="73"/>
                    </a:lnTo>
                    <a:lnTo>
                      <a:pt x="202" y="72"/>
                    </a:lnTo>
                    <a:lnTo>
                      <a:pt x="202" y="71"/>
                    </a:lnTo>
                    <a:lnTo>
                      <a:pt x="202" y="69"/>
                    </a:lnTo>
                    <a:lnTo>
                      <a:pt x="202" y="68"/>
                    </a:lnTo>
                    <a:lnTo>
                      <a:pt x="202" y="67"/>
                    </a:lnTo>
                    <a:lnTo>
                      <a:pt x="202" y="65"/>
                    </a:lnTo>
                    <a:lnTo>
                      <a:pt x="202" y="63"/>
                    </a:lnTo>
                    <a:lnTo>
                      <a:pt x="202" y="61"/>
                    </a:lnTo>
                    <a:lnTo>
                      <a:pt x="202" y="58"/>
                    </a:lnTo>
                    <a:lnTo>
                      <a:pt x="201" y="56"/>
                    </a:lnTo>
                    <a:lnTo>
                      <a:pt x="200" y="54"/>
                    </a:lnTo>
                    <a:lnTo>
                      <a:pt x="199" y="52"/>
                    </a:lnTo>
                    <a:lnTo>
                      <a:pt x="197" y="50"/>
                    </a:lnTo>
                    <a:lnTo>
                      <a:pt x="196" y="48"/>
                    </a:lnTo>
                    <a:lnTo>
                      <a:pt x="196" y="47"/>
                    </a:lnTo>
                    <a:lnTo>
                      <a:pt x="197" y="46"/>
                    </a:lnTo>
                    <a:lnTo>
                      <a:pt x="197" y="44"/>
                    </a:lnTo>
                    <a:lnTo>
                      <a:pt x="197" y="43"/>
                    </a:lnTo>
                    <a:lnTo>
                      <a:pt x="198" y="42"/>
                    </a:lnTo>
                    <a:lnTo>
                      <a:pt x="198" y="41"/>
                    </a:lnTo>
                    <a:lnTo>
                      <a:pt x="198" y="40"/>
                    </a:lnTo>
                    <a:lnTo>
                      <a:pt x="198" y="39"/>
                    </a:lnTo>
                    <a:lnTo>
                      <a:pt x="198" y="37"/>
                    </a:lnTo>
                    <a:lnTo>
                      <a:pt x="197" y="35"/>
                    </a:lnTo>
                    <a:lnTo>
                      <a:pt x="197" y="33"/>
                    </a:lnTo>
                    <a:lnTo>
                      <a:pt x="197" y="31"/>
                    </a:lnTo>
                    <a:lnTo>
                      <a:pt x="196" y="30"/>
                    </a:lnTo>
                    <a:lnTo>
                      <a:pt x="195" y="28"/>
                    </a:lnTo>
                    <a:lnTo>
                      <a:pt x="194" y="26"/>
                    </a:lnTo>
                    <a:lnTo>
                      <a:pt x="193" y="25"/>
                    </a:lnTo>
                    <a:lnTo>
                      <a:pt x="191" y="23"/>
                    </a:lnTo>
                    <a:lnTo>
                      <a:pt x="190" y="22"/>
                    </a:lnTo>
                    <a:lnTo>
                      <a:pt x="188" y="21"/>
                    </a:lnTo>
                    <a:lnTo>
                      <a:pt x="187" y="20"/>
                    </a:lnTo>
                    <a:lnTo>
                      <a:pt x="185" y="19"/>
                    </a:lnTo>
                    <a:lnTo>
                      <a:pt x="183" y="18"/>
                    </a:lnTo>
                    <a:lnTo>
                      <a:pt x="181" y="17"/>
                    </a:lnTo>
                    <a:lnTo>
                      <a:pt x="179" y="17"/>
                    </a:lnTo>
                    <a:lnTo>
                      <a:pt x="179" y="15"/>
                    </a:lnTo>
                    <a:lnTo>
                      <a:pt x="179" y="13"/>
                    </a:lnTo>
                    <a:lnTo>
                      <a:pt x="178" y="11"/>
                    </a:lnTo>
                    <a:lnTo>
                      <a:pt x="177" y="10"/>
                    </a:lnTo>
                    <a:lnTo>
                      <a:pt x="176" y="8"/>
                    </a:lnTo>
                    <a:lnTo>
                      <a:pt x="174" y="7"/>
                    </a:lnTo>
                    <a:lnTo>
                      <a:pt x="173" y="6"/>
                    </a:lnTo>
                    <a:lnTo>
                      <a:pt x="172" y="4"/>
                    </a:lnTo>
                    <a:lnTo>
                      <a:pt x="170" y="3"/>
                    </a:lnTo>
                    <a:lnTo>
                      <a:pt x="169" y="2"/>
                    </a:lnTo>
                    <a:lnTo>
                      <a:pt x="167" y="2"/>
                    </a:lnTo>
                    <a:lnTo>
                      <a:pt x="165" y="1"/>
                    </a:lnTo>
                    <a:lnTo>
                      <a:pt x="163" y="0"/>
                    </a:lnTo>
                    <a:lnTo>
                      <a:pt x="161" y="0"/>
                    </a:lnTo>
                    <a:lnTo>
                      <a:pt x="159" y="0"/>
                    </a:lnTo>
                    <a:lnTo>
                      <a:pt x="157" y="0"/>
                    </a:lnTo>
                    <a:lnTo>
                      <a:pt x="156" y="0"/>
                    </a:lnTo>
                    <a:lnTo>
                      <a:pt x="155" y="0"/>
                    </a:lnTo>
                    <a:lnTo>
                      <a:pt x="153" y="0"/>
                    </a:lnTo>
                    <a:lnTo>
                      <a:pt x="152" y="0"/>
                    </a:lnTo>
                    <a:lnTo>
                      <a:pt x="151" y="0"/>
                    </a:lnTo>
                    <a:lnTo>
                      <a:pt x="150" y="1"/>
                    </a:lnTo>
                    <a:lnTo>
                      <a:pt x="149" y="1"/>
                    </a:lnTo>
                    <a:lnTo>
                      <a:pt x="147" y="2"/>
                    </a:lnTo>
                    <a:lnTo>
                      <a:pt x="145" y="2"/>
                    </a:lnTo>
                    <a:lnTo>
                      <a:pt x="143" y="4"/>
                    </a:lnTo>
                    <a:lnTo>
                      <a:pt x="141" y="5"/>
                    </a:lnTo>
                    <a:lnTo>
                      <a:pt x="140" y="7"/>
                    </a:lnTo>
                    <a:lnTo>
                      <a:pt x="138" y="5"/>
                    </a:lnTo>
                    <a:lnTo>
                      <a:pt x="136" y="4"/>
                    </a:lnTo>
                    <a:lnTo>
                      <a:pt x="135" y="2"/>
                    </a:lnTo>
                    <a:lnTo>
                      <a:pt x="132" y="2"/>
                    </a:lnTo>
                    <a:lnTo>
                      <a:pt x="131" y="1"/>
                    </a:lnTo>
                    <a:lnTo>
                      <a:pt x="130" y="1"/>
                    </a:lnTo>
                    <a:lnTo>
                      <a:pt x="129" y="0"/>
                    </a:lnTo>
                    <a:lnTo>
                      <a:pt x="128" y="0"/>
                    </a:lnTo>
                    <a:lnTo>
                      <a:pt x="127" y="0"/>
                    </a:lnTo>
                    <a:lnTo>
                      <a:pt x="126" y="0"/>
                    </a:lnTo>
                    <a:lnTo>
                      <a:pt x="125" y="0"/>
                    </a:lnTo>
                    <a:lnTo>
                      <a:pt x="123" y="0"/>
                    </a:lnTo>
                    <a:lnTo>
                      <a:pt x="122" y="0"/>
                    </a:lnTo>
                    <a:lnTo>
                      <a:pt x="121" y="0"/>
                    </a:lnTo>
                    <a:lnTo>
                      <a:pt x="119" y="0"/>
                    </a:lnTo>
                    <a:lnTo>
                      <a:pt x="118" y="0"/>
                    </a:lnTo>
                    <a:lnTo>
                      <a:pt x="116" y="1"/>
                    </a:lnTo>
                    <a:lnTo>
                      <a:pt x="115" y="1"/>
                    </a:lnTo>
                    <a:lnTo>
                      <a:pt x="114" y="2"/>
                    </a:lnTo>
                    <a:lnTo>
                      <a:pt x="113" y="2"/>
                    </a:lnTo>
                    <a:lnTo>
                      <a:pt x="111" y="3"/>
                    </a:lnTo>
                    <a:lnTo>
                      <a:pt x="110" y="4"/>
                    </a:lnTo>
                    <a:lnTo>
                      <a:pt x="109" y="5"/>
                    </a:lnTo>
                    <a:lnTo>
                      <a:pt x="108" y="6"/>
                    </a:lnTo>
                    <a:lnTo>
                      <a:pt x="107" y="7"/>
                    </a:lnTo>
                    <a:lnTo>
                      <a:pt x="107" y="8"/>
                    </a:lnTo>
                    <a:lnTo>
                      <a:pt x="106" y="9"/>
                    </a:lnTo>
                    <a:lnTo>
                      <a:pt x="105" y="10"/>
                    </a:lnTo>
                    <a:lnTo>
                      <a:pt x="103" y="9"/>
                    </a:lnTo>
                    <a:lnTo>
                      <a:pt x="101" y="7"/>
                    </a:lnTo>
                    <a:lnTo>
                      <a:pt x="99" y="6"/>
                    </a:lnTo>
                    <a:lnTo>
                      <a:pt x="97" y="5"/>
                    </a:lnTo>
                    <a:lnTo>
                      <a:pt x="95" y="4"/>
                    </a:lnTo>
                    <a:lnTo>
                      <a:pt x="92" y="4"/>
                    </a:lnTo>
                    <a:lnTo>
                      <a:pt x="90" y="4"/>
                    </a:lnTo>
                    <a:lnTo>
                      <a:pt x="87" y="4"/>
                    </a:lnTo>
                    <a:lnTo>
                      <a:pt x="86" y="4"/>
                    </a:lnTo>
                    <a:lnTo>
                      <a:pt x="84" y="4"/>
                    </a:lnTo>
                    <a:lnTo>
                      <a:pt x="82" y="4"/>
                    </a:lnTo>
                    <a:lnTo>
                      <a:pt x="81" y="4"/>
                    </a:lnTo>
                    <a:lnTo>
                      <a:pt x="79" y="5"/>
                    </a:lnTo>
                    <a:lnTo>
                      <a:pt x="77" y="5"/>
                    </a:lnTo>
                    <a:lnTo>
                      <a:pt x="76" y="6"/>
                    </a:lnTo>
                    <a:lnTo>
                      <a:pt x="74" y="7"/>
                    </a:lnTo>
                    <a:lnTo>
                      <a:pt x="73" y="8"/>
                    </a:lnTo>
                    <a:lnTo>
                      <a:pt x="72" y="9"/>
                    </a:lnTo>
                    <a:lnTo>
                      <a:pt x="70" y="10"/>
                    </a:lnTo>
                    <a:lnTo>
                      <a:pt x="69" y="11"/>
                    </a:lnTo>
                    <a:lnTo>
                      <a:pt x="68" y="12"/>
                    </a:lnTo>
                    <a:lnTo>
                      <a:pt x="67" y="13"/>
                    </a:lnTo>
                    <a:lnTo>
                      <a:pt x="66" y="14"/>
                    </a:lnTo>
                    <a:lnTo>
                      <a:pt x="65" y="16"/>
                    </a:lnTo>
                    <a:lnTo>
                      <a:pt x="63" y="15"/>
                    </a:lnTo>
                    <a:lnTo>
                      <a:pt x="61" y="14"/>
                    </a:lnTo>
                    <a:lnTo>
                      <a:pt x="60" y="14"/>
                    </a:lnTo>
                    <a:lnTo>
                      <a:pt x="58" y="13"/>
                    </a:lnTo>
                    <a:lnTo>
                      <a:pt x="56" y="13"/>
                    </a:lnTo>
                    <a:lnTo>
                      <a:pt x="53" y="12"/>
                    </a:lnTo>
                    <a:lnTo>
                      <a:pt x="51" y="12"/>
                    </a:lnTo>
                    <a:lnTo>
                      <a:pt x="49" y="12"/>
                    </a:lnTo>
                    <a:lnTo>
                      <a:pt x="48" y="12"/>
                    </a:lnTo>
                    <a:lnTo>
                      <a:pt x="46" y="12"/>
                    </a:lnTo>
                    <a:lnTo>
                      <a:pt x="44" y="12"/>
                    </a:lnTo>
                    <a:lnTo>
                      <a:pt x="43" y="13"/>
                    </a:lnTo>
                    <a:lnTo>
                      <a:pt x="41" y="13"/>
                    </a:lnTo>
                    <a:lnTo>
                      <a:pt x="40" y="13"/>
                    </a:lnTo>
                    <a:lnTo>
                      <a:pt x="38" y="14"/>
                    </a:lnTo>
                    <a:lnTo>
                      <a:pt x="37" y="14"/>
                    </a:lnTo>
                    <a:lnTo>
                      <a:pt x="35" y="15"/>
                    </a:lnTo>
                    <a:lnTo>
                      <a:pt x="34" y="16"/>
                    </a:lnTo>
                    <a:lnTo>
                      <a:pt x="33" y="16"/>
                    </a:lnTo>
                    <a:lnTo>
                      <a:pt x="31" y="17"/>
                    </a:lnTo>
                    <a:lnTo>
                      <a:pt x="29" y="18"/>
                    </a:lnTo>
                    <a:lnTo>
                      <a:pt x="27" y="20"/>
                    </a:lnTo>
                    <a:lnTo>
                      <a:pt x="25" y="23"/>
                    </a:lnTo>
                    <a:lnTo>
                      <a:pt x="24" y="24"/>
                    </a:lnTo>
                    <a:lnTo>
                      <a:pt x="23" y="25"/>
                    </a:lnTo>
                    <a:lnTo>
                      <a:pt x="22" y="26"/>
                    </a:lnTo>
                    <a:lnTo>
                      <a:pt x="21" y="27"/>
                    </a:lnTo>
                    <a:lnTo>
                      <a:pt x="21" y="28"/>
                    </a:lnTo>
                    <a:lnTo>
                      <a:pt x="20" y="30"/>
                    </a:lnTo>
                    <a:lnTo>
                      <a:pt x="19" y="31"/>
                    </a:lnTo>
                    <a:lnTo>
                      <a:pt x="19" y="32"/>
                    </a:lnTo>
                    <a:lnTo>
                      <a:pt x="18" y="34"/>
                    </a:lnTo>
                    <a:lnTo>
                      <a:pt x="18" y="35"/>
                    </a:lnTo>
                    <a:lnTo>
                      <a:pt x="18" y="36"/>
                    </a:lnTo>
                    <a:lnTo>
                      <a:pt x="18" y="38"/>
                    </a:lnTo>
                    <a:lnTo>
                      <a:pt x="17" y="39"/>
                    </a:lnTo>
                    <a:lnTo>
                      <a:pt x="17" y="41"/>
                    </a:lnTo>
                    <a:lnTo>
                      <a:pt x="18" y="43"/>
                    </a:lnTo>
                    <a:lnTo>
                      <a:pt x="18" y="45"/>
                    </a:lnTo>
                  </a:path>
                </a:pathLst>
              </a:custGeom>
              <a:solidFill>
                <a:srgbClr val="FFFFFF"/>
              </a:solidFill>
              <a:ln w="9525">
                <a:noFill/>
                <a:round/>
                <a:headEnd/>
                <a:tailEnd/>
              </a:ln>
            </p:spPr>
            <p:txBody>
              <a:bodyPr/>
              <a:lstStyle/>
              <a:p>
                <a:endParaRPr lang="en-US" dirty="0"/>
              </a:p>
            </p:txBody>
          </p:sp>
          <p:sp>
            <p:nvSpPr>
              <p:cNvPr id="21556" name="Freeform 9"/>
              <p:cNvSpPr>
                <a:spLocks/>
              </p:cNvSpPr>
              <p:nvPr/>
            </p:nvSpPr>
            <p:spPr bwMode="auto">
              <a:xfrm>
                <a:off x="3603" y="1069"/>
                <a:ext cx="774" cy="487"/>
              </a:xfrm>
              <a:custGeom>
                <a:avLst/>
                <a:gdLst>
                  <a:gd name="T0" fmla="*/ 34 w 202"/>
                  <a:gd name="T1" fmla="*/ 173 h 135"/>
                  <a:gd name="T2" fmla="*/ 8 w 202"/>
                  <a:gd name="T3" fmla="*/ 198 h 135"/>
                  <a:gd name="T4" fmla="*/ 0 w 202"/>
                  <a:gd name="T5" fmla="*/ 234 h 135"/>
                  <a:gd name="T6" fmla="*/ 8 w 202"/>
                  <a:gd name="T7" fmla="*/ 260 h 135"/>
                  <a:gd name="T8" fmla="*/ 23 w 202"/>
                  <a:gd name="T9" fmla="*/ 278 h 135"/>
                  <a:gd name="T10" fmla="*/ 27 w 202"/>
                  <a:gd name="T11" fmla="*/ 296 h 135"/>
                  <a:gd name="T12" fmla="*/ 15 w 202"/>
                  <a:gd name="T13" fmla="*/ 332 h 135"/>
                  <a:gd name="T14" fmla="*/ 27 w 202"/>
                  <a:gd name="T15" fmla="*/ 368 h 135"/>
                  <a:gd name="T16" fmla="*/ 61 w 202"/>
                  <a:gd name="T17" fmla="*/ 393 h 135"/>
                  <a:gd name="T18" fmla="*/ 103 w 202"/>
                  <a:gd name="T19" fmla="*/ 397 h 135"/>
                  <a:gd name="T20" fmla="*/ 130 w 202"/>
                  <a:gd name="T21" fmla="*/ 429 h 135"/>
                  <a:gd name="T22" fmla="*/ 176 w 202"/>
                  <a:gd name="T23" fmla="*/ 455 h 135"/>
                  <a:gd name="T24" fmla="*/ 234 w 202"/>
                  <a:gd name="T25" fmla="*/ 458 h 135"/>
                  <a:gd name="T26" fmla="*/ 287 w 202"/>
                  <a:gd name="T27" fmla="*/ 447 h 135"/>
                  <a:gd name="T28" fmla="*/ 314 w 202"/>
                  <a:gd name="T29" fmla="*/ 462 h 135"/>
                  <a:gd name="T30" fmla="*/ 353 w 202"/>
                  <a:gd name="T31" fmla="*/ 480 h 135"/>
                  <a:gd name="T32" fmla="*/ 395 w 202"/>
                  <a:gd name="T33" fmla="*/ 487 h 135"/>
                  <a:gd name="T34" fmla="*/ 452 w 202"/>
                  <a:gd name="T35" fmla="*/ 476 h 135"/>
                  <a:gd name="T36" fmla="*/ 494 w 202"/>
                  <a:gd name="T37" fmla="*/ 444 h 135"/>
                  <a:gd name="T38" fmla="*/ 517 w 202"/>
                  <a:gd name="T39" fmla="*/ 418 h 135"/>
                  <a:gd name="T40" fmla="*/ 559 w 202"/>
                  <a:gd name="T41" fmla="*/ 429 h 135"/>
                  <a:gd name="T42" fmla="*/ 594 w 202"/>
                  <a:gd name="T43" fmla="*/ 426 h 135"/>
                  <a:gd name="T44" fmla="*/ 640 w 202"/>
                  <a:gd name="T45" fmla="*/ 404 h 135"/>
                  <a:gd name="T46" fmla="*/ 667 w 202"/>
                  <a:gd name="T47" fmla="*/ 372 h 135"/>
                  <a:gd name="T48" fmla="*/ 671 w 202"/>
                  <a:gd name="T49" fmla="*/ 346 h 135"/>
                  <a:gd name="T50" fmla="*/ 694 w 202"/>
                  <a:gd name="T51" fmla="*/ 335 h 135"/>
                  <a:gd name="T52" fmla="*/ 747 w 202"/>
                  <a:gd name="T53" fmla="*/ 307 h 135"/>
                  <a:gd name="T54" fmla="*/ 770 w 202"/>
                  <a:gd name="T55" fmla="*/ 271 h 135"/>
                  <a:gd name="T56" fmla="*/ 774 w 202"/>
                  <a:gd name="T57" fmla="*/ 242 h 135"/>
                  <a:gd name="T58" fmla="*/ 766 w 202"/>
                  <a:gd name="T59" fmla="*/ 195 h 135"/>
                  <a:gd name="T60" fmla="*/ 755 w 202"/>
                  <a:gd name="T61" fmla="*/ 166 h 135"/>
                  <a:gd name="T62" fmla="*/ 759 w 202"/>
                  <a:gd name="T63" fmla="*/ 141 h 135"/>
                  <a:gd name="T64" fmla="*/ 747 w 202"/>
                  <a:gd name="T65" fmla="*/ 101 h 135"/>
                  <a:gd name="T66" fmla="*/ 717 w 202"/>
                  <a:gd name="T67" fmla="*/ 72 h 135"/>
                  <a:gd name="T68" fmla="*/ 686 w 202"/>
                  <a:gd name="T69" fmla="*/ 54 h 135"/>
                  <a:gd name="T70" fmla="*/ 663 w 202"/>
                  <a:gd name="T71" fmla="*/ 22 h 135"/>
                  <a:gd name="T72" fmla="*/ 625 w 202"/>
                  <a:gd name="T73" fmla="*/ 0 h 135"/>
                  <a:gd name="T74" fmla="*/ 586 w 202"/>
                  <a:gd name="T75" fmla="*/ 0 h 135"/>
                  <a:gd name="T76" fmla="*/ 556 w 202"/>
                  <a:gd name="T77" fmla="*/ 7 h 135"/>
                  <a:gd name="T78" fmla="*/ 521 w 202"/>
                  <a:gd name="T79" fmla="*/ 14 h 135"/>
                  <a:gd name="T80" fmla="*/ 490 w 202"/>
                  <a:gd name="T81" fmla="*/ 0 h 135"/>
                  <a:gd name="T82" fmla="*/ 464 w 202"/>
                  <a:gd name="T83" fmla="*/ 0 h 135"/>
                  <a:gd name="T84" fmla="*/ 433 w 202"/>
                  <a:gd name="T85" fmla="*/ 7 h 135"/>
                  <a:gd name="T86" fmla="*/ 410 w 202"/>
                  <a:gd name="T87" fmla="*/ 29 h 135"/>
                  <a:gd name="T88" fmla="*/ 379 w 202"/>
                  <a:gd name="T89" fmla="*/ 22 h 135"/>
                  <a:gd name="T90" fmla="*/ 330 w 202"/>
                  <a:gd name="T91" fmla="*/ 14 h 135"/>
                  <a:gd name="T92" fmla="*/ 291 w 202"/>
                  <a:gd name="T93" fmla="*/ 22 h 135"/>
                  <a:gd name="T94" fmla="*/ 261 w 202"/>
                  <a:gd name="T95" fmla="*/ 43 h 135"/>
                  <a:gd name="T96" fmla="*/ 234 w 202"/>
                  <a:gd name="T97" fmla="*/ 51 h 135"/>
                  <a:gd name="T98" fmla="*/ 188 w 202"/>
                  <a:gd name="T99" fmla="*/ 43 h 135"/>
                  <a:gd name="T100" fmla="*/ 153 w 202"/>
                  <a:gd name="T101" fmla="*/ 47 h 135"/>
                  <a:gd name="T102" fmla="*/ 119 w 202"/>
                  <a:gd name="T103" fmla="*/ 61 h 135"/>
                  <a:gd name="T104" fmla="*/ 84 w 202"/>
                  <a:gd name="T105" fmla="*/ 94 h 135"/>
                  <a:gd name="T106" fmla="*/ 69 w 202"/>
                  <a:gd name="T107" fmla="*/ 123 h 135"/>
                  <a:gd name="T108" fmla="*/ 69 w 202"/>
                  <a:gd name="T109" fmla="*/ 155 h 1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2"/>
                  <a:gd name="T166" fmla="*/ 0 h 135"/>
                  <a:gd name="T167" fmla="*/ 202 w 202"/>
                  <a:gd name="T168" fmla="*/ 135 h 13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2" h="135">
                    <a:moveTo>
                      <a:pt x="18" y="45"/>
                    </a:moveTo>
                    <a:lnTo>
                      <a:pt x="16" y="45"/>
                    </a:lnTo>
                    <a:lnTo>
                      <a:pt x="14" y="46"/>
                    </a:lnTo>
                    <a:lnTo>
                      <a:pt x="12" y="46"/>
                    </a:lnTo>
                    <a:lnTo>
                      <a:pt x="11" y="47"/>
                    </a:lnTo>
                    <a:lnTo>
                      <a:pt x="9" y="48"/>
                    </a:lnTo>
                    <a:lnTo>
                      <a:pt x="7" y="48"/>
                    </a:lnTo>
                    <a:lnTo>
                      <a:pt x="6" y="50"/>
                    </a:lnTo>
                    <a:lnTo>
                      <a:pt x="5" y="51"/>
                    </a:lnTo>
                    <a:lnTo>
                      <a:pt x="4" y="52"/>
                    </a:lnTo>
                    <a:lnTo>
                      <a:pt x="2" y="53"/>
                    </a:lnTo>
                    <a:lnTo>
                      <a:pt x="2" y="55"/>
                    </a:lnTo>
                    <a:lnTo>
                      <a:pt x="1" y="57"/>
                    </a:lnTo>
                    <a:lnTo>
                      <a:pt x="0" y="58"/>
                    </a:lnTo>
                    <a:lnTo>
                      <a:pt x="0" y="60"/>
                    </a:lnTo>
                    <a:lnTo>
                      <a:pt x="0" y="62"/>
                    </a:lnTo>
                    <a:lnTo>
                      <a:pt x="0" y="63"/>
                    </a:lnTo>
                    <a:lnTo>
                      <a:pt x="0" y="65"/>
                    </a:lnTo>
                    <a:lnTo>
                      <a:pt x="0" y="66"/>
                    </a:lnTo>
                    <a:lnTo>
                      <a:pt x="0" y="67"/>
                    </a:lnTo>
                    <a:lnTo>
                      <a:pt x="0" y="68"/>
                    </a:lnTo>
                    <a:lnTo>
                      <a:pt x="0" y="69"/>
                    </a:lnTo>
                    <a:lnTo>
                      <a:pt x="1" y="71"/>
                    </a:lnTo>
                    <a:lnTo>
                      <a:pt x="2" y="72"/>
                    </a:lnTo>
                    <a:lnTo>
                      <a:pt x="2" y="73"/>
                    </a:lnTo>
                    <a:lnTo>
                      <a:pt x="3" y="74"/>
                    </a:lnTo>
                    <a:lnTo>
                      <a:pt x="4" y="75"/>
                    </a:lnTo>
                    <a:lnTo>
                      <a:pt x="4" y="76"/>
                    </a:lnTo>
                    <a:lnTo>
                      <a:pt x="5" y="76"/>
                    </a:lnTo>
                    <a:lnTo>
                      <a:pt x="6" y="77"/>
                    </a:lnTo>
                    <a:lnTo>
                      <a:pt x="7" y="78"/>
                    </a:lnTo>
                    <a:lnTo>
                      <a:pt x="8" y="79"/>
                    </a:lnTo>
                    <a:lnTo>
                      <a:pt x="9" y="80"/>
                    </a:lnTo>
                    <a:lnTo>
                      <a:pt x="9" y="79"/>
                    </a:lnTo>
                    <a:lnTo>
                      <a:pt x="8" y="81"/>
                    </a:lnTo>
                    <a:lnTo>
                      <a:pt x="7" y="82"/>
                    </a:lnTo>
                    <a:lnTo>
                      <a:pt x="6" y="84"/>
                    </a:lnTo>
                    <a:lnTo>
                      <a:pt x="5" y="85"/>
                    </a:lnTo>
                    <a:lnTo>
                      <a:pt x="5" y="87"/>
                    </a:lnTo>
                    <a:lnTo>
                      <a:pt x="4" y="89"/>
                    </a:lnTo>
                    <a:lnTo>
                      <a:pt x="4" y="90"/>
                    </a:lnTo>
                    <a:lnTo>
                      <a:pt x="4" y="92"/>
                    </a:lnTo>
                    <a:lnTo>
                      <a:pt x="4" y="94"/>
                    </a:lnTo>
                    <a:lnTo>
                      <a:pt x="4" y="96"/>
                    </a:lnTo>
                    <a:lnTo>
                      <a:pt x="5" y="98"/>
                    </a:lnTo>
                    <a:lnTo>
                      <a:pt x="5" y="99"/>
                    </a:lnTo>
                    <a:lnTo>
                      <a:pt x="6" y="101"/>
                    </a:lnTo>
                    <a:lnTo>
                      <a:pt x="7" y="102"/>
                    </a:lnTo>
                    <a:lnTo>
                      <a:pt x="9" y="104"/>
                    </a:lnTo>
                    <a:lnTo>
                      <a:pt x="10" y="105"/>
                    </a:lnTo>
                    <a:lnTo>
                      <a:pt x="11" y="106"/>
                    </a:lnTo>
                    <a:lnTo>
                      <a:pt x="13" y="108"/>
                    </a:lnTo>
                    <a:lnTo>
                      <a:pt x="15" y="108"/>
                    </a:lnTo>
                    <a:lnTo>
                      <a:pt x="16" y="109"/>
                    </a:lnTo>
                    <a:lnTo>
                      <a:pt x="18" y="110"/>
                    </a:lnTo>
                    <a:lnTo>
                      <a:pt x="20" y="110"/>
                    </a:lnTo>
                    <a:lnTo>
                      <a:pt x="22" y="110"/>
                    </a:lnTo>
                    <a:lnTo>
                      <a:pt x="24" y="111"/>
                    </a:lnTo>
                    <a:lnTo>
                      <a:pt x="25" y="111"/>
                    </a:lnTo>
                    <a:lnTo>
                      <a:pt x="27" y="110"/>
                    </a:lnTo>
                    <a:lnTo>
                      <a:pt x="27" y="111"/>
                    </a:lnTo>
                    <a:lnTo>
                      <a:pt x="28" y="112"/>
                    </a:lnTo>
                    <a:lnTo>
                      <a:pt x="29" y="114"/>
                    </a:lnTo>
                    <a:lnTo>
                      <a:pt x="31" y="116"/>
                    </a:lnTo>
                    <a:lnTo>
                      <a:pt x="32" y="118"/>
                    </a:lnTo>
                    <a:lnTo>
                      <a:pt x="34" y="119"/>
                    </a:lnTo>
                    <a:lnTo>
                      <a:pt x="36" y="120"/>
                    </a:lnTo>
                    <a:lnTo>
                      <a:pt x="38" y="122"/>
                    </a:lnTo>
                    <a:lnTo>
                      <a:pt x="40" y="123"/>
                    </a:lnTo>
                    <a:lnTo>
                      <a:pt x="42" y="124"/>
                    </a:lnTo>
                    <a:lnTo>
                      <a:pt x="44" y="125"/>
                    </a:lnTo>
                    <a:lnTo>
                      <a:pt x="46" y="126"/>
                    </a:lnTo>
                    <a:lnTo>
                      <a:pt x="49" y="126"/>
                    </a:lnTo>
                    <a:lnTo>
                      <a:pt x="51" y="127"/>
                    </a:lnTo>
                    <a:lnTo>
                      <a:pt x="53" y="127"/>
                    </a:lnTo>
                    <a:lnTo>
                      <a:pt x="56" y="127"/>
                    </a:lnTo>
                    <a:lnTo>
                      <a:pt x="58" y="127"/>
                    </a:lnTo>
                    <a:lnTo>
                      <a:pt x="61" y="127"/>
                    </a:lnTo>
                    <a:lnTo>
                      <a:pt x="63" y="127"/>
                    </a:lnTo>
                    <a:lnTo>
                      <a:pt x="65" y="127"/>
                    </a:lnTo>
                    <a:lnTo>
                      <a:pt x="68" y="126"/>
                    </a:lnTo>
                    <a:lnTo>
                      <a:pt x="70" y="125"/>
                    </a:lnTo>
                    <a:lnTo>
                      <a:pt x="72" y="125"/>
                    </a:lnTo>
                    <a:lnTo>
                      <a:pt x="75" y="124"/>
                    </a:lnTo>
                    <a:lnTo>
                      <a:pt x="77" y="123"/>
                    </a:lnTo>
                    <a:lnTo>
                      <a:pt x="78" y="124"/>
                    </a:lnTo>
                    <a:lnTo>
                      <a:pt x="79" y="126"/>
                    </a:lnTo>
                    <a:lnTo>
                      <a:pt x="81" y="127"/>
                    </a:lnTo>
                    <a:lnTo>
                      <a:pt x="82" y="128"/>
                    </a:lnTo>
                    <a:lnTo>
                      <a:pt x="84" y="129"/>
                    </a:lnTo>
                    <a:lnTo>
                      <a:pt x="85" y="130"/>
                    </a:lnTo>
                    <a:lnTo>
                      <a:pt x="87" y="131"/>
                    </a:lnTo>
                    <a:lnTo>
                      <a:pt x="88" y="132"/>
                    </a:lnTo>
                    <a:lnTo>
                      <a:pt x="90" y="133"/>
                    </a:lnTo>
                    <a:lnTo>
                      <a:pt x="92" y="133"/>
                    </a:lnTo>
                    <a:lnTo>
                      <a:pt x="94" y="134"/>
                    </a:lnTo>
                    <a:lnTo>
                      <a:pt x="95" y="135"/>
                    </a:lnTo>
                    <a:lnTo>
                      <a:pt x="97" y="135"/>
                    </a:lnTo>
                    <a:lnTo>
                      <a:pt x="99" y="135"/>
                    </a:lnTo>
                    <a:lnTo>
                      <a:pt x="101" y="135"/>
                    </a:lnTo>
                    <a:lnTo>
                      <a:pt x="103" y="135"/>
                    </a:lnTo>
                    <a:lnTo>
                      <a:pt x="106" y="135"/>
                    </a:lnTo>
                    <a:lnTo>
                      <a:pt x="108" y="135"/>
                    </a:lnTo>
                    <a:lnTo>
                      <a:pt x="111" y="135"/>
                    </a:lnTo>
                    <a:lnTo>
                      <a:pt x="113" y="134"/>
                    </a:lnTo>
                    <a:lnTo>
                      <a:pt x="116" y="133"/>
                    </a:lnTo>
                    <a:lnTo>
                      <a:pt x="118" y="132"/>
                    </a:lnTo>
                    <a:lnTo>
                      <a:pt x="120" y="131"/>
                    </a:lnTo>
                    <a:lnTo>
                      <a:pt x="122" y="130"/>
                    </a:lnTo>
                    <a:lnTo>
                      <a:pt x="124" y="128"/>
                    </a:lnTo>
                    <a:lnTo>
                      <a:pt x="126" y="127"/>
                    </a:lnTo>
                    <a:lnTo>
                      <a:pt x="128" y="125"/>
                    </a:lnTo>
                    <a:lnTo>
                      <a:pt x="129" y="123"/>
                    </a:lnTo>
                    <a:lnTo>
                      <a:pt x="130" y="121"/>
                    </a:lnTo>
                    <a:lnTo>
                      <a:pt x="132" y="119"/>
                    </a:lnTo>
                    <a:lnTo>
                      <a:pt x="133" y="117"/>
                    </a:lnTo>
                    <a:lnTo>
                      <a:pt x="134" y="115"/>
                    </a:lnTo>
                    <a:lnTo>
                      <a:pt x="135" y="116"/>
                    </a:lnTo>
                    <a:lnTo>
                      <a:pt x="137" y="117"/>
                    </a:lnTo>
                    <a:lnTo>
                      <a:pt x="139" y="117"/>
                    </a:lnTo>
                    <a:lnTo>
                      <a:pt x="141" y="118"/>
                    </a:lnTo>
                    <a:lnTo>
                      <a:pt x="142" y="118"/>
                    </a:lnTo>
                    <a:lnTo>
                      <a:pt x="144" y="119"/>
                    </a:lnTo>
                    <a:lnTo>
                      <a:pt x="146" y="119"/>
                    </a:lnTo>
                    <a:lnTo>
                      <a:pt x="148" y="119"/>
                    </a:lnTo>
                    <a:lnTo>
                      <a:pt x="149" y="119"/>
                    </a:lnTo>
                    <a:lnTo>
                      <a:pt x="151" y="119"/>
                    </a:lnTo>
                    <a:lnTo>
                      <a:pt x="152" y="119"/>
                    </a:lnTo>
                    <a:lnTo>
                      <a:pt x="153" y="118"/>
                    </a:lnTo>
                    <a:lnTo>
                      <a:pt x="155" y="118"/>
                    </a:lnTo>
                    <a:lnTo>
                      <a:pt x="156" y="118"/>
                    </a:lnTo>
                    <a:lnTo>
                      <a:pt x="159" y="117"/>
                    </a:lnTo>
                    <a:lnTo>
                      <a:pt x="161" y="116"/>
                    </a:lnTo>
                    <a:lnTo>
                      <a:pt x="163" y="115"/>
                    </a:lnTo>
                    <a:lnTo>
                      <a:pt x="165" y="113"/>
                    </a:lnTo>
                    <a:lnTo>
                      <a:pt x="167" y="112"/>
                    </a:lnTo>
                    <a:lnTo>
                      <a:pt x="169" y="110"/>
                    </a:lnTo>
                    <a:lnTo>
                      <a:pt x="171" y="108"/>
                    </a:lnTo>
                    <a:lnTo>
                      <a:pt x="172" y="106"/>
                    </a:lnTo>
                    <a:lnTo>
                      <a:pt x="172" y="105"/>
                    </a:lnTo>
                    <a:lnTo>
                      <a:pt x="173" y="104"/>
                    </a:lnTo>
                    <a:lnTo>
                      <a:pt x="174" y="103"/>
                    </a:lnTo>
                    <a:lnTo>
                      <a:pt x="174" y="102"/>
                    </a:lnTo>
                    <a:lnTo>
                      <a:pt x="174" y="100"/>
                    </a:lnTo>
                    <a:lnTo>
                      <a:pt x="175" y="99"/>
                    </a:lnTo>
                    <a:lnTo>
                      <a:pt x="175" y="98"/>
                    </a:lnTo>
                    <a:lnTo>
                      <a:pt x="175" y="97"/>
                    </a:lnTo>
                    <a:lnTo>
                      <a:pt x="175" y="96"/>
                    </a:lnTo>
                    <a:lnTo>
                      <a:pt x="175" y="94"/>
                    </a:lnTo>
                    <a:lnTo>
                      <a:pt x="177" y="94"/>
                    </a:lnTo>
                    <a:lnTo>
                      <a:pt x="178" y="94"/>
                    </a:lnTo>
                    <a:lnTo>
                      <a:pt x="179" y="93"/>
                    </a:lnTo>
                    <a:lnTo>
                      <a:pt x="181" y="93"/>
                    </a:lnTo>
                    <a:lnTo>
                      <a:pt x="183" y="92"/>
                    </a:lnTo>
                    <a:lnTo>
                      <a:pt x="186" y="91"/>
                    </a:lnTo>
                    <a:lnTo>
                      <a:pt x="188" y="89"/>
                    </a:lnTo>
                    <a:lnTo>
                      <a:pt x="191" y="88"/>
                    </a:lnTo>
                    <a:lnTo>
                      <a:pt x="193" y="86"/>
                    </a:lnTo>
                    <a:lnTo>
                      <a:pt x="195" y="85"/>
                    </a:lnTo>
                    <a:lnTo>
                      <a:pt x="197" y="82"/>
                    </a:lnTo>
                    <a:lnTo>
                      <a:pt x="198" y="80"/>
                    </a:lnTo>
                    <a:lnTo>
                      <a:pt x="199" y="78"/>
                    </a:lnTo>
                    <a:lnTo>
                      <a:pt x="200" y="77"/>
                    </a:lnTo>
                    <a:lnTo>
                      <a:pt x="200" y="76"/>
                    </a:lnTo>
                    <a:lnTo>
                      <a:pt x="201" y="75"/>
                    </a:lnTo>
                    <a:lnTo>
                      <a:pt x="201" y="73"/>
                    </a:lnTo>
                    <a:lnTo>
                      <a:pt x="202" y="72"/>
                    </a:lnTo>
                    <a:lnTo>
                      <a:pt x="202" y="71"/>
                    </a:lnTo>
                    <a:lnTo>
                      <a:pt x="202" y="69"/>
                    </a:lnTo>
                    <a:lnTo>
                      <a:pt x="202" y="68"/>
                    </a:lnTo>
                    <a:lnTo>
                      <a:pt x="202" y="67"/>
                    </a:lnTo>
                    <a:lnTo>
                      <a:pt x="202" y="65"/>
                    </a:lnTo>
                    <a:lnTo>
                      <a:pt x="202" y="63"/>
                    </a:lnTo>
                    <a:lnTo>
                      <a:pt x="202" y="61"/>
                    </a:lnTo>
                    <a:lnTo>
                      <a:pt x="202" y="58"/>
                    </a:lnTo>
                    <a:lnTo>
                      <a:pt x="201" y="56"/>
                    </a:lnTo>
                    <a:lnTo>
                      <a:pt x="200" y="54"/>
                    </a:lnTo>
                    <a:lnTo>
                      <a:pt x="199" y="52"/>
                    </a:lnTo>
                    <a:lnTo>
                      <a:pt x="197" y="50"/>
                    </a:lnTo>
                    <a:lnTo>
                      <a:pt x="196" y="48"/>
                    </a:lnTo>
                    <a:lnTo>
                      <a:pt x="196" y="47"/>
                    </a:lnTo>
                    <a:lnTo>
                      <a:pt x="197" y="46"/>
                    </a:lnTo>
                    <a:lnTo>
                      <a:pt x="197" y="44"/>
                    </a:lnTo>
                    <a:lnTo>
                      <a:pt x="197" y="43"/>
                    </a:lnTo>
                    <a:lnTo>
                      <a:pt x="198" y="42"/>
                    </a:lnTo>
                    <a:lnTo>
                      <a:pt x="198" y="41"/>
                    </a:lnTo>
                    <a:lnTo>
                      <a:pt x="198" y="40"/>
                    </a:lnTo>
                    <a:lnTo>
                      <a:pt x="198" y="39"/>
                    </a:lnTo>
                    <a:lnTo>
                      <a:pt x="198" y="37"/>
                    </a:lnTo>
                    <a:lnTo>
                      <a:pt x="197" y="35"/>
                    </a:lnTo>
                    <a:lnTo>
                      <a:pt x="197" y="33"/>
                    </a:lnTo>
                    <a:lnTo>
                      <a:pt x="197" y="31"/>
                    </a:lnTo>
                    <a:lnTo>
                      <a:pt x="196" y="30"/>
                    </a:lnTo>
                    <a:lnTo>
                      <a:pt x="195" y="28"/>
                    </a:lnTo>
                    <a:lnTo>
                      <a:pt x="194" y="26"/>
                    </a:lnTo>
                    <a:lnTo>
                      <a:pt x="193" y="25"/>
                    </a:lnTo>
                    <a:lnTo>
                      <a:pt x="191" y="23"/>
                    </a:lnTo>
                    <a:lnTo>
                      <a:pt x="190" y="22"/>
                    </a:lnTo>
                    <a:lnTo>
                      <a:pt x="188" y="21"/>
                    </a:lnTo>
                    <a:lnTo>
                      <a:pt x="187" y="20"/>
                    </a:lnTo>
                    <a:lnTo>
                      <a:pt x="185" y="19"/>
                    </a:lnTo>
                    <a:lnTo>
                      <a:pt x="183" y="18"/>
                    </a:lnTo>
                    <a:lnTo>
                      <a:pt x="181" y="17"/>
                    </a:lnTo>
                    <a:lnTo>
                      <a:pt x="179" y="17"/>
                    </a:lnTo>
                    <a:lnTo>
                      <a:pt x="179" y="15"/>
                    </a:lnTo>
                    <a:lnTo>
                      <a:pt x="179" y="13"/>
                    </a:lnTo>
                    <a:lnTo>
                      <a:pt x="178" y="11"/>
                    </a:lnTo>
                    <a:lnTo>
                      <a:pt x="177" y="10"/>
                    </a:lnTo>
                    <a:lnTo>
                      <a:pt x="176" y="8"/>
                    </a:lnTo>
                    <a:lnTo>
                      <a:pt x="174" y="7"/>
                    </a:lnTo>
                    <a:lnTo>
                      <a:pt x="173" y="6"/>
                    </a:lnTo>
                    <a:lnTo>
                      <a:pt x="172" y="4"/>
                    </a:lnTo>
                    <a:lnTo>
                      <a:pt x="170" y="3"/>
                    </a:lnTo>
                    <a:lnTo>
                      <a:pt x="169" y="2"/>
                    </a:lnTo>
                    <a:lnTo>
                      <a:pt x="167" y="2"/>
                    </a:lnTo>
                    <a:lnTo>
                      <a:pt x="165" y="1"/>
                    </a:lnTo>
                    <a:lnTo>
                      <a:pt x="163" y="0"/>
                    </a:lnTo>
                    <a:lnTo>
                      <a:pt x="161" y="0"/>
                    </a:lnTo>
                    <a:lnTo>
                      <a:pt x="159" y="0"/>
                    </a:lnTo>
                    <a:lnTo>
                      <a:pt x="157" y="0"/>
                    </a:lnTo>
                    <a:lnTo>
                      <a:pt x="156" y="0"/>
                    </a:lnTo>
                    <a:lnTo>
                      <a:pt x="155" y="0"/>
                    </a:lnTo>
                    <a:lnTo>
                      <a:pt x="153" y="0"/>
                    </a:lnTo>
                    <a:lnTo>
                      <a:pt x="152" y="0"/>
                    </a:lnTo>
                    <a:lnTo>
                      <a:pt x="151" y="0"/>
                    </a:lnTo>
                    <a:lnTo>
                      <a:pt x="150" y="1"/>
                    </a:lnTo>
                    <a:lnTo>
                      <a:pt x="149" y="1"/>
                    </a:lnTo>
                    <a:lnTo>
                      <a:pt x="147" y="2"/>
                    </a:lnTo>
                    <a:lnTo>
                      <a:pt x="145" y="2"/>
                    </a:lnTo>
                    <a:lnTo>
                      <a:pt x="143" y="4"/>
                    </a:lnTo>
                    <a:lnTo>
                      <a:pt x="141" y="5"/>
                    </a:lnTo>
                    <a:lnTo>
                      <a:pt x="140" y="7"/>
                    </a:lnTo>
                    <a:lnTo>
                      <a:pt x="138" y="5"/>
                    </a:lnTo>
                    <a:lnTo>
                      <a:pt x="136" y="4"/>
                    </a:lnTo>
                    <a:lnTo>
                      <a:pt x="135" y="2"/>
                    </a:lnTo>
                    <a:lnTo>
                      <a:pt x="132" y="2"/>
                    </a:lnTo>
                    <a:lnTo>
                      <a:pt x="131" y="1"/>
                    </a:lnTo>
                    <a:lnTo>
                      <a:pt x="130" y="1"/>
                    </a:lnTo>
                    <a:lnTo>
                      <a:pt x="129" y="0"/>
                    </a:lnTo>
                    <a:lnTo>
                      <a:pt x="128" y="0"/>
                    </a:lnTo>
                    <a:lnTo>
                      <a:pt x="127" y="0"/>
                    </a:lnTo>
                    <a:lnTo>
                      <a:pt x="126" y="0"/>
                    </a:lnTo>
                    <a:lnTo>
                      <a:pt x="125" y="0"/>
                    </a:lnTo>
                    <a:lnTo>
                      <a:pt x="123" y="0"/>
                    </a:lnTo>
                    <a:lnTo>
                      <a:pt x="122" y="0"/>
                    </a:lnTo>
                    <a:lnTo>
                      <a:pt x="121" y="0"/>
                    </a:lnTo>
                    <a:lnTo>
                      <a:pt x="119" y="0"/>
                    </a:lnTo>
                    <a:lnTo>
                      <a:pt x="118" y="0"/>
                    </a:lnTo>
                    <a:lnTo>
                      <a:pt x="116" y="1"/>
                    </a:lnTo>
                    <a:lnTo>
                      <a:pt x="115" y="1"/>
                    </a:lnTo>
                    <a:lnTo>
                      <a:pt x="114" y="2"/>
                    </a:lnTo>
                    <a:lnTo>
                      <a:pt x="113" y="2"/>
                    </a:lnTo>
                    <a:lnTo>
                      <a:pt x="111" y="3"/>
                    </a:lnTo>
                    <a:lnTo>
                      <a:pt x="110" y="4"/>
                    </a:lnTo>
                    <a:lnTo>
                      <a:pt x="109" y="5"/>
                    </a:lnTo>
                    <a:lnTo>
                      <a:pt x="108" y="6"/>
                    </a:lnTo>
                    <a:lnTo>
                      <a:pt x="107" y="7"/>
                    </a:lnTo>
                    <a:lnTo>
                      <a:pt x="107" y="8"/>
                    </a:lnTo>
                    <a:lnTo>
                      <a:pt x="106" y="9"/>
                    </a:lnTo>
                    <a:lnTo>
                      <a:pt x="105" y="10"/>
                    </a:lnTo>
                    <a:lnTo>
                      <a:pt x="103" y="9"/>
                    </a:lnTo>
                    <a:lnTo>
                      <a:pt x="101" y="7"/>
                    </a:lnTo>
                    <a:lnTo>
                      <a:pt x="99" y="6"/>
                    </a:lnTo>
                    <a:lnTo>
                      <a:pt x="97" y="5"/>
                    </a:lnTo>
                    <a:lnTo>
                      <a:pt x="95" y="4"/>
                    </a:lnTo>
                    <a:lnTo>
                      <a:pt x="92" y="4"/>
                    </a:lnTo>
                    <a:lnTo>
                      <a:pt x="90" y="4"/>
                    </a:lnTo>
                    <a:lnTo>
                      <a:pt x="87" y="4"/>
                    </a:lnTo>
                    <a:lnTo>
                      <a:pt x="86" y="4"/>
                    </a:lnTo>
                    <a:lnTo>
                      <a:pt x="84" y="4"/>
                    </a:lnTo>
                    <a:lnTo>
                      <a:pt x="82" y="4"/>
                    </a:lnTo>
                    <a:lnTo>
                      <a:pt x="81" y="4"/>
                    </a:lnTo>
                    <a:lnTo>
                      <a:pt x="79" y="5"/>
                    </a:lnTo>
                    <a:lnTo>
                      <a:pt x="77" y="5"/>
                    </a:lnTo>
                    <a:lnTo>
                      <a:pt x="76" y="6"/>
                    </a:lnTo>
                    <a:lnTo>
                      <a:pt x="74" y="7"/>
                    </a:lnTo>
                    <a:lnTo>
                      <a:pt x="73" y="8"/>
                    </a:lnTo>
                    <a:lnTo>
                      <a:pt x="72" y="9"/>
                    </a:lnTo>
                    <a:lnTo>
                      <a:pt x="70" y="10"/>
                    </a:lnTo>
                    <a:lnTo>
                      <a:pt x="69" y="11"/>
                    </a:lnTo>
                    <a:lnTo>
                      <a:pt x="68" y="12"/>
                    </a:lnTo>
                    <a:lnTo>
                      <a:pt x="67" y="13"/>
                    </a:lnTo>
                    <a:lnTo>
                      <a:pt x="66" y="14"/>
                    </a:lnTo>
                    <a:lnTo>
                      <a:pt x="65" y="16"/>
                    </a:lnTo>
                    <a:lnTo>
                      <a:pt x="63" y="15"/>
                    </a:lnTo>
                    <a:lnTo>
                      <a:pt x="61" y="14"/>
                    </a:lnTo>
                    <a:lnTo>
                      <a:pt x="60" y="14"/>
                    </a:lnTo>
                    <a:lnTo>
                      <a:pt x="58" y="13"/>
                    </a:lnTo>
                    <a:lnTo>
                      <a:pt x="56" y="13"/>
                    </a:lnTo>
                    <a:lnTo>
                      <a:pt x="53" y="12"/>
                    </a:lnTo>
                    <a:lnTo>
                      <a:pt x="51" y="12"/>
                    </a:lnTo>
                    <a:lnTo>
                      <a:pt x="49" y="12"/>
                    </a:lnTo>
                    <a:lnTo>
                      <a:pt x="48" y="12"/>
                    </a:lnTo>
                    <a:lnTo>
                      <a:pt x="46" y="12"/>
                    </a:lnTo>
                    <a:lnTo>
                      <a:pt x="44" y="12"/>
                    </a:lnTo>
                    <a:lnTo>
                      <a:pt x="43" y="13"/>
                    </a:lnTo>
                    <a:lnTo>
                      <a:pt x="41" y="13"/>
                    </a:lnTo>
                    <a:lnTo>
                      <a:pt x="40" y="13"/>
                    </a:lnTo>
                    <a:lnTo>
                      <a:pt x="38" y="14"/>
                    </a:lnTo>
                    <a:lnTo>
                      <a:pt x="37" y="14"/>
                    </a:lnTo>
                    <a:lnTo>
                      <a:pt x="35" y="15"/>
                    </a:lnTo>
                    <a:lnTo>
                      <a:pt x="34" y="16"/>
                    </a:lnTo>
                    <a:lnTo>
                      <a:pt x="33" y="16"/>
                    </a:lnTo>
                    <a:lnTo>
                      <a:pt x="31" y="17"/>
                    </a:lnTo>
                    <a:lnTo>
                      <a:pt x="29" y="18"/>
                    </a:lnTo>
                    <a:lnTo>
                      <a:pt x="27" y="20"/>
                    </a:lnTo>
                    <a:lnTo>
                      <a:pt x="25" y="23"/>
                    </a:lnTo>
                    <a:lnTo>
                      <a:pt x="24" y="24"/>
                    </a:lnTo>
                    <a:lnTo>
                      <a:pt x="23" y="25"/>
                    </a:lnTo>
                    <a:lnTo>
                      <a:pt x="22" y="26"/>
                    </a:lnTo>
                    <a:lnTo>
                      <a:pt x="21" y="27"/>
                    </a:lnTo>
                    <a:lnTo>
                      <a:pt x="21" y="28"/>
                    </a:lnTo>
                    <a:lnTo>
                      <a:pt x="20" y="30"/>
                    </a:lnTo>
                    <a:lnTo>
                      <a:pt x="19" y="31"/>
                    </a:lnTo>
                    <a:lnTo>
                      <a:pt x="19" y="32"/>
                    </a:lnTo>
                    <a:lnTo>
                      <a:pt x="18" y="34"/>
                    </a:lnTo>
                    <a:lnTo>
                      <a:pt x="18" y="35"/>
                    </a:lnTo>
                    <a:lnTo>
                      <a:pt x="18" y="36"/>
                    </a:lnTo>
                    <a:lnTo>
                      <a:pt x="18" y="38"/>
                    </a:lnTo>
                    <a:lnTo>
                      <a:pt x="17" y="39"/>
                    </a:lnTo>
                    <a:lnTo>
                      <a:pt x="17" y="41"/>
                    </a:lnTo>
                    <a:lnTo>
                      <a:pt x="18" y="43"/>
                    </a:lnTo>
                    <a:lnTo>
                      <a:pt x="18" y="45"/>
                    </a:lnTo>
                  </a:path>
                </a:pathLst>
              </a:custGeom>
              <a:noFill/>
              <a:ln w="0">
                <a:solidFill>
                  <a:srgbClr val="23282B"/>
                </a:solidFill>
                <a:round/>
                <a:headEnd/>
                <a:tailEnd/>
              </a:ln>
            </p:spPr>
            <p:txBody>
              <a:bodyPr/>
              <a:lstStyle/>
              <a:p>
                <a:endParaRPr lang="en-US" dirty="0"/>
              </a:p>
            </p:txBody>
          </p:sp>
          <p:sp>
            <p:nvSpPr>
              <p:cNvPr id="21557" name="Freeform 10"/>
              <p:cNvSpPr>
                <a:spLocks/>
              </p:cNvSpPr>
              <p:nvPr/>
            </p:nvSpPr>
            <p:spPr bwMode="auto">
              <a:xfrm>
                <a:off x="3635" y="1358"/>
                <a:ext cx="47" cy="7"/>
              </a:xfrm>
              <a:custGeom>
                <a:avLst/>
                <a:gdLst>
                  <a:gd name="T0" fmla="*/ 0 w 12"/>
                  <a:gd name="T1" fmla="*/ 0 h 2"/>
                  <a:gd name="T2" fmla="*/ 8 w 12"/>
                  <a:gd name="T3" fmla="*/ 0 h 2"/>
                  <a:gd name="T4" fmla="*/ 12 w 12"/>
                  <a:gd name="T5" fmla="*/ 4 h 2"/>
                  <a:gd name="T6" fmla="*/ 16 w 12"/>
                  <a:gd name="T7" fmla="*/ 4 h 2"/>
                  <a:gd name="T8" fmla="*/ 20 w 12"/>
                  <a:gd name="T9" fmla="*/ 4 h 2"/>
                  <a:gd name="T10" fmla="*/ 27 w 12"/>
                  <a:gd name="T11" fmla="*/ 7 h 2"/>
                  <a:gd name="T12" fmla="*/ 31 w 12"/>
                  <a:gd name="T13" fmla="*/ 7 h 2"/>
                  <a:gd name="T14" fmla="*/ 35 w 12"/>
                  <a:gd name="T15" fmla="*/ 7 h 2"/>
                  <a:gd name="T16" fmla="*/ 43 w 12"/>
                  <a:gd name="T17" fmla="*/ 7 h 2"/>
                  <a:gd name="T18" fmla="*/ 47 w 12"/>
                  <a:gd name="T19" fmla="*/ 7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2"/>
                  <a:gd name="T32" fmla="*/ 12 w 12"/>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2">
                    <a:moveTo>
                      <a:pt x="0" y="0"/>
                    </a:moveTo>
                    <a:lnTo>
                      <a:pt x="2" y="0"/>
                    </a:lnTo>
                    <a:lnTo>
                      <a:pt x="3" y="1"/>
                    </a:lnTo>
                    <a:lnTo>
                      <a:pt x="4" y="1"/>
                    </a:lnTo>
                    <a:lnTo>
                      <a:pt x="5" y="1"/>
                    </a:lnTo>
                    <a:lnTo>
                      <a:pt x="7" y="2"/>
                    </a:lnTo>
                    <a:lnTo>
                      <a:pt x="8" y="2"/>
                    </a:lnTo>
                    <a:lnTo>
                      <a:pt x="9" y="2"/>
                    </a:lnTo>
                    <a:lnTo>
                      <a:pt x="11" y="2"/>
                    </a:lnTo>
                    <a:lnTo>
                      <a:pt x="12" y="2"/>
                    </a:lnTo>
                  </a:path>
                </a:pathLst>
              </a:custGeom>
              <a:noFill/>
              <a:ln w="0">
                <a:solidFill>
                  <a:srgbClr val="23282B"/>
                </a:solidFill>
                <a:round/>
                <a:headEnd/>
                <a:tailEnd/>
              </a:ln>
            </p:spPr>
            <p:txBody>
              <a:bodyPr/>
              <a:lstStyle/>
              <a:p>
                <a:endParaRPr lang="en-US" dirty="0"/>
              </a:p>
            </p:txBody>
          </p:sp>
          <p:sp>
            <p:nvSpPr>
              <p:cNvPr id="21558" name="Freeform 11"/>
              <p:cNvSpPr>
                <a:spLocks/>
              </p:cNvSpPr>
              <p:nvPr/>
            </p:nvSpPr>
            <p:spPr bwMode="auto">
              <a:xfrm>
                <a:off x="3700" y="1462"/>
                <a:ext cx="27" cy="4"/>
              </a:xfrm>
              <a:custGeom>
                <a:avLst/>
                <a:gdLst>
                  <a:gd name="T0" fmla="*/ 0 w 5"/>
                  <a:gd name="T1" fmla="*/ 4 h 1"/>
                  <a:gd name="T2" fmla="*/ 5 w 5"/>
                  <a:gd name="T3" fmla="*/ 4 h 1"/>
                  <a:gd name="T4" fmla="*/ 11 w 5"/>
                  <a:gd name="T5" fmla="*/ 4 h 1"/>
                  <a:gd name="T6" fmla="*/ 22 w 5"/>
                  <a:gd name="T7" fmla="*/ 4 h 1"/>
                  <a:gd name="T8" fmla="*/ 27 w 5"/>
                  <a:gd name="T9" fmla="*/ 0 h 1"/>
                  <a:gd name="T10" fmla="*/ 0 60000 65536"/>
                  <a:gd name="T11" fmla="*/ 0 60000 65536"/>
                  <a:gd name="T12" fmla="*/ 0 60000 65536"/>
                  <a:gd name="T13" fmla="*/ 0 60000 65536"/>
                  <a:gd name="T14" fmla="*/ 0 60000 65536"/>
                  <a:gd name="T15" fmla="*/ 0 w 5"/>
                  <a:gd name="T16" fmla="*/ 0 h 1"/>
                  <a:gd name="T17" fmla="*/ 5 w 5"/>
                  <a:gd name="T18" fmla="*/ 1 h 1"/>
                </a:gdLst>
                <a:ahLst/>
                <a:cxnLst>
                  <a:cxn ang="T10">
                    <a:pos x="T0" y="T1"/>
                  </a:cxn>
                  <a:cxn ang="T11">
                    <a:pos x="T2" y="T3"/>
                  </a:cxn>
                  <a:cxn ang="T12">
                    <a:pos x="T4" y="T5"/>
                  </a:cxn>
                  <a:cxn ang="T13">
                    <a:pos x="T6" y="T7"/>
                  </a:cxn>
                  <a:cxn ang="T14">
                    <a:pos x="T8" y="T9"/>
                  </a:cxn>
                </a:cxnLst>
                <a:rect l="T15" t="T16" r="T17" b="T18"/>
                <a:pathLst>
                  <a:path w="5" h="1">
                    <a:moveTo>
                      <a:pt x="0" y="1"/>
                    </a:moveTo>
                    <a:lnTo>
                      <a:pt x="1" y="1"/>
                    </a:lnTo>
                    <a:lnTo>
                      <a:pt x="2" y="1"/>
                    </a:lnTo>
                    <a:lnTo>
                      <a:pt x="4" y="1"/>
                    </a:lnTo>
                    <a:lnTo>
                      <a:pt x="5" y="0"/>
                    </a:lnTo>
                  </a:path>
                </a:pathLst>
              </a:custGeom>
              <a:noFill/>
              <a:ln w="0">
                <a:solidFill>
                  <a:srgbClr val="23282B"/>
                </a:solidFill>
                <a:round/>
                <a:headEnd/>
                <a:tailEnd/>
              </a:ln>
            </p:spPr>
            <p:txBody>
              <a:bodyPr/>
              <a:lstStyle/>
              <a:p>
                <a:endParaRPr lang="en-US" dirty="0"/>
              </a:p>
            </p:txBody>
          </p:sp>
          <p:sp>
            <p:nvSpPr>
              <p:cNvPr id="21559" name="Freeform 12"/>
              <p:cNvSpPr>
                <a:spLocks/>
              </p:cNvSpPr>
              <p:nvPr/>
            </p:nvSpPr>
            <p:spPr bwMode="auto">
              <a:xfrm>
                <a:off x="3870" y="1491"/>
                <a:ext cx="27" cy="22"/>
              </a:xfrm>
              <a:custGeom>
                <a:avLst/>
                <a:gdLst>
                  <a:gd name="T0" fmla="*/ 0 w 3"/>
                  <a:gd name="T1" fmla="*/ 0 h 6"/>
                  <a:gd name="T2" fmla="*/ 0 w 3"/>
                  <a:gd name="T3" fmla="*/ 7 h 6"/>
                  <a:gd name="T4" fmla="*/ 9 w 3"/>
                  <a:gd name="T5" fmla="*/ 11 h 6"/>
                  <a:gd name="T6" fmla="*/ 18 w 3"/>
                  <a:gd name="T7" fmla="*/ 15 h 6"/>
                  <a:gd name="T8" fmla="*/ 27 w 3"/>
                  <a:gd name="T9" fmla="*/ 22 h 6"/>
                  <a:gd name="T10" fmla="*/ 0 60000 65536"/>
                  <a:gd name="T11" fmla="*/ 0 60000 65536"/>
                  <a:gd name="T12" fmla="*/ 0 60000 65536"/>
                  <a:gd name="T13" fmla="*/ 0 60000 65536"/>
                  <a:gd name="T14" fmla="*/ 0 60000 65536"/>
                  <a:gd name="T15" fmla="*/ 0 w 3"/>
                  <a:gd name="T16" fmla="*/ 0 h 6"/>
                  <a:gd name="T17" fmla="*/ 3 w 3"/>
                  <a:gd name="T18" fmla="*/ 6 h 6"/>
                </a:gdLst>
                <a:ahLst/>
                <a:cxnLst>
                  <a:cxn ang="T10">
                    <a:pos x="T0" y="T1"/>
                  </a:cxn>
                  <a:cxn ang="T11">
                    <a:pos x="T2" y="T3"/>
                  </a:cxn>
                  <a:cxn ang="T12">
                    <a:pos x="T4" y="T5"/>
                  </a:cxn>
                  <a:cxn ang="T13">
                    <a:pos x="T6" y="T7"/>
                  </a:cxn>
                  <a:cxn ang="T14">
                    <a:pos x="T8" y="T9"/>
                  </a:cxn>
                </a:cxnLst>
                <a:rect l="T15" t="T16" r="T17" b="T18"/>
                <a:pathLst>
                  <a:path w="3" h="6">
                    <a:moveTo>
                      <a:pt x="0" y="0"/>
                    </a:moveTo>
                    <a:lnTo>
                      <a:pt x="0" y="2"/>
                    </a:lnTo>
                    <a:lnTo>
                      <a:pt x="1" y="3"/>
                    </a:lnTo>
                    <a:lnTo>
                      <a:pt x="2" y="4"/>
                    </a:lnTo>
                    <a:lnTo>
                      <a:pt x="3" y="6"/>
                    </a:lnTo>
                  </a:path>
                </a:pathLst>
              </a:custGeom>
              <a:noFill/>
              <a:ln w="0">
                <a:solidFill>
                  <a:srgbClr val="23282B"/>
                </a:solidFill>
                <a:round/>
                <a:headEnd/>
                <a:tailEnd/>
              </a:ln>
            </p:spPr>
            <p:txBody>
              <a:bodyPr/>
              <a:lstStyle/>
              <a:p>
                <a:endParaRPr lang="en-US" dirty="0"/>
              </a:p>
            </p:txBody>
          </p:sp>
          <p:sp>
            <p:nvSpPr>
              <p:cNvPr id="21560" name="Freeform 13"/>
              <p:cNvSpPr>
                <a:spLocks/>
              </p:cNvSpPr>
              <p:nvPr/>
            </p:nvSpPr>
            <p:spPr bwMode="auto">
              <a:xfrm>
                <a:off x="4087" y="1462"/>
                <a:ext cx="27" cy="22"/>
              </a:xfrm>
              <a:custGeom>
                <a:avLst/>
                <a:gdLst>
                  <a:gd name="T0" fmla="*/ 0 w 1"/>
                  <a:gd name="T1" fmla="*/ 22 h 6"/>
                  <a:gd name="T2" fmla="*/ 0 w 1"/>
                  <a:gd name="T3" fmla="*/ 15 h 6"/>
                  <a:gd name="T4" fmla="*/ 27 w 1"/>
                  <a:gd name="T5" fmla="*/ 11 h 6"/>
                  <a:gd name="T6" fmla="*/ 27 w 1"/>
                  <a:gd name="T7" fmla="*/ 4 h 6"/>
                  <a:gd name="T8" fmla="*/ 27 w 1"/>
                  <a:gd name="T9" fmla="*/ 0 h 6"/>
                  <a:gd name="T10" fmla="*/ 0 60000 65536"/>
                  <a:gd name="T11" fmla="*/ 0 60000 65536"/>
                  <a:gd name="T12" fmla="*/ 0 60000 65536"/>
                  <a:gd name="T13" fmla="*/ 0 60000 65536"/>
                  <a:gd name="T14" fmla="*/ 0 60000 65536"/>
                  <a:gd name="T15" fmla="*/ 0 w 1"/>
                  <a:gd name="T16" fmla="*/ 0 h 6"/>
                  <a:gd name="T17" fmla="*/ 1 w 1"/>
                  <a:gd name="T18" fmla="*/ 6 h 6"/>
                </a:gdLst>
                <a:ahLst/>
                <a:cxnLst>
                  <a:cxn ang="T10">
                    <a:pos x="T0" y="T1"/>
                  </a:cxn>
                  <a:cxn ang="T11">
                    <a:pos x="T2" y="T3"/>
                  </a:cxn>
                  <a:cxn ang="T12">
                    <a:pos x="T4" y="T5"/>
                  </a:cxn>
                  <a:cxn ang="T13">
                    <a:pos x="T6" y="T7"/>
                  </a:cxn>
                  <a:cxn ang="T14">
                    <a:pos x="T8" y="T9"/>
                  </a:cxn>
                </a:cxnLst>
                <a:rect l="T15" t="T16" r="T17" b="T18"/>
                <a:pathLst>
                  <a:path w="1" h="6">
                    <a:moveTo>
                      <a:pt x="0" y="6"/>
                    </a:moveTo>
                    <a:lnTo>
                      <a:pt x="0" y="4"/>
                    </a:lnTo>
                    <a:lnTo>
                      <a:pt x="1" y="3"/>
                    </a:lnTo>
                    <a:lnTo>
                      <a:pt x="1" y="1"/>
                    </a:lnTo>
                    <a:lnTo>
                      <a:pt x="1" y="0"/>
                    </a:lnTo>
                  </a:path>
                </a:pathLst>
              </a:custGeom>
              <a:noFill/>
              <a:ln w="0">
                <a:solidFill>
                  <a:srgbClr val="23282B"/>
                </a:solidFill>
                <a:round/>
                <a:headEnd/>
                <a:tailEnd/>
              </a:ln>
            </p:spPr>
            <p:txBody>
              <a:bodyPr/>
              <a:lstStyle/>
              <a:p>
                <a:endParaRPr lang="en-US" dirty="0"/>
              </a:p>
            </p:txBody>
          </p:sp>
          <p:sp>
            <p:nvSpPr>
              <p:cNvPr id="21561" name="Freeform 14"/>
              <p:cNvSpPr>
                <a:spLocks/>
              </p:cNvSpPr>
              <p:nvPr/>
            </p:nvSpPr>
            <p:spPr bwMode="auto">
              <a:xfrm>
                <a:off x="4181" y="1329"/>
                <a:ext cx="57" cy="79"/>
              </a:xfrm>
              <a:custGeom>
                <a:avLst/>
                <a:gdLst>
                  <a:gd name="T0" fmla="*/ 57 w 15"/>
                  <a:gd name="T1" fmla="*/ 79 h 22"/>
                  <a:gd name="T2" fmla="*/ 57 w 15"/>
                  <a:gd name="T3" fmla="*/ 79 h 22"/>
                  <a:gd name="T4" fmla="*/ 57 w 15"/>
                  <a:gd name="T5" fmla="*/ 72 h 22"/>
                  <a:gd name="T6" fmla="*/ 57 w 15"/>
                  <a:gd name="T7" fmla="*/ 68 h 22"/>
                  <a:gd name="T8" fmla="*/ 57 w 15"/>
                  <a:gd name="T9" fmla="*/ 61 h 22"/>
                  <a:gd name="T10" fmla="*/ 53 w 15"/>
                  <a:gd name="T11" fmla="*/ 54 h 22"/>
                  <a:gd name="T12" fmla="*/ 53 w 15"/>
                  <a:gd name="T13" fmla="*/ 47 h 22"/>
                  <a:gd name="T14" fmla="*/ 49 w 15"/>
                  <a:gd name="T15" fmla="*/ 43 h 22"/>
                  <a:gd name="T16" fmla="*/ 46 w 15"/>
                  <a:gd name="T17" fmla="*/ 36 h 22"/>
                  <a:gd name="T18" fmla="*/ 42 w 15"/>
                  <a:gd name="T19" fmla="*/ 32 h 22"/>
                  <a:gd name="T20" fmla="*/ 38 w 15"/>
                  <a:gd name="T21" fmla="*/ 29 h 22"/>
                  <a:gd name="T22" fmla="*/ 34 w 15"/>
                  <a:gd name="T23" fmla="*/ 22 h 22"/>
                  <a:gd name="T24" fmla="*/ 30 w 15"/>
                  <a:gd name="T25" fmla="*/ 18 h 22"/>
                  <a:gd name="T26" fmla="*/ 23 w 15"/>
                  <a:gd name="T27" fmla="*/ 14 h 22"/>
                  <a:gd name="T28" fmla="*/ 19 w 15"/>
                  <a:gd name="T29" fmla="*/ 11 h 22"/>
                  <a:gd name="T30" fmla="*/ 11 w 15"/>
                  <a:gd name="T31" fmla="*/ 4 h 22"/>
                  <a:gd name="T32" fmla="*/ 8 w 15"/>
                  <a:gd name="T33" fmla="*/ 4 h 22"/>
                  <a:gd name="T34" fmla="*/ 0 w 15"/>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
                  <a:gd name="T55" fmla="*/ 0 h 22"/>
                  <a:gd name="T56" fmla="*/ 15 w 15"/>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 h="22">
                    <a:moveTo>
                      <a:pt x="15" y="22"/>
                    </a:moveTo>
                    <a:lnTo>
                      <a:pt x="15" y="22"/>
                    </a:lnTo>
                    <a:lnTo>
                      <a:pt x="15" y="20"/>
                    </a:lnTo>
                    <a:lnTo>
                      <a:pt x="15" y="19"/>
                    </a:lnTo>
                    <a:lnTo>
                      <a:pt x="15" y="17"/>
                    </a:lnTo>
                    <a:lnTo>
                      <a:pt x="14" y="15"/>
                    </a:lnTo>
                    <a:lnTo>
                      <a:pt x="14" y="13"/>
                    </a:lnTo>
                    <a:lnTo>
                      <a:pt x="13" y="12"/>
                    </a:lnTo>
                    <a:lnTo>
                      <a:pt x="12" y="10"/>
                    </a:lnTo>
                    <a:lnTo>
                      <a:pt x="11" y="9"/>
                    </a:lnTo>
                    <a:lnTo>
                      <a:pt x="10" y="8"/>
                    </a:lnTo>
                    <a:lnTo>
                      <a:pt x="9" y="6"/>
                    </a:lnTo>
                    <a:lnTo>
                      <a:pt x="8" y="5"/>
                    </a:lnTo>
                    <a:lnTo>
                      <a:pt x="6" y="4"/>
                    </a:lnTo>
                    <a:lnTo>
                      <a:pt x="5" y="3"/>
                    </a:lnTo>
                    <a:lnTo>
                      <a:pt x="3" y="1"/>
                    </a:lnTo>
                    <a:lnTo>
                      <a:pt x="2" y="1"/>
                    </a:lnTo>
                    <a:lnTo>
                      <a:pt x="0" y="0"/>
                    </a:lnTo>
                  </a:path>
                </a:pathLst>
              </a:custGeom>
              <a:noFill/>
              <a:ln w="0">
                <a:solidFill>
                  <a:srgbClr val="23282B"/>
                </a:solidFill>
                <a:round/>
                <a:headEnd/>
                <a:tailEnd/>
              </a:ln>
            </p:spPr>
            <p:txBody>
              <a:bodyPr/>
              <a:lstStyle/>
              <a:p>
                <a:endParaRPr lang="en-US" dirty="0"/>
              </a:p>
            </p:txBody>
          </p:sp>
          <p:sp>
            <p:nvSpPr>
              <p:cNvPr id="21562" name="Freeform 15"/>
              <p:cNvSpPr>
                <a:spLocks/>
              </p:cNvSpPr>
              <p:nvPr/>
            </p:nvSpPr>
            <p:spPr bwMode="auto">
              <a:xfrm>
                <a:off x="4285" y="1242"/>
                <a:ext cx="28" cy="29"/>
              </a:xfrm>
              <a:custGeom>
                <a:avLst/>
                <a:gdLst>
                  <a:gd name="T0" fmla="*/ 0 w 7"/>
                  <a:gd name="T1" fmla="*/ 29 h 8"/>
                  <a:gd name="T2" fmla="*/ 4 w 7"/>
                  <a:gd name="T3" fmla="*/ 25 h 8"/>
                  <a:gd name="T4" fmla="*/ 8 w 7"/>
                  <a:gd name="T5" fmla="*/ 22 h 8"/>
                  <a:gd name="T6" fmla="*/ 12 w 7"/>
                  <a:gd name="T7" fmla="*/ 18 h 8"/>
                  <a:gd name="T8" fmla="*/ 16 w 7"/>
                  <a:gd name="T9" fmla="*/ 15 h 8"/>
                  <a:gd name="T10" fmla="*/ 20 w 7"/>
                  <a:gd name="T11" fmla="*/ 11 h 8"/>
                  <a:gd name="T12" fmla="*/ 24 w 7"/>
                  <a:gd name="T13" fmla="*/ 7 h 8"/>
                  <a:gd name="T14" fmla="*/ 24 w 7"/>
                  <a:gd name="T15" fmla="*/ 4 h 8"/>
                  <a:gd name="T16" fmla="*/ 28 w 7"/>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8"/>
                  <a:gd name="T29" fmla="*/ 7 w 7"/>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8">
                    <a:moveTo>
                      <a:pt x="0" y="8"/>
                    </a:moveTo>
                    <a:lnTo>
                      <a:pt x="1" y="7"/>
                    </a:lnTo>
                    <a:lnTo>
                      <a:pt x="2" y="6"/>
                    </a:lnTo>
                    <a:lnTo>
                      <a:pt x="3" y="5"/>
                    </a:lnTo>
                    <a:lnTo>
                      <a:pt x="4" y="4"/>
                    </a:lnTo>
                    <a:lnTo>
                      <a:pt x="5" y="3"/>
                    </a:lnTo>
                    <a:lnTo>
                      <a:pt x="6" y="2"/>
                    </a:lnTo>
                    <a:lnTo>
                      <a:pt x="6" y="1"/>
                    </a:lnTo>
                    <a:lnTo>
                      <a:pt x="7" y="0"/>
                    </a:lnTo>
                  </a:path>
                </a:pathLst>
              </a:custGeom>
              <a:noFill/>
              <a:ln w="0">
                <a:solidFill>
                  <a:srgbClr val="23282B"/>
                </a:solidFill>
                <a:round/>
                <a:headEnd/>
                <a:tailEnd/>
              </a:ln>
            </p:spPr>
            <p:txBody>
              <a:bodyPr/>
              <a:lstStyle/>
              <a:p>
                <a:endParaRPr lang="en-US" dirty="0"/>
              </a:p>
            </p:txBody>
          </p:sp>
          <p:sp>
            <p:nvSpPr>
              <p:cNvPr id="21563" name="Freeform 16"/>
              <p:cNvSpPr>
                <a:spLocks/>
              </p:cNvSpPr>
              <p:nvPr/>
            </p:nvSpPr>
            <p:spPr bwMode="auto">
              <a:xfrm>
                <a:off x="4249" y="1130"/>
                <a:ext cx="27" cy="11"/>
              </a:xfrm>
              <a:custGeom>
                <a:avLst/>
                <a:gdLst>
                  <a:gd name="T0" fmla="*/ 27 w 1"/>
                  <a:gd name="T1" fmla="*/ 11 h 3"/>
                  <a:gd name="T2" fmla="*/ 27 w 1"/>
                  <a:gd name="T3" fmla="*/ 11 h 3"/>
                  <a:gd name="T4" fmla="*/ 27 w 1"/>
                  <a:gd name="T5" fmla="*/ 4 h 3"/>
                  <a:gd name="T6" fmla="*/ 0 w 1"/>
                  <a:gd name="T7" fmla="*/ 0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1" y="3"/>
                    </a:moveTo>
                    <a:lnTo>
                      <a:pt x="1" y="3"/>
                    </a:lnTo>
                    <a:lnTo>
                      <a:pt x="1" y="1"/>
                    </a:lnTo>
                    <a:lnTo>
                      <a:pt x="0" y="0"/>
                    </a:lnTo>
                  </a:path>
                </a:pathLst>
              </a:custGeom>
              <a:noFill/>
              <a:ln w="0">
                <a:solidFill>
                  <a:srgbClr val="23282B"/>
                </a:solidFill>
                <a:round/>
                <a:headEnd/>
                <a:tailEnd/>
              </a:ln>
            </p:spPr>
            <p:txBody>
              <a:bodyPr/>
              <a:lstStyle/>
              <a:p>
                <a:endParaRPr lang="en-US" dirty="0"/>
              </a:p>
            </p:txBody>
          </p:sp>
          <p:sp>
            <p:nvSpPr>
              <p:cNvPr id="21564" name="Freeform 17"/>
              <p:cNvSpPr>
                <a:spLocks/>
              </p:cNvSpPr>
              <p:nvPr/>
            </p:nvSpPr>
            <p:spPr bwMode="auto">
              <a:xfrm>
                <a:off x="4094" y="1094"/>
                <a:ext cx="27" cy="18"/>
              </a:xfrm>
              <a:custGeom>
                <a:avLst/>
                <a:gdLst>
                  <a:gd name="T0" fmla="*/ 27 w 4"/>
                  <a:gd name="T1" fmla="*/ 0 h 5"/>
                  <a:gd name="T2" fmla="*/ 20 w 4"/>
                  <a:gd name="T3" fmla="*/ 4 h 5"/>
                  <a:gd name="T4" fmla="*/ 14 w 4"/>
                  <a:gd name="T5" fmla="*/ 7 h 5"/>
                  <a:gd name="T6" fmla="*/ 7 w 4"/>
                  <a:gd name="T7" fmla="*/ 14 h 5"/>
                  <a:gd name="T8" fmla="*/ 0 w 4"/>
                  <a:gd name="T9" fmla="*/ 18 h 5"/>
                  <a:gd name="T10" fmla="*/ 0 60000 65536"/>
                  <a:gd name="T11" fmla="*/ 0 60000 65536"/>
                  <a:gd name="T12" fmla="*/ 0 60000 65536"/>
                  <a:gd name="T13" fmla="*/ 0 60000 65536"/>
                  <a:gd name="T14" fmla="*/ 0 60000 65536"/>
                  <a:gd name="T15" fmla="*/ 0 w 4"/>
                  <a:gd name="T16" fmla="*/ 0 h 5"/>
                  <a:gd name="T17" fmla="*/ 4 w 4"/>
                  <a:gd name="T18" fmla="*/ 5 h 5"/>
                </a:gdLst>
                <a:ahLst/>
                <a:cxnLst>
                  <a:cxn ang="T10">
                    <a:pos x="T0" y="T1"/>
                  </a:cxn>
                  <a:cxn ang="T11">
                    <a:pos x="T2" y="T3"/>
                  </a:cxn>
                  <a:cxn ang="T12">
                    <a:pos x="T4" y="T5"/>
                  </a:cxn>
                  <a:cxn ang="T13">
                    <a:pos x="T6" y="T7"/>
                  </a:cxn>
                  <a:cxn ang="T14">
                    <a:pos x="T8" y="T9"/>
                  </a:cxn>
                </a:cxnLst>
                <a:rect l="T15" t="T16" r="T17" b="T18"/>
                <a:pathLst>
                  <a:path w="4" h="5">
                    <a:moveTo>
                      <a:pt x="4" y="0"/>
                    </a:moveTo>
                    <a:lnTo>
                      <a:pt x="3" y="1"/>
                    </a:lnTo>
                    <a:lnTo>
                      <a:pt x="2" y="2"/>
                    </a:lnTo>
                    <a:lnTo>
                      <a:pt x="1" y="4"/>
                    </a:lnTo>
                    <a:lnTo>
                      <a:pt x="0" y="5"/>
                    </a:lnTo>
                  </a:path>
                </a:pathLst>
              </a:custGeom>
              <a:noFill/>
              <a:ln w="0">
                <a:solidFill>
                  <a:srgbClr val="23282B"/>
                </a:solidFill>
                <a:round/>
                <a:headEnd/>
                <a:tailEnd/>
              </a:ln>
            </p:spPr>
            <p:txBody>
              <a:bodyPr/>
              <a:lstStyle/>
              <a:p>
                <a:endParaRPr lang="en-US" dirty="0"/>
              </a:p>
            </p:txBody>
          </p:sp>
          <p:sp>
            <p:nvSpPr>
              <p:cNvPr id="21565" name="Freeform 18"/>
              <p:cNvSpPr>
                <a:spLocks/>
              </p:cNvSpPr>
              <p:nvPr/>
            </p:nvSpPr>
            <p:spPr bwMode="auto">
              <a:xfrm>
                <a:off x="3975" y="1105"/>
                <a:ext cx="27" cy="14"/>
              </a:xfrm>
              <a:custGeom>
                <a:avLst/>
                <a:gdLst>
                  <a:gd name="T0" fmla="*/ 27 w 2"/>
                  <a:gd name="T1" fmla="*/ 0 h 4"/>
                  <a:gd name="T2" fmla="*/ 14 w 2"/>
                  <a:gd name="T3" fmla="*/ 4 h 4"/>
                  <a:gd name="T4" fmla="*/ 14 w 2"/>
                  <a:gd name="T5" fmla="*/ 7 h 4"/>
                  <a:gd name="T6" fmla="*/ 14 w 2"/>
                  <a:gd name="T7" fmla="*/ 10 h 4"/>
                  <a:gd name="T8" fmla="*/ 0 w 2"/>
                  <a:gd name="T9" fmla="*/ 14 h 4"/>
                  <a:gd name="T10" fmla="*/ 0 60000 65536"/>
                  <a:gd name="T11" fmla="*/ 0 60000 65536"/>
                  <a:gd name="T12" fmla="*/ 0 60000 65536"/>
                  <a:gd name="T13" fmla="*/ 0 60000 65536"/>
                  <a:gd name="T14" fmla="*/ 0 60000 65536"/>
                  <a:gd name="T15" fmla="*/ 0 w 2"/>
                  <a:gd name="T16" fmla="*/ 0 h 4"/>
                  <a:gd name="T17" fmla="*/ 2 w 2"/>
                  <a:gd name="T18" fmla="*/ 4 h 4"/>
                </a:gdLst>
                <a:ahLst/>
                <a:cxnLst>
                  <a:cxn ang="T10">
                    <a:pos x="T0" y="T1"/>
                  </a:cxn>
                  <a:cxn ang="T11">
                    <a:pos x="T2" y="T3"/>
                  </a:cxn>
                  <a:cxn ang="T12">
                    <a:pos x="T4" y="T5"/>
                  </a:cxn>
                  <a:cxn ang="T13">
                    <a:pos x="T6" y="T7"/>
                  </a:cxn>
                  <a:cxn ang="T14">
                    <a:pos x="T8" y="T9"/>
                  </a:cxn>
                </a:cxnLst>
                <a:rect l="T15" t="T16" r="T17" b="T18"/>
                <a:pathLst>
                  <a:path w="2" h="4">
                    <a:moveTo>
                      <a:pt x="2" y="0"/>
                    </a:moveTo>
                    <a:lnTo>
                      <a:pt x="1" y="1"/>
                    </a:lnTo>
                    <a:lnTo>
                      <a:pt x="1" y="2"/>
                    </a:lnTo>
                    <a:lnTo>
                      <a:pt x="1" y="3"/>
                    </a:lnTo>
                    <a:lnTo>
                      <a:pt x="0" y="4"/>
                    </a:lnTo>
                  </a:path>
                </a:pathLst>
              </a:custGeom>
              <a:noFill/>
              <a:ln w="0">
                <a:solidFill>
                  <a:srgbClr val="23282B"/>
                </a:solidFill>
                <a:round/>
                <a:headEnd/>
                <a:tailEnd/>
              </a:ln>
            </p:spPr>
            <p:txBody>
              <a:bodyPr/>
              <a:lstStyle/>
              <a:p>
                <a:endParaRPr lang="en-US" dirty="0"/>
              </a:p>
            </p:txBody>
          </p:sp>
          <p:sp>
            <p:nvSpPr>
              <p:cNvPr id="21566" name="Freeform 19"/>
              <p:cNvSpPr>
                <a:spLocks/>
              </p:cNvSpPr>
              <p:nvPr/>
            </p:nvSpPr>
            <p:spPr bwMode="auto">
              <a:xfrm>
                <a:off x="3838" y="1127"/>
                <a:ext cx="27" cy="14"/>
              </a:xfrm>
              <a:custGeom>
                <a:avLst/>
                <a:gdLst>
                  <a:gd name="T0" fmla="*/ 27 w 6"/>
                  <a:gd name="T1" fmla="*/ 14 h 4"/>
                  <a:gd name="T2" fmla="*/ 23 w 6"/>
                  <a:gd name="T3" fmla="*/ 10 h 4"/>
                  <a:gd name="T4" fmla="*/ 14 w 6"/>
                  <a:gd name="T5" fmla="*/ 7 h 4"/>
                  <a:gd name="T6" fmla="*/ 9 w 6"/>
                  <a:gd name="T7" fmla="*/ 4 h 4"/>
                  <a:gd name="T8" fmla="*/ 0 w 6"/>
                  <a:gd name="T9" fmla="*/ 0 h 4"/>
                  <a:gd name="T10" fmla="*/ 0 60000 65536"/>
                  <a:gd name="T11" fmla="*/ 0 60000 65536"/>
                  <a:gd name="T12" fmla="*/ 0 60000 65536"/>
                  <a:gd name="T13" fmla="*/ 0 60000 65536"/>
                  <a:gd name="T14" fmla="*/ 0 60000 65536"/>
                  <a:gd name="T15" fmla="*/ 0 w 6"/>
                  <a:gd name="T16" fmla="*/ 0 h 4"/>
                  <a:gd name="T17" fmla="*/ 6 w 6"/>
                  <a:gd name="T18" fmla="*/ 4 h 4"/>
                </a:gdLst>
                <a:ahLst/>
                <a:cxnLst>
                  <a:cxn ang="T10">
                    <a:pos x="T0" y="T1"/>
                  </a:cxn>
                  <a:cxn ang="T11">
                    <a:pos x="T2" y="T3"/>
                  </a:cxn>
                  <a:cxn ang="T12">
                    <a:pos x="T4" y="T5"/>
                  </a:cxn>
                  <a:cxn ang="T13">
                    <a:pos x="T6" y="T7"/>
                  </a:cxn>
                  <a:cxn ang="T14">
                    <a:pos x="T8" y="T9"/>
                  </a:cxn>
                </a:cxnLst>
                <a:rect l="T15" t="T16" r="T17" b="T18"/>
                <a:pathLst>
                  <a:path w="6" h="4">
                    <a:moveTo>
                      <a:pt x="6" y="4"/>
                    </a:moveTo>
                    <a:lnTo>
                      <a:pt x="5" y="3"/>
                    </a:lnTo>
                    <a:lnTo>
                      <a:pt x="3" y="2"/>
                    </a:lnTo>
                    <a:lnTo>
                      <a:pt x="2" y="1"/>
                    </a:lnTo>
                    <a:lnTo>
                      <a:pt x="0" y="0"/>
                    </a:lnTo>
                  </a:path>
                </a:pathLst>
              </a:custGeom>
              <a:noFill/>
              <a:ln w="0">
                <a:solidFill>
                  <a:srgbClr val="23282B"/>
                </a:solidFill>
                <a:round/>
                <a:headEnd/>
                <a:tailEnd/>
              </a:ln>
            </p:spPr>
            <p:txBody>
              <a:bodyPr/>
              <a:lstStyle/>
              <a:p>
                <a:endParaRPr lang="en-US" dirty="0"/>
              </a:p>
            </p:txBody>
          </p:sp>
          <p:sp>
            <p:nvSpPr>
              <p:cNvPr id="21567" name="Freeform 20"/>
              <p:cNvSpPr>
                <a:spLocks/>
              </p:cNvSpPr>
              <p:nvPr/>
            </p:nvSpPr>
            <p:spPr bwMode="auto">
              <a:xfrm>
                <a:off x="3668" y="1231"/>
                <a:ext cx="27" cy="15"/>
              </a:xfrm>
              <a:custGeom>
                <a:avLst/>
                <a:gdLst>
                  <a:gd name="T0" fmla="*/ 0 w 1"/>
                  <a:gd name="T1" fmla="*/ 0 h 4"/>
                  <a:gd name="T2" fmla="*/ 0 w 1"/>
                  <a:gd name="T3" fmla="*/ 8 h 4"/>
                  <a:gd name="T4" fmla="*/ 27 w 1"/>
                  <a:gd name="T5" fmla="*/ 15 h 4"/>
                  <a:gd name="T6" fmla="*/ 0 60000 65536"/>
                  <a:gd name="T7" fmla="*/ 0 60000 65536"/>
                  <a:gd name="T8" fmla="*/ 0 60000 65536"/>
                  <a:gd name="T9" fmla="*/ 0 w 1"/>
                  <a:gd name="T10" fmla="*/ 0 h 4"/>
                  <a:gd name="T11" fmla="*/ 1 w 1"/>
                  <a:gd name="T12" fmla="*/ 4 h 4"/>
                </a:gdLst>
                <a:ahLst/>
                <a:cxnLst>
                  <a:cxn ang="T6">
                    <a:pos x="T0" y="T1"/>
                  </a:cxn>
                  <a:cxn ang="T7">
                    <a:pos x="T2" y="T3"/>
                  </a:cxn>
                  <a:cxn ang="T8">
                    <a:pos x="T4" y="T5"/>
                  </a:cxn>
                </a:cxnLst>
                <a:rect l="T9" t="T10" r="T11" b="T12"/>
                <a:pathLst>
                  <a:path w="1" h="4">
                    <a:moveTo>
                      <a:pt x="0" y="0"/>
                    </a:moveTo>
                    <a:lnTo>
                      <a:pt x="0" y="2"/>
                    </a:lnTo>
                    <a:lnTo>
                      <a:pt x="1" y="4"/>
                    </a:lnTo>
                  </a:path>
                </a:pathLst>
              </a:custGeom>
              <a:noFill/>
              <a:ln w="0">
                <a:solidFill>
                  <a:srgbClr val="23282B"/>
                </a:solidFill>
                <a:round/>
                <a:headEnd/>
                <a:tailEnd/>
              </a:ln>
            </p:spPr>
            <p:txBody>
              <a:bodyPr/>
              <a:lstStyle/>
              <a:p>
                <a:endParaRPr lang="en-US" dirty="0"/>
              </a:p>
            </p:txBody>
          </p:sp>
          <p:sp>
            <p:nvSpPr>
              <p:cNvPr id="21568" name="Rectangle 21"/>
              <p:cNvSpPr>
                <a:spLocks noChangeArrowheads="1"/>
              </p:cNvSpPr>
              <p:nvPr/>
            </p:nvSpPr>
            <p:spPr bwMode="auto">
              <a:xfrm>
                <a:off x="3742" y="1172"/>
                <a:ext cx="420" cy="134"/>
              </a:xfrm>
              <a:prstGeom prst="rect">
                <a:avLst/>
              </a:prstGeom>
              <a:noFill/>
              <a:ln w="9525">
                <a:noFill/>
                <a:miter lim="800000"/>
                <a:headEnd/>
                <a:tailEnd/>
              </a:ln>
            </p:spPr>
            <p:txBody>
              <a:bodyPr lIns="0" tIns="0" rIns="0" bIns="0">
                <a:spAutoFit/>
              </a:bodyPr>
              <a:lstStyle/>
              <a:p>
                <a:r>
                  <a:rPr lang="en-US" sz="1400" dirty="0">
                    <a:solidFill>
                      <a:srgbClr val="25221E"/>
                    </a:solidFill>
                    <a:latin typeface="AvantGarde Bk BT" pitchFamily="34" charset="0"/>
                    <a:cs typeface="Arial" charset="0"/>
                  </a:rPr>
                  <a:t>Internet</a:t>
                </a:r>
                <a:endParaRPr lang="en-US" dirty="0">
                  <a:cs typeface="Arial" charset="0"/>
                </a:endParaRPr>
              </a:p>
            </p:txBody>
          </p:sp>
          <p:sp>
            <p:nvSpPr>
              <p:cNvPr id="21569" name="Rectangle 22"/>
              <p:cNvSpPr>
                <a:spLocks noChangeArrowheads="1"/>
              </p:cNvSpPr>
              <p:nvPr/>
            </p:nvSpPr>
            <p:spPr bwMode="auto">
              <a:xfrm>
                <a:off x="3742" y="1257"/>
                <a:ext cx="0" cy="173"/>
              </a:xfrm>
              <a:prstGeom prst="rect">
                <a:avLst/>
              </a:prstGeom>
              <a:noFill/>
              <a:ln w="9525">
                <a:noFill/>
                <a:miter lim="800000"/>
                <a:headEnd/>
                <a:tailEnd/>
              </a:ln>
            </p:spPr>
            <p:txBody>
              <a:bodyPr wrap="none" lIns="0" tIns="0" rIns="0" bIns="0">
                <a:spAutoFit/>
              </a:bodyPr>
              <a:lstStyle/>
              <a:p>
                <a:endParaRPr lang="en-US" dirty="0">
                  <a:cs typeface="Arial" charset="0"/>
                </a:endParaRPr>
              </a:p>
            </p:txBody>
          </p:sp>
        </p:grpSp>
        <p:pic>
          <p:nvPicPr>
            <p:cNvPr id="21508" name="Picture 23" descr="WRV200 "/>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08688" y="1137238"/>
              <a:ext cx="949325" cy="620713"/>
            </a:xfrm>
            <a:prstGeom prst="rect">
              <a:avLst/>
            </a:prstGeom>
            <a:noFill/>
            <a:ln w="9525">
              <a:noFill/>
              <a:miter lim="800000"/>
              <a:headEnd/>
              <a:tailEnd/>
            </a:ln>
          </p:spPr>
        </p:pic>
        <p:sp>
          <p:nvSpPr>
            <p:cNvPr id="21509" name="Line 24"/>
            <p:cNvSpPr>
              <a:spLocks noChangeShapeType="1"/>
            </p:cNvSpPr>
            <p:nvPr/>
          </p:nvSpPr>
          <p:spPr bwMode="auto">
            <a:xfrm>
              <a:off x="7010400" y="1556338"/>
              <a:ext cx="609600" cy="0"/>
            </a:xfrm>
            <a:prstGeom prst="line">
              <a:avLst/>
            </a:prstGeom>
            <a:noFill/>
            <a:ln w="12700">
              <a:solidFill>
                <a:schemeClr val="tx1"/>
              </a:solidFill>
              <a:round/>
              <a:headEnd/>
              <a:tailEnd/>
            </a:ln>
          </p:spPr>
          <p:txBody>
            <a:bodyPr/>
            <a:lstStyle/>
            <a:p>
              <a:endParaRPr lang="en-US" dirty="0"/>
            </a:p>
          </p:txBody>
        </p:sp>
        <p:sp>
          <p:nvSpPr>
            <p:cNvPr id="21510" name="Line 25"/>
            <p:cNvSpPr>
              <a:spLocks noChangeShapeType="1"/>
            </p:cNvSpPr>
            <p:nvPr/>
          </p:nvSpPr>
          <p:spPr bwMode="auto">
            <a:xfrm>
              <a:off x="5562600" y="1632538"/>
              <a:ext cx="457200" cy="0"/>
            </a:xfrm>
            <a:prstGeom prst="line">
              <a:avLst/>
            </a:prstGeom>
            <a:noFill/>
            <a:ln w="12700">
              <a:solidFill>
                <a:schemeClr val="tx1"/>
              </a:solidFill>
              <a:round/>
              <a:headEnd/>
              <a:tailEnd/>
            </a:ln>
          </p:spPr>
          <p:txBody>
            <a:bodyPr/>
            <a:lstStyle/>
            <a:p>
              <a:endParaRPr lang="en-US" dirty="0"/>
            </a:p>
          </p:txBody>
        </p:sp>
        <p:pic>
          <p:nvPicPr>
            <p:cNvPr id="21519" name="Picture 34" descr="WAP200"/>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495800" y="2000838"/>
              <a:ext cx="877888" cy="1050925"/>
            </a:xfrm>
            <a:prstGeom prst="rect">
              <a:avLst/>
            </a:prstGeom>
            <a:noFill/>
            <a:ln w="9525">
              <a:noFill/>
              <a:miter lim="800000"/>
              <a:headEnd/>
              <a:tailEnd/>
            </a:ln>
          </p:spPr>
        </p:pic>
        <p:pic>
          <p:nvPicPr>
            <p:cNvPr id="21520" name="Picture 35"/>
            <p:cNvPicPr>
              <a:picLocks noChangeAspect="1" noChangeArrowheads="1"/>
            </p:cNvPicPr>
            <p:nvPr/>
          </p:nvPicPr>
          <p:blipFill>
            <a:blip r:embed="rId5"/>
            <a:srcRect/>
            <a:stretch>
              <a:fillRect/>
            </a:stretch>
          </p:blipFill>
          <p:spPr bwMode="auto">
            <a:xfrm>
              <a:off x="228600" y="1086438"/>
              <a:ext cx="508000" cy="533400"/>
            </a:xfrm>
            <a:prstGeom prst="rect">
              <a:avLst/>
            </a:prstGeom>
            <a:noFill/>
            <a:ln w="9525">
              <a:noFill/>
              <a:miter lim="800000"/>
              <a:headEnd/>
              <a:tailEnd/>
            </a:ln>
          </p:spPr>
        </p:pic>
        <p:pic>
          <p:nvPicPr>
            <p:cNvPr id="21521" name="Picture 36"/>
            <p:cNvPicPr>
              <a:picLocks noChangeAspect="1" noChangeArrowheads="1"/>
            </p:cNvPicPr>
            <p:nvPr/>
          </p:nvPicPr>
          <p:blipFill>
            <a:blip r:embed="rId5"/>
            <a:srcRect/>
            <a:stretch>
              <a:fillRect/>
            </a:stretch>
          </p:blipFill>
          <p:spPr bwMode="auto">
            <a:xfrm>
              <a:off x="228600" y="1619838"/>
              <a:ext cx="508000" cy="533400"/>
            </a:xfrm>
            <a:prstGeom prst="rect">
              <a:avLst/>
            </a:prstGeom>
            <a:noFill/>
            <a:ln w="9525">
              <a:noFill/>
              <a:miter lim="800000"/>
              <a:headEnd/>
              <a:tailEnd/>
            </a:ln>
          </p:spPr>
        </p:pic>
        <p:pic>
          <p:nvPicPr>
            <p:cNvPr id="21522" name="Picture 37"/>
            <p:cNvPicPr>
              <a:picLocks noChangeAspect="1" noChangeArrowheads="1"/>
            </p:cNvPicPr>
            <p:nvPr/>
          </p:nvPicPr>
          <p:blipFill>
            <a:blip r:embed="rId5"/>
            <a:srcRect/>
            <a:stretch>
              <a:fillRect/>
            </a:stretch>
          </p:blipFill>
          <p:spPr bwMode="auto">
            <a:xfrm>
              <a:off x="304800" y="2381838"/>
              <a:ext cx="508000" cy="533400"/>
            </a:xfrm>
            <a:prstGeom prst="rect">
              <a:avLst/>
            </a:prstGeom>
            <a:noFill/>
            <a:ln w="9525">
              <a:noFill/>
              <a:miter lim="800000"/>
              <a:headEnd/>
              <a:tailEnd/>
            </a:ln>
          </p:spPr>
        </p:pic>
        <p:pic>
          <p:nvPicPr>
            <p:cNvPr id="21523" name="Picture 38"/>
            <p:cNvPicPr>
              <a:picLocks noChangeAspect="1" noChangeArrowheads="1"/>
            </p:cNvPicPr>
            <p:nvPr/>
          </p:nvPicPr>
          <p:blipFill>
            <a:blip r:embed="rId5"/>
            <a:srcRect/>
            <a:stretch>
              <a:fillRect/>
            </a:stretch>
          </p:blipFill>
          <p:spPr bwMode="auto">
            <a:xfrm>
              <a:off x="304800" y="2991438"/>
              <a:ext cx="508000" cy="533400"/>
            </a:xfrm>
            <a:prstGeom prst="rect">
              <a:avLst/>
            </a:prstGeom>
            <a:noFill/>
            <a:ln w="9525">
              <a:noFill/>
              <a:miter lim="800000"/>
              <a:headEnd/>
              <a:tailEnd/>
            </a:ln>
          </p:spPr>
        </p:pic>
        <p:sp>
          <p:nvSpPr>
            <p:cNvPr id="21524" name="Line 39"/>
            <p:cNvSpPr>
              <a:spLocks noChangeShapeType="1"/>
            </p:cNvSpPr>
            <p:nvPr/>
          </p:nvSpPr>
          <p:spPr bwMode="auto">
            <a:xfrm>
              <a:off x="2743200" y="1619838"/>
              <a:ext cx="685800" cy="0"/>
            </a:xfrm>
            <a:prstGeom prst="line">
              <a:avLst/>
            </a:prstGeom>
            <a:noFill/>
            <a:ln w="12700">
              <a:solidFill>
                <a:schemeClr val="tx1"/>
              </a:solidFill>
              <a:round/>
              <a:headEnd/>
              <a:tailEnd/>
            </a:ln>
          </p:spPr>
          <p:txBody>
            <a:bodyPr/>
            <a:lstStyle/>
            <a:p>
              <a:endParaRPr lang="en-US" dirty="0"/>
            </a:p>
          </p:txBody>
        </p:sp>
        <p:sp>
          <p:nvSpPr>
            <p:cNvPr id="21525" name="Line 40"/>
            <p:cNvSpPr>
              <a:spLocks noChangeShapeType="1"/>
            </p:cNvSpPr>
            <p:nvPr/>
          </p:nvSpPr>
          <p:spPr bwMode="auto">
            <a:xfrm flipV="1">
              <a:off x="2667000" y="1848438"/>
              <a:ext cx="1524000" cy="1066800"/>
            </a:xfrm>
            <a:prstGeom prst="line">
              <a:avLst/>
            </a:prstGeom>
            <a:noFill/>
            <a:ln w="9525">
              <a:solidFill>
                <a:schemeClr val="tx1"/>
              </a:solidFill>
              <a:round/>
              <a:headEnd/>
              <a:tailEnd/>
            </a:ln>
          </p:spPr>
          <p:txBody>
            <a:bodyPr/>
            <a:lstStyle/>
            <a:p>
              <a:endParaRPr lang="en-US" dirty="0"/>
            </a:p>
          </p:txBody>
        </p:sp>
        <p:sp>
          <p:nvSpPr>
            <p:cNvPr id="21526" name="Line 41"/>
            <p:cNvSpPr>
              <a:spLocks noChangeShapeType="1"/>
            </p:cNvSpPr>
            <p:nvPr/>
          </p:nvSpPr>
          <p:spPr bwMode="auto">
            <a:xfrm>
              <a:off x="4800600" y="1772238"/>
              <a:ext cx="0" cy="685800"/>
            </a:xfrm>
            <a:prstGeom prst="line">
              <a:avLst/>
            </a:prstGeom>
            <a:noFill/>
            <a:ln w="12700">
              <a:solidFill>
                <a:schemeClr val="tx1"/>
              </a:solidFill>
              <a:round/>
              <a:headEnd/>
              <a:tailEnd/>
            </a:ln>
          </p:spPr>
          <p:txBody>
            <a:bodyPr/>
            <a:lstStyle/>
            <a:p>
              <a:endParaRPr lang="en-US" dirty="0"/>
            </a:p>
          </p:txBody>
        </p:sp>
        <p:sp>
          <p:nvSpPr>
            <p:cNvPr id="21527" name="Line 42"/>
            <p:cNvSpPr>
              <a:spLocks noChangeShapeType="1"/>
            </p:cNvSpPr>
            <p:nvPr/>
          </p:nvSpPr>
          <p:spPr bwMode="auto">
            <a:xfrm>
              <a:off x="1219200" y="1391238"/>
              <a:ext cx="457200" cy="228600"/>
            </a:xfrm>
            <a:prstGeom prst="line">
              <a:avLst/>
            </a:prstGeom>
            <a:noFill/>
            <a:ln w="12700">
              <a:solidFill>
                <a:schemeClr val="tx1"/>
              </a:solidFill>
              <a:round/>
              <a:headEnd/>
              <a:tailEnd/>
            </a:ln>
          </p:spPr>
          <p:txBody>
            <a:bodyPr/>
            <a:lstStyle/>
            <a:p>
              <a:endParaRPr lang="en-US" dirty="0"/>
            </a:p>
          </p:txBody>
        </p:sp>
        <p:sp>
          <p:nvSpPr>
            <p:cNvPr id="21528" name="Line 43"/>
            <p:cNvSpPr>
              <a:spLocks noChangeShapeType="1"/>
            </p:cNvSpPr>
            <p:nvPr/>
          </p:nvSpPr>
          <p:spPr bwMode="auto">
            <a:xfrm flipV="1">
              <a:off x="1219200" y="1696038"/>
              <a:ext cx="533400" cy="304800"/>
            </a:xfrm>
            <a:prstGeom prst="line">
              <a:avLst/>
            </a:prstGeom>
            <a:noFill/>
            <a:ln w="12700">
              <a:solidFill>
                <a:schemeClr val="tx1"/>
              </a:solidFill>
              <a:round/>
              <a:headEnd/>
              <a:tailEnd/>
            </a:ln>
          </p:spPr>
          <p:txBody>
            <a:bodyPr/>
            <a:lstStyle/>
            <a:p>
              <a:endParaRPr lang="en-US" dirty="0"/>
            </a:p>
          </p:txBody>
        </p:sp>
        <p:sp>
          <p:nvSpPr>
            <p:cNvPr id="21529" name="Line 44"/>
            <p:cNvSpPr>
              <a:spLocks noChangeShapeType="1"/>
            </p:cNvSpPr>
            <p:nvPr/>
          </p:nvSpPr>
          <p:spPr bwMode="auto">
            <a:xfrm>
              <a:off x="1219200" y="2610438"/>
              <a:ext cx="533400" cy="152400"/>
            </a:xfrm>
            <a:prstGeom prst="line">
              <a:avLst/>
            </a:prstGeom>
            <a:noFill/>
            <a:ln w="12700">
              <a:solidFill>
                <a:schemeClr val="tx1"/>
              </a:solidFill>
              <a:round/>
              <a:headEnd/>
              <a:tailEnd/>
            </a:ln>
          </p:spPr>
          <p:txBody>
            <a:bodyPr/>
            <a:lstStyle/>
            <a:p>
              <a:endParaRPr lang="en-US" dirty="0"/>
            </a:p>
          </p:txBody>
        </p:sp>
        <p:sp>
          <p:nvSpPr>
            <p:cNvPr id="21530" name="Line 45"/>
            <p:cNvSpPr>
              <a:spLocks noChangeShapeType="1"/>
            </p:cNvSpPr>
            <p:nvPr/>
          </p:nvSpPr>
          <p:spPr bwMode="auto">
            <a:xfrm flipV="1">
              <a:off x="1295400" y="2991438"/>
              <a:ext cx="533400" cy="304800"/>
            </a:xfrm>
            <a:prstGeom prst="line">
              <a:avLst/>
            </a:prstGeom>
            <a:noFill/>
            <a:ln w="12700">
              <a:solidFill>
                <a:schemeClr val="tx1"/>
              </a:solidFill>
              <a:round/>
              <a:headEnd/>
              <a:tailEnd/>
            </a:ln>
          </p:spPr>
          <p:txBody>
            <a:bodyPr/>
            <a:lstStyle/>
            <a:p>
              <a:endParaRPr lang="en-US" dirty="0"/>
            </a:p>
          </p:txBody>
        </p:sp>
        <p:sp>
          <p:nvSpPr>
            <p:cNvPr id="21531" name="Text Box 46"/>
            <p:cNvSpPr txBox="1">
              <a:spLocks noChangeArrowheads="1"/>
            </p:cNvSpPr>
            <p:nvPr/>
          </p:nvSpPr>
          <p:spPr bwMode="auto">
            <a:xfrm>
              <a:off x="3886200" y="1162638"/>
              <a:ext cx="1143000" cy="276999"/>
            </a:xfrm>
            <a:prstGeom prst="rect">
              <a:avLst/>
            </a:prstGeom>
            <a:noFill/>
            <a:ln w="9525">
              <a:noFill/>
              <a:miter lim="800000"/>
              <a:headEnd/>
              <a:tailEnd/>
            </a:ln>
          </p:spPr>
          <p:txBody>
            <a:bodyPr>
              <a:spAutoFit/>
            </a:bodyPr>
            <a:lstStyle/>
            <a:p>
              <a:pPr>
                <a:spcBef>
                  <a:spcPct val="50000"/>
                </a:spcBef>
              </a:pPr>
              <a:r>
                <a:rPr lang="en-US" sz="1200" dirty="0" smtClean="0"/>
                <a:t>SG300-52</a:t>
              </a:r>
              <a:endParaRPr lang="en-US" sz="1200" dirty="0"/>
            </a:p>
          </p:txBody>
        </p:sp>
        <p:pic>
          <p:nvPicPr>
            <p:cNvPr id="21534" name="Picture 49" descr="2viwe-0923橫式"/>
            <p:cNvPicPr preferRelativeResize="0">
              <a:picLocks noChangeAspect="1" noChangeArrowheads="1"/>
            </p:cNvPicPr>
            <p:nvPr/>
          </p:nvPicPr>
          <p:blipFill>
            <a:blip r:embed="rId6"/>
            <a:srcRect/>
            <a:stretch>
              <a:fillRect/>
            </a:stretch>
          </p:blipFill>
          <p:spPr bwMode="auto">
            <a:xfrm>
              <a:off x="838200" y="3067638"/>
              <a:ext cx="381000" cy="366713"/>
            </a:xfrm>
            <a:prstGeom prst="rect">
              <a:avLst/>
            </a:prstGeom>
            <a:noFill/>
            <a:ln w="9525">
              <a:noFill/>
              <a:miter lim="800000"/>
              <a:headEnd/>
              <a:tailEnd/>
            </a:ln>
          </p:spPr>
        </p:pic>
        <p:pic>
          <p:nvPicPr>
            <p:cNvPr id="21535" name="Picture 50" descr="2viwe-0923橫式"/>
            <p:cNvPicPr preferRelativeResize="0">
              <a:picLocks noChangeAspect="1" noChangeArrowheads="1"/>
            </p:cNvPicPr>
            <p:nvPr/>
          </p:nvPicPr>
          <p:blipFill>
            <a:blip r:embed="rId6"/>
            <a:srcRect/>
            <a:stretch>
              <a:fillRect/>
            </a:stretch>
          </p:blipFill>
          <p:spPr bwMode="auto">
            <a:xfrm>
              <a:off x="838200" y="2458038"/>
              <a:ext cx="381000" cy="366713"/>
            </a:xfrm>
            <a:prstGeom prst="rect">
              <a:avLst/>
            </a:prstGeom>
            <a:noFill/>
            <a:ln w="9525">
              <a:noFill/>
              <a:miter lim="800000"/>
              <a:headEnd/>
              <a:tailEnd/>
            </a:ln>
          </p:spPr>
        </p:pic>
        <p:pic>
          <p:nvPicPr>
            <p:cNvPr id="21540" name="Picture 55" descr="2viwe-0923橫式"/>
            <p:cNvPicPr preferRelativeResize="0">
              <a:picLocks noChangeAspect="1" noChangeArrowheads="1"/>
            </p:cNvPicPr>
            <p:nvPr/>
          </p:nvPicPr>
          <p:blipFill>
            <a:blip r:embed="rId6"/>
            <a:srcRect/>
            <a:stretch>
              <a:fillRect/>
            </a:stretch>
          </p:blipFill>
          <p:spPr bwMode="auto">
            <a:xfrm>
              <a:off x="762000" y="1162638"/>
              <a:ext cx="381000" cy="366713"/>
            </a:xfrm>
            <a:prstGeom prst="rect">
              <a:avLst/>
            </a:prstGeom>
            <a:noFill/>
            <a:ln w="9525">
              <a:noFill/>
              <a:miter lim="800000"/>
              <a:headEnd/>
              <a:tailEnd/>
            </a:ln>
          </p:spPr>
        </p:pic>
        <p:pic>
          <p:nvPicPr>
            <p:cNvPr id="21541" name="Picture 56" descr="2viwe-0923橫式"/>
            <p:cNvPicPr preferRelativeResize="0">
              <a:picLocks noChangeAspect="1" noChangeArrowheads="1"/>
            </p:cNvPicPr>
            <p:nvPr/>
          </p:nvPicPr>
          <p:blipFill>
            <a:blip r:embed="rId6"/>
            <a:srcRect/>
            <a:stretch>
              <a:fillRect/>
            </a:stretch>
          </p:blipFill>
          <p:spPr bwMode="auto">
            <a:xfrm>
              <a:off x="762000" y="1848438"/>
              <a:ext cx="381000" cy="366713"/>
            </a:xfrm>
            <a:prstGeom prst="rect">
              <a:avLst/>
            </a:prstGeom>
            <a:noFill/>
            <a:ln w="9525">
              <a:noFill/>
              <a:miter lim="800000"/>
              <a:headEnd/>
              <a:tailEnd/>
            </a:ln>
          </p:spPr>
        </p:pic>
        <p:pic>
          <p:nvPicPr>
            <p:cNvPr id="21542" name="Picture 57" descr="SRW248G4"/>
            <p:cNvPicPr>
              <a:picLocks noChangeAspect="1" noChangeArrowheads="1"/>
            </p:cNvPicPr>
            <p:nvPr/>
          </p:nvPicPr>
          <p:blipFill>
            <a:blip r:embed="rId7"/>
            <a:srcRect/>
            <a:stretch>
              <a:fillRect/>
            </a:stretch>
          </p:blipFill>
          <p:spPr bwMode="auto">
            <a:xfrm>
              <a:off x="3581400" y="1391238"/>
              <a:ext cx="1828800" cy="379413"/>
            </a:xfrm>
            <a:prstGeom prst="rect">
              <a:avLst/>
            </a:prstGeom>
            <a:noFill/>
            <a:ln w="9525">
              <a:noFill/>
              <a:miter lim="800000"/>
              <a:headEnd/>
              <a:tailEnd/>
            </a:ln>
          </p:spPr>
        </p:pic>
        <p:pic>
          <p:nvPicPr>
            <p:cNvPr id="21544" name="Picture 59" descr="SRW2008P"/>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828800" y="2686638"/>
              <a:ext cx="838200" cy="349250"/>
            </a:xfrm>
            <a:prstGeom prst="rect">
              <a:avLst/>
            </a:prstGeom>
            <a:noFill/>
            <a:ln w="9525">
              <a:noFill/>
              <a:miter lim="800000"/>
              <a:headEnd/>
              <a:tailEnd/>
            </a:ln>
          </p:spPr>
        </p:pic>
        <p:sp>
          <p:nvSpPr>
            <p:cNvPr id="21545" name="Text Box 60"/>
            <p:cNvSpPr txBox="1">
              <a:spLocks noChangeArrowheads="1"/>
            </p:cNvSpPr>
            <p:nvPr/>
          </p:nvSpPr>
          <p:spPr bwMode="auto">
            <a:xfrm>
              <a:off x="1905000" y="918394"/>
              <a:ext cx="990600" cy="258532"/>
            </a:xfrm>
            <a:prstGeom prst="rect">
              <a:avLst/>
            </a:prstGeom>
            <a:noFill/>
            <a:ln w="9525">
              <a:noFill/>
              <a:miter lim="800000"/>
              <a:headEnd/>
              <a:tailEnd/>
            </a:ln>
          </p:spPr>
          <p:txBody>
            <a:bodyPr>
              <a:spAutoFit/>
            </a:bodyPr>
            <a:lstStyle/>
            <a:p>
              <a:pPr>
                <a:spcBef>
                  <a:spcPct val="50000"/>
                </a:spcBef>
              </a:pPr>
              <a:r>
                <a:rPr lang="de-DE" sz="1200" dirty="0" smtClean="0"/>
                <a:t>SG300-10P</a:t>
              </a:r>
              <a:endParaRPr lang="en-US" sz="1200" dirty="0"/>
            </a:p>
          </p:txBody>
        </p:sp>
        <p:sp>
          <p:nvSpPr>
            <p:cNvPr id="21546" name="Text Box 61"/>
            <p:cNvSpPr txBox="1">
              <a:spLocks noChangeArrowheads="1"/>
            </p:cNvSpPr>
            <p:nvPr/>
          </p:nvSpPr>
          <p:spPr bwMode="auto">
            <a:xfrm>
              <a:off x="1905000" y="2381838"/>
              <a:ext cx="990600" cy="258532"/>
            </a:xfrm>
            <a:prstGeom prst="rect">
              <a:avLst/>
            </a:prstGeom>
            <a:noFill/>
            <a:ln w="9525">
              <a:noFill/>
              <a:miter lim="800000"/>
              <a:headEnd/>
              <a:tailEnd/>
            </a:ln>
          </p:spPr>
          <p:txBody>
            <a:bodyPr>
              <a:spAutoFit/>
            </a:bodyPr>
            <a:lstStyle/>
            <a:p>
              <a:pPr>
                <a:spcBef>
                  <a:spcPct val="50000"/>
                </a:spcBef>
              </a:pPr>
              <a:r>
                <a:rPr lang="de-DE" sz="1200" dirty="0" smtClean="0"/>
                <a:t>SG300-10P</a:t>
              </a:r>
              <a:endParaRPr lang="en-US" sz="1200" dirty="0"/>
            </a:p>
          </p:txBody>
        </p:sp>
        <p:pic>
          <p:nvPicPr>
            <p:cNvPr id="21547" name="Picture 62" descr="wvc200 (L)2_rgb"/>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3581400" y="2381838"/>
              <a:ext cx="522288" cy="990600"/>
            </a:xfrm>
            <a:prstGeom prst="rect">
              <a:avLst/>
            </a:prstGeom>
            <a:noFill/>
            <a:ln w="9525">
              <a:noFill/>
              <a:miter lim="800000"/>
              <a:headEnd/>
              <a:tailEnd/>
            </a:ln>
          </p:spPr>
        </p:pic>
        <p:pic>
          <p:nvPicPr>
            <p:cNvPr id="21548" name="Picture 63" descr="Picture2"/>
            <p:cNvPicPr>
              <a:picLocks noChangeAspect="1" noChangeArrowheads="1"/>
            </p:cNvPicPr>
            <p:nvPr/>
          </p:nvPicPr>
          <p:blipFill>
            <a:blip r:embed="rId10"/>
            <a:srcRect/>
            <a:stretch>
              <a:fillRect/>
            </a:stretch>
          </p:blipFill>
          <p:spPr bwMode="auto">
            <a:xfrm>
              <a:off x="2971800" y="934038"/>
              <a:ext cx="533400" cy="307975"/>
            </a:xfrm>
            <a:prstGeom prst="rect">
              <a:avLst/>
            </a:prstGeom>
            <a:noFill/>
            <a:ln w="9525">
              <a:noFill/>
              <a:miter lim="800000"/>
              <a:headEnd/>
              <a:tailEnd/>
            </a:ln>
          </p:spPr>
        </p:pic>
        <p:pic>
          <p:nvPicPr>
            <p:cNvPr id="21549" name="Picture 64" descr="Picture2"/>
            <p:cNvPicPr>
              <a:picLocks noChangeAspect="1" noChangeArrowheads="1"/>
            </p:cNvPicPr>
            <p:nvPr/>
          </p:nvPicPr>
          <p:blipFill>
            <a:blip r:embed="rId10"/>
            <a:srcRect/>
            <a:stretch>
              <a:fillRect/>
            </a:stretch>
          </p:blipFill>
          <p:spPr bwMode="auto">
            <a:xfrm>
              <a:off x="1447800" y="2153238"/>
              <a:ext cx="533400" cy="307975"/>
            </a:xfrm>
            <a:prstGeom prst="rect">
              <a:avLst/>
            </a:prstGeom>
            <a:noFill/>
            <a:ln w="9525">
              <a:noFill/>
              <a:miter lim="800000"/>
              <a:headEnd/>
              <a:tailEnd/>
            </a:ln>
          </p:spPr>
        </p:pic>
        <p:sp>
          <p:nvSpPr>
            <p:cNvPr id="21550" name="Line 65"/>
            <p:cNvSpPr>
              <a:spLocks noChangeShapeType="1"/>
            </p:cNvSpPr>
            <p:nvPr/>
          </p:nvSpPr>
          <p:spPr bwMode="auto">
            <a:xfrm>
              <a:off x="3352800" y="1162638"/>
              <a:ext cx="381000" cy="304800"/>
            </a:xfrm>
            <a:prstGeom prst="line">
              <a:avLst/>
            </a:prstGeom>
            <a:noFill/>
            <a:ln w="9525">
              <a:solidFill>
                <a:schemeClr val="tx1"/>
              </a:solidFill>
              <a:round/>
              <a:headEnd/>
              <a:tailEnd/>
            </a:ln>
          </p:spPr>
          <p:txBody>
            <a:bodyPr/>
            <a:lstStyle/>
            <a:p>
              <a:endParaRPr lang="en-US" dirty="0"/>
            </a:p>
          </p:txBody>
        </p:sp>
        <p:sp>
          <p:nvSpPr>
            <p:cNvPr id="21551" name="Line 66"/>
            <p:cNvSpPr>
              <a:spLocks noChangeShapeType="1"/>
            </p:cNvSpPr>
            <p:nvPr/>
          </p:nvSpPr>
          <p:spPr bwMode="auto">
            <a:xfrm flipV="1">
              <a:off x="1981200" y="1772238"/>
              <a:ext cx="304800" cy="381000"/>
            </a:xfrm>
            <a:prstGeom prst="line">
              <a:avLst/>
            </a:prstGeom>
            <a:noFill/>
            <a:ln w="9525">
              <a:solidFill>
                <a:schemeClr val="tx1"/>
              </a:solidFill>
              <a:round/>
              <a:headEnd/>
              <a:tailEnd/>
            </a:ln>
          </p:spPr>
          <p:txBody>
            <a:bodyPr/>
            <a:lstStyle/>
            <a:p>
              <a:endParaRPr lang="en-US" dirty="0"/>
            </a:p>
          </p:txBody>
        </p:sp>
        <p:pic>
          <p:nvPicPr>
            <p:cNvPr id="66" name="Picture 59" descr="SRW2008P"/>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828800" y="1391238"/>
              <a:ext cx="838200" cy="349250"/>
            </a:xfrm>
            <a:prstGeom prst="rect">
              <a:avLst/>
            </a:prstGeom>
            <a:noFill/>
            <a:ln w="9525">
              <a:noFill/>
              <a:miter lim="800000"/>
              <a:headEnd/>
              <a:tailEnd/>
            </a:ln>
          </p:spPr>
        </p:pic>
      </p:grpSp>
      <p:sp>
        <p:nvSpPr>
          <p:cNvPr id="67" name="Rectangle 54"/>
          <p:cNvSpPr>
            <a:spLocks noChangeArrowheads="1"/>
          </p:cNvSpPr>
          <p:nvPr/>
        </p:nvSpPr>
        <p:spPr bwMode="auto">
          <a:xfrm>
            <a:off x="7891462" y="5600769"/>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65" name="Oval 51"/>
          <p:cNvSpPr>
            <a:spLocks noChangeArrowheads="1"/>
          </p:cNvSpPr>
          <p:nvPr/>
        </p:nvSpPr>
        <p:spPr bwMode="auto">
          <a:xfrm>
            <a:off x="8937625" y="6621463"/>
            <a:ext cx="95250" cy="88900"/>
          </a:xfrm>
          <a:prstGeom prst="ellipse">
            <a:avLst/>
          </a:prstGeom>
          <a:solidFill>
            <a:schemeClr val="accent2"/>
          </a:solidFill>
          <a:ln w="9525">
            <a:solidFill>
              <a:schemeClr val="tx1"/>
            </a:solidFill>
            <a:round/>
            <a:headEnd/>
            <a:tailEnd/>
          </a:ln>
        </p:spPr>
        <p:txBody>
          <a:bodyPr wrap="none" anchor="ctr"/>
          <a:lstStyle/>
          <a:p>
            <a:endParaRPr lang="en-US" dirty="0"/>
          </a:p>
        </p:txBody>
      </p:sp>
    </p:spTree>
    <p:custDataLst>
      <p:tags r:id="rId1"/>
    </p:custDataLst>
    <p:extLst>
      <p:ext uri="{BB962C8B-B14F-4D97-AF65-F5344CB8AC3E}">
        <p14:creationId xmlns:p14="http://schemas.microsoft.com/office/powerpoint/2010/main" val="137839908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linds(horizontal)">
                                      <p:cBhvr>
                                        <p:cTn id="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txBox="1">
            <a:spLocks/>
          </p:cNvSpPr>
          <p:nvPr/>
        </p:nvSpPr>
        <p:spPr>
          <a:xfrm>
            <a:off x="229702" y="432215"/>
            <a:ext cx="8588861" cy="838200"/>
          </a:xfrm>
          <a:prstGeom prst="rect">
            <a:avLst/>
          </a:prstGeom>
        </p:spPr>
        <p:txBody>
          <a:bodyPr vert="horz" lIns="82296" tIns="45720" rIns="82296" bIns="45720" rtlCol="0" anchor="b" anchorCtr="0">
            <a:noAutofit/>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Cisco 300 Series</a:t>
            </a:r>
            <a:br>
              <a:rPr lang="en-US" dirty="0" smtClean="0"/>
            </a:br>
            <a:r>
              <a:rPr lang="en-US" sz="2400" dirty="0" smtClean="0"/>
              <a:t>Product Overview</a:t>
            </a:r>
            <a:endParaRPr lang="en-US" dirty="0"/>
          </a:p>
        </p:txBody>
      </p:sp>
      <p:sp>
        <p:nvSpPr>
          <p:cNvPr id="9" name="Rectangle 8"/>
          <p:cNvSpPr/>
          <p:nvPr/>
        </p:nvSpPr>
        <p:spPr>
          <a:xfrm>
            <a:off x="431007" y="1447800"/>
            <a:ext cx="8281987" cy="4838700"/>
          </a:xfrm>
          <a:prstGeom prst="rect">
            <a:avLst/>
          </a:prstGeom>
          <a:gradFill flip="none" rotWithShape="1">
            <a:gsLst>
              <a:gs pos="0">
                <a:schemeClr val="bg1">
                  <a:lumMod val="95000"/>
                </a:schemeClr>
              </a:gs>
              <a:gs pos="100000">
                <a:srgbClr val="C00000">
                  <a:alpha val="0"/>
                </a:srgbClr>
              </a:gs>
            </a:gsLst>
            <a:lin ang="5400000" scaled="0"/>
            <a:tileRect/>
          </a:gradFill>
          <a:ln w="12700">
            <a:gradFill>
              <a:gsLst>
                <a:gs pos="0">
                  <a:schemeClr val="tx2"/>
                </a:gs>
                <a:gs pos="100000">
                  <a:srgbClr val="C00000">
                    <a:alpha val="0"/>
                  </a:srgbClr>
                </a:gs>
              </a:gsLst>
              <a:lin ang="5400000" scaled="0"/>
            </a:gradFill>
          </a:ln>
          <a:effectLst>
            <a:outerShdw blurRad="114300" dist="38100" dir="540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8600" tIns="228600" rIns="91440" rtlCol="0" anchor="t" anchorCtr="0"/>
          <a:lstStyle/>
          <a:p>
            <a:pPr marL="342900" indent="-342900">
              <a:lnSpc>
                <a:spcPct val="95000"/>
              </a:lnSpc>
              <a:spcAft>
                <a:spcPts val="1200"/>
              </a:spcAft>
              <a:buClr>
                <a:srgbClr val="6DB344"/>
              </a:buClr>
              <a:buSzPct val="90000"/>
              <a:buFont typeface="Arial" pitchFamily="34" charset="0"/>
              <a:buChar char="•"/>
            </a:pPr>
            <a:endParaRPr lang="en-US" sz="2200" dirty="0">
              <a:solidFill>
                <a:srgbClr val="525252"/>
              </a:solidFill>
            </a:endParaRPr>
          </a:p>
        </p:txBody>
      </p:sp>
      <p:sp>
        <p:nvSpPr>
          <p:cNvPr id="10" name="Content Placeholder 163"/>
          <p:cNvSpPr txBox="1">
            <a:spLocks/>
          </p:cNvSpPr>
          <p:nvPr/>
        </p:nvSpPr>
        <p:spPr>
          <a:xfrm>
            <a:off x="549481" y="3456707"/>
            <a:ext cx="4022519" cy="2448794"/>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1480"/>
              </a:spcBef>
              <a:buClr>
                <a:schemeClr val="tx2"/>
              </a:buClr>
              <a:buSzPct val="90000"/>
              <a:buFont typeface="Arial" pitchFamily="34" charset="0"/>
              <a:buChar char="•"/>
              <a:tabLst/>
              <a:defRPr lang="en-US" sz="2200" kern="1200">
                <a:solidFill>
                  <a:srgbClr val="435153"/>
                </a:solidFill>
                <a:latin typeface="+mj-lt"/>
                <a:ea typeface="+mn-ea"/>
                <a:cs typeface="+mn-cs"/>
              </a:defRPr>
            </a:lvl1pPr>
            <a:lvl2pPr marL="406400" indent="0" algn="l" defTabSz="914400" rtl="0" eaLnBrk="1" latinLnBrk="0" hangingPunct="1">
              <a:lnSpc>
                <a:spcPct val="95000"/>
              </a:lnSpc>
              <a:spcBef>
                <a:spcPts val="600"/>
              </a:spcBef>
              <a:buClr>
                <a:schemeClr val="tx2"/>
              </a:buClr>
              <a:buFontTx/>
              <a:buNone/>
              <a:defRPr lang="en-US" sz="1800" kern="1200">
                <a:solidFill>
                  <a:srgbClr val="435153"/>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a:solidFill>
                  <a:srgbClr val="435153"/>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a:solidFill>
                  <a:srgbClr val="435153"/>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a:solidFill>
                  <a:srgbClr val="435153"/>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Next-generation Cisco Small Business Managed Switches replacing Cisco SRW Series—not a rebrand </a:t>
            </a:r>
          </a:p>
          <a:p>
            <a:r>
              <a:rPr lang="en-US" sz="1600" dirty="0" smtClean="0"/>
              <a:t>8 to 52-port </a:t>
            </a:r>
            <a:r>
              <a:rPr lang="en-US" sz="1600" dirty="0"/>
              <a:t>models up to </a:t>
            </a:r>
            <a:r>
              <a:rPr lang="en-US" sz="1600" dirty="0" smtClean="0"/>
              <a:t/>
            </a:r>
            <a:br>
              <a:rPr lang="en-US" sz="1600" dirty="0" smtClean="0"/>
            </a:br>
            <a:r>
              <a:rPr lang="en-US" sz="1600" dirty="0" smtClean="0"/>
              <a:t>Gigabit </a:t>
            </a:r>
            <a:r>
              <a:rPr lang="en-US" sz="1600" dirty="0"/>
              <a:t>Ethernet</a:t>
            </a:r>
          </a:p>
          <a:p>
            <a:r>
              <a:rPr lang="en-US" sz="1600" dirty="0"/>
              <a:t>Easy configuration, deployment, </a:t>
            </a:r>
            <a:r>
              <a:rPr lang="en-US" sz="1600" dirty="0" smtClean="0"/>
              <a:t/>
            </a:r>
            <a:br>
              <a:rPr lang="en-US" sz="1600" dirty="0" smtClean="0"/>
            </a:br>
            <a:r>
              <a:rPr lang="en-US" sz="1600" dirty="0" smtClean="0"/>
              <a:t>and </a:t>
            </a:r>
            <a:r>
              <a:rPr lang="en-US" sz="1600" dirty="0"/>
              <a:t>management</a:t>
            </a:r>
          </a:p>
          <a:p>
            <a:r>
              <a:rPr lang="en-US" sz="1600" dirty="0"/>
              <a:t>Green energy-efficient technology</a:t>
            </a:r>
          </a:p>
          <a:p>
            <a:endParaRPr lang="en-US" sz="1600" dirty="0"/>
          </a:p>
        </p:txBody>
      </p:sp>
      <p:sp>
        <p:nvSpPr>
          <p:cNvPr id="11" name="Content Placeholder 163"/>
          <p:cNvSpPr txBox="1">
            <a:spLocks/>
          </p:cNvSpPr>
          <p:nvPr/>
        </p:nvSpPr>
        <p:spPr>
          <a:xfrm>
            <a:off x="4690475" y="3456707"/>
            <a:ext cx="4022519" cy="2448794"/>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1480"/>
              </a:spcBef>
              <a:buClr>
                <a:schemeClr val="tx2"/>
              </a:buClr>
              <a:buSzPct val="90000"/>
              <a:buFont typeface="Arial" pitchFamily="34" charset="0"/>
              <a:buChar char="•"/>
              <a:tabLst/>
              <a:defRPr lang="en-US" sz="2200" kern="1200">
                <a:solidFill>
                  <a:srgbClr val="435153"/>
                </a:solidFill>
                <a:latin typeface="+mj-lt"/>
                <a:ea typeface="+mn-ea"/>
                <a:cs typeface="+mn-cs"/>
              </a:defRPr>
            </a:lvl1pPr>
            <a:lvl2pPr marL="406400" indent="0" algn="l" defTabSz="914400" rtl="0" eaLnBrk="1" latinLnBrk="0" hangingPunct="1">
              <a:lnSpc>
                <a:spcPct val="95000"/>
              </a:lnSpc>
              <a:spcBef>
                <a:spcPts val="600"/>
              </a:spcBef>
              <a:buClr>
                <a:schemeClr val="tx2"/>
              </a:buClr>
              <a:buFontTx/>
              <a:buNone/>
              <a:defRPr lang="en-US" sz="1800" kern="1200">
                <a:solidFill>
                  <a:srgbClr val="435153"/>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a:solidFill>
                  <a:srgbClr val="435153"/>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a:solidFill>
                  <a:srgbClr val="435153"/>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a:solidFill>
                  <a:srgbClr val="435153"/>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Enhanced features including security, </a:t>
            </a:r>
            <a:r>
              <a:rPr lang="en-US" sz="1600" dirty="0" err="1"/>
              <a:t>QoS</a:t>
            </a:r>
            <a:r>
              <a:rPr lang="en-US" sz="1600" dirty="0"/>
              <a:t>, and IPv6</a:t>
            </a:r>
          </a:p>
          <a:p>
            <a:r>
              <a:rPr lang="en-US" sz="1600" dirty="0"/>
              <a:t>Three-Year Small Business Extended Service (available option) through Small Business Support Center</a:t>
            </a:r>
          </a:p>
          <a:p>
            <a:r>
              <a:rPr lang="en-US" sz="1600" dirty="0"/>
              <a:t>Limited lifetime warranty w/NBD</a:t>
            </a:r>
          </a:p>
        </p:txBody>
      </p:sp>
      <p:pic>
        <p:nvPicPr>
          <p:cNvPr id="23557" name="Picture 5" descr="300 Series Family LR.png"/>
          <p:cNvPicPr>
            <a:picLocks noChangeAspect="1"/>
          </p:cNvPicPr>
          <p:nvPr/>
        </p:nvPicPr>
        <p:blipFill>
          <a:blip r:embed="rId3" cstate="print"/>
          <a:srcRect t="27867" b="29346"/>
          <a:stretch>
            <a:fillRect/>
          </a:stretch>
        </p:blipFill>
        <p:spPr bwMode="auto">
          <a:xfrm>
            <a:off x="2273340" y="1744097"/>
            <a:ext cx="4597321" cy="1573458"/>
          </a:xfrm>
          <a:prstGeom prst="rect">
            <a:avLst/>
          </a:prstGeom>
          <a:effectLst>
            <a:outerShdw blurRad="101600" dist="38100" dir="5400000" algn="t" rotWithShape="0">
              <a:prstClr val="black">
                <a:alpha val="60000"/>
              </a:prstClr>
            </a:outerShdw>
          </a:effectLst>
        </p:spPr>
      </p:pic>
    </p:spTree>
    <p:extLst>
      <p:ext uri="{BB962C8B-B14F-4D97-AF65-F5344CB8AC3E}">
        <p14:creationId xmlns:p14="http://schemas.microsoft.com/office/powerpoint/2010/main" val="400361634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3"/>
          <p:cNvGrpSpPr/>
          <p:nvPr/>
        </p:nvGrpSpPr>
        <p:grpSpPr>
          <a:xfrm>
            <a:off x="0" y="1240352"/>
            <a:ext cx="9145588" cy="4991636"/>
            <a:chOff x="0" y="1577975"/>
            <a:chExt cx="9145588" cy="4697413"/>
          </a:xfrm>
        </p:grpSpPr>
        <p:sp>
          <p:nvSpPr>
            <p:cNvPr id="110" name="Rectangle 29"/>
            <p:cNvSpPr>
              <a:spLocks noChangeArrowheads="1"/>
            </p:cNvSpPr>
            <p:nvPr/>
          </p:nvSpPr>
          <p:spPr bwMode="auto">
            <a:xfrm>
              <a:off x="0" y="6152281"/>
              <a:ext cx="9144000" cy="123107"/>
            </a:xfrm>
            <a:prstGeom prst="rect">
              <a:avLst/>
            </a:prstGeom>
            <a:gradFill rotWithShape="1">
              <a:gsLst>
                <a:gs pos="0">
                  <a:srgbClr val="000000">
                    <a:alpha val="60001"/>
                  </a:srgbClr>
                </a:gs>
                <a:gs pos="100000">
                  <a:srgbClr val="000000">
                    <a:alpha val="0"/>
                  </a:srgbClr>
                </a:gs>
              </a:gsLst>
              <a:path path="shape">
                <a:fillToRect l="50000" t="50000" r="50000" b="50000"/>
              </a:path>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11" name="Rectangle 60"/>
            <p:cNvSpPr>
              <a:spLocks noChangeArrowheads="1"/>
            </p:cNvSpPr>
            <p:nvPr/>
          </p:nvSpPr>
          <p:spPr bwMode="auto">
            <a:xfrm>
              <a:off x="0" y="1583508"/>
              <a:ext cx="9145588" cy="4629635"/>
            </a:xfrm>
            <a:prstGeom prst="rect">
              <a:avLst/>
            </a:prstGeom>
            <a:solidFill>
              <a:srgbClr val="8E8E95"/>
            </a:soli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12" name="Rectangle 60"/>
            <p:cNvSpPr>
              <a:spLocks noChangeArrowheads="1"/>
            </p:cNvSpPr>
            <p:nvPr/>
          </p:nvSpPr>
          <p:spPr bwMode="auto">
            <a:xfrm>
              <a:off x="0" y="1584891"/>
              <a:ext cx="9145588" cy="4629635"/>
            </a:xfrm>
            <a:prstGeom prst="rect">
              <a:avLst/>
            </a:prstGeom>
            <a:gradFill rotWithShape="1">
              <a:gsLst>
                <a:gs pos="34000">
                  <a:schemeClr val="bg1">
                    <a:alpha val="0"/>
                  </a:schemeClr>
                </a:gs>
                <a:gs pos="45000">
                  <a:srgbClr val="D1D1D5">
                    <a:alpha val="31000"/>
                  </a:srgbClr>
                </a:gs>
                <a:gs pos="100000">
                  <a:schemeClr val="bg1">
                    <a:alpha val="23000"/>
                  </a:schemeClr>
                </a:gs>
              </a:gsLst>
              <a:lin ang="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pPr algn="ctr" fontAlgn="base">
                <a:spcBef>
                  <a:spcPct val="0"/>
                </a:spcBef>
                <a:spcAft>
                  <a:spcPct val="0"/>
                </a:spcAft>
              </a:pPr>
              <a:endParaRPr lang="en-US" dirty="0" smtClean="0">
                <a:latin typeface="Arial" pitchFamily="34" charset="0"/>
              </a:endParaRPr>
            </a:p>
          </p:txBody>
        </p:sp>
        <p:sp>
          <p:nvSpPr>
            <p:cNvPr id="116" name="Line 32"/>
            <p:cNvSpPr>
              <a:spLocks noChangeShapeType="1"/>
            </p:cNvSpPr>
            <p:nvPr/>
          </p:nvSpPr>
          <p:spPr bwMode="auto">
            <a:xfrm>
              <a:off x="0" y="1577975"/>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p>
          </p:txBody>
        </p:sp>
        <p:sp>
          <p:nvSpPr>
            <p:cNvPr id="117" name="Line 33"/>
            <p:cNvSpPr>
              <a:spLocks noChangeShapeType="1"/>
            </p:cNvSpPr>
            <p:nvPr/>
          </p:nvSpPr>
          <p:spPr bwMode="auto">
            <a:xfrm>
              <a:off x="0" y="6207610"/>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p>
          </p:txBody>
        </p:sp>
      </p:grpSp>
      <p:grpSp>
        <p:nvGrpSpPr>
          <p:cNvPr id="3" name="Group 173"/>
          <p:cNvGrpSpPr/>
          <p:nvPr/>
        </p:nvGrpSpPr>
        <p:grpSpPr>
          <a:xfrm>
            <a:off x="0" y="1577976"/>
            <a:ext cx="9145588" cy="4991636"/>
            <a:chOff x="0" y="1577975"/>
            <a:chExt cx="9145588" cy="4697413"/>
          </a:xfrm>
        </p:grpSpPr>
        <p:sp>
          <p:nvSpPr>
            <p:cNvPr id="101" name="Rectangle 29"/>
            <p:cNvSpPr>
              <a:spLocks noChangeArrowheads="1"/>
            </p:cNvSpPr>
            <p:nvPr/>
          </p:nvSpPr>
          <p:spPr bwMode="auto">
            <a:xfrm>
              <a:off x="0" y="6152281"/>
              <a:ext cx="9144000" cy="123107"/>
            </a:xfrm>
            <a:prstGeom prst="rect">
              <a:avLst/>
            </a:prstGeom>
            <a:gradFill rotWithShape="1">
              <a:gsLst>
                <a:gs pos="0">
                  <a:srgbClr val="000000">
                    <a:alpha val="60001"/>
                  </a:srgbClr>
                </a:gs>
                <a:gs pos="100000">
                  <a:srgbClr val="000000">
                    <a:alpha val="0"/>
                  </a:srgbClr>
                </a:gs>
              </a:gsLst>
              <a:path path="shape">
                <a:fillToRect l="50000" t="50000" r="50000" b="50000"/>
              </a:path>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02" name="Rectangle 60"/>
            <p:cNvSpPr>
              <a:spLocks noChangeArrowheads="1"/>
            </p:cNvSpPr>
            <p:nvPr/>
          </p:nvSpPr>
          <p:spPr bwMode="auto">
            <a:xfrm>
              <a:off x="0" y="1583508"/>
              <a:ext cx="9145588" cy="4629635"/>
            </a:xfrm>
            <a:prstGeom prst="rect">
              <a:avLst/>
            </a:prstGeom>
            <a:solidFill>
              <a:srgbClr val="8E8E95"/>
            </a:soli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03" name="Rectangle 60"/>
            <p:cNvSpPr>
              <a:spLocks noChangeArrowheads="1"/>
            </p:cNvSpPr>
            <p:nvPr/>
          </p:nvSpPr>
          <p:spPr bwMode="auto">
            <a:xfrm>
              <a:off x="0" y="1584891"/>
              <a:ext cx="9145588" cy="4629635"/>
            </a:xfrm>
            <a:prstGeom prst="rect">
              <a:avLst/>
            </a:prstGeom>
            <a:gradFill rotWithShape="1">
              <a:gsLst>
                <a:gs pos="0">
                  <a:schemeClr val="bg1">
                    <a:alpha val="5000"/>
                  </a:schemeClr>
                </a:gs>
                <a:gs pos="50000">
                  <a:srgbClr val="E6E6E8">
                    <a:alpha val="95000"/>
                  </a:srgbClr>
                </a:gs>
                <a:gs pos="100000">
                  <a:schemeClr val="bg1">
                    <a:alpha val="5000"/>
                  </a:schemeClr>
                </a:gs>
              </a:gsLst>
              <a:lin ang="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pPr algn="ctr" fontAlgn="base">
                <a:spcBef>
                  <a:spcPct val="0"/>
                </a:spcBef>
                <a:spcAft>
                  <a:spcPct val="0"/>
                </a:spcAft>
              </a:pPr>
              <a:endParaRPr lang="en-US" dirty="0" smtClean="0">
                <a:latin typeface="Arial" pitchFamily="34" charset="0"/>
              </a:endParaRPr>
            </a:p>
          </p:txBody>
        </p:sp>
        <p:sp>
          <p:nvSpPr>
            <p:cNvPr id="107" name="Line 32"/>
            <p:cNvSpPr>
              <a:spLocks noChangeShapeType="1"/>
            </p:cNvSpPr>
            <p:nvPr/>
          </p:nvSpPr>
          <p:spPr bwMode="auto">
            <a:xfrm>
              <a:off x="0" y="1577975"/>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p>
          </p:txBody>
        </p:sp>
        <p:sp>
          <p:nvSpPr>
            <p:cNvPr id="108" name="Line 33"/>
            <p:cNvSpPr>
              <a:spLocks noChangeShapeType="1"/>
            </p:cNvSpPr>
            <p:nvPr/>
          </p:nvSpPr>
          <p:spPr bwMode="auto">
            <a:xfrm>
              <a:off x="0" y="6207610"/>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p>
          </p:txBody>
        </p:sp>
      </p:grpSp>
      <p:sp>
        <p:nvSpPr>
          <p:cNvPr id="24593" name="Title 1"/>
          <p:cNvSpPr>
            <a:spLocks noGrp="1"/>
          </p:cNvSpPr>
          <p:nvPr>
            <p:ph type="title"/>
          </p:nvPr>
        </p:nvSpPr>
        <p:spPr/>
        <p:txBody>
          <a:bodyPr/>
          <a:lstStyle/>
          <a:p>
            <a:r>
              <a:rPr lang="en-US" dirty="0" smtClean="0"/>
              <a:t>Cisco 300 Series Switches</a:t>
            </a:r>
            <a:br>
              <a:rPr lang="en-US" dirty="0" smtClean="0"/>
            </a:br>
            <a:r>
              <a:rPr lang="en-US" sz="2400" b="0" dirty="0" smtClean="0">
                <a:solidFill>
                  <a:schemeClr val="accent4"/>
                </a:solidFill>
              </a:rPr>
              <a:t>Model Overview</a:t>
            </a:r>
          </a:p>
        </p:txBody>
      </p:sp>
      <p:sp>
        <p:nvSpPr>
          <p:cNvPr id="53" name="Rectangle 2"/>
          <p:cNvSpPr>
            <a:spLocks noChangeArrowheads="1"/>
          </p:cNvSpPr>
          <p:nvPr/>
        </p:nvSpPr>
        <p:spPr bwMode="auto">
          <a:xfrm rot="-5400000">
            <a:off x="4335631" y="1699054"/>
            <a:ext cx="4918133" cy="4698608"/>
          </a:xfrm>
          <a:prstGeom prst="rect">
            <a:avLst/>
          </a:prstGeom>
          <a:gradFill flip="none" rotWithShape="1">
            <a:gsLst>
              <a:gs pos="0">
                <a:schemeClr val="bg1"/>
              </a:gs>
              <a:gs pos="100000">
                <a:srgbClr val="0183B7">
                  <a:alpha val="0"/>
                </a:srgbClr>
              </a:gs>
            </a:gsLst>
            <a:lin ang="10800000" scaled="1"/>
            <a:tileRect/>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04" name="Line 32"/>
          <p:cNvSpPr>
            <a:spLocks noChangeShapeType="1"/>
          </p:cNvSpPr>
          <p:nvPr/>
        </p:nvSpPr>
        <p:spPr bwMode="auto">
          <a:xfrm>
            <a:off x="0" y="1577975"/>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p>
        </p:txBody>
      </p:sp>
      <p:grpSp>
        <p:nvGrpSpPr>
          <p:cNvPr id="4" name="Group 254"/>
          <p:cNvGrpSpPr/>
          <p:nvPr/>
        </p:nvGrpSpPr>
        <p:grpSpPr>
          <a:xfrm>
            <a:off x="6714271" y="1626313"/>
            <a:ext cx="1318505" cy="528744"/>
            <a:chOff x="2102440" y="2214456"/>
            <a:chExt cx="1318505" cy="528744"/>
          </a:xfrm>
        </p:grpSpPr>
        <p:sp>
          <p:nvSpPr>
            <p:cNvPr id="257" name="Rectangle 21"/>
            <p:cNvSpPr>
              <a:spLocks noChangeAspect="1" noChangeArrowheads="1"/>
            </p:cNvSpPr>
            <p:nvPr/>
          </p:nvSpPr>
          <p:spPr bwMode="auto">
            <a:xfrm>
              <a:off x="2316475" y="2214456"/>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SG 300-10</a:t>
              </a:r>
            </a:p>
            <a:p>
              <a:pPr defTabSz="538163">
                <a:lnSpc>
                  <a:spcPts val="1100"/>
                </a:lnSpc>
              </a:pPr>
              <a:r>
                <a:rPr lang="en-US" sz="1000" dirty="0" smtClean="0"/>
                <a:t>10 10/100/1000 ports</a:t>
              </a:r>
            </a:p>
            <a:p>
              <a:pPr defTabSz="538163">
                <a:lnSpc>
                  <a:spcPts val="1100"/>
                </a:lnSpc>
              </a:pPr>
              <a:r>
                <a:rPr lang="en-US" sz="1000" dirty="0" smtClean="0"/>
                <a:t>2 combo mini-GBIC ports</a:t>
              </a:r>
            </a:p>
          </p:txBody>
        </p:sp>
        <p:grpSp>
          <p:nvGrpSpPr>
            <p:cNvPr id="5" name="Group 257"/>
            <p:cNvGrpSpPr/>
            <p:nvPr/>
          </p:nvGrpSpPr>
          <p:grpSpPr>
            <a:xfrm>
              <a:off x="2102440" y="2275630"/>
              <a:ext cx="87046" cy="406397"/>
              <a:chOff x="2102440" y="2602718"/>
              <a:chExt cx="87046" cy="406397"/>
            </a:xfrm>
          </p:grpSpPr>
          <p:cxnSp>
            <p:nvCxnSpPr>
              <p:cNvPr id="259" name="Straight Connector 258"/>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60"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6" name="Group 261"/>
          <p:cNvGrpSpPr/>
          <p:nvPr/>
        </p:nvGrpSpPr>
        <p:grpSpPr>
          <a:xfrm>
            <a:off x="6714271" y="2207285"/>
            <a:ext cx="1318505" cy="528744"/>
            <a:chOff x="2102440" y="2214456"/>
            <a:chExt cx="1318505" cy="528744"/>
          </a:xfrm>
        </p:grpSpPr>
        <p:sp>
          <p:nvSpPr>
            <p:cNvPr id="263" name="Rectangle 21"/>
            <p:cNvSpPr>
              <a:spLocks noChangeAspect="1" noChangeArrowheads="1"/>
            </p:cNvSpPr>
            <p:nvPr/>
          </p:nvSpPr>
          <p:spPr bwMode="auto">
            <a:xfrm>
              <a:off x="2316475" y="2214456"/>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SG 300-10P</a:t>
              </a:r>
            </a:p>
            <a:p>
              <a:pPr defTabSz="538163">
                <a:lnSpc>
                  <a:spcPts val="1100"/>
                </a:lnSpc>
              </a:pPr>
              <a:r>
                <a:rPr lang="en-US" sz="1000" dirty="0" smtClean="0"/>
                <a:t>10 10/100/1000 PoE ports</a:t>
              </a:r>
            </a:p>
            <a:p>
              <a:pPr defTabSz="538163">
                <a:lnSpc>
                  <a:spcPts val="1100"/>
                </a:lnSpc>
              </a:pPr>
              <a:r>
                <a:rPr lang="en-US" sz="1000" dirty="0" smtClean="0"/>
                <a:t>2 combo mini-GBIC ports</a:t>
              </a:r>
            </a:p>
          </p:txBody>
        </p:sp>
        <p:grpSp>
          <p:nvGrpSpPr>
            <p:cNvPr id="7" name="Group 263"/>
            <p:cNvGrpSpPr/>
            <p:nvPr/>
          </p:nvGrpSpPr>
          <p:grpSpPr>
            <a:xfrm>
              <a:off x="2102440" y="2275630"/>
              <a:ext cx="87046" cy="406397"/>
              <a:chOff x="2102440" y="2602718"/>
              <a:chExt cx="87046" cy="406397"/>
            </a:xfrm>
          </p:grpSpPr>
          <p:cxnSp>
            <p:nvCxnSpPr>
              <p:cNvPr id="265" name="Straight Connector 264"/>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66"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8" name="Group 268"/>
          <p:cNvGrpSpPr/>
          <p:nvPr/>
        </p:nvGrpSpPr>
        <p:grpSpPr>
          <a:xfrm>
            <a:off x="6714271" y="2788257"/>
            <a:ext cx="1318505" cy="528744"/>
            <a:chOff x="2102440" y="2214456"/>
            <a:chExt cx="1318505" cy="528744"/>
          </a:xfrm>
        </p:grpSpPr>
        <p:sp>
          <p:nvSpPr>
            <p:cNvPr id="270" name="Rectangle 21"/>
            <p:cNvSpPr>
              <a:spLocks noChangeAspect="1" noChangeArrowheads="1"/>
            </p:cNvSpPr>
            <p:nvPr/>
          </p:nvSpPr>
          <p:spPr bwMode="auto">
            <a:xfrm>
              <a:off x="2316475" y="2214456"/>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SG 300-10MP</a:t>
              </a:r>
            </a:p>
            <a:p>
              <a:pPr defTabSz="538163">
                <a:lnSpc>
                  <a:spcPts val="1100"/>
                </a:lnSpc>
              </a:pPr>
              <a:r>
                <a:rPr lang="en-US" sz="1000" dirty="0" smtClean="0"/>
                <a:t>10 10/100/1000 Maximum PoE ports</a:t>
              </a:r>
            </a:p>
            <a:p>
              <a:pPr defTabSz="538163">
                <a:lnSpc>
                  <a:spcPts val="1100"/>
                </a:lnSpc>
              </a:pPr>
              <a:r>
                <a:rPr lang="en-US" sz="1000" dirty="0" smtClean="0"/>
                <a:t>2 combo mini-GBIC ports</a:t>
              </a:r>
            </a:p>
          </p:txBody>
        </p:sp>
        <p:grpSp>
          <p:nvGrpSpPr>
            <p:cNvPr id="9" name="Group 270"/>
            <p:cNvGrpSpPr/>
            <p:nvPr/>
          </p:nvGrpSpPr>
          <p:grpSpPr>
            <a:xfrm>
              <a:off x="2102440" y="2275630"/>
              <a:ext cx="87046" cy="406397"/>
              <a:chOff x="2102440" y="2602718"/>
              <a:chExt cx="87046" cy="406397"/>
            </a:xfrm>
          </p:grpSpPr>
          <p:cxnSp>
            <p:nvCxnSpPr>
              <p:cNvPr id="272" name="Straight Connector 271"/>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73"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10" name="Group 274"/>
          <p:cNvGrpSpPr/>
          <p:nvPr/>
        </p:nvGrpSpPr>
        <p:grpSpPr>
          <a:xfrm>
            <a:off x="6714271" y="3369229"/>
            <a:ext cx="1318505" cy="528744"/>
            <a:chOff x="2102440" y="2214456"/>
            <a:chExt cx="1318505" cy="528744"/>
          </a:xfrm>
        </p:grpSpPr>
        <p:sp>
          <p:nvSpPr>
            <p:cNvPr id="276" name="Rectangle 21"/>
            <p:cNvSpPr>
              <a:spLocks noChangeAspect="1" noChangeArrowheads="1"/>
            </p:cNvSpPr>
            <p:nvPr/>
          </p:nvSpPr>
          <p:spPr bwMode="auto">
            <a:xfrm>
              <a:off x="2316475" y="2214456"/>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SG 300-20</a:t>
              </a:r>
            </a:p>
            <a:p>
              <a:pPr defTabSz="538163">
                <a:lnSpc>
                  <a:spcPts val="1100"/>
                </a:lnSpc>
              </a:pPr>
              <a:r>
                <a:rPr lang="en-US" sz="1000" dirty="0" smtClean="0"/>
                <a:t>18 10/100/1000 ports</a:t>
              </a:r>
            </a:p>
            <a:p>
              <a:pPr defTabSz="538163">
                <a:lnSpc>
                  <a:spcPts val="1100"/>
                </a:lnSpc>
              </a:pPr>
              <a:r>
                <a:rPr lang="en-US" sz="1000" dirty="0" smtClean="0"/>
                <a:t>2 combo mini-GBIC ports</a:t>
              </a:r>
            </a:p>
          </p:txBody>
        </p:sp>
        <p:grpSp>
          <p:nvGrpSpPr>
            <p:cNvPr id="11" name="Group 276"/>
            <p:cNvGrpSpPr/>
            <p:nvPr/>
          </p:nvGrpSpPr>
          <p:grpSpPr>
            <a:xfrm>
              <a:off x="2102440" y="2275630"/>
              <a:ext cx="87046" cy="406397"/>
              <a:chOff x="2102440" y="2602718"/>
              <a:chExt cx="87046" cy="406397"/>
            </a:xfrm>
          </p:grpSpPr>
          <p:cxnSp>
            <p:nvCxnSpPr>
              <p:cNvPr id="278" name="Straight Connector 277"/>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79"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12" name="Group 280"/>
          <p:cNvGrpSpPr/>
          <p:nvPr/>
        </p:nvGrpSpPr>
        <p:grpSpPr>
          <a:xfrm>
            <a:off x="6714271" y="3950201"/>
            <a:ext cx="1318505" cy="528744"/>
            <a:chOff x="2102440" y="2214456"/>
            <a:chExt cx="1318505" cy="528744"/>
          </a:xfrm>
        </p:grpSpPr>
        <p:sp>
          <p:nvSpPr>
            <p:cNvPr id="282" name="Rectangle 21"/>
            <p:cNvSpPr>
              <a:spLocks noChangeAspect="1" noChangeArrowheads="1"/>
            </p:cNvSpPr>
            <p:nvPr/>
          </p:nvSpPr>
          <p:spPr bwMode="auto">
            <a:xfrm>
              <a:off x="2316475" y="2214456"/>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SG 300-28</a:t>
              </a:r>
            </a:p>
            <a:p>
              <a:pPr defTabSz="538163">
                <a:lnSpc>
                  <a:spcPts val="1100"/>
                </a:lnSpc>
              </a:pPr>
              <a:r>
                <a:rPr lang="en-US" sz="1000" dirty="0" smtClean="0"/>
                <a:t>26 10/100/1000 ports</a:t>
              </a:r>
            </a:p>
            <a:p>
              <a:pPr defTabSz="538163">
                <a:lnSpc>
                  <a:spcPts val="1100"/>
                </a:lnSpc>
              </a:pPr>
              <a:r>
                <a:rPr lang="en-US" sz="1000" dirty="0" smtClean="0"/>
                <a:t>2 combo mini-GBIC ports</a:t>
              </a:r>
            </a:p>
          </p:txBody>
        </p:sp>
        <p:grpSp>
          <p:nvGrpSpPr>
            <p:cNvPr id="13" name="Group 282"/>
            <p:cNvGrpSpPr/>
            <p:nvPr/>
          </p:nvGrpSpPr>
          <p:grpSpPr>
            <a:xfrm>
              <a:off x="2102440" y="2275630"/>
              <a:ext cx="87046" cy="406397"/>
              <a:chOff x="2102440" y="2602718"/>
              <a:chExt cx="87046" cy="406397"/>
            </a:xfrm>
          </p:grpSpPr>
          <p:cxnSp>
            <p:nvCxnSpPr>
              <p:cNvPr id="284" name="Straight Connector 283"/>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85"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14" name="Group 292"/>
          <p:cNvGrpSpPr/>
          <p:nvPr/>
        </p:nvGrpSpPr>
        <p:grpSpPr>
          <a:xfrm>
            <a:off x="6714271" y="4531173"/>
            <a:ext cx="1318505" cy="528744"/>
            <a:chOff x="2102440" y="2214456"/>
            <a:chExt cx="1318505" cy="528744"/>
          </a:xfrm>
        </p:grpSpPr>
        <p:sp>
          <p:nvSpPr>
            <p:cNvPr id="294" name="Rectangle 21"/>
            <p:cNvSpPr>
              <a:spLocks noChangeAspect="1" noChangeArrowheads="1"/>
            </p:cNvSpPr>
            <p:nvPr/>
          </p:nvSpPr>
          <p:spPr bwMode="auto">
            <a:xfrm>
              <a:off x="2316475" y="2214456"/>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SG 300-28P</a:t>
              </a:r>
            </a:p>
            <a:p>
              <a:pPr defTabSz="538163">
                <a:lnSpc>
                  <a:spcPts val="1100"/>
                </a:lnSpc>
              </a:pPr>
              <a:r>
                <a:rPr lang="en-US" sz="1000" dirty="0" smtClean="0"/>
                <a:t>26 10/100/1000 PoE ports</a:t>
              </a:r>
            </a:p>
            <a:p>
              <a:pPr defTabSz="538163">
                <a:lnSpc>
                  <a:spcPts val="1100"/>
                </a:lnSpc>
              </a:pPr>
              <a:r>
                <a:rPr lang="en-US" sz="1000" dirty="0" smtClean="0"/>
                <a:t>2 combo mini-GBIC ports</a:t>
              </a:r>
            </a:p>
          </p:txBody>
        </p:sp>
        <p:grpSp>
          <p:nvGrpSpPr>
            <p:cNvPr id="15" name="Group 294"/>
            <p:cNvGrpSpPr/>
            <p:nvPr/>
          </p:nvGrpSpPr>
          <p:grpSpPr>
            <a:xfrm>
              <a:off x="2102440" y="2275630"/>
              <a:ext cx="87046" cy="406397"/>
              <a:chOff x="2102440" y="2602718"/>
              <a:chExt cx="87046" cy="406397"/>
            </a:xfrm>
          </p:grpSpPr>
          <p:cxnSp>
            <p:nvCxnSpPr>
              <p:cNvPr id="296" name="Straight Connector 295"/>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97"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16" name="Group 298"/>
          <p:cNvGrpSpPr/>
          <p:nvPr/>
        </p:nvGrpSpPr>
        <p:grpSpPr>
          <a:xfrm>
            <a:off x="6714271" y="5112145"/>
            <a:ext cx="1318505" cy="528744"/>
            <a:chOff x="2102440" y="2214456"/>
            <a:chExt cx="1318505" cy="528744"/>
          </a:xfrm>
        </p:grpSpPr>
        <p:sp>
          <p:nvSpPr>
            <p:cNvPr id="300" name="Rectangle 21"/>
            <p:cNvSpPr>
              <a:spLocks noChangeAspect="1" noChangeArrowheads="1"/>
            </p:cNvSpPr>
            <p:nvPr/>
          </p:nvSpPr>
          <p:spPr bwMode="auto">
            <a:xfrm>
              <a:off x="2316475" y="2214456"/>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SG 300-52</a:t>
              </a:r>
            </a:p>
            <a:p>
              <a:pPr defTabSz="538163">
                <a:lnSpc>
                  <a:spcPts val="1100"/>
                </a:lnSpc>
              </a:pPr>
              <a:r>
                <a:rPr lang="en-US" sz="1000" dirty="0" smtClean="0"/>
                <a:t>50 10/100/1000 ports</a:t>
              </a:r>
            </a:p>
            <a:p>
              <a:pPr defTabSz="538163">
                <a:lnSpc>
                  <a:spcPts val="1100"/>
                </a:lnSpc>
              </a:pPr>
              <a:r>
                <a:rPr lang="en-US" sz="1000" dirty="0" smtClean="0"/>
                <a:t>2 combo mini-GBIC ports</a:t>
              </a:r>
            </a:p>
          </p:txBody>
        </p:sp>
        <p:grpSp>
          <p:nvGrpSpPr>
            <p:cNvPr id="17" name="Group 300"/>
            <p:cNvGrpSpPr/>
            <p:nvPr/>
          </p:nvGrpSpPr>
          <p:grpSpPr>
            <a:xfrm>
              <a:off x="2102440" y="2275630"/>
              <a:ext cx="87046" cy="406397"/>
              <a:chOff x="2102440" y="2602718"/>
              <a:chExt cx="87046" cy="406397"/>
            </a:xfrm>
          </p:grpSpPr>
          <p:cxnSp>
            <p:nvCxnSpPr>
              <p:cNvPr id="302" name="Straight Connector 301"/>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303"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sp>
        <p:nvSpPr>
          <p:cNvPr id="118" name="Rectangle 2"/>
          <p:cNvSpPr>
            <a:spLocks noChangeArrowheads="1"/>
          </p:cNvSpPr>
          <p:nvPr/>
        </p:nvSpPr>
        <p:spPr bwMode="auto">
          <a:xfrm rot="-5400000">
            <a:off x="-285606" y="1874898"/>
            <a:ext cx="4918133" cy="4346919"/>
          </a:xfrm>
          <a:prstGeom prst="rect">
            <a:avLst/>
          </a:prstGeom>
          <a:gradFill flip="none" rotWithShape="1">
            <a:gsLst>
              <a:gs pos="0">
                <a:schemeClr val="bg1"/>
              </a:gs>
              <a:gs pos="100000">
                <a:srgbClr val="0183B7">
                  <a:alpha val="0"/>
                </a:srgbClr>
              </a:gs>
            </a:gsLst>
            <a:lin ang="10800000" scaled="1"/>
            <a:tileRect/>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grpSp>
        <p:nvGrpSpPr>
          <p:cNvPr id="18" name="Group 208"/>
          <p:cNvGrpSpPr/>
          <p:nvPr/>
        </p:nvGrpSpPr>
        <p:grpSpPr>
          <a:xfrm>
            <a:off x="2332796" y="2033069"/>
            <a:ext cx="1318505" cy="528744"/>
            <a:chOff x="2102440" y="2214456"/>
            <a:chExt cx="1318505" cy="528744"/>
          </a:xfrm>
        </p:grpSpPr>
        <p:sp>
          <p:nvSpPr>
            <p:cNvPr id="113" name="Rectangle 21"/>
            <p:cNvSpPr>
              <a:spLocks noChangeAspect="1" noChangeArrowheads="1"/>
            </p:cNvSpPr>
            <p:nvPr/>
          </p:nvSpPr>
          <p:spPr bwMode="auto">
            <a:xfrm>
              <a:off x="2316475" y="2214456"/>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SF 302-08</a:t>
              </a:r>
            </a:p>
            <a:p>
              <a:pPr defTabSz="538163">
                <a:lnSpc>
                  <a:spcPts val="1100"/>
                </a:lnSpc>
              </a:pPr>
              <a:r>
                <a:rPr lang="en-US" sz="1000" dirty="0" smtClean="0"/>
                <a:t>8 10/100 ports</a:t>
              </a:r>
            </a:p>
            <a:p>
              <a:pPr defTabSz="538163">
                <a:lnSpc>
                  <a:spcPts val="1100"/>
                </a:lnSpc>
              </a:pPr>
              <a:r>
                <a:rPr lang="en-US" sz="1000" dirty="0" smtClean="0"/>
                <a:t>2 combo mini-GBIC ports</a:t>
              </a:r>
            </a:p>
          </p:txBody>
        </p:sp>
        <p:grpSp>
          <p:nvGrpSpPr>
            <p:cNvPr id="19" name="Group 179"/>
            <p:cNvGrpSpPr/>
            <p:nvPr/>
          </p:nvGrpSpPr>
          <p:grpSpPr>
            <a:xfrm>
              <a:off x="2102440" y="2275630"/>
              <a:ext cx="87046" cy="406397"/>
              <a:chOff x="2102440" y="2602718"/>
              <a:chExt cx="87046" cy="406397"/>
            </a:xfrm>
          </p:grpSpPr>
          <p:cxnSp>
            <p:nvCxnSpPr>
              <p:cNvPr id="114" name="Straight Connector 113"/>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115"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20" name="Group 210"/>
          <p:cNvGrpSpPr/>
          <p:nvPr/>
        </p:nvGrpSpPr>
        <p:grpSpPr>
          <a:xfrm>
            <a:off x="2332796" y="2606491"/>
            <a:ext cx="1318505" cy="528744"/>
            <a:chOff x="2102440" y="2824056"/>
            <a:chExt cx="1318505" cy="528744"/>
          </a:xfrm>
        </p:grpSpPr>
        <p:sp>
          <p:nvSpPr>
            <p:cNvPr id="189" name="Rectangle 21"/>
            <p:cNvSpPr>
              <a:spLocks noChangeAspect="1" noChangeArrowheads="1"/>
            </p:cNvSpPr>
            <p:nvPr/>
          </p:nvSpPr>
          <p:spPr bwMode="auto">
            <a:xfrm>
              <a:off x="2316475" y="2824056"/>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SF 302-08P</a:t>
              </a:r>
            </a:p>
            <a:p>
              <a:pPr defTabSz="538163">
                <a:lnSpc>
                  <a:spcPts val="1100"/>
                </a:lnSpc>
              </a:pPr>
              <a:r>
                <a:rPr lang="en-US" sz="1000" dirty="0" smtClean="0"/>
                <a:t>8 10/100 PoE ports</a:t>
              </a:r>
            </a:p>
            <a:p>
              <a:pPr defTabSz="538163">
                <a:lnSpc>
                  <a:spcPts val="1100"/>
                </a:lnSpc>
              </a:pPr>
              <a:r>
                <a:rPr lang="en-US" sz="1000" dirty="0" smtClean="0"/>
                <a:t>2 combo mini-GBIC ports</a:t>
              </a:r>
            </a:p>
          </p:txBody>
        </p:sp>
        <p:grpSp>
          <p:nvGrpSpPr>
            <p:cNvPr id="21" name="Group 189"/>
            <p:cNvGrpSpPr/>
            <p:nvPr/>
          </p:nvGrpSpPr>
          <p:grpSpPr>
            <a:xfrm>
              <a:off x="2102440" y="2885230"/>
              <a:ext cx="87046" cy="406397"/>
              <a:chOff x="2102440" y="2602718"/>
              <a:chExt cx="87046" cy="406397"/>
            </a:xfrm>
          </p:grpSpPr>
          <p:cxnSp>
            <p:nvCxnSpPr>
              <p:cNvPr id="191" name="Straight Connector 190"/>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192"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22" name="Group 212"/>
          <p:cNvGrpSpPr/>
          <p:nvPr/>
        </p:nvGrpSpPr>
        <p:grpSpPr>
          <a:xfrm>
            <a:off x="2332796" y="3179913"/>
            <a:ext cx="1318505" cy="528744"/>
            <a:chOff x="2102440" y="3455823"/>
            <a:chExt cx="1318505" cy="528744"/>
          </a:xfrm>
        </p:grpSpPr>
        <p:sp>
          <p:nvSpPr>
            <p:cNvPr id="195" name="Rectangle 21"/>
            <p:cNvSpPr>
              <a:spLocks noChangeAspect="1" noChangeArrowheads="1"/>
            </p:cNvSpPr>
            <p:nvPr/>
          </p:nvSpPr>
          <p:spPr bwMode="auto">
            <a:xfrm>
              <a:off x="2316475" y="3455823"/>
              <a:ext cx="1104470" cy="528744"/>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SF 302-08MP</a:t>
              </a:r>
            </a:p>
            <a:p>
              <a:pPr defTabSz="538163">
                <a:lnSpc>
                  <a:spcPts val="1100"/>
                </a:lnSpc>
              </a:pPr>
              <a:r>
                <a:rPr lang="en-US" sz="1000" dirty="0" smtClean="0"/>
                <a:t>8 10/100 Maximum PoE ports</a:t>
              </a:r>
            </a:p>
            <a:p>
              <a:pPr defTabSz="538163">
                <a:lnSpc>
                  <a:spcPts val="1100"/>
                </a:lnSpc>
              </a:pPr>
              <a:r>
                <a:rPr lang="en-US" sz="1000" dirty="0" smtClean="0"/>
                <a:t>2 combo mini-GBIC ports</a:t>
              </a:r>
            </a:p>
          </p:txBody>
        </p:sp>
        <p:grpSp>
          <p:nvGrpSpPr>
            <p:cNvPr id="23" name="Group 195"/>
            <p:cNvGrpSpPr/>
            <p:nvPr/>
          </p:nvGrpSpPr>
          <p:grpSpPr>
            <a:xfrm>
              <a:off x="2102440" y="3516997"/>
              <a:ext cx="87046" cy="406397"/>
              <a:chOff x="2102440" y="2602718"/>
              <a:chExt cx="87046" cy="406397"/>
            </a:xfrm>
          </p:grpSpPr>
          <p:cxnSp>
            <p:nvCxnSpPr>
              <p:cNvPr id="197" name="Straight Connector 196"/>
              <p:cNvCxnSpPr/>
              <p:nvPr/>
            </p:nvCxnSpPr>
            <p:spPr bwMode="auto">
              <a:xfrm rot="5400000">
                <a:off x="1942766" y="2805917"/>
                <a:ext cx="406397"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198" name="Oval 44"/>
              <p:cNvSpPr>
                <a:spLocks noChangeArrowheads="1"/>
              </p:cNvSpPr>
              <p:nvPr/>
            </p:nvSpPr>
            <p:spPr bwMode="auto">
              <a:xfrm>
                <a:off x="2102440" y="276239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24" name="Group 214"/>
          <p:cNvGrpSpPr/>
          <p:nvPr/>
        </p:nvGrpSpPr>
        <p:grpSpPr>
          <a:xfrm>
            <a:off x="2332796" y="3753335"/>
            <a:ext cx="1799635" cy="636117"/>
            <a:chOff x="2102440" y="4111142"/>
            <a:chExt cx="1799635" cy="636117"/>
          </a:xfrm>
        </p:grpSpPr>
        <p:sp>
          <p:nvSpPr>
            <p:cNvPr id="200" name="Rectangle 21"/>
            <p:cNvSpPr>
              <a:spLocks noChangeAspect="1" noChangeArrowheads="1"/>
            </p:cNvSpPr>
            <p:nvPr/>
          </p:nvSpPr>
          <p:spPr bwMode="auto">
            <a:xfrm>
              <a:off x="2316475" y="4111142"/>
              <a:ext cx="1585600" cy="636117"/>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SF 300-24</a:t>
              </a:r>
            </a:p>
            <a:p>
              <a:pPr defTabSz="538163">
                <a:lnSpc>
                  <a:spcPts val="1100"/>
                </a:lnSpc>
              </a:pPr>
              <a:r>
                <a:rPr lang="en-US" sz="1000" dirty="0" smtClean="0"/>
                <a:t>24 10/100 ports</a:t>
              </a:r>
            </a:p>
            <a:p>
              <a:pPr defTabSz="538163">
                <a:lnSpc>
                  <a:spcPts val="1100"/>
                </a:lnSpc>
              </a:pPr>
              <a:r>
                <a:rPr lang="en-US" sz="1000" dirty="0" smtClean="0"/>
                <a:t>2 10/100/1000</a:t>
              </a:r>
            </a:p>
            <a:p>
              <a:pPr defTabSz="538163">
                <a:lnSpc>
                  <a:spcPts val="1100"/>
                </a:lnSpc>
              </a:pPr>
              <a:r>
                <a:rPr lang="en-US" sz="1000" dirty="0" smtClean="0"/>
                <a:t>2 combo mini-GBIC ports</a:t>
              </a:r>
            </a:p>
          </p:txBody>
        </p:sp>
        <p:grpSp>
          <p:nvGrpSpPr>
            <p:cNvPr id="25" name="Group 200"/>
            <p:cNvGrpSpPr/>
            <p:nvPr/>
          </p:nvGrpSpPr>
          <p:grpSpPr>
            <a:xfrm>
              <a:off x="2102440" y="4157920"/>
              <a:ext cx="87046" cy="542561"/>
              <a:chOff x="2102440" y="2602717"/>
              <a:chExt cx="87046" cy="542561"/>
            </a:xfrm>
          </p:grpSpPr>
          <p:cxnSp>
            <p:nvCxnSpPr>
              <p:cNvPr id="202" name="Straight Connector 201"/>
              <p:cNvCxnSpPr/>
              <p:nvPr/>
            </p:nvCxnSpPr>
            <p:spPr bwMode="auto">
              <a:xfrm rot="5400000">
                <a:off x="1874685" y="2873998"/>
                <a:ext cx="542561"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03" name="Oval 44"/>
              <p:cNvSpPr>
                <a:spLocks noChangeArrowheads="1"/>
              </p:cNvSpPr>
              <p:nvPr/>
            </p:nvSpPr>
            <p:spPr bwMode="auto">
              <a:xfrm>
                <a:off x="2102440" y="2830475"/>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pic>
        <p:nvPicPr>
          <p:cNvPr id="24584" name="Picture 46" descr="SG 300-10 front LR.jpg"/>
          <p:cNvPicPr>
            <a:picLocks noChangeAspect="1"/>
          </p:cNvPicPr>
          <p:nvPr/>
        </p:nvPicPr>
        <p:blipFill>
          <a:blip r:embed="rId3" cstate="print"/>
          <a:srcRect/>
          <a:stretch>
            <a:fillRect/>
          </a:stretch>
        </p:blipFill>
        <p:spPr bwMode="auto">
          <a:xfrm>
            <a:off x="5518040" y="1782135"/>
            <a:ext cx="1152000" cy="1913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61" name="Picture 46" descr="SG 300-10 front LR.jpg"/>
          <p:cNvPicPr>
            <a:picLocks noChangeAspect="1"/>
          </p:cNvPicPr>
          <p:nvPr/>
        </p:nvPicPr>
        <p:blipFill>
          <a:blip r:embed="rId3" cstate="print"/>
          <a:srcRect/>
          <a:stretch>
            <a:fillRect/>
          </a:stretch>
        </p:blipFill>
        <p:spPr bwMode="auto">
          <a:xfrm>
            <a:off x="5518040" y="2363107"/>
            <a:ext cx="1152000" cy="1913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82" name="Picture 48" descr="SG 300-10MP front LR.jpg"/>
          <p:cNvPicPr>
            <a:picLocks noChangeAspect="1"/>
          </p:cNvPicPr>
          <p:nvPr/>
        </p:nvPicPr>
        <p:blipFill>
          <a:blip r:embed="rId4" cstate="print"/>
          <a:srcRect/>
          <a:stretch>
            <a:fillRect/>
          </a:stretch>
        </p:blipFill>
        <p:spPr bwMode="auto">
          <a:xfrm>
            <a:off x="5518040" y="2945725"/>
            <a:ext cx="1152000" cy="19283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81" name="Picture 49" descr="SG 300-20 front LR.jpg"/>
          <p:cNvPicPr>
            <a:picLocks noChangeAspect="1"/>
          </p:cNvPicPr>
          <p:nvPr/>
        </p:nvPicPr>
        <p:blipFill>
          <a:blip r:embed="rId5" cstate="print"/>
          <a:srcRect/>
          <a:stretch>
            <a:fillRect/>
          </a:stretch>
        </p:blipFill>
        <p:spPr bwMode="auto">
          <a:xfrm>
            <a:off x="4780040" y="3539270"/>
            <a:ext cx="1890000" cy="19924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80" name="Picture 53" descr="SG 300-28 front LR.jpg"/>
          <p:cNvPicPr>
            <a:picLocks noChangeAspect="1"/>
          </p:cNvPicPr>
          <p:nvPr/>
        </p:nvPicPr>
        <p:blipFill>
          <a:blip r:embed="rId6" cstate="print"/>
          <a:srcRect/>
          <a:stretch>
            <a:fillRect/>
          </a:stretch>
        </p:blipFill>
        <p:spPr bwMode="auto">
          <a:xfrm>
            <a:off x="4780040" y="4120243"/>
            <a:ext cx="1890000" cy="18669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98" name="Picture 53" descr="SG 300-28 front LR.jpg"/>
          <p:cNvPicPr>
            <a:picLocks noChangeAspect="1"/>
          </p:cNvPicPr>
          <p:nvPr/>
        </p:nvPicPr>
        <p:blipFill>
          <a:blip r:embed="rId6" cstate="print"/>
          <a:srcRect/>
          <a:stretch>
            <a:fillRect/>
          </a:stretch>
        </p:blipFill>
        <p:spPr bwMode="auto">
          <a:xfrm>
            <a:off x="4780040" y="4701215"/>
            <a:ext cx="1890000" cy="18669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78" name="Picture 56" descr="SG 300-52 front LR.jpg"/>
          <p:cNvPicPr>
            <a:picLocks noChangeAspect="1"/>
          </p:cNvPicPr>
          <p:nvPr/>
        </p:nvPicPr>
        <p:blipFill>
          <a:blip r:embed="rId7" cstate="print"/>
          <a:srcRect/>
          <a:stretch>
            <a:fillRect/>
          </a:stretch>
        </p:blipFill>
        <p:spPr bwMode="auto">
          <a:xfrm>
            <a:off x="4780040" y="5286074"/>
            <a:ext cx="1890000" cy="18208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86" name="Picture 44" descr="SF 300-48 front LR.jpg"/>
          <p:cNvPicPr>
            <a:picLocks noChangeAspect="1"/>
          </p:cNvPicPr>
          <p:nvPr/>
        </p:nvPicPr>
        <p:blipFill>
          <a:blip r:embed="rId8" cstate="print"/>
          <a:srcRect/>
          <a:stretch>
            <a:fillRect/>
          </a:stretch>
        </p:blipFill>
        <p:spPr bwMode="auto">
          <a:xfrm>
            <a:off x="379377" y="5342513"/>
            <a:ext cx="1890000" cy="18149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85" name="Picture 45" descr="SF 300-48P front LR.jpg"/>
          <p:cNvPicPr>
            <a:picLocks noChangeAspect="1"/>
          </p:cNvPicPr>
          <p:nvPr/>
        </p:nvPicPr>
        <p:blipFill>
          <a:blip r:embed="rId9" cstate="print"/>
          <a:srcRect/>
          <a:stretch>
            <a:fillRect/>
          </a:stretch>
        </p:blipFill>
        <p:spPr bwMode="auto">
          <a:xfrm>
            <a:off x="379377" y="6023309"/>
            <a:ext cx="1890000" cy="18868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78" name="Picture 6" descr="SF 300-08 front LR.jpg"/>
          <p:cNvPicPr>
            <a:picLocks noChangeAspect="1"/>
          </p:cNvPicPr>
          <p:nvPr/>
        </p:nvPicPr>
        <p:blipFill>
          <a:blip r:embed="rId10" cstate="print"/>
          <a:srcRect/>
          <a:stretch>
            <a:fillRect/>
          </a:stretch>
        </p:blipFill>
        <p:spPr bwMode="auto">
          <a:xfrm flipH="1">
            <a:off x="1117377" y="1714827"/>
            <a:ext cx="1152000" cy="18606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91" name="Picture 39" descr="SF 302-08 front LR.jpg"/>
          <p:cNvPicPr>
            <a:picLocks noChangeAspect="1"/>
          </p:cNvPicPr>
          <p:nvPr/>
        </p:nvPicPr>
        <p:blipFill>
          <a:blip r:embed="rId11" cstate="print"/>
          <a:srcRect/>
          <a:stretch>
            <a:fillRect/>
          </a:stretch>
        </p:blipFill>
        <p:spPr bwMode="auto">
          <a:xfrm>
            <a:off x="1117377" y="2202859"/>
            <a:ext cx="1152000" cy="1895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90" name="Picture 40" descr="SF 302-08P front LR.jpg"/>
          <p:cNvPicPr>
            <a:picLocks noChangeAspect="1"/>
          </p:cNvPicPr>
          <p:nvPr/>
        </p:nvPicPr>
        <p:blipFill>
          <a:blip r:embed="rId12" cstate="print"/>
          <a:srcRect/>
          <a:stretch>
            <a:fillRect/>
          </a:stretch>
        </p:blipFill>
        <p:spPr bwMode="auto">
          <a:xfrm>
            <a:off x="1117377" y="2773540"/>
            <a:ext cx="1152000" cy="18558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89" name="Picture 41" descr="SF 302-08MP front LR.jpg"/>
          <p:cNvPicPr>
            <a:picLocks noChangeAspect="1"/>
          </p:cNvPicPr>
          <p:nvPr/>
        </p:nvPicPr>
        <p:blipFill>
          <a:blip r:embed="rId13" cstate="print"/>
          <a:srcRect/>
          <a:stretch>
            <a:fillRect/>
          </a:stretch>
        </p:blipFill>
        <p:spPr bwMode="auto">
          <a:xfrm>
            <a:off x="1117377" y="3352788"/>
            <a:ext cx="1152000" cy="18116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88" name="Picture 42" descr="SF 300-24 front LR.jpg"/>
          <p:cNvPicPr>
            <a:picLocks noChangeAspect="1"/>
          </p:cNvPicPr>
          <p:nvPr/>
        </p:nvPicPr>
        <p:blipFill>
          <a:blip r:embed="rId14" cstate="print"/>
          <a:srcRect/>
          <a:stretch>
            <a:fillRect/>
          </a:stretch>
        </p:blipFill>
        <p:spPr bwMode="auto">
          <a:xfrm>
            <a:off x="379377" y="3975440"/>
            <a:ext cx="1890000" cy="19141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4587" name="Picture 43" descr="SF 300-24P front LR.jpg"/>
          <p:cNvPicPr>
            <a:picLocks noChangeAspect="1"/>
          </p:cNvPicPr>
          <p:nvPr/>
        </p:nvPicPr>
        <p:blipFill>
          <a:blip r:embed="rId15" cstate="print"/>
          <a:srcRect/>
          <a:stretch>
            <a:fillRect/>
          </a:stretch>
        </p:blipFill>
        <p:spPr bwMode="auto">
          <a:xfrm>
            <a:off x="379377" y="4655094"/>
            <a:ext cx="1890000" cy="190549"/>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27" name="Group 216"/>
          <p:cNvGrpSpPr/>
          <p:nvPr/>
        </p:nvGrpSpPr>
        <p:grpSpPr>
          <a:xfrm>
            <a:off x="2332796" y="4434130"/>
            <a:ext cx="1799635" cy="636117"/>
            <a:chOff x="2102440" y="4842662"/>
            <a:chExt cx="1799635" cy="636117"/>
          </a:xfrm>
        </p:grpSpPr>
        <p:sp>
          <p:nvSpPr>
            <p:cNvPr id="205" name="Rectangle 21"/>
            <p:cNvSpPr>
              <a:spLocks noChangeAspect="1" noChangeArrowheads="1"/>
            </p:cNvSpPr>
            <p:nvPr/>
          </p:nvSpPr>
          <p:spPr bwMode="auto">
            <a:xfrm>
              <a:off x="2316475" y="4842662"/>
              <a:ext cx="1585600" cy="636117"/>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SF 300-24P</a:t>
              </a:r>
            </a:p>
            <a:p>
              <a:pPr defTabSz="538163">
                <a:lnSpc>
                  <a:spcPts val="1100"/>
                </a:lnSpc>
              </a:pPr>
              <a:r>
                <a:rPr lang="en-US" sz="1000" dirty="0" smtClean="0"/>
                <a:t>24 10/100 PoE ports</a:t>
              </a:r>
            </a:p>
            <a:p>
              <a:pPr defTabSz="538163">
                <a:lnSpc>
                  <a:spcPts val="1100"/>
                </a:lnSpc>
              </a:pPr>
              <a:r>
                <a:rPr lang="en-US" sz="1000" dirty="0" smtClean="0"/>
                <a:t>2 10/100/1000</a:t>
              </a:r>
            </a:p>
            <a:p>
              <a:pPr defTabSz="538163">
                <a:lnSpc>
                  <a:spcPts val="1100"/>
                </a:lnSpc>
              </a:pPr>
              <a:r>
                <a:rPr lang="en-US" sz="1000" dirty="0" smtClean="0"/>
                <a:t>2 combo mini-GBIC ports</a:t>
              </a:r>
            </a:p>
          </p:txBody>
        </p:sp>
        <p:grpSp>
          <p:nvGrpSpPr>
            <p:cNvPr id="28" name="Group 205"/>
            <p:cNvGrpSpPr/>
            <p:nvPr/>
          </p:nvGrpSpPr>
          <p:grpSpPr>
            <a:xfrm>
              <a:off x="2102440" y="4889440"/>
              <a:ext cx="87046" cy="542561"/>
              <a:chOff x="2102440" y="2602717"/>
              <a:chExt cx="87046" cy="542561"/>
            </a:xfrm>
          </p:grpSpPr>
          <p:cxnSp>
            <p:nvCxnSpPr>
              <p:cNvPr id="207" name="Straight Connector 206"/>
              <p:cNvCxnSpPr/>
              <p:nvPr/>
            </p:nvCxnSpPr>
            <p:spPr bwMode="auto">
              <a:xfrm rot="5400000">
                <a:off x="1874685" y="2873998"/>
                <a:ext cx="542561"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08" name="Oval 44"/>
              <p:cNvSpPr>
                <a:spLocks noChangeArrowheads="1"/>
              </p:cNvSpPr>
              <p:nvPr/>
            </p:nvSpPr>
            <p:spPr bwMode="auto">
              <a:xfrm>
                <a:off x="2102440" y="2830475"/>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29" name="Group 220"/>
          <p:cNvGrpSpPr/>
          <p:nvPr/>
        </p:nvGrpSpPr>
        <p:grpSpPr>
          <a:xfrm>
            <a:off x="2332796" y="5114925"/>
            <a:ext cx="1799635" cy="636117"/>
            <a:chOff x="2102440" y="4842662"/>
            <a:chExt cx="1799635" cy="636117"/>
          </a:xfrm>
        </p:grpSpPr>
        <p:sp>
          <p:nvSpPr>
            <p:cNvPr id="222" name="Rectangle 21"/>
            <p:cNvSpPr>
              <a:spLocks noChangeAspect="1" noChangeArrowheads="1"/>
            </p:cNvSpPr>
            <p:nvPr/>
          </p:nvSpPr>
          <p:spPr bwMode="auto">
            <a:xfrm>
              <a:off x="2316475" y="4842662"/>
              <a:ext cx="1585600" cy="636117"/>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SF 300-48</a:t>
              </a:r>
            </a:p>
            <a:p>
              <a:pPr defTabSz="538163">
                <a:lnSpc>
                  <a:spcPts val="1100"/>
                </a:lnSpc>
              </a:pPr>
              <a:r>
                <a:rPr lang="en-US" sz="1000" dirty="0" smtClean="0"/>
                <a:t>48 10/100 PoE ports</a:t>
              </a:r>
            </a:p>
            <a:p>
              <a:pPr defTabSz="538163">
                <a:lnSpc>
                  <a:spcPts val="1100"/>
                </a:lnSpc>
              </a:pPr>
              <a:r>
                <a:rPr lang="en-US" sz="1000" dirty="0" smtClean="0"/>
                <a:t>2 10/100/1000</a:t>
              </a:r>
            </a:p>
            <a:p>
              <a:pPr defTabSz="538163">
                <a:lnSpc>
                  <a:spcPts val="1100"/>
                </a:lnSpc>
              </a:pPr>
              <a:r>
                <a:rPr lang="en-US" sz="1000" dirty="0" smtClean="0"/>
                <a:t>2 combo mini-GBIC ports</a:t>
              </a:r>
            </a:p>
          </p:txBody>
        </p:sp>
        <p:grpSp>
          <p:nvGrpSpPr>
            <p:cNvPr id="30" name="Group 222"/>
            <p:cNvGrpSpPr/>
            <p:nvPr/>
          </p:nvGrpSpPr>
          <p:grpSpPr>
            <a:xfrm>
              <a:off x="2102440" y="4889440"/>
              <a:ext cx="87046" cy="542561"/>
              <a:chOff x="2102440" y="2602717"/>
              <a:chExt cx="87046" cy="542561"/>
            </a:xfrm>
          </p:grpSpPr>
          <p:cxnSp>
            <p:nvCxnSpPr>
              <p:cNvPr id="224" name="Straight Connector 223"/>
              <p:cNvCxnSpPr/>
              <p:nvPr/>
            </p:nvCxnSpPr>
            <p:spPr bwMode="auto">
              <a:xfrm rot="5400000">
                <a:off x="1874685" y="2873998"/>
                <a:ext cx="542561"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25" name="Oval 44"/>
              <p:cNvSpPr>
                <a:spLocks noChangeArrowheads="1"/>
              </p:cNvSpPr>
              <p:nvPr/>
            </p:nvSpPr>
            <p:spPr bwMode="auto">
              <a:xfrm>
                <a:off x="2102440" y="2830475"/>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31" name="Group 241"/>
          <p:cNvGrpSpPr/>
          <p:nvPr/>
        </p:nvGrpSpPr>
        <p:grpSpPr>
          <a:xfrm>
            <a:off x="2332796" y="5795720"/>
            <a:ext cx="1799635" cy="636117"/>
            <a:chOff x="2102440" y="4842662"/>
            <a:chExt cx="1799635" cy="636117"/>
          </a:xfrm>
        </p:grpSpPr>
        <p:sp>
          <p:nvSpPr>
            <p:cNvPr id="243" name="Rectangle 21"/>
            <p:cNvSpPr>
              <a:spLocks noChangeAspect="1" noChangeArrowheads="1"/>
            </p:cNvSpPr>
            <p:nvPr/>
          </p:nvSpPr>
          <p:spPr bwMode="auto">
            <a:xfrm>
              <a:off x="2316475" y="4842662"/>
              <a:ext cx="1585600" cy="636117"/>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SF 300-48P</a:t>
              </a:r>
            </a:p>
            <a:p>
              <a:pPr defTabSz="538163">
                <a:lnSpc>
                  <a:spcPts val="1100"/>
                </a:lnSpc>
              </a:pPr>
              <a:r>
                <a:rPr lang="en-US" sz="1000" dirty="0" smtClean="0"/>
                <a:t>48 10/100 PoE ports</a:t>
              </a:r>
            </a:p>
            <a:p>
              <a:pPr defTabSz="538163">
                <a:lnSpc>
                  <a:spcPts val="1100"/>
                </a:lnSpc>
              </a:pPr>
              <a:r>
                <a:rPr lang="en-US" sz="1000" dirty="0" smtClean="0"/>
                <a:t>2 10/100/1000</a:t>
              </a:r>
            </a:p>
            <a:p>
              <a:pPr defTabSz="538163">
                <a:lnSpc>
                  <a:spcPts val="1100"/>
                </a:lnSpc>
              </a:pPr>
              <a:r>
                <a:rPr lang="en-US" sz="1000" dirty="0" smtClean="0"/>
                <a:t>2 combo mini-GBIC ports</a:t>
              </a:r>
            </a:p>
          </p:txBody>
        </p:sp>
        <p:grpSp>
          <p:nvGrpSpPr>
            <p:cNvPr id="32" name="Group 243"/>
            <p:cNvGrpSpPr/>
            <p:nvPr/>
          </p:nvGrpSpPr>
          <p:grpSpPr>
            <a:xfrm>
              <a:off x="2102440" y="4889440"/>
              <a:ext cx="87046" cy="542561"/>
              <a:chOff x="2102440" y="2602717"/>
              <a:chExt cx="87046" cy="542561"/>
            </a:xfrm>
          </p:grpSpPr>
          <p:cxnSp>
            <p:nvCxnSpPr>
              <p:cNvPr id="245" name="Straight Connector 244"/>
              <p:cNvCxnSpPr/>
              <p:nvPr/>
            </p:nvCxnSpPr>
            <p:spPr bwMode="auto">
              <a:xfrm rot="5400000">
                <a:off x="1874685" y="2873998"/>
                <a:ext cx="542561"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246" name="Oval 44"/>
              <p:cNvSpPr>
                <a:spLocks noChangeArrowheads="1"/>
              </p:cNvSpPr>
              <p:nvPr/>
            </p:nvSpPr>
            <p:spPr bwMode="auto">
              <a:xfrm>
                <a:off x="2102440" y="2830475"/>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grpSp>
        <p:nvGrpSpPr>
          <p:cNvPr id="33" name="Group 78"/>
          <p:cNvGrpSpPr/>
          <p:nvPr/>
        </p:nvGrpSpPr>
        <p:grpSpPr>
          <a:xfrm>
            <a:off x="2332796" y="1626313"/>
            <a:ext cx="1318505" cy="362078"/>
            <a:chOff x="2007190" y="5674228"/>
            <a:chExt cx="1318505" cy="362078"/>
          </a:xfrm>
        </p:grpSpPr>
        <p:sp>
          <p:nvSpPr>
            <p:cNvPr id="80" name="Rectangle 21"/>
            <p:cNvSpPr>
              <a:spLocks noChangeAspect="1" noChangeArrowheads="1"/>
            </p:cNvSpPr>
            <p:nvPr/>
          </p:nvSpPr>
          <p:spPr bwMode="auto">
            <a:xfrm>
              <a:off x="2221225" y="5674228"/>
              <a:ext cx="1104470" cy="362078"/>
            </a:xfrm>
            <a:prstGeom prst="rect">
              <a:avLst/>
            </a:prstGeom>
            <a:noFill/>
            <a:ln w="9525">
              <a:noFill/>
              <a:miter lim="800000"/>
              <a:headEnd/>
              <a:tailEnd/>
            </a:ln>
          </p:spPr>
          <p:txBody>
            <a:bodyPr wrap="none" lIns="0" tIns="0" rIns="0" bIns="0" anchor="ctr">
              <a:noAutofit/>
            </a:bodyPr>
            <a:lstStyle/>
            <a:p>
              <a:pPr defTabSz="538163"/>
              <a:r>
                <a:rPr lang="en-US" sz="1400" b="1" dirty="0" smtClean="0">
                  <a:solidFill>
                    <a:schemeClr val="accent1"/>
                  </a:solidFill>
                </a:rPr>
                <a:t>SF 300-08</a:t>
              </a:r>
            </a:p>
            <a:p>
              <a:pPr defTabSz="538163"/>
              <a:r>
                <a:rPr lang="en-US" sz="1000" dirty="0" smtClean="0"/>
                <a:t>8 10/100 ports</a:t>
              </a:r>
            </a:p>
          </p:txBody>
        </p:sp>
        <p:cxnSp>
          <p:nvCxnSpPr>
            <p:cNvPr id="81" name="Straight Connector 80"/>
            <p:cNvCxnSpPr/>
            <p:nvPr/>
          </p:nvCxnSpPr>
          <p:spPr bwMode="auto">
            <a:xfrm rot="5400000">
              <a:off x="1884027" y="5855267"/>
              <a:ext cx="333373" cy="0"/>
            </a:xfrm>
            <a:prstGeom prst="line">
              <a:avLst/>
            </a:prstGeom>
            <a:solidFill>
              <a:schemeClr val="accent1"/>
            </a:solidFill>
            <a:ln w="12700" cap="flat" cmpd="sng" algn="ctr">
              <a:solidFill>
                <a:schemeClr val="accent1"/>
              </a:solidFill>
              <a:prstDash val="solid"/>
              <a:round/>
              <a:headEnd type="none" w="med" len="med"/>
              <a:tailEnd type="none" w="med" len="med"/>
            </a:ln>
            <a:effectLst/>
          </p:spPr>
        </p:cxnSp>
        <p:sp>
          <p:nvSpPr>
            <p:cNvPr id="82" name="Oval 44"/>
            <p:cNvSpPr>
              <a:spLocks noChangeArrowheads="1"/>
            </p:cNvSpPr>
            <p:nvPr/>
          </p:nvSpPr>
          <p:spPr bwMode="auto">
            <a:xfrm>
              <a:off x="2007190" y="5811744"/>
              <a:ext cx="87046" cy="87046"/>
            </a:xfrm>
            <a:prstGeom prst="ellipse">
              <a:avLst/>
            </a:prstGeom>
            <a:solidFill>
              <a:schemeClr val="bg1">
                <a:alpha val="75000"/>
              </a:schemeClr>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sp>
        <p:nvSpPr>
          <p:cNvPr id="123" name="Rectangle 55"/>
          <p:cNvSpPr>
            <a:spLocks noChangeArrowheads="1"/>
          </p:cNvSpPr>
          <p:nvPr/>
        </p:nvSpPr>
        <p:spPr bwMode="auto">
          <a:xfrm>
            <a:off x="0" y="1410682"/>
            <a:ext cx="9143999" cy="184756"/>
          </a:xfrm>
          <a:prstGeom prst="rect">
            <a:avLst/>
          </a:prstGeom>
          <a:gradFill rotWithShape="1">
            <a:gsLst>
              <a:gs pos="0">
                <a:srgbClr val="000000">
                  <a:alpha val="0"/>
                </a:srgbClr>
              </a:gs>
              <a:gs pos="100000">
                <a:srgbClr val="000000">
                  <a:alpha val="33000"/>
                </a:srgbClr>
              </a:gs>
            </a:gsLst>
            <a:lin ang="540000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05" name="Rectangle 104"/>
          <p:cNvSpPr/>
          <p:nvPr/>
        </p:nvSpPr>
        <p:spPr>
          <a:xfrm>
            <a:off x="1562845" y="1220332"/>
            <a:ext cx="1633782" cy="369332"/>
          </a:xfrm>
          <a:prstGeom prst="rect">
            <a:avLst/>
          </a:prstGeom>
        </p:spPr>
        <p:txBody>
          <a:bodyPr wrap="none">
            <a:spAutoFit/>
          </a:bodyPr>
          <a:lstStyle/>
          <a:p>
            <a:pPr algn="ctr"/>
            <a:r>
              <a:rPr lang="en-US" dirty="0" smtClean="0">
                <a:solidFill>
                  <a:schemeClr val="bg1"/>
                </a:solidFill>
                <a:effectLst>
                  <a:outerShdw blurRad="63500" sx="102000" sy="102000" algn="ctr" rotWithShape="0">
                    <a:prstClr val="black">
                      <a:alpha val="40000"/>
                    </a:prstClr>
                  </a:outerShdw>
                </a:effectLst>
              </a:rPr>
              <a:t>Fast Ethernet </a:t>
            </a:r>
            <a:endParaRPr lang="en-US" dirty="0">
              <a:solidFill>
                <a:schemeClr val="bg1"/>
              </a:solidFill>
              <a:effectLst>
                <a:outerShdw blurRad="63500" sx="102000" sy="102000" algn="ctr" rotWithShape="0">
                  <a:prstClr val="black">
                    <a:alpha val="40000"/>
                  </a:prstClr>
                </a:outerShdw>
              </a:effectLst>
            </a:endParaRPr>
          </a:p>
        </p:txBody>
      </p:sp>
      <p:sp>
        <p:nvSpPr>
          <p:cNvPr id="106" name="Rectangle 105"/>
          <p:cNvSpPr/>
          <p:nvPr/>
        </p:nvSpPr>
        <p:spPr>
          <a:xfrm>
            <a:off x="5836546" y="1220332"/>
            <a:ext cx="1851789" cy="369332"/>
          </a:xfrm>
          <a:prstGeom prst="rect">
            <a:avLst/>
          </a:prstGeom>
        </p:spPr>
        <p:txBody>
          <a:bodyPr wrap="none">
            <a:spAutoFit/>
          </a:bodyPr>
          <a:lstStyle/>
          <a:p>
            <a:pPr algn="ctr"/>
            <a:r>
              <a:rPr lang="en-US" dirty="0" smtClean="0">
                <a:solidFill>
                  <a:schemeClr val="bg1"/>
                </a:solidFill>
                <a:effectLst>
                  <a:outerShdw blurRad="63500" sx="102000" sy="102000" algn="ctr" rotWithShape="0">
                    <a:prstClr val="black">
                      <a:alpha val="40000"/>
                    </a:prstClr>
                  </a:outerShdw>
                </a:effectLst>
              </a:rPr>
              <a:t>Gigabit Ethernet</a:t>
            </a:r>
            <a:endParaRPr lang="en-US" dirty="0">
              <a:solidFill>
                <a:schemeClr val="bg1"/>
              </a:solidFill>
              <a:effectLst>
                <a:outerShdw blurRad="63500" sx="102000" sy="102000" algn="ctr" rotWithShape="0">
                  <a:prstClr val="black">
                    <a:alpha val="40000"/>
                  </a:prstClr>
                </a:outerShdw>
              </a:effectLst>
            </a:endParaRPr>
          </a:p>
        </p:txBody>
      </p:sp>
      <p:sp>
        <p:nvSpPr>
          <p:cNvPr id="120" name="Oval 51"/>
          <p:cNvSpPr>
            <a:spLocks noChangeArrowheads="1"/>
          </p:cNvSpPr>
          <p:nvPr/>
        </p:nvSpPr>
        <p:spPr bwMode="auto">
          <a:xfrm>
            <a:off x="8937625" y="6621463"/>
            <a:ext cx="95250" cy="88900"/>
          </a:xfrm>
          <a:prstGeom prst="ellipse">
            <a:avLst/>
          </a:prstGeom>
          <a:solidFill>
            <a:schemeClr val="accent2"/>
          </a:solidFill>
          <a:ln w="9525">
            <a:solidFill>
              <a:schemeClr val="tx1"/>
            </a:solidFill>
            <a:round/>
            <a:headEnd/>
            <a:tailEnd/>
          </a:ln>
        </p:spPr>
        <p:txBody>
          <a:bodyPr wrap="none" anchor="ctr"/>
          <a:lstStyle/>
          <a:p>
            <a:endParaRPr lang="en-US" dirty="0"/>
          </a:p>
        </p:txBody>
      </p:sp>
    </p:spTree>
    <p:extLst>
      <p:ext uri="{BB962C8B-B14F-4D97-AF65-F5344CB8AC3E}">
        <p14:creationId xmlns:p14="http://schemas.microsoft.com/office/powerpoint/2010/main" val="33332700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blinds(horizontal)">
                                      <p:cBhvr>
                                        <p:cTn id="7"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3"/>
          <p:cNvGrpSpPr/>
          <p:nvPr/>
        </p:nvGrpSpPr>
        <p:grpSpPr>
          <a:xfrm>
            <a:off x="0" y="1412776"/>
            <a:ext cx="9145588" cy="5220874"/>
            <a:chOff x="0" y="1577975"/>
            <a:chExt cx="9145588" cy="4710681"/>
          </a:xfrm>
        </p:grpSpPr>
        <p:sp>
          <p:nvSpPr>
            <p:cNvPr id="21" name="Rectangle 29"/>
            <p:cNvSpPr>
              <a:spLocks noChangeArrowheads="1"/>
            </p:cNvSpPr>
            <p:nvPr/>
          </p:nvSpPr>
          <p:spPr bwMode="auto">
            <a:xfrm>
              <a:off x="0" y="6165549"/>
              <a:ext cx="9144000" cy="123107"/>
            </a:xfrm>
            <a:prstGeom prst="rect">
              <a:avLst/>
            </a:prstGeom>
            <a:gradFill rotWithShape="1">
              <a:gsLst>
                <a:gs pos="0">
                  <a:srgbClr val="000000">
                    <a:alpha val="65000"/>
                  </a:srgbClr>
                </a:gs>
                <a:gs pos="100000">
                  <a:srgbClr val="000000">
                    <a:alpha val="0"/>
                  </a:srgbClr>
                </a:gs>
              </a:gsLst>
              <a:path path="shape">
                <a:fillToRect l="50000" t="50000" r="50000" b="50000"/>
              </a:path>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23" name="Rectangle 60"/>
            <p:cNvSpPr>
              <a:spLocks noChangeArrowheads="1"/>
            </p:cNvSpPr>
            <p:nvPr/>
          </p:nvSpPr>
          <p:spPr bwMode="auto">
            <a:xfrm>
              <a:off x="0" y="1583508"/>
              <a:ext cx="9145588" cy="4629635"/>
            </a:xfrm>
            <a:prstGeom prst="rect">
              <a:avLst/>
            </a:prstGeom>
            <a:solidFill>
              <a:schemeClr val="bg2">
                <a:lumMod val="75000"/>
              </a:schemeClr>
            </a:soli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24" name="Rectangle 60"/>
            <p:cNvSpPr>
              <a:spLocks noChangeArrowheads="1"/>
            </p:cNvSpPr>
            <p:nvPr/>
          </p:nvSpPr>
          <p:spPr bwMode="auto">
            <a:xfrm>
              <a:off x="0" y="1584891"/>
              <a:ext cx="9144000" cy="4629636"/>
            </a:xfrm>
            <a:prstGeom prst="rect">
              <a:avLst/>
            </a:prstGeom>
            <a:gradFill rotWithShape="1">
              <a:gsLst>
                <a:gs pos="0">
                  <a:schemeClr val="bg1">
                    <a:alpha val="5000"/>
                  </a:schemeClr>
                </a:gs>
                <a:gs pos="50000">
                  <a:srgbClr val="E6E6E8">
                    <a:alpha val="95000"/>
                  </a:srgbClr>
                </a:gs>
                <a:gs pos="100000">
                  <a:schemeClr val="bg1">
                    <a:alpha val="5000"/>
                  </a:schemeClr>
                </a:gs>
              </a:gsLst>
              <a:lin ang="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pPr algn="ctr" fontAlgn="base">
                <a:spcBef>
                  <a:spcPct val="0"/>
                </a:spcBef>
                <a:spcAft>
                  <a:spcPct val="0"/>
                </a:spcAft>
              </a:pPr>
              <a:endParaRPr lang="en-US" dirty="0" smtClean="0">
                <a:latin typeface="Arial" pitchFamily="34" charset="0"/>
              </a:endParaRPr>
            </a:p>
          </p:txBody>
        </p:sp>
        <p:sp>
          <p:nvSpPr>
            <p:cNvPr id="25" name="Line 32"/>
            <p:cNvSpPr>
              <a:spLocks noChangeShapeType="1"/>
            </p:cNvSpPr>
            <p:nvPr/>
          </p:nvSpPr>
          <p:spPr bwMode="auto">
            <a:xfrm>
              <a:off x="0" y="1577975"/>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p>
          </p:txBody>
        </p:sp>
        <p:sp>
          <p:nvSpPr>
            <p:cNvPr id="27" name="Line 33"/>
            <p:cNvSpPr>
              <a:spLocks noChangeShapeType="1"/>
            </p:cNvSpPr>
            <p:nvPr/>
          </p:nvSpPr>
          <p:spPr bwMode="auto">
            <a:xfrm>
              <a:off x="0" y="6207610"/>
              <a:ext cx="9144000" cy="0"/>
            </a:xfrm>
            <a:prstGeom prst="line">
              <a:avLst/>
            </a:prstGeom>
            <a:noFill/>
            <a:ln w="1905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p>
          </p:txBody>
        </p:sp>
      </p:grpSp>
      <p:sp>
        <p:nvSpPr>
          <p:cNvPr id="28" name="Rectangle 2"/>
          <p:cNvSpPr>
            <a:spLocks noChangeArrowheads="1"/>
          </p:cNvSpPr>
          <p:nvPr/>
        </p:nvSpPr>
        <p:spPr bwMode="auto">
          <a:xfrm rot="-5400000">
            <a:off x="2705314" y="-1206339"/>
            <a:ext cx="3733373" cy="9144002"/>
          </a:xfrm>
          <a:prstGeom prst="rect">
            <a:avLst/>
          </a:prstGeom>
          <a:gradFill flip="none" rotWithShape="1">
            <a:gsLst>
              <a:gs pos="0">
                <a:schemeClr val="bg1"/>
              </a:gs>
              <a:gs pos="100000">
                <a:srgbClr val="0183B7">
                  <a:alpha val="0"/>
                </a:srgbClr>
              </a:gs>
            </a:gsLst>
            <a:lin ang="10800000" scaled="1"/>
            <a:tileRect/>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solidFill>
                <a:prstClr val="black"/>
              </a:solidFill>
            </a:endParaRPr>
          </a:p>
        </p:txBody>
      </p:sp>
      <p:sp>
        <p:nvSpPr>
          <p:cNvPr id="26" name="Rectangle 2"/>
          <p:cNvSpPr>
            <a:spLocks noChangeArrowheads="1"/>
          </p:cNvSpPr>
          <p:nvPr/>
        </p:nvSpPr>
        <p:spPr bwMode="auto">
          <a:xfrm rot="-5400000">
            <a:off x="2705314" y="-1093796"/>
            <a:ext cx="3733373" cy="9144001"/>
          </a:xfrm>
          <a:prstGeom prst="rect">
            <a:avLst/>
          </a:prstGeom>
          <a:gradFill flip="none" rotWithShape="1">
            <a:gsLst>
              <a:gs pos="0">
                <a:schemeClr val="bg1"/>
              </a:gs>
              <a:gs pos="100000">
                <a:srgbClr val="0183B7">
                  <a:alpha val="0"/>
                </a:srgbClr>
              </a:gs>
            </a:gsLst>
            <a:lin ang="10800000" scaled="1"/>
            <a:tileRect/>
          </a:gradFill>
          <a:ln w="9525" algn="ctr">
            <a:noFill/>
            <a:miter lim="800000"/>
            <a:headEnd/>
            <a:tailEnd/>
          </a:ln>
          <a:effectLst/>
        </p:spPr>
        <p:txBody>
          <a:bodyPr vert="horz" wrap="none" lIns="73025" tIns="36511" rIns="73025" bIns="36511" numCol="1" anchor="ctr" anchorCtr="0" compatLnSpc="1">
            <a:prstTxWarp prst="textNoShape">
              <a:avLst/>
            </a:prstTxWarp>
            <a:noAutofit/>
          </a:bodyPr>
          <a:lstStyle/>
          <a:p>
            <a:endParaRPr lang="en-US" dirty="0"/>
          </a:p>
        </p:txBody>
      </p:sp>
      <p:sp>
        <p:nvSpPr>
          <p:cNvPr id="29698" name="Title 1"/>
          <p:cNvSpPr>
            <a:spLocks noGrp="1"/>
          </p:cNvSpPr>
          <p:nvPr>
            <p:ph type="title"/>
          </p:nvPr>
        </p:nvSpPr>
        <p:spPr/>
        <p:txBody>
          <a:bodyPr>
            <a:noAutofit/>
          </a:bodyPr>
          <a:lstStyle/>
          <a:p>
            <a:r>
              <a:rPr lang="en-US" dirty="0" smtClean="0"/>
              <a:t>Cisco 300 Series New Features Offer</a:t>
            </a:r>
            <a:br>
              <a:rPr lang="en-US" dirty="0" smtClean="0"/>
            </a:br>
            <a:r>
              <a:rPr lang="en-US" sz="2400" b="0" dirty="0" smtClean="0">
                <a:solidFill>
                  <a:schemeClr val="accent4"/>
                </a:solidFill>
              </a:rPr>
              <a:t>Ease of Use</a:t>
            </a:r>
          </a:p>
        </p:txBody>
      </p:sp>
      <p:sp>
        <p:nvSpPr>
          <p:cNvPr id="29704" name="Content Placeholder 163"/>
          <p:cNvSpPr txBox="1">
            <a:spLocks/>
          </p:cNvSpPr>
          <p:nvPr/>
        </p:nvSpPr>
        <p:spPr bwMode="auto">
          <a:xfrm>
            <a:off x="609601" y="1605722"/>
            <a:ext cx="4384429" cy="4323489"/>
          </a:xfrm>
          <a:prstGeom prst="rect">
            <a:avLst/>
          </a:prstGeom>
          <a:noFill/>
          <a:ln w="9525">
            <a:noFill/>
            <a:miter lim="800000"/>
            <a:headEnd/>
            <a:tailEnd/>
          </a:ln>
        </p:spPr>
        <p:txBody>
          <a:bodyPr>
            <a:noAutofit/>
          </a:bodyPr>
          <a:lstStyle/>
          <a:p>
            <a:pPr marL="171450" indent="-171450">
              <a:lnSpc>
                <a:spcPct val="95000"/>
              </a:lnSpc>
              <a:spcBef>
                <a:spcPts val="800"/>
              </a:spcBef>
              <a:buClr>
                <a:srgbClr val="0183B7"/>
              </a:buClr>
              <a:buFont typeface="Wingdings" pitchFamily="2" charset="2"/>
              <a:buChar char="§"/>
            </a:pPr>
            <a:r>
              <a:rPr lang="en-US" sz="1600" dirty="0"/>
              <a:t>Consistent user interface and product feature set across the entire </a:t>
            </a:r>
            <a:r>
              <a:rPr lang="en-US" sz="1600" dirty="0" smtClean="0"/>
              <a:t>family</a:t>
            </a:r>
            <a:endParaRPr lang="en-US" sz="1600" dirty="0">
              <a:solidFill>
                <a:srgbClr val="000000"/>
              </a:solidFill>
            </a:endParaRPr>
          </a:p>
          <a:p>
            <a:pPr marL="171450" indent="-171450">
              <a:lnSpc>
                <a:spcPct val="95000"/>
              </a:lnSpc>
              <a:spcBef>
                <a:spcPts val="800"/>
              </a:spcBef>
              <a:buClr>
                <a:schemeClr val="accent1"/>
              </a:buClr>
              <a:buFont typeface="Wingdings" pitchFamily="2" charset="2"/>
              <a:buChar char="§"/>
            </a:pPr>
            <a:r>
              <a:rPr lang="en-US" sz="1600" dirty="0"/>
              <a:t>Products localized into seven languages: English, German, French, Spanish, Italian, simplified Chinese, and </a:t>
            </a:r>
            <a:r>
              <a:rPr lang="en-US" sz="1600" dirty="0" smtClean="0"/>
              <a:t>Japanese</a:t>
            </a:r>
            <a:endParaRPr lang="en-US" sz="1600" dirty="0"/>
          </a:p>
          <a:p>
            <a:pPr lvl="1">
              <a:lnSpc>
                <a:spcPct val="95000"/>
              </a:lnSpc>
              <a:spcBef>
                <a:spcPts val="800"/>
              </a:spcBef>
              <a:buClr>
                <a:schemeClr val="accent1"/>
              </a:buClr>
            </a:pPr>
            <a:r>
              <a:rPr lang="en-US" sz="1200" dirty="0"/>
              <a:t>Localized user interface, </a:t>
            </a:r>
            <a:r>
              <a:rPr lang="en-US" sz="1200" dirty="0" smtClean="0"/>
              <a:t>support documentation, help </a:t>
            </a:r>
            <a:r>
              <a:rPr lang="en-US" sz="1200" dirty="0"/>
              <a:t>system, and website and product </a:t>
            </a:r>
            <a:r>
              <a:rPr lang="en-US" sz="1200" dirty="0" smtClean="0"/>
              <a:t>discovery</a:t>
            </a:r>
            <a:r>
              <a:rPr lang="en-US" sz="1200" dirty="0" smtClean="0"/>
              <a:t>*</a:t>
            </a:r>
            <a:endParaRPr lang="en-US" sz="1200" dirty="0"/>
          </a:p>
          <a:p>
            <a:pPr marL="171450" indent="-171450">
              <a:lnSpc>
                <a:spcPct val="95000"/>
              </a:lnSpc>
              <a:spcBef>
                <a:spcPts val="800"/>
              </a:spcBef>
              <a:buClr>
                <a:schemeClr val="accent1"/>
              </a:buClr>
              <a:buFont typeface="Wingdings" pitchFamily="2" charset="2"/>
              <a:buChar char="§"/>
            </a:pPr>
            <a:r>
              <a:rPr lang="en-US" sz="1600" dirty="0"/>
              <a:t>Standards-based features for easy integration with existing and Cisco</a:t>
            </a:r>
            <a:r>
              <a:rPr lang="en-US" sz="1600" baseline="30000" dirty="0"/>
              <a:t>®</a:t>
            </a:r>
            <a:r>
              <a:rPr lang="en-US" sz="1600" dirty="0"/>
              <a:t> Small Business solutions</a:t>
            </a:r>
          </a:p>
          <a:p>
            <a:pPr marL="171450" indent="-171450">
              <a:lnSpc>
                <a:spcPct val="95000"/>
              </a:lnSpc>
              <a:spcBef>
                <a:spcPts val="800"/>
              </a:spcBef>
              <a:buClr>
                <a:schemeClr val="accent1"/>
              </a:buClr>
              <a:buFont typeface="Wingdings" pitchFamily="2" charset="2"/>
              <a:buChar char="§"/>
            </a:pPr>
            <a:r>
              <a:rPr lang="en-US" sz="1600" dirty="0"/>
              <a:t>Smart Designs and Smart Tips guides </a:t>
            </a:r>
            <a:r>
              <a:rPr lang="en-US" sz="1600" dirty="0" smtClean="0"/>
              <a:t>solution integration</a:t>
            </a:r>
            <a:endParaRPr lang="en-US" sz="1600" dirty="0"/>
          </a:p>
          <a:p>
            <a:pPr marL="171450" indent="-171450">
              <a:lnSpc>
                <a:spcPct val="95000"/>
              </a:lnSpc>
              <a:spcBef>
                <a:spcPts val="800"/>
              </a:spcBef>
              <a:buClr>
                <a:schemeClr val="accent1"/>
              </a:buClr>
              <a:buFont typeface="Wingdings" pitchFamily="2" charset="2"/>
              <a:buChar char="§"/>
            </a:pPr>
            <a:r>
              <a:rPr lang="en-US" sz="1600" dirty="0"/>
              <a:t>TextView: </a:t>
            </a:r>
            <a:r>
              <a:rPr lang="en-US" sz="1600" dirty="0" smtClean="0"/>
              <a:t>management </a:t>
            </a:r>
            <a:r>
              <a:rPr lang="en-US" sz="1600" dirty="0"/>
              <a:t>and mass deployment </a:t>
            </a:r>
            <a:endParaRPr lang="en-US" sz="1600" dirty="0" smtClean="0"/>
          </a:p>
          <a:p>
            <a:pPr marL="171450" indent="-171450">
              <a:lnSpc>
                <a:spcPct val="95000"/>
              </a:lnSpc>
              <a:spcBef>
                <a:spcPts val="800"/>
              </a:spcBef>
              <a:buClr>
                <a:schemeClr val="accent1"/>
              </a:buClr>
              <a:buFont typeface="Wingdings" pitchFamily="2" charset="2"/>
              <a:buChar char="§"/>
            </a:pPr>
            <a:r>
              <a:rPr lang="en-US" sz="1600" dirty="0" smtClean="0"/>
              <a:t>Text-based </a:t>
            </a:r>
            <a:r>
              <a:rPr lang="en-US" sz="1600" dirty="0"/>
              <a:t>configuration: </a:t>
            </a:r>
            <a:r>
              <a:rPr lang="en-US" sz="1600" dirty="0" smtClean="0"/>
              <a:t>mass </a:t>
            </a:r>
            <a:r>
              <a:rPr lang="en-US" sz="1600" dirty="0"/>
              <a:t>deployment </a:t>
            </a:r>
            <a:r>
              <a:rPr lang="en-US" sz="1600" dirty="0" smtClean="0"/>
              <a:t/>
            </a:r>
            <a:br>
              <a:rPr lang="en-US" sz="1600" dirty="0" smtClean="0"/>
            </a:br>
            <a:r>
              <a:rPr lang="en-US" sz="1600" dirty="0" smtClean="0"/>
              <a:t>and troubleshooting</a:t>
            </a:r>
            <a:endParaRPr lang="en-US" sz="1600" dirty="0"/>
          </a:p>
        </p:txBody>
      </p:sp>
      <p:sp>
        <p:nvSpPr>
          <p:cNvPr id="29707" name="TextBox 11"/>
          <p:cNvSpPr txBox="1">
            <a:spLocks noChangeArrowheads="1"/>
          </p:cNvSpPr>
          <p:nvPr/>
        </p:nvSpPr>
        <p:spPr bwMode="auto">
          <a:xfrm>
            <a:off x="838200" y="6021416"/>
            <a:ext cx="3534942" cy="430887"/>
          </a:xfrm>
          <a:prstGeom prst="rect">
            <a:avLst/>
          </a:prstGeom>
          <a:noFill/>
          <a:ln w="9525">
            <a:noFill/>
            <a:miter lim="800000"/>
            <a:headEnd/>
            <a:tailEnd/>
          </a:ln>
        </p:spPr>
        <p:txBody>
          <a:bodyPr wrap="square">
            <a:noAutofit/>
          </a:bodyPr>
          <a:lstStyle/>
          <a:p>
            <a:r>
              <a:rPr lang="en-US" sz="1100" dirty="0" smtClean="0"/>
              <a:t>*</a:t>
            </a:r>
            <a:r>
              <a:rPr lang="en-US" sz="1100" dirty="0"/>
              <a:t>Industry first among managed switching competition</a:t>
            </a:r>
          </a:p>
        </p:txBody>
      </p:sp>
      <p:grpSp>
        <p:nvGrpSpPr>
          <p:cNvPr id="3" name="Group 18"/>
          <p:cNvGrpSpPr/>
          <p:nvPr/>
        </p:nvGrpSpPr>
        <p:grpSpPr>
          <a:xfrm>
            <a:off x="4931998" y="1828800"/>
            <a:ext cx="4032490" cy="4220307"/>
            <a:chOff x="5078437" y="1369844"/>
            <a:chExt cx="4417254" cy="4622992"/>
          </a:xfrm>
        </p:grpSpPr>
        <p:sp>
          <p:nvSpPr>
            <p:cNvPr id="37" name="Oval 9"/>
            <p:cNvSpPr>
              <a:spLocks noChangeArrowheads="1"/>
            </p:cNvSpPr>
            <p:nvPr/>
          </p:nvSpPr>
          <p:spPr bwMode="auto">
            <a:xfrm>
              <a:off x="5092505" y="1397979"/>
              <a:ext cx="4403186" cy="4594857"/>
            </a:xfrm>
            <a:prstGeom prst="roundRect">
              <a:avLst>
                <a:gd name="adj" fmla="val 5463"/>
              </a:avLst>
            </a:prstGeom>
            <a:gradFill rotWithShape="1">
              <a:gsLst>
                <a:gs pos="0">
                  <a:srgbClr val="47B0D5">
                    <a:alpha val="75000"/>
                  </a:srgbClr>
                </a:gs>
                <a:gs pos="100000">
                  <a:srgbClr val="47B0D5">
                    <a:gamma/>
                    <a:shade val="46275"/>
                    <a:invGamma/>
                    <a:alpha val="75000"/>
                  </a:srgbClr>
                </a:gs>
              </a:gsLst>
              <a:lin ang="5400000" scaled="1"/>
            </a:gradFill>
            <a:ln w="25400" algn="ctr">
              <a:solidFill>
                <a:srgbClr val="8E8E95"/>
              </a:solidFill>
              <a:round/>
              <a:headEnd/>
              <a:tailEnd/>
            </a:ln>
            <a:effectLst/>
          </p:spPr>
          <p:txBody>
            <a:bodyPr vert="horz" wrap="square" lIns="82124" tIns="41061" rIns="82124" bIns="41061" numCol="1" anchor="ctr" anchorCtr="0" compatLnSpc="1">
              <a:prstTxWarp prst="textNoShape">
                <a:avLst/>
              </a:prstTxWarp>
              <a:noAutofit/>
            </a:bodyPr>
            <a:lstStyle/>
            <a:p>
              <a:endParaRPr lang="en-US" dirty="0"/>
            </a:p>
          </p:txBody>
        </p:sp>
        <p:sp>
          <p:nvSpPr>
            <p:cNvPr id="36" name="Oval 8"/>
            <p:cNvSpPr>
              <a:spLocks noChangeArrowheads="1"/>
            </p:cNvSpPr>
            <p:nvPr/>
          </p:nvSpPr>
          <p:spPr bwMode="auto">
            <a:xfrm>
              <a:off x="5078437" y="1369844"/>
              <a:ext cx="4332847" cy="2695722"/>
            </a:xfrm>
            <a:prstGeom prst="roundRect">
              <a:avLst>
                <a:gd name="adj" fmla="val 7794"/>
              </a:avLst>
            </a:prstGeom>
            <a:gradFill rotWithShape="1">
              <a:gsLst>
                <a:gs pos="0">
                  <a:srgbClr val="FFFFFF">
                    <a:alpha val="69000"/>
                  </a:srgbClr>
                </a:gs>
                <a:gs pos="100000">
                  <a:srgbClr val="000000">
                    <a:alpha val="0"/>
                  </a:srgbClr>
                </a:gs>
              </a:gsLst>
              <a:lin ang="5400000" scaled="1"/>
            </a:gradFill>
            <a:ln w="9525" algn="ctr">
              <a:noFill/>
              <a:round/>
              <a:headEnd/>
              <a:tailEnd/>
            </a:ln>
            <a:effectLst/>
          </p:spPr>
          <p:txBody>
            <a:bodyPr vert="horz" wrap="none" lIns="73025" tIns="36511" rIns="73025" bIns="36511" numCol="1" anchor="ctr" anchorCtr="0" compatLnSpc="1">
              <a:prstTxWarp prst="textNoShape">
                <a:avLst/>
              </a:prstTxWarp>
              <a:noAutofit/>
            </a:bodyPr>
            <a:lstStyle/>
            <a:p>
              <a:endParaRPr lang="en-US" dirty="0"/>
            </a:p>
          </p:txBody>
        </p:sp>
        <p:pic>
          <p:nvPicPr>
            <p:cNvPr id="22" name="Picture 9" descr="MTJ00525.png"/>
            <p:cNvPicPr>
              <a:picLocks noChangeAspect="1"/>
            </p:cNvPicPr>
            <p:nvPr/>
          </p:nvPicPr>
          <p:blipFill>
            <a:blip r:embed="rId3" cstate="print"/>
            <a:srcRect/>
            <a:stretch>
              <a:fillRect/>
            </a:stretch>
          </p:blipFill>
          <p:spPr bwMode="auto">
            <a:xfrm>
              <a:off x="5417615" y="2053883"/>
              <a:ext cx="3821509" cy="3038617"/>
            </a:xfrm>
            <a:prstGeom prst="rect">
              <a:avLst/>
            </a:prstGeom>
            <a:noFill/>
            <a:ln w="9525">
              <a:noFill/>
              <a:miter lim="800000"/>
              <a:headEnd/>
              <a:tailEnd/>
            </a:ln>
            <a:effectLst>
              <a:reflection blurRad="6350" stA="52000" endA="300" endPos="35000" dir="5400000" sy="-100000" algn="bl" rotWithShape="0"/>
            </a:effectLst>
          </p:spPr>
        </p:pic>
      </p:grpSp>
      <p:sp>
        <p:nvSpPr>
          <p:cNvPr id="18" name="Oval 51"/>
          <p:cNvSpPr>
            <a:spLocks noChangeArrowheads="1"/>
          </p:cNvSpPr>
          <p:nvPr/>
        </p:nvSpPr>
        <p:spPr bwMode="auto">
          <a:xfrm>
            <a:off x="8937625" y="6621463"/>
            <a:ext cx="95250" cy="88900"/>
          </a:xfrm>
          <a:prstGeom prst="ellipse">
            <a:avLst/>
          </a:prstGeom>
          <a:solidFill>
            <a:schemeClr val="accent2"/>
          </a:solidFill>
          <a:ln w="9525">
            <a:solidFill>
              <a:schemeClr val="tx1"/>
            </a:solidFill>
            <a:round/>
            <a:headEnd/>
            <a:tailEnd/>
          </a:ln>
        </p:spPr>
        <p:txBody>
          <a:bodyPr wrap="none" anchor="ctr"/>
          <a:lstStyle/>
          <a:p>
            <a:endParaRPr lang="en-US" dirty="0"/>
          </a:p>
        </p:txBody>
      </p:sp>
    </p:spTree>
    <p:extLst>
      <p:ext uri="{BB962C8B-B14F-4D97-AF65-F5344CB8AC3E}">
        <p14:creationId xmlns:p14="http://schemas.microsoft.com/office/powerpoint/2010/main" val="235951136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3"/>
          <p:cNvGrpSpPr/>
          <p:nvPr/>
        </p:nvGrpSpPr>
        <p:grpSpPr>
          <a:xfrm>
            <a:off x="0" y="1364566"/>
            <a:ext cx="9145588" cy="2591484"/>
            <a:chOff x="0" y="1577975"/>
            <a:chExt cx="9145588" cy="4710681"/>
          </a:xfrm>
        </p:grpSpPr>
        <p:sp>
          <p:nvSpPr>
            <p:cNvPr id="33" name="Rectangle 29"/>
            <p:cNvSpPr>
              <a:spLocks noChangeArrowheads="1"/>
            </p:cNvSpPr>
            <p:nvPr/>
          </p:nvSpPr>
          <p:spPr bwMode="auto">
            <a:xfrm>
              <a:off x="0" y="6165549"/>
              <a:ext cx="9144000" cy="123107"/>
            </a:xfrm>
            <a:prstGeom prst="rect">
              <a:avLst/>
            </a:prstGeom>
            <a:gradFill rotWithShape="1">
              <a:gsLst>
                <a:gs pos="0">
                  <a:srgbClr val="000000">
                    <a:alpha val="65000"/>
                  </a:srgbClr>
                </a:gs>
                <a:gs pos="100000">
                  <a:srgbClr val="000000">
                    <a:alpha val="0"/>
                  </a:srgbClr>
                </a:gs>
              </a:gsLst>
              <a:path path="shape">
                <a:fillToRect l="50000" t="50000" r="50000" b="50000"/>
              </a:path>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a:p>
          </p:txBody>
        </p:sp>
        <p:sp>
          <p:nvSpPr>
            <p:cNvPr id="34" name="Rectangle 60"/>
            <p:cNvSpPr>
              <a:spLocks noChangeArrowheads="1"/>
            </p:cNvSpPr>
            <p:nvPr/>
          </p:nvSpPr>
          <p:spPr bwMode="auto">
            <a:xfrm>
              <a:off x="0" y="1583508"/>
              <a:ext cx="9145588" cy="4629635"/>
            </a:xfrm>
            <a:prstGeom prst="rect">
              <a:avLst/>
            </a:prstGeom>
            <a:solidFill>
              <a:schemeClr val="bg2">
                <a:lumMod val="75000"/>
              </a:schemeClr>
            </a:soli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35" name="Rectangle 60"/>
            <p:cNvSpPr>
              <a:spLocks noChangeArrowheads="1"/>
            </p:cNvSpPr>
            <p:nvPr/>
          </p:nvSpPr>
          <p:spPr bwMode="auto">
            <a:xfrm>
              <a:off x="0" y="1584891"/>
              <a:ext cx="9144000" cy="4629636"/>
            </a:xfrm>
            <a:prstGeom prst="rect">
              <a:avLst/>
            </a:prstGeom>
            <a:gradFill rotWithShape="1">
              <a:gsLst>
                <a:gs pos="0">
                  <a:schemeClr val="bg1">
                    <a:alpha val="5000"/>
                  </a:schemeClr>
                </a:gs>
                <a:gs pos="50000">
                  <a:srgbClr val="E6E6E8">
                    <a:alpha val="95000"/>
                  </a:srgbClr>
                </a:gs>
                <a:gs pos="100000">
                  <a:schemeClr val="bg1">
                    <a:alpha val="5000"/>
                  </a:schemeClr>
                </a:gs>
              </a:gsLst>
              <a:lin ang="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pPr algn="ctr" fontAlgn="base">
                <a:spcBef>
                  <a:spcPct val="0"/>
                </a:spcBef>
                <a:spcAft>
                  <a:spcPct val="0"/>
                </a:spcAft>
              </a:pPr>
              <a:endParaRPr lang="en-US" smtClean="0">
                <a:latin typeface="Arial" pitchFamily="34" charset="0"/>
              </a:endParaRPr>
            </a:p>
          </p:txBody>
        </p:sp>
        <p:sp>
          <p:nvSpPr>
            <p:cNvPr id="36" name="Line 32"/>
            <p:cNvSpPr>
              <a:spLocks noChangeShapeType="1"/>
            </p:cNvSpPr>
            <p:nvPr/>
          </p:nvSpPr>
          <p:spPr bwMode="auto">
            <a:xfrm>
              <a:off x="0" y="1577975"/>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a:p>
          </p:txBody>
        </p:sp>
        <p:sp>
          <p:nvSpPr>
            <p:cNvPr id="38" name="Line 33"/>
            <p:cNvSpPr>
              <a:spLocks noChangeShapeType="1"/>
            </p:cNvSpPr>
            <p:nvPr/>
          </p:nvSpPr>
          <p:spPr bwMode="auto">
            <a:xfrm>
              <a:off x="0" y="6207610"/>
              <a:ext cx="9144000" cy="0"/>
            </a:xfrm>
            <a:prstGeom prst="line">
              <a:avLst/>
            </a:prstGeom>
            <a:noFill/>
            <a:ln w="1905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a:p>
          </p:txBody>
        </p:sp>
      </p:grpSp>
      <p:sp>
        <p:nvSpPr>
          <p:cNvPr id="39" name="Rectangle 2"/>
          <p:cNvSpPr>
            <a:spLocks noChangeArrowheads="1"/>
          </p:cNvSpPr>
          <p:nvPr/>
        </p:nvSpPr>
        <p:spPr bwMode="auto">
          <a:xfrm rot="-5400000">
            <a:off x="2705314" y="-1107863"/>
            <a:ext cx="3733373" cy="9144002"/>
          </a:xfrm>
          <a:prstGeom prst="rect">
            <a:avLst/>
          </a:prstGeom>
          <a:gradFill flip="none" rotWithShape="1">
            <a:gsLst>
              <a:gs pos="0">
                <a:schemeClr val="bg1"/>
              </a:gs>
              <a:gs pos="100000">
                <a:srgbClr val="0183B7">
                  <a:alpha val="0"/>
                </a:srgbClr>
              </a:gs>
            </a:gsLst>
            <a:lin ang="10800000" scaled="1"/>
            <a:tileRect/>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a:solidFill>
                <a:prstClr val="black"/>
              </a:solidFill>
            </a:endParaRPr>
          </a:p>
        </p:txBody>
      </p:sp>
      <p:sp>
        <p:nvSpPr>
          <p:cNvPr id="27652" name="Rectangle 2"/>
          <p:cNvSpPr>
            <a:spLocks noGrp="1" noChangeArrowheads="1"/>
          </p:cNvSpPr>
          <p:nvPr>
            <p:ph type="title"/>
          </p:nvPr>
        </p:nvSpPr>
        <p:spPr>
          <a:xfrm>
            <a:off x="793752" y="412066"/>
            <a:ext cx="6463823" cy="838200"/>
          </a:xfrm>
        </p:spPr>
        <p:txBody>
          <a:bodyPr/>
          <a:lstStyle/>
          <a:p>
            <a:r>
              <a:rPr lang="en-US" dirty="0" smtClean="0"/>
              <a:t>300 Switches Simplify Configuration and Management</a:t>
            </a:r>
          </a:p>
        </p:txBody>
      </p:sp>
      <p:sp>
        <p:nvSpPr>
          <p:cNvPr id="45" name="Rectangle 55"/>
          <p:cNvSpPr>
            <a:spLocks noChangeArrowheads="1"/>
          </p:cNvSpPr>
          <p:nvPr/>
        </p:nvSpPr>
        <p:spPr bwMode="auto">
          <a:xfrm rot="10800000">
            <a:off x="-2" y="2530542"/>
            <a:ext cx="9143999" cy="198437"/>
          </a:xfrm>
          <a:prstGeom prst="rect">
            <a:avLst/>
          </a:prstGeom>
          <a:gradFill rotWithShape="1">
            <a:gsLst>
              <a:gs pos="0">
                <a:srgbClr val="000000">
                  <a:alpha val="0"/>
                </a:srgbClr>
              </a:gs>
              <a:gs pos="100000">
                <a:srgbClr val="000000">
                  <a:alpha val="35001"/>
                </a:srgbClr>
              </a:gs>
            </a:gsLst>
            <a:lin ang="540000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a:p>
        </p:txBody>
      </p:sp>
      <p:sp>
        <p:nvSpPr>
          <p:cNvPr id="46" name="Rectangle 55"/>
          <p:cNvSpPr>
            <a:spLocks noChangeArrowheads="1"/>
          </p:cNvSpPr>
          <p:nvPr/>
        </p:nvSpPr>
        <p:spPr bwMode="auto">
          <a:xfrm>
            <a:off x="0" y="1505239"/>
            <a:ext cx="9143999" cy="91840"/>
          </a:xfrm>
          <a:prstGeom prst="rect">
            <a:avLst/>
          </a:prstGeom>
          <a:gradFill rotWithShape="1">
            <a:gsLst>
              <a:gs pos="0">
                <a:srgbClr val="000000">
                  <a:alpha val="0"/>
                </a:srgbClr>
              </a:gs>
              <a:gs pos="100000">
                <a:srgbClr val="000000">
                  <a:alpha val="19000"/>
                </a:srgbClr>
              </a:gs>
            </a:gsLst>
            <a:lin ang="540000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a:p>
        </p:txBody>
      </p:sp>
      <p:sp>
        <p:nvSpPr>
          <p:cNvPr id="31" name="Rectangle 30"/>
          <p:cNvSpPr/>
          <p:nvPr/>
        </p:nvSpPr>
        <p:spPr>
          <a:xfrm>
            <a:off x="0" y="1602345"/>
            <a:ext cx="9144000" cy="970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53" name="Rectangle 3"/>
          <p:cNvSpPr>
            <a:spLocks noGrp="1" noChangeArrowheads="1"/>
          </p:cNvSpPr>
          <p:nvPr>
            <p:ph type="body" idx="4294967295"/>
          </p:nvPr>
        </p:nvSpPr>
        <p:spPr>
          <a:xfrm>
            <a:off x="1593850" y="1593850"/>
            <a:ext cx="7550150" cy="2362200"/>
          </a:xfrm>
        </p:spPr>
        <p:txBody>
          <a:bodyPr>
            <a:normAutofit/>
          </a:bodyPr>
          <a:lstStyle/>
          <a:p>
            <a:pPr>
              <a:spcBef>
                <a:spcPts val="600"/>
              </a:spcBef>
            </a:pPr>
            <a:r>
              <a:rPr lang="en-US" sz="1600" dirty="0" smtClean="0"/>
              <a:t>Cisco Discovery Protocol and Cisco </a:t>
            </a:r>
            <a:r>
              <a:rPr lang="en-US" sz="1600" dirty="0" err="1" smtClean="0"/>
              <a:t>SmartPorts</a:t>
            </a:r>
            <a:r>
              <a:rPr lang="en-US" sz="1600" dirty="0" smtClean="0"/>
              <a:t> for easy management</a:t>
            </a:r>
          </a:p>
          <a:p>
            <a:pPr>
              <a:spcBef>
                <a:spcPts val="600"/>
              </a:spcBef>
            </a:pPr>
            <a:r>
              <a:rPr lang="en-US" sz="1600" dirty="0" smtClean="0"/>
              <a:t>TextView (CLI) for text-based configuration for mass deployment</a:t>
            </a:r>
          </a:p>
          <a:p>
            <a:pPr>
              <a:spcBef>
                <a:spcPts val="600"/>
              </a:spcBef>
            </a:pPr>
            <a:r>
              <a:rPr lang="en-US" sz="1600" dirty="0" smtClean="0"/>
              <a:t>Cisco </a:t>
            </a:r>
            <a:r>
              <a:rPr lang="en-US" sz="1600" dirty="0" err="1" smtClean="0"/>
              <a:t>FindIT</a:t>
            </a:r>
            <a:r>
              <a:rPr lang="en-US" sz="1600" dirty="0" smtClean="0"/>
              <a:t> &amp; Cisco Configuration Assistant (CCA)</a:t>
            </a:r>
            <a:endParaRPr lang="en-US" sz="1600" dirty="0" smtClean="0"/>
          </a:p>
          <a:p>
            <a:pPr>
              <a:spcBef>
                <a:spcPts val="1800"/>
              </a:spcBef>
            </a:pPr>
            <a:r>
              <a:rPr lang="en-US" sz="1600" dirty="0" smtClean="0"/>
              <a:t>Standalone configuration using the embedded Web GUI</a:t>
            </a:r>
          </a:p>
          <a:p>
            <a:pPr>
              <a:spcBef>
                <a:spcPts val="600"/>
              </a:spcBef>
            </a:pPr>
            <a:r>
              <a:rPr lang="en-US" sz="1600" dirty="0" smtClean="0"/>
              <a:t>Remote monitoring support using SNMP</a:t>
            </a:r>
          </a:p>
          <a:p>
            <a:pPr>
              <a:spcBef>
                <a:spcPts val="600"/>
              </a:spcBef>
            </a:pPr>
            <a:r>
              <a:rPr lang="en-US" sz="1600" dirty="0" smtClean="0"/>
              <a:t>Menu-based access through console for disaster recovery</a:t>
            </a:r>
          </a:p>
        </p:txBody>
      </p:sp>
      <p:pic>
        <p:nvPicPr>
          <p:cNvPr id="25" name="Picture 2"/>
          <p:cNvPicPr>
            <a:picLocks noChangeAspect="1" noChangeArrowheads="1"/>
          </p:cNvPicPr>
          <p:nvPr/>
        </p:nvPicPr>
        <p:blipFill>
          <a:blip r:embed="rId2" cstate="print"/>
          <a:srcRect/>
          <a:stretch>
            <a:fillRect/>
          </a:stretch>
        </p:blipFill>
        <p:spPr bwMode="auto">
          <a:xfrm>
            <a:off x="11505" y="4192114"/>
            <a:ext cx="2290505" cy="1763486"/>
          </a:xfrm>
          <a:prstGeom prst="rect">
            <a:avLst/>
          </a:prstGeom>
          <a:noFill/>
          <a:ln w="9525">
            <a:noFill/>
            <a:miter lim="800000"/>
            <a:headEnd/>
            <a:tailEnd/>
          </a:ln>
        </p:spPr>
      </p:pic>
      <p:sp>
        <p:nvSpPr>
          <p:cNvPr id="26" name="Rectangle 17"/>
          <p:cNvSpPr>
            <a:spLocks noChangeArrowheads="1"/>
          </p:cNvSpPr>
          <p:nvPr/>
        </p:nvSpPr>
        <p:spPr bwMode="auto">
          <a:xfrm>
            <a:off x="-66575" y="5763400"/>
            <a:ext cx="2543175" cy="225425"/>
          </a:xfrm>
          <a:prstGeom prst="rect">
            <a:avLst/>
          </a:prstGeom>
          <a:gradFill rotWithShape="1">
            <a:gsLst>
              <a:gs pos="0">
                <a:srgbClr val="5F5F5F"/>
              </a:gs>
              <a:gs pos="100000">
                <a:srgbClr val="FFFFFF">
                  <a:alpha val="0"/>
                </a:srgbClr>
              </a:gs>
            </a:gsLst>
            <a:path path="shape">
              <a:fillToRect l="50000" t="50000" r="50000" b="50000"/>
            </a:path>
          </a:gradFill>
          <a:ln w="9525">
            <a:noFill/>
            <a:miter lim="800000"/>
            <a:headEnd/>
            <a:tailEnd/>
          </a:ln>
        </p:spPr>
        <p:txBody>
          <a:bodyPr wrap="none" anchor="ctr"/>
          <a:lstStyle/>
          <a:p>
            <a:pPr algn="l" rtl="0" eaLnBrk="0" fontAlgn="base" hangingPunct="0">
              <a:lnSpc>
                <a:spcPct val="90000"/>
              </a:lnSpc>
              <a:spcBef>
                <a:spcPct val="0"/>
              </a:spcBef>
              <a:spcAft>
                <a:spcPct val="0"/>
              </a:spcAft>
            </a:pPr>
            <a:endParaRPr lang="en-US" sz="1400" b="1" kern="1200">
              <a:solidFill>
                <a:srgbClr val="000000"/>
              </a:solidFill>
              <a:latin typeface="Arial" charset="0"/>
              <a:ea typeface="+mn-ea"/>
              <a:cs typeface="+mn-cs"/>
            </a:endParaRPr>
          </a:p>
        </p:txBody>
      </p:sp>
      <p:sp>
        <p:nvSpPr>
          <p:cNvPr id="27" name="Text Box 7"/>
          <p:cNvSpPr txBox="1">
            <a:spLocks noChangeArrowheads="1"/>
          </p:cNvSpPr>
          <p:nvPr/>
        </p:nvSpPr>
        <p:spPr bwMode="auto">
          <a:xfrm>
            <a:off x="204150" y="3943938"/>
            <a:ext cx="805899" cy="249123"/>
          </a:xfrm>
          <a:prstGeom prst="rect">
            <a:avLst/>
          </a:prstGeom>
          <a:noFill/>
          <a:ln w="28575" algn="ctr">
            <a:noFill/>
            <a:miter lim="800000"/>
            <a:headEnd/>
            <a:tailEnd/>
          </a:ln>
        </p:spPr>
        <p:txBody>
          <a:bodyPr wrap="none" lIns="82124" tIns="41061" rIns="82124" bIns="41061">
            <a:spAutoFit/>
          </a:bodyPr>
          <a:lstStyle/>
          <a:p>
            <a:pPr algn="l" defTabSz="814388" rtl="0" eaLnBrk="0" fontAlgn="base" hangingPunct="0">
              <a:lnSpc>
                <a:spcPct val="90000"/>
              </a:lnSpc>
              <a:spcBef>
                <a:spcPct val="0"/>
              </a:spcBef>
              <a:spcAft>
                <a:spcPct val="0"/>
              </a:spcAft>
            </a:pPr>
            <a:r>
              <a:rPr lang="en-US" sz="1200" b="1" kern="1200" dirty="0" smtClean="0">
                <a:solidFill>
                  <a:srgbClr val="015F85"/>
                </a:solidFill>
                <a:latin typeface="Arial" charset="0"/>
                <a:ea typeface="+mn-ea"/>
                <a:cs typeface="+mn-cs"/>
              </a:rPr>
              <a:t>Web GUI</a:t>
            </a:r>
            <a:endParaRPr lang="en-US" sz="1200" b="1" kern="1200" dirty="0">
              <a:solidFill>
                <a:srgbClr val="015F85"/>
              </a:solidFill>
              <a:latin typeface="Arial" charset="0"/>
              <a:ea typeface="+mn-ea"/>
              <a:cs typeface="+mn-cs"/>
            </a:endParaRPr>
          </a:p>
        </p:txBody>
      </p:sp>
      <p:grpSp>
        <p:nvGrpSpPr>
          <p:cNvPr id="3" name="Group 21"/>
          <p:cNvGrpSpPr>
            <a:grpSpLocks/>
          </p:cNvGrpSpPr>
          <p:nvPr/>
        </p:nvGrpSpPr>
        <p:grpSpPr bwMode="auto">
          <a:xfrm>
            <a:off x="1593850" y="4228707"/>
            <a:ext cx="2765425" cy="2030412"/>
            <a:chOff x="1933" y="2783"/>
            <a:chExt cx="1742" cy="1279"/>
          </a:xfrm>
        </p:grpSpPr>
        <p:sp>
          <p:nvSpPr>
            <p:cNvPr id="29" name="Rectangle 18"/>
            <p:cNvSpPr>
              <a:spLocks noChangeArrowheads="1"/>
            </p:cNvSpPr>
            <p:nvPr/>
          </p:nvSpPr>
          <p:spPr bwMode="auto">
            <a:xfrm>
              <a:off x="1979" y="3920"/>
              <a:ext cx="1602" cy="142"/>
            </a:xfrm>
            <a:prstGeom prst="rect">
              <a:avLst/>
            </a:prstGeom>
            <a:gradFill rotWithShape="1">
              <a:gsLst>
                <a:gs pos="0">
                  <a:srgbClr val="5F5F5F"/>
                </a:gs>
                <a:gs pos="100000">
                  <a:srgbClr val="FFFFFF">
                    <a:alpha val="0"/>
                  </a:srgbClr>
                </a:gs>
              </a:gsLst>
              <a:path path="shape">
                <a:fillToRect l="50000" t="50000" r="50000" b="50000"/>
              </a:path>
            </a:gradFill>
            <a:ln w="9525">
              <a:noFill/>
              <a:miter lim="800000"/>
              <a:headEnd/>
              <a:tailEnd/>
            </a:ln>
          </p:spPr>
          <p:txBody>
            <a:bodyPr wrap="none" anchor="ctr"/>
            <a:lstStyle/>
            <a:p>
              <a:pPr algn="l" rtl="0" eaLnBrk="0" fontAlgn="base" hangingPunct="0">
                <a:lnSpc>
                  <a:spcPct val="90000"/>
                </a:lnSpc>
                <a:spcBef>
                  <a:spcPct val="0"/>
                </a:spcBef>
                <a:spcAft>
                  <a:spcPct val="0"/>
                </a:spcAft>
              </a:pPr>
              <a:endParaRPr lang="en-US" sz="1400" kern="1200">
                <a:solidFill>
                  <a:srgbClr val="000000"/>
                </a:solidFill>
                <a:latin typeface="Arial" charset="0"/>
                <a:ea typeface="+mn-ea"/>
                <a:cs typeface="+mn-cs"/>
              </a:endParaRPr>
            </a:p>
          </p:txBody>
        </p:sp>
        <p:grpSp>
          <p:nvGrpSpPr>
            <p:cNvPr id="4" name="Group 14"/>
            <p:cNvGrpSpPr>
              <a:grpSpLocks/>
            </p:cNvGrpSpPr>
            <p:nvPr/>
          </p:nvGrpSpPr>
          <p:grpSpPr bwMode="auto">
            <a:xfrm>
              <a:off x="1934" y="2777"/>
              <a:ext cx="1743" cy="1193"/>
              <a:chOff x="1641" y="2838"/>
              <a:chExt cx="1872" cy="1285"/>
            </a:xfrm>
          </p:grpSpPr>
          <p:sp>
            <p:nvSpPr>
              <p:cNvPr id="40" name="Text Box 8"/>
              <p:cNvSpPr txBox="1">
                <a:spLocks noChangeArrowheads="1"/>
              </p:cNvSpPr>
              <p:nvPr/>
            </p:nvSpPr>
            <p:spPr bwMode="auto">
              <a:xfrm>
                <a:off x="2421" y="2838"/>
                <a:ext cx="334" cy="168"/>
              </a:xfrm>
              <a:prstGeom prst="rect">
                <a:avLst/>
              </a:prstGeom>
              <a:noFill/>
              <a:ln w="28575" algn="ctr">
                <a:noFill/>
                <a:miter lim="800000"/>
                <a:headEnd/>
                <a:tailEnd/>
              </a:ln>
            </p:spPr>
            <p:txBody>
              <a:bodyPr wrap="none" lIns="82124" tIns="41061" rIns="82124" bIns="41061">
                <a:spAutoFit/>
              </a:bodyPr>
              <a:lstStyle/>
              <a:p>
                <a:pPr algn="l" defTabSz="814388" rtl="0" eaLnBrk="0" fontAlgn="base" hangingPunct="0">
                  <a:lnSpc>
                    <a:spcPct val="90000"/>
                  </a:lnSpc>
                  <a:spcBef>
                    <a:spcPct val="0"/>
                  </a:spcBef>
                  <a:spcAft>
                    <a:spcPct val="0"/>
                  </a:spcAft>
                </a:pPr>
                <a:r>
                  <a:rPr lang="en-US" sz="1200" b="1" kern="1200" dirty="0" err="1">
                    <a:solidFill>
                      <a:srgbClr val="015F85"/>
                    </a:solidFill>
                    <a:latin typeface="Arial" charset="0"/>
                    <a:ea typeface="+mn-ea"/>
                    <a:cs typeface="+mn-cs"/>
                  </a:rPr>
                  <a:t>CCA</a:t>
                </a:r>
                <a:endParaRPr lang="en-US" sz="1200" b="1" kern="1200" dirty="0">
                  <a:solidFill>
                    <a:srgbClr val="015F85"/>
                  </a:solidFill>
                  <a:latin typeface="Arial" charset="0"/>
                  <a:ea typeface="+mn-ea"/>
                  <a:cs typeface="+mn-cs"/>
                </a:endParaRPr>
              </a:p>
            </p:txBody>
          </p:sp>
          <p:pic>
            <p:nvPicPr>
              <p:cNvPr id="41" name="Picture 1"/>
              <p:cNvPicPr>
                <a:picLocks noChangeAspect="1" noChangeArrowheads="1"/>
              </p:cNvPicPr>
              <p:nvPr/>
            </p:nvPicPr>
            <p:blipFill>
              <a:blip r:embed="rId3"/>
              <a:srcRect/>
              <a:stretch>
                <a:fillRect/>
              </a:stretch>
            </p:blipFill>
            <p:spPr bwMode="auto">
              <a:xfrm>
                <a:off x="1641" y="2994"/>
                <a:ext cx="1872" cy="1129"/>
              </a:xfrm>
              <a:prstGeom prst="rect">
                <a:avLst/>
              </a:prstGeom>
              <a:noFill/>
              <a:ln w="25400" algn="ctr">
                <a:solidFill>
                  <a:srgbClr val="C0C0C0"/>
                </a:solidFill>
                <a:miter lim="800000"/>
                <a:headEnd/>
                <a:tailEnd/>
              </a:ln>
            </p:spPr>
          </p:pic>
        </p:grpSp>
      </p:grpSp>
      <p:sp>
        <p:nvSpPr>
          <p:cNvPr id="51" name="Rectangle 19"/>
          <p:cNvSpPr>
            <a:spLocks noChangeArrowheads="1"/>
          </p:cNvSpPr>
          <p:nvPr/>
        </p:nvSpPr>
        <p:spPr bwMode="auto">
          <a:xfrm>
            <a:off x="5123338" y="6537825"/>
            <a:ext cx="2543175" cy="225425"/>
          </a:xfrm>
          <a:prstGeom prst="rect">
            <a:avLst/>
          </a:prstGeom>
          <a:gradFill rotWithShape="1">
            <a:gsLst>
              <a:gs pos="0">
                <a:srgbClr val="5F5F5F"/>
              </a:gs>
              <a:gs pos="100000">
                <a:srgbClr val="FFFFFF">
                  <a:alpha val="0"/>
                </a:srgbClr>
              </a:gs>
            </a:gsLst>
            <a:path path="shape">
              <a:fillToRect l="50000" t="50000" r="50000" b="50000"/>
            </a:path>
          </a:gradFill>
          <a:ln w="9525">
            <a:noFill/>
            <a:miter lim="800000"/>
            <a:headEnd/>
            <a:tailEnd/>
          </a:ln>
        </p:spPr>
        <p:txBody>
          <a:bodyPr wrap="none" anchor="ctr"/>
          <a:lstStyle/>
          <a:p>
            <a:pPr algn="l" rtl="0" eaLnBrk="0" fontAlgn="base" hangingPunct="0">
              <a:lnSpc>
                <a:spcPct val="90000"/>
              </a:lnSpc>
              <a:spcBef>
                <a:spcPct val="0"/>
              </a:spcBef>
              <a:spcAft>
                <a:spcPct val="0"/>
              </a:spcAft>
            </a:pPr>
            <a:endParaRPr lang="en-US" sz="1400" kern="1200">
              <a:solidFill>
                <a:srgbClr val="000000"/>
              </a:solidFill>
              <a:latin typeface="Arial" charset="0"/>
              <a:ea typeface="+mn-ea"/>
              <a:cs typeface="+mn-cs"/>
            </a:endParaRPr>
          </a:p>
        </p:txBody>
      </p:sp>
      <p:sp>
        <p:nvSpPr>
          <p:cNvPr id="52" name="Text Box 9"/>
          <p:cNvSpPr txBox="1">
            <a:spLocks noChangeArrowheads="1"/>
          </p:cNvSpPr>
          <p:nvPr/>
        </p:nvSpPr>
        <p:spPr bwMode="auto">
          <a:xfrm>
            <a:off x="6147297" y="4737601"/>
            <a:ext cx="1110278" cy="249123"/>
          </a:xfrm>
          <a:prstGeom prst="rect">
            <a:avLst/>
          </a:prstGeom>
          <a:noFill/>
          <a:ln w="28575" algn="ctr">
            <a:noFill/>
            <a:miter lim="800000"/>
            <a:headEnd/>
            <a:tailEnd/>
          </a:ln>
        </p:spPr>
        <p:txBody>
          <a:bodyPr wrap="none" lIns="82124" tIns="41061" rIns="82124" bIns="41061">
            <a:spAutoFit/>
          </a:bodyPr>
          <a:lstStyle/>
          <a:p>
            <a:pPr algn="l" defTabSz="814388" rtl="0" eaLnBrk="0" fontAlgn="base" hangingPunct="0">
              <a:lnSpc>
                <a:spcPct val="90000"/>
              </a:lnSpc>
              <a:spcBef>
                <a:spcPct val="0"/>
              </a:spcBef>
              <a:spcAft>
                <a:spcPct val="0"/>
              </a:spcAft>
            </a:pPr>
            <a:r>
              <a:rPr lang="en-US" sz="1200" b="1" kern="1200" dirty="0" err="1">
                <a:solidFill>
                  <a:srgbClr val="015F85"/>
                </a:solidFill>
                <a:latin typeface="Arial" charset="0"/>
                <a:ea typeface="+mn-ea"/>
                <a:cs typeface="+mn-cs"/>
              </a:rPr>
              <a:t>TextView</a:t>
            </a:r>
            <a:r>
              <a:rPr lang="en-US" sz="1200" b="1" kern="1200" dirty="0">
                <a:solidFill>
                  <a:srgbClr val="015F85"/>
                </a:solidFill>
                <a:latin typeface="Arial" charset="0"/>
                <a:ea typeface="+mn-ea"/>
                <a:cs typeface="+mn-cs"/>
              </a:rPr>
              <a:t> CLI</a:t>
            </a:r>
          </a:p>
        </p:txBody>
      </p:sp>
      <p:pic>
        <p:nvPicPr>
          <p:cNvPr id="66562" name="Picture 2" descr="http://http.cdnlayer.com/itke/blogs.dir/19/files/2009/03/lansurveyor.jpg"/>
          <p:cNvPicPr>
            <a:picLocks noChangeAspect="1" noChangeArrowheads="1"/>
          </p:cNvPicPr>
          <p:nvPr/>
        </p:nvPicPr>
        <p:blipFill>
          <a:blip r:embed="rId4" cstate="print"/>
          <a:srcRect l="16856"/>
          <a:stretch>
            <a:fillRect/>
          </a:stretch>
        </p:blipFill>
        <p:spPr bwMode="auto">
          <a:xfrm>
            <a:off x="3863013" y="4708008"/>
            <a:ext cx="1885937" cy="1740992"/>
          </a:xfrm>
          <a:prstGeom prst="rect">
            <a:avLst/>
          </a:prstGeom>
          <a:noFill/>
        </p:spPr>
      </p:pic>
      <p:pic>
        <p:nvPicPr>
          <p:cNvPr id="53" name="Picture 2"/>
          <p:cNvPicPr>
            <a:picLocks noChangeAspect="1" noChangeArrowheads="1"/>
          </p:cNvPicPr>
          <p:nvPr/>
        </p:nvPicPr>
        <p:blipFill>
          <a:blip r:embed="rId5"/>
          <a:srcRect/>
          <a:stretch>
            <a:fillRect/>
          </a:stretch>
        </p:blipFill>
        <p:spPr bwMode="auto">
          <a:xfrm>
            <a:off x="4920282" y="4986755"/>
            <a:ext cx="3174237" cy="1603725"/>
          </a:xfrm>
          <a:prstGeom prst="rect">
            <a:avLst/>
          </a:prstGeom>
          <a:noFill/>
          <a:ln w="9525">
            <a:noFill/>
            <a:miter lim="800000"/>
            <a:headEnd/>
            <a:tailEnd/>
          </a:ln>
        </p:spPr>
      </p:pic>
      <p:pic>
        <p:nvPicPr>
          <p:cNvPr id="54" name="Picture 4"/>
          <p:cNvPicPr>
            <a:picLocks noChangeAspect="1"/>
          </p:cNvPicPr>
          <p:nvPr/>
        </p:nvPicPr>
        <p:blipFill>
          <a:blip r:embed="rId6" cstate="print"/>
          <a:srcRect/>
          <a:stretch>
            <a:fillRect/>
          </a:stretch>
        </p:blipFill>
        <p:spPr bwMode="auto">
          <a:xfrm>
            <a:off x="6871896" y="5098472"/>
            <a:ext cx="2272104" cy="1771403"/>
          </a:xfrm>
          <a:prstGeom prst="rect">
            <a:avLst/>
          </a:prstGeom>
          <a:noFill/>
          <a:ln w="9525">
            <a:noFill/>
            <a:miter lim="800000"/>
            <a:headEnd/>
            <a:tailEnd/>
          </a:ln>
        </p:spPr>
      </p:pic>
      <p:sp>
        <p:nvSpPr>
          <p:cNvPr id="55" name="Text Box 9"/>
          <p:cNvSpPr txBox="1">
            <a:spLocks noChangeArrowheads="1"/>
          </p:cNvSpPr>
          <p:nvPr/>
        </p:nvSpPr>
        <p:spPr bwMode="auto">
          <a:xfrm>
            <a:off x="8024711" y="4854375"/>
            <a:ext cx="630723" cy="249123"/>
          </a:xfrm>
          <a:prstGeom prst="rect">
            <a:avLst/>
          </a:prstGeom>
          <a:noFill/>
          <a:ln w="28575" algn="ctr">
            <a:noFill/>
            <a:miter lim="800000"/>
            <a:headEnd/>
            <a:tailEnd/>
          </a:ln>
        </p:spPr>
        <p:txBody>
          <a:bodyPr wrap="none" lIns="82124" tIns="41061" rIns="82124" bIns="41061">
            <a:spAutoFit/>
          </a:bodyPr>
          <a:lstStyle/>
          <a:p>
            <a:pPr algn="l" defTabSz="814388" rtl="0" eaLnBrk="0" fontAlgn="base" hangingPunct="0">
              <a:lnSpc>
                <a:spcPct val="90000"/>
              </a:lnSpc>
              <a:spcBef>
                <a:spcPct val="0"/>
              </a:spcBef>
              <a:spcAft>
                <a:spcPct val="0"/>
              </a:spcAft>
            </a:pPr>
            <a:r>
              <a:rPr lang="en-US" sz="1200" b="1" kern="1200" dirty="0" err="1">
                <a:solidFill>
                  <a:srgbClr val="015F85"/>
                </a:solidFill>
                <a:latin typeface="Arial" charset="0"/>
                <a:ea typeface="+mn-ea"/>
                <a:cs typeface="+mn-cs"/>
              </a:rPr>
              <a:t>FindIT</a:t>
            </a:r>
            <a:endParaRPr lang="en-US" sz="1200" b="1" kern="1200" dirty="0">
              <a:solidFill>
                <a:srgbClr val="015F85"/>
              </a:solidFill>
              <a:latin typeface="Arial" charset="0"/>
              <a:ea typeface="+mn-ea"/>
              <a:cs typeface="+mn-cs"/>
            </a:endParaRPr>
          </a:p>
        </p:txBody>
      </p:sp>
      <p:sp>
        <p:nvSpPr>
          <p:cNvPr id="57" name="Text Box 9"/>
          <p:cNvSpPr txBox="1">
            <a:spLocks noChangeArrowheads="1"/>
          </p:cNvSpPr>
          <p:nvPr/>
        </p:nvSpPr>
        <p:spPr bwMode="auto">
          <a:xfrm>
            <a:off x="4390685" y="4344326"/>
            <a:ext cx="1060777" cy="415323"/>
          </a:xfrm>
          <a:prstGeom prst="rect">
            <a:avLst/>
          </a:prstGeom>
          <a:noFill/>
          <a:ln w="28575" algn="ctr">
            <a:noFill/>
            <a:miter lim="800000"/>
            <a:headEnd/>
            <a:tailEnd/>
          </a:ln>
        </p:spPr>
        <p:txBody>
          <a:bodyPr wrap="none" lIns="82124" tIns="41061" rIns="82124" bIns="41061">
            <a:spAutoFit/>
          </a:bodyPr>
          <a:lstStyle/>
          <a:p>
            <a:pPr algn="ctr" defTabSz="814388" rtl="0" eaLnBrk="0" fontAlgn="base" hangingPunct="0">
              <a:lnSpc>
                <a:spcPct val="90000"/>
              </a:lnSpc>
              <a:spcBef>
                <a:spcPct val="0"/>
              </a:spcBef>
              <a:spcAft>
                <a:spcPct val="0"/>
              </a:spcAft>
            </a:pPr>
            <a:r>
              <a:rPr lang="en-US" sz="1200" b="1" kern="1200" dirty="0" smtClean="0">
                <a:solidFill>
                  <a:srgbClr val="015F85"/>
                </a:solidFill>
                <a:latin typeface="Arial" charset="0"/>
                <a:ea typeface="+mn-ea"/>
                <a:cs typeface="+mn-cs"/>
              </a:rPr>
              <a:t>SNMP Mgmt</a:t>
            </a:r>
          </a:p>
          <a:p>
            <a:pPr algn="ctr" defTabSz="814388" rtl="0" eaLnBrk="0" fontAlgn="base" hangingPunct="0">
              <a:lnSpc>
                <a:spcPct val="90000"/>
              </a:lnSpc>
              <a:spcBef>
                <a:spcPct val="0"/>
              </a:spcBef>
              <a:spcAft>
                <a:spcPct val="0"/>
              </a:spcAft>
            </a:pPr>
            <a:r>
              <a:rPr lang="en-US" sz="1200" b="1" dirty="0" smtClean="0">
                <a:solidFill>
                  <a:srgbClr val="015F85"/>
                </a:solidFill>
                <a:latin typeface="Arial" charset="0"/>
              </a:rPr>
              <a:t>Platform</a:t>
            </a:r>
            <a:endParaRPr lang="en-US" sz="1200" b="1" kern="1200" dirty="0">
              <a:solidFill>
                <a:srgbClr val="015F85"/>
              </a:solidFill>
              <a:latin typeface="Arial" charset="0"/>
              <a:ea typeface="+mn-ea"/>
              <a:cs typeface="+mn-cs"/>
            </a:endParaRPr>
          </a:p>
        </p:txBody>
      </p:sp>
    </p:spTree>
    <p:extLst>
      <p:ext uri="{BB962C8B-B14F-4D97-AF65-F5344CB8AC3E}">
        <p14:creationId xmlns:p14="http://schemas.microsoft.com/office/powerpoint/2010/main" val="363222449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3"/>
          <p:cNvGrpSpPr/>
          <p:nvPr/>
        </p:nvGrpSpPr>
        <p:grpSpPr>
          <a:xfrm>
            <a:off x="0" y="1448486"/>
            <a:ext cx="9145588" cy="5220874"/>
            <a:chOff x="0" y="1577975"/>
            <a:chExt cx="9145588" cy="4710681"/>
          </a:xfrm>
        </p:grpSpPr>
        <p:sp>
          <p:nvSpPr>
            <p:cNvPr id="17" name="Rectangle 29"/>
            <p:cNvSpPr>
              <a:spLocks noChangeArrowheads="1"/>
            </p:cNvSpPr>
            <p:nvPr/>
          </p:nvSpPr>
          <p:spPr bwMode="auto">
            <a:xfrm>
              <a:off x="0" y="6165549"/>
              <a:ext cx="9144000" cy="123107"/>
            </a:xfrm>
            <a:prstGeom prst="rect">
              <a:avLst/>
            </a:prstGeom>
            <a:gradFill rotWithShape="1">
              <a:gsLst>
                <a:gs pos="0">
                  <a:srgbClr val="000000">
                    <a:alpha val="65000"/>
                  </a:srgbClr>
                </a:gs>
                <a:gs pos="100000">
                  <a:srgbClr val="000000">
                    <a:alpha val="0"/>
                  </a:srgbClr>
                </a:gs>
              </a:gsLst>
              <a:path path="shape">
                <a:fillToRect l="50000" t="50000" r="50000" b="50000"/>
              </a:path>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8" name="Rectangle 60"/>
            <p:cNvSpPr>
              <a:spLocks noChangeArrowheads="1"/>
            </p:cNvSpPr>
            <p:nvPr/>
          </p:nvSpPr>
          <p:spPr bwMode="auto">
            <a:xfrm>
              <a:off x="0" y="1583508"/>
              <a:ext cx="9145588" cy="4629635"/>
            </a:xfrm>
            <a:prstGeom prst="rect">
              <a:avLst/>
            </a:prstGeom>
            <a:solidFill>
              <a:schemeClr val="bg2">
                <a:lumMod val="75000"/>
              </a:schemeClr>
            </a:soli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9" name="Rectangle 60"/>
            <p:cNvSpPr>
              <a:spLocks noChangeArrowheads="1"/>
            </p:cNvSpPr>
            <p:nvPr/>
          </p:nvSpPr>
          <p:spPr bwMode="auto">
            <a:xfrm>
              <a:off x="0" y="1584891"/>
              <a:ext cx="9144000" cy="4629636"/>
            </a:xfrm>
            <a:prstGeom prst="rect">
              <a:avLst/>
            </a:prstGeom>
            <a:gradFill rotWithShape="1">
              <a:gsLst>
                <a:gs pos="0">
                  <a:schemeClr val="bg1">
                    <a:alpha val="5000"/>
                  </a:schemeClr>
                </a:gs>
                <a:gs pos="50000">
                  <a:srgbClr val="E6E6E8">
                    <a:alpha val="95000"/>
                  </a:srgbClr>
                </a:gs>
                <a:gs pos="100000">
                  <a:schemeClr val="bg1">
                    <a:alpha val="5000"/>
                  </a:schemeClr>
                </a:gs>
              </a:gsLst>
              <a:lin ang="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pPr algn="ctr" fontAlgn="base">
                <a:spcBef>
                  <a:spcPct val="0"/>
                </a:spcBef>
                <a:spcAft>
                  <a:spcPct val="0"/>
                </a:spcAft>
              </a:pPr>
              <a:endParaRPr lang="en-US" dirty="0" smtClean="0">
                <a:latin typeface="Arial" pitchFamily="34" charset="0"/>
              </a:endParaRPr>
            </a:p>
          </p:txBody>
        </p:sp>
        <p:sp>
          <p:nvSpPr>
            <p:cNvPr id="20" name="Line 32"/>
            <p:cNvSpPr>
              <a:spLocks noChangeShapeType="1"/>
            </p:cNvSpPr>
            <p:nvPr/>
          </p:nvSpPr>
          <p:spPr bwMode="auto">
            <a:xfrm>
              <a:off x="0" y="1577975"/>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p>
          </p:txBody>
        </p:sp>
        <p:sp>
          <p:nvSpPr>
            <p:cNvPr id="21" name="Line 33"/>
            <p:cNvSpPr>
              <a:spLocks noChangeShapeType="1"/>
            </p:cNvSpPr>
            <p:nvPr/>
          </p:nvSpPr>
          <p:spPr bwMode="auto">
            <a:xfrm>
              <a:off x="0" y="6207610"/>
              <a:ext cx="9144000" cy="0"/>
            </a:xfrm>
            <a:prstGeom prst="line">
              <a:avLst/>
            </a:prstGeom>
            <a:noFill/>
            <a:ln w="1905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p>
          </p:txBody>
        </p:sp>
      </p:grpSp>
      <p:sp>
        <p:nvSpPr>
          <p:cNvPr id="22" name="Rectangle 2"/>
          <p:cNvSpPr>
            <a:spLocks noChangeArrowheads="1"/>
          </p:cNvSpPr>
          <p:nvPr/>
        </p:nvSpPr>
        <p:spPr bwMode="auto">
          <a:xfrm rot="-5400000">
            <a:off x="2705314" y="-1178203"/>
            <a:ext cx="3733373" cy="9144002"/>
          </a:xfrm>
          <a:prstGeom prst="rect">
            <a:avLst/>
          </a:prstGeom>
          <a:gradFill flip="none" rotWithShape="1">
            <a:gsLst>
              <a:gs pos="0">
                <a:schemeClr val="bg1"/>
              </a:gs>
              <a:gs pos="100000">
                <a:srgbClr val="0183B7">
                  <a:alpha val="0"/>
                </a:srgbClr>
              </a:gs>
            </a:gsLst>
            <a:lin ang="10800000" scaled="1"/>
            <a:tileRect/>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solidFill>
                <a:prstClr val="black"/>
              </a:solidFill>
            </a:endParaRPr>
          </a:p>
        </p:txBody>
      </p:sp>
      <p:grpSp>
        <p:nvGrpSpPr>
          <p:cNvPr id="3" name="Group 29"/>
          <p:cNvGrpSpPr/>
          <p:nvPr/>
        </p:nvGrpSpPr>
        <p:grpSpPr>
          <a:xfrm>
            <a:off x="5077998" y="1800664"/>
            <a:ext cx="4021981" cy="4220307"/>
            <a:chOff x="5345729" y="1603712"/>
            <a:chExt cx="4032490" cy="4220307"/>
          </a:xfrm>
        </p:grpSpPr>
        <p:sp>
          <p:nvSpPr>
            <p:cNvPr id="27" name="Oval 9"/>
            <p:cNvSpPr>
              <a:spLocks noChangeArrowheads="1"/>
            </p:cNvSpPr>
            <p:nvPr/>
          </p:nvSpPr>
          <p:spPr bwMode="auto">
            <a:xfrm>
              <a:off x="5358572" y="1629396"/>
              <a:ext cx="4019647" cy="4194623"/>
            </a:xfrm>
            <a:prstGeom prst="roundRect">
              <a:avLst>
                <a:gd name="adj" fmla="val 5463"/>
              </a:avLst>
            </a:prstGeom>
            <a:gradFill rotWithShape="1">
              <a:gsLst>
                <a:gs pos="0">
                  <a:srgbClr val="47B0D5">
                    <a:alpha val="75000"/>
                  </a:srgbClr>
                </a:gs>
                <a:gs pos="100000">
                  <a:srgbClr val="47B0D5">
                    <a:gamma/>
                    <a:shade val="46275"/>
                    <a:invGamma/>
                    <a:alpha val="75000"/>
                  </a:srgbClr>
                </a:gs>
              </a:gsLst>
              <a:lin ang="5400000" scaled="1"/>
            </a:gradFill>
            <a:ln w="25400" algn="ctr">
              <a:solidFill>
                <a:srgbClr val="8E8E95"/>
              </a:solidFill>
              <a:round/>
              <a:headEnd/>
              <a:tailEnd/>
            </a:ln>
            <a:effectLst/>
          </p:spPr>
          <p:txBody>
            <a:bodyPr vert="horz" wrap="square" lIns="82124" tIns="41061" rIns="82124" bIns="41061" numCol="1" anchor="ctr" anchorCtr="0" compatLnSpc="1">
              <a:prstTxWarp prst="textNoShape">
                <a:avLst/>
              </a:prstTxWarp>
              <a:noAutofit/>
            </a:bodyPr>
            <a:lstStyle/>
            <a:p>
              <a:endParaRPr lang="en-US" dirty="0"/>
            </a:p>
          </p:txBody>
        </p:sp>
        <p:sp>
          <p:nvSpPr>
            <p:cNvPr id="28" name="Oval 8"/>
            <p:cNvSpPr>
              <a:spLocks noChangeArrowheads="1"/>
            </p:cNvSpPr>
            <p:nvPr/>
          </p:nvSpPr>
          <p:spPr bwMode="auto">
            <a:xfrm>
              <a:off x="5345729" y="1603712"/>
              <a:ext cx="3955435" cy="2460912"/>
            </a:xfrm>
            <a:prstGeom prst="roundRect">
              <a:avLst>
                <a:gd name="adj" fmla="val 7794"/>
              </a:avLst>
            </a:prstGeom>
            <a:gradFill rotWithShape="1">
              <a:gsLst>
                <a:gs pos="0">
                  <a:srgbClr val="FFFFFF">
                    <a:alpha val="69000"/>
                  </a:srgbClr>
                </a:gs>
                <a:gs pos="100000">
                  <a:srgbClr val="000000">
                    <a:alpha val="0"/>
                  </a:srgbClr>
                </a:gs>
              </a:gsLst>
              <a:lin ang="5400000" scaled="1"/>
            </a:gradFill>
            <a:ln w="9525" algn="ctr">
              <a:noFill/>
              <a:round/>
              <a:headEnd/>
              <a:tailEnd/>
            </a:ln>
            <a:effectLst/>
          </p:spPr>
          <p:txBody>
            <a:bodyPr vert="horz" wrap="none" lIns="73025" tIns="36511" rIns="73025" bIns="36511" numCol="1" anchor="ctr" anchorCtr="0" compatLnSpc="1">
              <a:prstTxWarp prst="textNoShape">
                <a:avLst/>
              </a:prstTxWarp>
              <a:noAutofit/>
            </a:bodyPr>
            <a:lstStyle/>
            <a:p>
              <a:endParaRPr lang="en-US" dirty="0"/>
            </a:p>
          </p:txBody>
        </p:sp>
      </p:grpSp>
      <p:sp>
        <p:nvSpPr>
          <p:cNvPr id="30722" name="Rectangle 6"/>
          <p:cNvSpPr>
            <a:spLocks noChangeArrowheads="1"/>
          </p:cNvSpPr>
          <p:nvPr/>
        </p:nvSpPr>
        <p:spPr bwMode="auto">
          <a:xfrm>
            <a:off x="674688" y="301625"/>
            <a:ext cx="8145462" cy="838200"/>
          </a:xfrm>
          <a:prstGeom prst="rect">
            <a:avLst/>
          </a:prstGeom>
          <a:noFill/>
          <a:ln w="9525" algn="ctr">
            <a:noFill/>
            <a:miter lim="800000"/>
            <a:headEnd/>
            <a:tailEnd/>
          </a:ln>
        </p:spPr>
        <p:txBody>
          <a:bodyPr lIns="82124" tIns="41061" rIns="82124" bIns="41061" anchor="b"/>
          <a:lstStyle/>
          <a:p>
            <a:pPr defTabSz="814388">
              <a:lnSpc>
                <a:spcPct val="90000"/>
              </a:lnSpc>
            </a:pPr>
            <a:endParaRPr lang="en-US" sz="3200" dirty="0">
              <a:solidFill>
                <a:schemeClr val="tx2"/>
              </a:solidFill>
            </a:endParaRPr>
          </a:p>
        </p:txBody>
      </p:sp>
      <p:sp>
        <p:nvSpPr>
          <p:cNvPr id="13" name="Title 12"/>
          <p:cNvSpPr>
            <a:spLocks noGrp="1"/>
          </p:cNvSpPr>
          <p:nvPr>
            <p:ph type="title"/>
          </p:nvPr>
        </p:nvSpPr>
        <p:spPr>
          <a:xfrm>
            <a:off x="793751" y="304800"/>
            <a:ext cx="7435849" cy="838200"/>
          </a:xfrm>
        </p:spPr>
        <p:txBody>
          <a:bodyPr/>
          <a:lstStyle/>
          <a:p>
            <a:r>
              <a:rPr lang="en-US" dirty="0" smtClean="0"/>
              <a:t>Cisco 300 Series </a:t>
            </a:r>
            <a:br>
              <a:rPr lang="en-US" dirty="0" smtClean="0"/>
            </a:br>
            <a:r>
              <a:rPr lang="en-US" sz="2400" b="0" dirty="0" smtClean="0">
                <a:solidFill>
                  <a:schemeClr val="accent4"/>
                </a:solidFill>
              </a:rPr>
              <a:t>Warranty</a:t>
            </a:r>
          </a:p>
        </p:txBody>
      </p:sp>
      <p:pic>
        <p:nvPicPr>
          <p:cNvPr id="23" name="Picture 2" descr="\\Mv-fs\Projects\Cisco\References\Brand Assets\Corporate Imagery\PNG Images\People\HAJ08153 copy.png"/>
          <p:cNvPicPr>
            <a:picLocks noChangeAspect="1" noChangeArrowheads="1"/>
          </p:cNvPicPr>
          <p:nvPr/>
        </p:nvPicPr>
        <p:blipFill>
          <a:blip r:embed="rId2" cstate="print"/>
          <a:srcRect/>
          <a:stretch>
            <a:fillRect/>
          </a:stretch>
        </p:blipFill>
        <p:spPr bwMode="auto">
          <a:xfrm>
            <a:off x="5074923" y="2743205"/>
            <a:ext cx="3945259" cy="2637106"/>
          </a:xfrm>
          <a:prstGeom prst="rect">
            <a:avLst/>
          </a:prstGeom>
          <a:noFill/>
          <a:effectLst>
            <a:reflection blurRad="6350" stA="52000" endA="300" endPos="35000" dir="5400000" sy="-100000" algn="bl" rotWithShape="0"/>
          </a:effectLst>
        </p:spPr>
      </p:pic>
      <p:sp>
        <p:nvSpPr>
          <p:cNvPr id="14" name="Content Placeholder 163"/>
          <p:cNvSpPr>
            <a:spLocks noGrp="1"/>
          </p:cNvSpPr>
          <p:nvPr>
            <p:ph idx="4294967295"/>
          </p:nvPr>
        </p:nvSpPr>
        <p:spPr>
          <a:xfrm>
            <a:off x="793751" y="1655078"/>
            <a:ext cx="4081140" cy="4261524"/>
          </a:xfrm>
        </p:spPr>
        <p:txBody>
          <a:bodyPr>
            <a:noAutofit/>
          </a:bodyPr>
          <a:lstStyle/>
          <a:p>
            <a:pPr marL="171450" indent="-171450">
              <a:spcBef>
                <a:spcPts val="600"/>
              </a:spcBef>
              <a:buFont typeface="Wingdings" pitchFamily="2" charset="2"/>
              <a:buNone/>
              <a:defRPr/>
            </a:pPr>
            <a:r>
              <a:rPr lang="en-US" sz="2200" dirty="0" smtClean="0"/>
              <a:t>Length</a:t>
            </a:r>
          </a:p>
          <a:p>
            <a:pPr marL="342900" indent="-165100">
              <a:spcBef>
                <a:spcPts val="600"/>
              </a:spcBef>
              <a:defRPr/>
            </a:pPr>
            <a:r>
              <a:rPr lang="en-US" sz="1800" dirty="0" smtClean="0"/>
              <a:t>Limited lifetime warranty (new)</a:t>
            </a:r>
          </a:p>
          <a:p>
            <a:pPr marL="171450" indent="-171450">
              <a:spcBef>
                <a:spcPts val="600"/>
              </a:spcBef>
              <a:buFont typeface="Wingdings" pitchFamily="2" charset="2"/>
              <a:buNone/>
              <a:defRPr/>
            </a:pPr>
            <a:r>
              <a:rPr lang="en-US" sz="2200" dirty="0" smtClean="0"/>
              <a:t>Hardware Replacement</a:t>
            </a:r>
          </a:p>
          <a:p>
            <a:pPr marL="342900" indent="-165100">
              <a:spcBef>
                <a:spcPts val="600"/>
              </a:spcBef>
              <a:defRPr/>
            </a:pPr>
            <a:r>
              <a:rPr lang="en-US" sz="1800" dirty="0" smtClean="0"/>
              <a:t>Next business day advance replacement (where available, otherwise same day ship)</a:t>
            </a:r>
          </a:p>
          <a:p>
            <a:pPr marL="171450" indent="-171450">
              <a:spcBef>
                <a:spcPts val="600"/>
              </a:spcBef>
              <a:buFont typeface="Wingdings" pitchFamily="2" charset="2"/>
              <a:buNone/>
              <a:defRPr/>
            </a:pPr>
            <a:r>
              <a:rPr lang="en-US" sz="2200" dirty="0" smtClean="0"/>
              <a:t>Complimentary Phone Support</a:t>
            </a:r>
          </a:p>
          <a:p>
            <a:pPr marL="342900" indent="-165100">
              <a:spcBef>
                <a:spcPts val="600"/>
              </a:spcBef>
              <a:defRPr/>
            </a:pPr>
            <a:r>
              <a:rPr lang="en-US" sz="1800" dirty="0" smtClean="0"/>
              <a:t>One year</a:t>
            </a:r>
          </a:p>
          <a:p>
            <a:pPr marL="171450" indent="-171450">
              <a:spcBef>
                <a:spcPts val="600"/>
              </a:spcBef>
              <a:buFont typeface="Wingdings" pitchFamily="2" charset="2"/>
              <a:buNone/>
              <a:defRPr/>
            </a:pPr>
            <a:r>
              <a:rPr lang="en-US" sz="2200" dirty="0" smtClean="0"/>
              <a:t>Online Chat Support</a:t>
            </a:r>
          </a:p>
          <a:p>
            <a:pPr marL="342900" indent="-165100">
              <a:spcBef>
                <a:spcPts val="600"/>
              </a:spcBef>
              <a:defRPr/>
            </a:pPr>
            <a:r>
              <a:rPr lang="en-US" sz="1800" dirty="0" smtClean="0"/>
              <a:t>One year</a:t>
            </a:r>
          </a:p>
          <a:p>
            <a:pPr marL="171450" indent="-171450">
              <a:spcBef>
                <a:spcPts val="600"/>
              </a:spcBef>
              <a:buNone/>
              <a:defRPr/>
            </a:pPr>
            <a:r>
              <a:rPr lang="en-US" sz="2200" dirty="0" smtClean="0"/>
              <a:t>Software Updates for bug fixes</a:t>
            </a:r>
          </a:p>
          <a:p>
            <a:pPr marL="342900" indent="-165100">
              <a:spcBef>
                <a:spcPts val="600"/>
              </a:spcBef>
              <a:defRPr/>
            </a:pPr>
            <a:r>
              <a:rPr lang="en-US" sz="1800" dirty="0" smtClean="0"/>
              <a:t>Term of warranty</a:t>
            </a:r>
          </a:p>
          <a:p>
            <a:pPr marL="342900" indent="-165100">
              <a:spcBef>
                <a:spcPts val="600"/>
              </a:spcBef>
              <a:buNone/>
              <a:defRPr/>
            </a:pPr>
            <a:endParaRPr lang="en-US" sz="1800" dirty="0" smtClean="0"/>
          </a:p>
        </p:txBody>
      </p:sp>
      <p:sp>
        <p:nvSpPr>
          <p:cNvPr id="24" name="Oval 51"/>
          <p:cNvSpPr>
            <a:spLocks noChangeArrowheads="1"/>
          </p:cNvSpPr>
          <p:nvPr/>
        </p:nvSpPr>
        <p:spPr bwMode="auto">
          <a:xfrm>
            <a:off x="8937625" y="6621463"/>
            <a:ext cx="95250" cy="88900"/>
          </a:xfrm>
          <a:prstGeom prst="ellipse">
            <a:avLst/>
          </a:prstGeom>
          <a:solidFill>
            <a:schemeClr val="accent2"/>
          </a:solidFill>
          <a:ln w="9525">
            <a:solidFill>
              <a:schemeClr val="tx1"/>
            </a:solidFill>
            <a:round/>
            <a:headEnd/>
            <a:tailEnd/>
          </a:ln>
        </p:spPr>
        <p:txBody>
          <a:bodyPr wrap="none" anchor="ctr"/>
          <a:lstStyle/>
          <a:p>
            <a:endParaRPr lang="en-US" dirty="0"/>
          </a:p>
        </p:txBody>
      </p:sp>
    </p:spTree>
    <p:extLst>
      <p:ext uri="{BB962C8B-B14F-4D97-AF65-F5344CB8AC3E}">
        <p14:creationId xmlns:p14="http://schemas.microsoft.com/office/powerpoint/2010/main" val="88784509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0"/>
          <p:cNvSpPr>
            <a:spLocks noChangeArrowheads="1"/>
          </p:cNvSpPr>
          <p:nvPr/>
        </p:nvSpPr>
        <p:spPr bwMode="auto">
          <a:xfrm>
            <a:off x="0" y="1412776"/>
            <a:ext cx="9144000" cy="5131051"/>
          </a:xfrm>
          <a:prstGeom prst="rect">
            <a:avLst/>
          </a:prstGeom>
          <a:solidFill>
            <a:schemeClr val="bg1"/>
          </a:soli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236538" marR="0" lvl="1" indent="-236538" fontAlgn="base">
              <a:lnSpc>
                <a:spcPct val="80000"/>
              </a:lnSpc>
              <a:spcBef>
                <a:spcPts val="840"/>
              </a:spcBef>
              <a:spcAft>
                <a:spcPct val="0"/>
              </a:spcAft>
              <a:buClr>
                <a:schemeClr val="accent1"/>
              </a:buClr>
              <a:buSzTx/>
              <a:buFont typeface="Wingdings" pitchFamily="2" charset="2"/>
              <a:buChar char="§"/>
              <a:tabLst/>
            </a:pPr>
            <a:endParaRPr lang="en-US" smtClean="0"/>
          </a:p>
        </p:txBody>
      </p:sp>
      <p:sp>
        <p:nvSpPr>
          <p:cNvPr id="21" name="Rectangle 10"/>
          <p:cNvSpPr>
            <a:spLocks noChangeArrowheads="1"/>
          </p:cNvSpPr>
          <p:nvPr/>
        </p:nvSpPr>
        <p:spPr bwMode="auto">
          <a:xfrm>
            <a:off x="124" y="5805264"/>
            <a:ext cx="9153004" cy="752476"/>
          </a:xfrm>
          <a:prstGeom prst="rect">
            <a:avLst/>
          </a:prstGeom>
          <a:gradFill rotWithShape="1">
            <a:gsLst>
              <a:gs pos="0">
                <a:srgbClr val="47B0D5">
                  <a:alpha val="75000"/>
                </a:srgbClr>
              </a:gs>
              <a:gs pos="100000">
                <a:srgbClr val="47B0D5">
                  <a:gamma/>
                  <a:shade val="46275"/>
                  <a:invGamma/>
                  <a:alpha val="75000"/>
                </a:srgbClr>
              </a:gs>
            </a:gsLst>
            <a:lin ang="5400000" scaled="1"/>
          </a:gradFill>
          <a:ln w="25400" algn="ctr">
            <a:noFill/>
            <a:round/>
            <a:headEnd/>
            <a:tailEnd/>
          </a:ln>
          <a:effectLst/>
        </p:spPr>
        <p:txBody>
          <a:bodyPr vert="horz" wrap="square" lIns="82124" tIns="41061" rIns="82124" bIns="41061" numCol="1" anchor="ctr" anchorCtr="0" compatLnSpc="1">
            <a:prstTxWarp prst="textNoShape">
              <a:avLst/>
            </a:prstTxWarp>
            <a:noAutofit/>
          </a:bodyPr>
          <a:lstStyle/>
          <a:p>
            <a:pPr fontAlgn="base">
              <a:lnSpc>
                <a:spcPct val="90000"/>
              </a:lnSpc>
              <a:spcBef>
                <a:spcPct val="0"/>
              </a:spcBef>
              <a:spcAft>
                <a:spcPct val="0"/>
              </a:spcAft>
            </a:pPr>
            <a:endParaRPr lang="en-US"/>
          </a:p>
        </p:txBody>
      </p:sp>
      <p:sp>
        <p:nvSpPr>
          <p:cNvPr id="2" name="Title 1"/>
          <p:cNvSpPr>
            <a:spLocks noGrp="1"/>
          </p:cNvSpPr>
          <p:nvPr>
            <p:ph type="title"/>
          </p:nvPr>
        </p:nvSpPr>
        <p:spPr/>
        <p:txBody>
          <a:bodyPr/>
          <a:lstStyle/>
          <a:p>
            <a:r>
              <a:rPr lang="en-US" dirty="0" err="1" smtClean="0"/>
              <a:t>Tolly</a:t>
            </a:r>
            <a:r>
              <a:rPr lang="en-US" dirty="0" smtClean="0"/>
              <a:t> Independent Validation </a:t>
            </a:r>
            <a:endParaRPr lang="en-US" dirty="0"/>
          </a:p>
        </p:txBody>
      </p:sp>
      <p:sp>
        <p:nvSpPr>
          <p:cNvPr id="10" name="Rectangle 3"/>
          <p:cNvSpPr txBox="1">
            <a:spLocks noChangeArrowheads="1"/>
          </p:cNvSpPr>
          <p:nvPr/>
        </p:nvSpPr>
        <p:spPr>
          <a:xfrm>
            <a:off x="768351" y="1521242"/>
            <a:ext cx="4921249" cy="4240893"/>
          </a:xfrm>
          <a:prstGeom prst="rect">
            <a:avLst/>
          </a:prstGeom>
        </p:spPr>
        <p:txBody>
          <a:bodyPr vert="horz" lIns="91440" tIns="45720" rIns="91440" bIns="45720" rtlCol="0">
            <a:noAutofit/>
          </a:bodyPr>
          <a:lstStyle/>
          <a:p>
            <a:pPr marL="237744" indent="-237744">
              <a:lnSpc>
                <a:spcPct val="95000"/>
              </a:lnSpc>
              <a:spcBef>
                <a:spcPts val="600"/>
              </a:spcBef>
              <a:buClr>
                <a:schemeClr val="accent1"/>
              </a:buClr>
              <a:buFont typeface="Wingdings" pitchFamily="2" charset="2"/>
              <a:buChar char="§"/>
              <a:defRPr/>
            </a:pPr>
            <a:r>
              <a:rPr lang="en-US" sz="2000" dirty="0" smtClean="0">
                <a:solidFill>
                  <a:srgbClr val="4C4C4C"/>
                </a:solidFill>
              </a:rPr>
              <a:t>3</a:t>
            </a:r>
            <a:r>
              <a:rPr lang="en-US" sz="2000" baseline="30000" dirty="0" smtClean="0">
                <a:solidFill>
                  <a:srgbClr val="4C4C4C"/>
                </a:solidFill>
              </a:rPr>
              <a:t>rd</a:t>
            </a:r>
            <a:r>
              <a:rPr lang="en-US" sz="2000" dirty="0" smtClean="0">
                <a:solidFill>
                  <a:srgbClr val="4C4C4C"/>
                </a:solidFill>
              </a:rPr>
              <a:t> party </a:t>
            </a:r>
            <a:r>
              <a:rPr lang="en-US" sz="2000" dirty="0" err="1" smtClean="0">
                <a:solidFill>
                  <a:srgbClr val="4C4C4C"/>
                </a:solidFill>
              </a:rPr>
              <a:t>Tolly</a:t>
            </a:r>
            <a:r>
              <a:rPr lang="en-US" sz="2000" dirty="0" smtClean="0">
                <a:solidFill>
                  <a:srgbClr val="4C4C4C"/>
                </a:solidFill>
              </a:rPr>
              <a:t> Group report/analysis</a:t>
            </a:r>
          </a:p>
          <a:p>
            <a:pPr marL="237744" indent="-237744">
              <a:lnSpc>
                <a:spcPct val="95000"/>
              </a:lnSpc>
              <a:spcBef>
                <a:spcPts val="600"/>
              </a:spcBef>
              <a:buClr>
                <a:schemeClr val="accent1"/>
              </a:buClr>
              <a:buFont typeface="Wingdings" pitchFamily="2" charset="2"/>
              <a:buChar char="§"/>
              <a:defRPr/>
            </a:pPr>
            <a:r>
              <a:rPr lang="en-US" sz="2000" dirty="0" smtClean="0">
                <a:solidFill>
                  <a:srgbClr val="4C4C4C"/>
                </a:solidFill>
              </a:rPr>
              <a:t>Test compares</a:t>
            </a:r>
          </a:p>
          <a:p>
            <a:pPr marL="694944" lvl="1" indent="-237744">
              <a:lnSpc>
                <a:spcPct val="95000"/>
              </a:lnSpc>
              <a:spcBef>
                <a:spcPts val="600"/>
              </a:spcBef>
              <a:buClr>
                <a:schemeClr val="accent1"/>
              </a:buClr>
              <a:buFont typeface="Wingdings" pitchFamily="2" charset="2"/>
              <a:buChar char="§"/>
              <a:defRPr/>
            </a:pPr>
            <a:r>
              <a:rPr lang="en-US" sz="2000" dirty="0" smtClean="0">
                <a:solidFill>
                  <a:srgbClr val="4C4C4C"/>
                </a:solidFill>
              </a:rPr>
              <a:t>Cisco 300 Series switches </a:t>
            </a:r>
          </a:p>
          <a:p>
            <a:pPr marL="694944" lvl="1" indent="-237744">
              <a:lnSpc>
                <a:spcPct val="95000"/>
              </a:lnSpc>
              <a:spcBef>
                <a:spcPts val="600"/>
              </a:spcBef>
              <a:buClr>
                <a:schemeClr val="accent1"/>
              </a:buClr>
              <a:buFont typeface="Wingdings" pitchFamily="2" charset="2"/>
              <a:buChar char="§"/>
              <a:defRPr/>
            </a:pPr>
            <a:r>
              <a:rPr lang="en-US" sz="2000" dirty="0" smtClean="0">
                <a:solidFill>
                  <a:srgbClr val="4C4C4C"/>
                </a:solidFill>
              </a:rPr>
              <a:t>HP Networking E-Series</a:t>
            </a:r>
          </a:p>
          <a:p>
            <a:pPr marL="694944" lvl="1" indent="-237744">
              <a:lnSpc>
                <a:spcPct val="95000"/>
              </a:lnSpc>
              <a:spcBef>
                <a:spcPts val="600"/>
              </a:spcBef>
              <a:buClr>
                <a:schemeClr val="accent1"/>
              </a:buClr>
              <a:buFont typeface="Wingdings" pitchFamily="2" charset="2"/>
              <a:buChar char="§"/>
              <a:defRPr/>
            </a:pPr>
            <a:r>
              <a:rPr lang="en-US" sz="2000" dirty="0" smtClean="0">
                <a:solidFill>
                  <a:srgbClr val="4C4C4C"/>
                </a:solidFill>
              </a:rPr>
              <a:t>NETGEAR</a:t>
            </a:r>
          </a:p>
          <a:p>
            <a:pPr marL="694944" lvl="1" indent="-237744">
              <a:lnSpc>
                <a:spcPct val="95000"/>
              </a:lnSpc>
              <a:spcBef>
                <a:spcPts val="600"/>
              </a:spcBef>
              <a:buClr>
                <a:schemeClr val="accent1"/>
              </a:buClr>
              <a:buFont typeface="Wingdings" pitchFamily="2" charset="2"/>
              <a:buChar char="§"/>
              <a:defRPr/>
            </a:pPr>
            <a:r>
              <a:rPr lang="en-US" sz="2000" dirty="0" smtClean="0">
                <a:solidFill>
                  <a:srgbClr val="4C4C4C"/>
                </a:solidFill>
              </a:rPr>
              <a:t>D-Link</a:t>
            </a:r>
          </a:p>
          <a:p>
            <a:pPr marL="237744" indent="-237744">
              <a:lnSpc>
                <a:spcPct val="95000"/>
              </a:lnSpc>
              <a:spcBef>
                <a:spcPts val="600"/>
              </a:spcBef>
              <a:buClr>
                <a:schemeClr val="accent1"/>
              </a:buClr>
              <a:buFont typeface="Wingdings" pitchFamily="2" charset="2"/>
              <a:buChar char="§"/>
              <a:defRPr/>
            </a:pPr>
            <a:r>
              <a:rPr lang="en-US" sz="2000" dirty="0" smtClean="0">
                <a:solidFill>
                  <a:srgbClr val="4C4C4C"/>
                </a:solidFill>
              </a:rPr>
              <a:t>300 Series switches win all categories</a:t>
            </a:r>
          </a:p>
          <a:p>
            <a:pPr marL="237744" indent="-237744">
              <a:lnSpc>
                <a:spcPct val="95000"/>
              </a:lnSpc>
              <a:spcBef>
                <a:spcPts val="600"/>
              </a:spcBef>
              <a:buClr>
                <a:schemeClr val="accent1"/>
              </a:buClr>
              <a:buFont typeface="Wingdings" pitchFamily="2" charset="2"/>
              <a:buChar char="§"/>
              <a:defRPr/>
            </a:pPr>
            <a:r>
              <a:rPr lang="en-US" sz="2000" dirty="0" smtClean="0">
                <a:solidFill>
                  <a:srgbClr val="4C4C4C"/>
                </a:solidFill>
              </a:rPr>
              <a:t>For full report:</a:t>
            </a:r>
          </a:p>
          <a:p>
            <a:pPr marL="237744" indent="-237744">
              <a:lnSpc>
                <a:spcPct val="95000"/>
              </a:lnSpc>
              <a:spcBef>
                <a:spcPts val="600"/>
              </a:spcBef>
              <a:buClr>
                <a:schemeClr val="accent1"/>
              </a:buClr>
              <a:defRPr/>
            </a:pPr>
            <a:r>
              <a:rPr lang="en-US" sz="2000" dirty="0" smtClean="0">
                <a:solidFill>
                  <a:srgbClr val="4C4C4C"/>
                </a:solidFill>
                <a:hlinkClick r:id="rId2"/>
              </a:rPr>
              <a:t>www.cisco.com/go/300switchestolly</a:t>
            </a:r>
            <a:r>
              <a:rPr lang="en-US" sz="2000" dirty="0" smtClean="0">
                <a:solidFill>
                  <a:srgbClr val="4C4C4C"/>
                </a:solidFill>
              </a:rPr>
              <a:t> </a:t>
            </a:r>
          </a:p>
          <a:p>
            <a:pPr marL="576072" marR="0" lvl="1" indent="0" algn="l" defTabSz="914400" rtl="0" eaLnBrk="1" fontAlgn="auto" latinLnBrk="0" hangingPunct="1">
              <a:lnSpc>
                <a:spcPct val="95000"/>
              </a:lnSpc>
              <a:spcBef>
                <a:spcPts val="600"/>
              </a:spcBef>
              <a:spcAft>
                <a:spcPts val="0"/>
              </a:spcAft>
              <a:buClrTx/>
              <a:buSzTx/>
              <a:buFont typeface="Arial" pitchFamily="34" charset="0"/>
              <a:buNone/>
              <a:tabLst/>
              <a:defRPr/>
            </a:pPr>
            <a:endParaRPr kumimoji="0" lang="en-US" sz="2000" b="0" i="0" u="none" strike="noStrike" kern="1200" cap="none" spc="0" normalizeH="0" baseline="0" noProof="0" dirty="0" smtClean="0">
              <a:ln>
                <a:noFill/>
              </a:ln>
              <a:solidFill>
                <a:srgbClr val="4C4C4C"/>
              </a:solidFill>
              <a:effectLst/>
              <a:uLnTx/>
              <a:uFillTx/>
              <a:latin typeface="+mn-lt"/>
              <a:ea typeface="+mn-ea"/>
              <a:cs typeface="+mn-cs"/>
            </a:endParaRPr>
          </a:p>
        </p:txBody>
      </p:sp>
      <p:pic>
        <p:nvPicPr>
          <p:cNvPr id="12" name="Picture 2"/>
          <p:cNvPicPr>
            <a:picLocks noChangeAspect="1" noChangeArrowheads="1"/>
          </p:cNvPicPr>
          <p:nvPr/>
        </p:nvPicPr>
        <p:blipFill>
          <a:blip r:embed="rId3"/>
          <a:srcRect l="52082" t="35189" r="19313" b="10073"/>
          <a:stretch>
            <a:fillRect/>
          </a:stretch>
        </p:blipFill>
        <p:spPr bwMode="auto">
          <a:xfrm>
            <a:off x="5779407" y="1474901"/>
            <a:ext cx="3224893" cy="3736428"/>
          </a:xfrm>
          <a:prstGeom prst="rect">
            <a:avLst/>
          </a:prstGeom>
          <a:noFill/>
          <a:ln w="9525">
            <a:noFill/>
            <a:miter lim="800000"/>
            <a:headEnd/>
            <a:tailEnd/>
          </a:ln>
        </p:spPr>
      </p:pic>
      <p:sp>
        <p:nvSpPr>
          <p:cNvPr id="13" name="Rectangle 12"/>
          <p:cNvSpPr/>
          <p:nvPr/>
        </p:nvSpPr>
        <p:spPr bwMode="auto">
          <a:xfrm>
            <a:off x="6146800" y="2943225"/>
            <a:ext cx="1200150" cy="180975"/>
          </a:xfrm>
          <a:prstGeom prst="rect">
            <a:avLst/>
          </a:prstGeom>
          <a:noFill/>
          <a:ln w="9525" cap="flat" cmpd="sng" algn="ctr">
            <a:solidFill>
              <a:schemeClr val="tx2"/>
            </a:solidFill>
            <a:prstDash val="solid"/>
            <a:round/>
            <a:headEnd type="none" w="med" len="med"/>
            <a:tailEnd type="none" w="med" len="med"/>
          </a:ln>
          <a:effectLst/>
        </p:spPr>
        <p:txBody>
          <a:bodyPr vert="horz" wrap="none" lIns="82124" tIns="41061" rIns="82124" bIns="41061" numCol="1" rtlCol="0" anchor="ctr" anchorCtr="0" compatLnSpc="1">
            <a:prstTxWarp prst="textNoShape">
              <a:avLst/>
            </a:prstTxWarp>
            <a:spAutoFit/>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4" name="Rectangle 13"/>
          <p:cNvSpPr/>
          <p:nvPr/>
        </p:nvSpPr>
        <p:spPr bwMode="auto">
          <a:xfrm>
            <a:off x="6156325" y="3762375"/>
            <a:ext cx="1514475" cy="161925"/>
          </a:xfrm>
          <a:prstGeom prst="rect">
            <a:avLst/>
          </a:prstGeom>
          <a:noFill/>
          <a:ln w="9525" cap="flat" cmpd="sng" algn="ctr">
            <a:solidFill>
              <a:schemeClr val="tx2"/>
            </a:solidFill>
            <a:prstDash val="solid"/>
            <a:round/>
            <a:headEnd type="none" w="med" len="med"/>
            <a:tailEnd type="none" w="med" len="med"/>
          </a:ln>
          <a:effectLst/>
        </p:spPr>
        <p:txBody>
          <a:bodyPr vert="horz" wrap="none" lIns="82124" tIns="41061" rIns="82124" bIns="41061" numCol="1" rtlCol="0" anchor="ctr" anchorCtr="0" compatLnSpc="1">
            <a:prstTxWarp prst="textNoShape">
              <a:avLst/>
            </a:prstTxWarp>
            <a:spAutoFit/>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5" name="Rectangle 14"/>
          <p:cNvSpPr/>
          <p:nvPr/>
        </p:nvSpPr>
        <p:spPr bwMode="auto">
          <a:xfrm>
            <a:off x="6156325" y="4657725"/>
            <a:ext cx="800100" cy="152400"/>
          </a:xfrm>
          <a:prstGeom prst="rect">
            <a:avLst/>
          </a:prstGeom>
          <a:noFill/>
          <a:ln w="9525" cap="flat" cmpd="sng" algn="ctr">
            <a:solidFill>
              <a:schemeClr val="tx2"/>
            </a:solidFill>
            <a:prstDash val="solid"/>
            <a:round/>
            <a:headEnd type="none" w="med" len="med"/>
            <a:tailEnd type="none" w="med" len="med"/>
          </a:ln>
          <a:effectLst/>
        </p:spPr>
        <p:txBody>
          <a:bodyPr vert="horz" wrap="none" lIns="82124" tIns="41061" rIns="82124" bIns="41061" numCol="1" rtlCol="0" anchor="ctr" anchorCtr="0" compatLnSpc="1">
            <a:prstTxWarp prst="textNoShape">
              <a:avLst/>
            </a:prstTxWarp>
            <a:spAutoFit/>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24" name="Rectangle 23"/>
          <p:cNvSpPr/>
          <p:nvPr/>
        </p:nvSpPr>
        <p:spPr>
          <a:xfrm>
            <a:off x="1397906" y="5805264"/>
            <a:ext cx="7022193" cy="697883"/>
          </a:xfrm>
          <a:prstGeom prst="rect">
            <a:avLst/>
          </a:prstGeom>
        </p:spPr>
        <p:txBody>
          <a:bodyPr wrap="square">
            <a:spAutoFit/>
          </a:bodyPr>
          <a:lstStyle/>
          <a:p>
            <a:pPr marL="237744" indent="-237744">
              <a:lnSpc>
                <a:spcPct val="95000"/>
              </a:lnSpc>
              <a:spcBef>
                <a:spcPts val="600"/>
              </a:spcBef>
              <a:buClr>
                <a:schemeClr val="accent1"/>
              </a:buClr>
              <a:defRPr/>
            </a:pPr>
            <a:r>
              <a:rPr lang="en-US" b="1" i="1" dirty="0" smtClean="0">
                <a:solidFill>
                  <a:srgbClr val="0071A0"/>
                </a:solidFill>
              </a:rPr>
              <a:t>“Cisco has raised the bar for this product category</a:t>
            </a:r>
            <a:r>
              <a:rPr lang="en-US" dirty="0" smtClean="0">
                <a:solidFill>
                  <a:srgbClr val="0071A0"/>
                </a:solidFill>
              </a:rPr>
              <a:t>”</a:t>
            </a:r>
          </a:p>
          <a:p>
            <a:pPr marL="237744" indent="-237744">
              <a:lnSpc>
                <a:spcPct val="95000"/>
              </a:lnSpc>
              <a:spcBef>
                <a:spcPts val="600"/>
              </a:spcBef>
              <a:buClr>
                <a:schemeClr val="accent1"/>
              </a:buClr>
              <a:defRPr/>
            </a:pPr>
            <a:r>
              <a:rPr lang="en-US" dirty="0" smtClean="0">
                <a:solidFill>
                  <a:srgbClr val="0071A0"/>
                </a:solidFill>
              </a:rPr>
              <a:t> – Kevin </a:t>
            </a:r>
            <a:r>
              <a:rPr lang="en-US" dirty="0" err="1" smtClean="0">
                <a:solidFill>
                  <a:srgbClr val="0071A0"/>
                </a:solidFill>
              </a:rPr>
              <a:t>Tolly</a:t>
            </a:r>
            <a:r>
              <a:rPr lang="en-US" dirty="0" smtClean="0">
                <a:solidFill>
                  <a:srgbClr val="0071A0"/>
                </a:solidFill>
              </a:rPr>
              <a:t>, Founder, The </a:t>
            </a:r>
            <a:r>
              <a:rPr lang="en-US" dirty="0" err="1" smtClean="0">
                <a:solidFill>
                  <a:srgbClr val="0071A0"/>
                </a:solidFill>
              </a:rPr>
              <a:t>Tolly</a:t>
            </a:r>
            <a:r>
              <a:rPr lang="en-US" dirty="0" smtClean="0">
                <a:solidFill>
                  <a:srgbClr val="0071A0"/>
                </a:solidFill>
              </a:rPr>
              <a:t> Group</a:t>
            </a:r>
          </a:p>
        </p:txBody>
      </p:sp>
    </p:spTree>
    <p:extLst>
      <p:ext uri="{BB962C8B-B14F-4D97-AF65-F5344CB8AC3E}">
        <p14:creationId xmlns:p14="http://schemas.microsoft.com/office/powerpoint/2010/main" val="321255829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extBox 7"/>
          <p:cNvSpPr txBox="1">
            <a:spLocks noChangeArrowheads="1"/>
          </p:cNvSpPr>
          <p:nvPr/>
        </p:nvSpPr>
        <p:spPr bwMode="auto">
          <a:xfrm>
            <a:off x="0" y="207963"/>
            <a:ext cx="2692400" cy="519112"/>
          </a:xfrm>
          <a:prstGeom prst="rect">
            <a:avLst/>
          </a:prstGeom>
          <a:noFill/>
          <a:ln w="9525">
            <a:noFill/>
            <a:miter lim="800000"/>
            <a:headEnd/>
            <a:tailEnd/>
          </a:ln>
        </p:spPr>
        <p:txBody>
          <a:bodyPr wrap="none">
            <a:spAutoFit/>
          </a:bodyPr>
          <a:lstStyle/>
          <a:p>
            <a:r>
              <a:rPr lang="en-US" sz="2800" dirty="0">
                <a:solidFill>
                  <a:schemeClr val="bg1"/>
                </a:solidFill>
              </a:rPr>
              <a:t>Nikola Vs ESW</a:t>
            </a:r>
          </a:p>
        </p:txBody>
      </p:sp>
      <p:graphicFrame>
        <p:nvGraphicFramePr>
          <p:cNvPr id="56373" name="Group 53"/>
          <p:cNvGraphicFramePr>
            <a:graphicFrameLocks noGrp="1"/>
          </p:cNvGraphicFramePr>
          <p:nvPr>
            <p:extLst>
              <p:ext uri="{D42A27DB-BD31-4B8C-83A1-F6EECF244321}">
                <p14:modId xmlns:p14="http://schemas.microsoft.com/office/powerpoint/2010/main" val="215764925"/>
              </p:ext>
            </p:extLst>
          </p:nvPr>
        </p:nvGraphicFramePr>
        <p:xfrm>
          <a:off x="556506" y="1229950"/>
          <a:ext cx="7812088" cy="4771389"/>
        </p:xfrm>
        <a:graphic>
          <a:graphicData uri="http://schemas.openxmlformats.org/drawingml/2006/table">
            <a:tbl>
              <a:tblPr/>
              <a:tblGrid>
                <a:gridCol w="3497264"/>
                <a:gridCol w="4314824"/>
              </a:tblGrid>
              <a:tr h="508000">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2000" b="0" i="0" u="none" strike="noStrike" cap="none" normalizeH="0" baseline="0" dirty="0" smtClean="0">
                          <a:ln>
                            <a:noFill/>
                          </a:ln>
                          <a:solidFill>
                            <a:schemeClr val="bg1"/>
                          </a:solidFill>
                          <a:effectLst/>
                          <a:latin typeface="Arial" pitchFamily="34" charset="0"/>
                          <a:ea typeface="MS PGothic" pitchFamily="34" charset="-128"/>
                        </a:rPr>
                        <a:t>ESW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99EFF"/>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2000" b="0" i="0" u="none" strike="noStrike" cap="none" normalizeH="0" baseline="0" dirty="0" smtClean="0">
                          <a:ln>
                            <a:noFill/>
                          </a:ln>
                          <a:solidFill>
                            <a:schemeClr val="bg1"/>
                          </a:solidFill>
                          <a:effectLst/>
                          <a:latin typeface="Arial" pitchFamily="34" charset="0"/>
                          <a:ea typeface="MS PGothic" pitchFamily="34" charset="-128"/>
                        </a:rPr>
                        <a:t>200/300 Series Switches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99EFF"/>
                    </a:solidFill>
                  </a:tcPr>
                </a:tc>
              </a:tr>
              <a:tr h="79057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0" i="0" u="none" strike="noStrike" cap="none" normalizeH="0" baseline="0" dirty="0" smtClean="0">
                          <a:ln>
                            <a:noFill/>
                          </a:ln>
                          <a:solidFill>
                            <a:srgbClr val="4C4C4C"/>
                          </a:solidFill>
                          <a:effectLst/>
                          <a:latin typeface="Arial" pitchFamily="34" charset="0"/>
                          <a:ea typeface="MS PGothic" pitchFamily="34" charset="-128"/>
                        </a:rPr>
                        <a:t>Fixed – IP phones on set ports and trunks on uplinks. All Static. Manual Smartports.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4C4C4C"/>
                          </a:solidFill>
                          <a:effectLst/>
                          <a:latin typeface="Arial" pitchFamily="34" charset="0"/>
                          <a:ea typeface="MS PGothic" pitchFamily="34" charset="-128"/>
                        </a:rPr>
                        <a:t>Flexibility</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 supports and sets </a:t>
                      </a:r>
                      <a:r>
                        <a:rPr kumimoji="0" lang="en-US" sz="1400" b="0" i="0" u="none" strike="noStrike" cap="none" normalizeH="0" baseline="0" dirty="0" err="1" smtClean="0">
                          <a:ln>
                            <a:noFill/>
                          </a:ln>
                          <a:solidFill>
                            <a:srgbClr val="4C4C4C"/>
                          </a:solidFill>
                          <a:effectLst/>
                          <a:latin typeface="Arial" pitchFamily="34" charset="0"/>
                          <a:ea typeface="MS PGothic" pitchFamily="34" charset="-128"/>
                        </a:rPr>
                        <a:t>APs</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phones, switches, routers, etc as they are dynamically learned across all ports. Auto Smartports and user-defined Smartports supported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007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0" i="0" u="none" strike="noStrike" cap="none" normalizeH="0" baseline="0" dirty="0" smtClean="0">
                          <a:ln>
                            <a:noFill/>
                          </a:ln>
                          <a:solidFill>
                            <a:srgbClr val="4C4C4C"/>
                          </a:solidFill>
                          <a:effectLst/>
                          <a:latin typeface="Arial" pitchFamily="34" charset="0"/>
                          <a:ea typeface="MS PGothic" pitchFamily="34" charset="-128"/>
                        </a:rPr>
                        <a:t>Default port config restricts number of users on port and re-marks specific QoS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4C4C4C"/>
                          </a:solidFill>
                          <a:effectLst/>
                          <a:latin typeface="Arial" pitchFamily="34" charset="0"/>
                          <a:ea typeface="MS PGothic" pitchFamily="34" charset="-128"/>
                        </a:rPr>
                        <a:t>Less restrictive </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broader support. Can support endpoints using </a:t>
                      </a:r>
                      <a:r>
                        <a:rPr kumimoji="0" lang="en-US" sz="1400" b="0" i="0" u="none" strike="noStrike" cap="none" normalizeH="0" baseline="0" dirty="0" err="1" smtClean="0">
                          <a:ln>
                            <a:noFill/>
                          </a:ln>
                          <a:solidFill>
                            <a:srgbClr val="4C4C4C"/>
                          </a:solidFill>
                          <a:effectLst/>
                          <a:latin typeface="Arial" pitchFamily="34" charset="0"/>
                          <a:ea typeface="MS PGothic" pitchFamily="34" charset="-128"/>
                        </a:rPr>
                        <a:t>VMWare</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and any QoS settings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0100">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0" i="0" u="none" strike="noStrike" cap="none" normalizeH="0" baseline="0" dirty="0" smtClean="0">
                          <a:ln>
                            <a:noFill/>
                          </a:ln>
                          <a:solidFill>
                            <a:srgbClr val="4C4C4C"/>
                          </a:solidFill>
                          <a:effectLst/>
                          <a:latin typeface="Arial" pitchFamily="34" charset="0"/>
                          <a:ea typeface="MS PGothic" pitchFamily="34" charset="-128"/>
                        </a:rPr>
                        <a:t>Fixed and unchanged VLAN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4C4C4C"/>
                          </a:solidFill>
                          <a:effectLst/>
                          <a:latin typeface="Arial" pitchFamily="34" charset="0"/>
                          <a:ea typeface="MS PGothic" pitchFamily="34" charset="-128"/>
                        </a:rPr>
                        <a:t>Dynamic</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 Any voice VLAN can be used. Dynamically learned and propagated in network. Same for QoS.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007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0" i="0" u="none" strike="noStrike" cap="none" normalizeH="0" baseline="0" dirty="0" smtClean="0">
                          <a:ln>
                            <a:noFill/>
                          </a:ln>
                          <a:solidFill>
                            <a:srgbClr val="4C4C4C"/>
                          </a:solidFill>
                          <a:effectLst/>
                          <a:latin typeface="Arial" pitchFamily="34" charset="0"/>
                          <a:ea typeface="MS PGothic" pitchFamily="34" charset="-128"/>
                        </a:rPr>
                        <a:t>Supports CDP  for Cisco devices only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4C4C4C"/>
                          </a:solidFill>
                          <a:effectLst/>
                          <a:latin typeface="Arial" pitchFamily="34" charset="0"/>
                          <a:ea typeface="MS PGothic" pitchFamily="34" charset="-128"/>
                        </a:rPr>
                        <a:t>More visibility </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Supports CDP </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endpoints </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but also any LLDP-MED standard endpoints.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0100">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0" i="0" u="none" strike="noStrike" cap="none" normalizeH="0" baseline="0" dirty="0" smtClean="0">
                          <a:ln>
                            <a:noFill/>
                          </a:ln>
                          <a:solidFill>
                            <a:srgbClr val="4C4C4C"/>
                          </a:solidFill>
                          <a:effectLst/>
                          <a:latin typeface="Arial" pitchFamily="34" charset="0"/>
                          <a:ea typeface="MS PGothic" pitchFamily="34" charset="-128"/>
                        </a:rPr>
                        <a:t>Optimized only for fixed </a:t>
                      </a:r>
                      <a:r>
                        <a:rPr kumimoji="0" lang="en-US" sz="1400" b="0" i="0" u="none" strike="noStrike" cap="none" normalizeH="0" baseline="0" dirty="0" err="1" smtClean="0">
                          <a:ln>
                            <a:noFill/>
                          </a:ln>
                          <a:solidFill>
                            <a:srgbClr val="4C4C4C"/>
                          </a:solidFill>
                          <a:effectLst/>
                          <a:latin typeface="Arial" pitchFamily="34" charset="0"/>
                          <a:ea typeface="MS PGothic" pitchFamily="34" charset="-128"/>
                        </a:rPr>
                        <a:t>UC</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deployments. 9 total switches supported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4C4C4C"/>
                          </a:solidFill>
                          <a:effectLst/>
                          <a:latin typeface="Arial" pitchFamily="34" charset="0"/>
                          <a:ea typeface="MS PGothic" pitchFamily="34" charset="-128"/>
                        </a:rPr>
                        <a:t>Expansive</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 Supports </a:t>
                      </a:r>
                      <a:r>
                        <a:rPr kumimoji="0" lang="en-US" sz="1400" b="0" i="0" u="none" strike="noStrike" cap="none" normalizeH="0" baseline="0" dirty="0" err="1" smtClean="0">
                          <a:ln>
                            <a:noFill/>
                          </a:ln>
                          <a:solidFill>
                            <a:srgbClr val="4C4C4C"/>
                          </a:solidFill>
                          <a:effectLst/>
                          <a:latin typeface="Arial" pitchFamily="34" charset="0"/>
                          <a:ea typeface="MS PGothic" pitchFamily="34" charset="-128"/>
                        </a:rPr>
                        <a:t>HSB</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(Centrex) and </a:t>
                      </a:r>
                      <a:r>
                        <a:rPr kumimoji="0" lang="en-US" sz="1400" b="0" i="0" u="none" strike="noStrike" cap="none" normalizeH="0" baseline="0" dirty="0" err="1" smtClean="0">
                          <a:ln>
                            <a:noFill/>
                          </a:ln>
                          <a:solidFill>
                            <a:srgbClr val="4C4C4C"/>
                          </a:solidFill>
                          <a:effectLst/>
                          <a:latin typeface="Arial" pitchFamily="34" charset="0"/>
                          <a:ea typeface="MS PGothic" pitchFamily="34" charset="-128"/>
                        </a:rPr>
                        <a:t>UC</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deployments without config changes. Also supports 15 Managed (300 Series) and 11 Smart (200 Series)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0" i="0" u="none" strike="noStrike" cap="none" normalizeH="0" baseline="0" dirty="0" smtClean="0">
                          <a:ln>
                            <a:noFill/>
                          </a:ln>
                          <a:solidFill>
                            <a:srgbClr val="4C4C4C"/>
                          </a:solidFill>
                          <a:effectLst/>
                          <a:latin typeface="Arial" pitchFamily="34" charset="0"/>
                          <a:ea typeface="MS PGothic" pitchFamily="34" charset="-128"/>
                        </a:rPr>
                        <a:t>POE and non-POE have different defaults around port settings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4C4C4C"/>
                          </a:solidFill>
                          <a:effectLst/>
                          <a:latin typeface="Arial" pitchFamily="34" charset="0"/>
                          <a:ea typeface="MS PGothic" pitchFamily="34" charset="-128"/>
                        </a:rPr>
                        <a:t>Consistent</a:t>
                      </a:r>
                      <a:r>
                        <a:rPr kumimoji="0" lang="en-US" sz="1400" b="0" i="0" u="none" strike="noStrike" cap="none" normalizeH="0" baseline="0" dirty="0" smtClean="0">
                          <a:ln>
                            <a:noFill/>
                          </a:ln>
                          <a:solidFill>
                            <a:srgbClr val="4C4C4C"/>
                          </a:solidFill>
                          <a:effectLst/>
                          <a:latin typeface="Arial" pitchFamily="34" charset="0"/>
                          <a:ea typeface="MS PGothic" pitchFamily="34" charset="-128"/>
                        </a:rPr>
                        <a:t> – same product defaults across POE/non-POE and across 200/300 series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itle 1"/>
          <p:cNvSpPr txBox="1">
            <a:spLocks/>
          </p:cNvSpPr>
          <p:nvPr/>
        </p:nvSpPr>
        <p:spPr>
          <a:xfrm>
            <a:off x="229702" y="432215"/>
            <a:ext cx="8588861" cy="838200"/>
          </a:xfrm>
          <a:prstGeom prst="rect">
            <a:avLst/>
          </a:prstGeom>
        </p:spPr>
        <p:txBody>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Sx300/200 in UC &amp; HSB Deployments</a:t>
            </a:r>
            <a:endParaRPr lang="en-US" dirty="0"/>
          </a:p>
        </p:txBody>
      </p:sp>
    </p:spTree>
    <p:extLst>
      <p:ext uri="{BB962C8B-B14F-4D97-AF65-F5344CB8AC3E}">
        <p14:creationId xmlns:p14="http://schemas.microsoft.com/office/powerpoint/2010/main" val="80150553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9" name="Text Box 26"/>
          <p:cNvSpPr txBox="1">
            <a:spLocks noChangeArrowheads="1"/>
          </p:cNvSpPr>
          <p:nvPr/>
        </p:nvSpPr>
        <p:spPr bwMode="auto">
          <a:xfrm>
            <a:off x="533400" y="4310906"/>
            <a:ext cx="3657600" cy="2430462"/>
          </a:xfrm>
          <a:prstGeom prst="rect">
            <a:avLst/>
          </a:prstGeom>
          <a:noFill/>
          <a:ln w="9525">
            <a:noFill/>
            <a:miter lim="800000"/>
            <a:headEnd/>
            <a:tailEnd/>
          </a:ln>
        </p:spPr>
        <p:txBody>
          <a:bodyPr>
            <a:spAutoFit/>
          </a:bodyPr>
          <a:lstStyle/>
          <a:p>
            <a:pPr algn="l">
              <a:spcBef>
                <a:spcPct val="50000"/>
              </a:spcBef>
            </a:pPr>
            <a:r>
              <a:rPr lang="en-US" sz="1800" dirty="0"/>
              <a:t>Basic Connectivity</a:t>
            </a:r>
          </a:p>
          <a:p>
            <a:pPr algn="l">
              <a:spcBef>
                <a:spcPct val="50000"/>
              </a:spcBef>
            </a:pPr>
            <a:r>
              <a:rPr lang="en-US" sz="1800" dirty="0"/>
              <a:t>Basic Management</a:t>
            </a:r>
          </a:p>
          <a:p>
            <a:pPr algn="l">
              <a:spcBef>
                <a:spcPct val="50000"/>
              </a:spcBef>
            </a:pPr>
            <a:r>
              <a:rPr lang="en-US" sz="1800" dirty="0"/>
              <a:t>Advanced Management Options</a:t>
            </a:r>
          </a:p>
          <a:p>
            <a:pPr algn="l">
              <a:spcBef>
                <a:spcPct val="50000"/>
              </a:spcBef>
            </a:pPr>
            <a:r>
              <a:rPr lang="en-US" sz="1800" dirty="0"/>
              <a:t>Basic QoS</a:t>
            </a:r>
          </a:p>
          <a:p>
            <a:pPr algn="l">
              <a:spcBef>
                <a:spcPct val="50000"/>
              </a:spcBef>
            </a:pPr>
            <a:r>
              <a:rPr lang="en-US" sz="1800" dirty="0"/>
              <a:t>Advanced QoS</a:t>
            </a:r>
          </a:p>
          <a:p>
            <a:pPr>
              <a:spcBef>
                <a:spcPct val="50000"/>
              </a:spcBef>
            </a:pPr>
            <a:endParaRPr lang="en-US" dirty="0"/>
          </a:p>
        </p:txBody>
      </p:sp>
      <p:sp>
        <p:nvSpPr>
          <p:cNvPr id="23560" name="Text Box 27"/>
          <p:cNvSpPr txBox="1">
            <a:spLocks noChangeArrowheads="1"/>
          </p:cNvSpPr>
          <p:nvPr/>
        </p:nvSpPr>
        <p:spPr bwMode="auto">
          <a:xfrm>
            <a:off x="5410200" y="4310906"/>
            <a:ext cx="3657600" cy="2430462"/>
          </a:xfrm>
          <a:prstGeom prst="rect">
            <a:avLst/>
          </a:prstGeom>
          <a:noFill/>
          <a:ln w="9525">
            <a:noFill/>
            <a:miter lim="800000"/>
            <a:headEnd/>
            <a:tailEnd/>
          </a:ln>
        </p:spPr>
        <p:txBody>
          <a:bodyPr>
            <a:spAutoFit/>
          </a:bodyPr>
          <a:lstStyle/>
          <a:p>
            <a:pPr algn="l">
              <a:spcBef>
                <a:spcPct val="50000"/>
              </a:spcBef>
            </a:pPr>
            <a:r>
              <a:rPr lang="en-US" sz="1800" dirty="0"/>
              <a:t>VLAN</a:t>
            </a:r>
          </a:p>
          <a:p>
            <a:pPr algn="l">
              <a:spcBef>
                <a:spcPct val="50000"/>
              </a:spcBef>
            </a:pPr>
            <a:r>
              <a:rPr lang="en-US" sz="1800" dirty="0"/>
              <a:t>VoIP </a:t>
            </a:r>
          </a:p>
          <a:p>
            <a:pPr algn="l">
              <a:spcBef>
                <a:spcPct val="50000"/>
              </a:spcBef>
            </a:pPr>
            <a:r>
              <a:rPr lang="en-US" sz="1800" dirty="0"/>
              <a:t>Video</a:t>
            </a:r>
          </a:p>
          <a:p>
            <a:pPr algn="l">
              <a:spcBef>
                <a:spcPct val="50000"/>
              </a:spcBef>
            </a:pPr>
            <a:r>
              <a:rPr lang="en-US" sz="1800" dirty="0" smtClean="0"/>
              <a:t>CLI</a:t>
            </a:r>
            <a:endParaRPr lang="en-US" sz="1800" dirty="0"/>
          </a:p>
          <a:p>
            <a:pPr algn="l">
              <a:spcBef>
                <a:spcPct val="50000"/>
              </a:spcBef>
            </a:pPr>
            <a:r>
              <a:rPr lang="en-US" dirty="0"/>
              <a:t>Stacking</a:t>
            </a:r>
          </a:p>
          <a:p>
            <a:pPr>
              <a:spcBef>
                <a:spcPct val="50000"/>
              </a:spcBef>
            </a:pPr>
            <a:endParaRPr lang="en-US" dirty="0"/>
          </a:p>
        </p:txBody>
      </p:sp>
      <p:sp>
        <p:nvSpPr>
          <p:cNvPr id="23561" name="Rectangle 28"/>
          <p:cNvSpPr>
            <a:spLocks noChangeArrowheads="1"/>
          </p:cNvSpPr>
          <p:nvPr/>
        </p:nvSpPr>
        <p:spPr bwMode="auto">
          <a:xfrm>
            <a:off x="4114800" y="4234706"/>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3562" name="Rectangle 29"/>
          <p:cNvSpPr>
            <a:spLocks noChangeArrowheads="1"/>
          </p:cNvSpPr>
          <p:nvPr/>
        </p:nvSpPr>
        <p:spPr bwMode="auto">
          <a:xfrm>
            <a:off x="4114800" y="4698256"/>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3563" name="Rectangle 30"/>
          <p:cNvSpPr>
            <a:spLocks noChangeArrowheads="1"/>
          </p:cNvSpPr>
          <p:nvPr/>
        </p:nvSpPr>
        <p:spPr bwMode="auto">
          <a:xfrm>
            <a:off x="7891463" y="4302968"/>
            <a:ext cx="338137" cy="366713"/>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3564" name="Rectangle 31"/>
          <p:cNvSpPr>
            <a:spLocks noChangeArrowheads="1"/>
          </p:cNvSpPr>
          <p:nvPr/>
        </p:nvSpPr>
        <p:spPr bwMode="auto">
          <a:xfrm>
            <a:off x="4114800" y="5536456"/>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3579" name="Text Box 46"/>
          <p:cNvSpPr txBox="1">
            <a:spLocks noChangeArrowheads="1"/>
          </p:cNvSpPr>
          <p:nvPr/>
        </p:nvSpPr>
        <p:spPr bwMode="auto">
          <a:xfrm>
            <a:off x="838200" y="3789040"/>
            <a:ext cx="7543800" cy="646331"/>
          </a:xfrm>
          <a:prstGeom prst="rect">
            <a:avLst/>
          </a:prstGeom>
          <a:noFill/>
          <a:ln w="9525">
            <a:noFill/>
            <a:miter lim="800000"/>
            <a:headEnd/>
            <a:tailEnd/>
          </a:ln>
        </p:spPr>
        <p:txBody>
          <a:bodyPr>
            <a:spAutoFit/>
          </a:bodyPr>
          <a:lstStyle/>
          <a:p>
            <a:pPr algn="ctr">
              <a:spcBef>
                <a:spcPct val="50000"/>
              </a:spcBef>
            </a:pPr>
            <a:r>
              <a:rPr lang="en-US" sz="1800" dirty="0"/>
              <a:t>Upsell: Add Business Class Wireless, add VoIP, Video Sur., </a:t>
            </a:r>
            <a:r>
              <a:rPr lang="en-US" sz="1800" dirty="0" smtClean="0"/>
              <a:t>Storage</a:t>
            </a:r>
            <a:r>
              <a:rPr lang="en-US" dirty="0"/>
              <a:t/>
            </a:r>
            <a:br>
              <a:rPr lang="en-US" dirty="0"/>
            </a:br>
            <a:endParaRPr lang="en-US" dirty="0"/>
          </a:p>
        </p:txBody>
      </p:sp>
      <p:sp>
        <p:nvSpPr>
          <p:cNvPr id="23582" name="Rectangle 49"/>
          <p:cNvSpPr>
            <a:spLocks noChangeArrowheads="1"/>
          </p:cNvSpPr>
          <p:nvPr/>
        </p:nvSpPr>
        <p:spPr bwMode="auto">
          <a:xfrm>
            <a:off x="4114800" y="5155456"/>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3583" name="Rectangle 50"/>
          <p:cNvSpPr>
            <a:spLocks noChangeArrowheads="1"/>
          </p:cNvSpPr>
          <p:nvPr/>
        </p:nvSpPr>
        <p:spPr bwMode="auto">
          <a:xfrm>
            <a:off x="4114800" y="5979368"/>
            <a:ext cx="338138" cy="366713"/>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3584" name="Rectangle 51"/>
          <p:cNvSpPr>
            <a:spLocks noChangeArrowheads="1"/>
          </p:cNvSpPr>
          <p:nvPr/>
        </p:nvSpPr>
        <p:spPr bwMode="auto">
          <a:xfrm>
            <a:off x="7891463" y="4698256"/>
            <a:ext cx="338137"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3585" name="Rectangle 52"/>
          <p:cNvSpPr>
            <a:spLocks noChangeArrowheads="1"/>
          </p:cNvSpPr>
          <p:nvPr/>
        </p:nvSpPr>
        <p:spPr bwMode="auto">
          <a:xfrm>
            <a:off x="7924800" y="5155456"/>
            <a:ext cx="338138" cy="366712"/>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sp>
        <p:nvSpPr>
          <p:cNvPr id="23601" name="Rectangle 68"/>
          <p:cNvSpPr>
            <a:spLocks noChangeArrowheads="1"/>
          </p:cNvSpPr>
          <p:nvPr/>
        </p:nvSpPr>
        <p:spPr bwMode="auto">
          <a:xfrm>
            <a:off x="7924800" y="5979368"/>
            <a:ext cx="338138" cy="366713"/>
          </a:xfrm>
          <a:prstGeom prst="rect">
            <a:avLst/>
          </a:prstGeom>
          <a:noFill/>
          <a:ln w="9525">
            <a:noFill/>
            <a:miter lim="800000"/>
            <a:headEnd/>
            <a:tailEnd/>
          </a:ln>
        </p:spPr>
        <p:txBody>
          <a:bodyPr wrap="none" anchor="ctr">
            <a:spAutoFit/>
          </a:bodyPr>
          <a:lstStyle/>
          <a:p>
            <a:r>
              <a:rPr lang="en-US" b="1" dirty="0">
                <a:solidFill>
                  <a:srgbClr val="33CC33"/>
                </a:solidFill>
                <a:sym typeface="Wingdings" pitchFamily="2" charset="2"/>
              </a:rPr>
              <a:t></a:t>
            </a:r>
          </a:p>
        </p:txBody>
      </p:sp>
      <p:grpSp>
        <p:nvGrpSpPr>
          <p:cNvPr id="4" name="Group 3"/>
          <p:cNvGrpSpPr/>
          <p:nvPr/>
        </p:nvGrpSpPr>
        <p:grpSpPr>
          <a:xfrm>
            <a:off x="228600" y="1270248"/>
            <a:ext cx="8839200" cy="2590800"/>
            <a:chOff x="228600" y="990600"/>
            <a:chExt cx="8839200" cy="2590800"/>
          </a:xfrm>
        </p:grpSpPr>
        <p:grpSp>
          <p:nvGrpSpPr>
            <p:cNvPr id="2" name="Group 5"/>
            <p:cNvGrpSpPr>
              <a:grpSpLocks/>
            </p:cNvGrpSpPr>
            <p:nvPr/>
          </p:nvGrpSpPr>
          <p:grpSpPr bwMode="auto">
            <a:xfrm>
              <a:off x="7767638" y="1158875"/>
              <a:ext cx="1300162" cy="839788"/>
              <a:chOff x="3592" y="1058"/>
              <a:chExt cx="819" cy="529"/>
            </a:xfrm>
          </p:grpSpPr>
          <p:sp>
            <p:nvSpPr>
              <p:cNvPr id="23607" name="AutoShape 6"/>
              <p:cNvSpPr>
                <a:spLocks noChangeAspect="1" noChangeArrowheads="1" noTextEdit="1"/>
              </p:cNvSpPr>
              <p:nvPr/>
            </p:nvSpPr>
            <p:spPr bwMode="auto">
              <a:xfrm>
                <a:off x="3592" y="1058"/>
                <a:ext cx="819" cy="529"/>
              </a:xfrm>
              <a:prstGeom prst="rect">
                <a:avLst/>
              </a:prstGeom>
              <a:noFill/>
              <a:ln w="9525">
                <a:noFill/>
                <a:miter lim="800000"/>
                <a:headEnd/>
                <a:tailEnd/>
              </a:ln>
            </p:spPr>
            <p:txBody>
              <a:bodyPr/>
              <a:lstStyle/>
              <a:p>
                <a:endParaRPr lang="en-US" dirty="0"/>
              </a:p>
            </p:txBody>
          </p:sp>
          <p:sp>
            <p:nvSpPr>
              <p:cNvPr id="23608" name="Freeform 7"/>
              <p:cNvSpPr>
                <a:spLocks/>
              </p:cNvSpPr>
              <p:nvPr/>
            </p:nvSpPr>
            <p:spPr bwMode="auto">
              <a:xfrm>
                <a:off x="3621" y="1087"/>
                <a:ext cx="778" cy="491"/>
              </a:xfrm>
              <a:custGeom>
                <a:avLst/>
                <a:gdLst>
                  <a:gd name="T0" fmla="*/ 34 w 203"/>
                  <a:gd name="T1" fmla="*/ 173 h 136"/>
                  <a:gd name="T2" fmla="*/ 8 w 203"/>
                  <a:gd name="T3" fmla="*/ 202 h 136"/>
                  <a:gd name="T4" fmla="*/ 0 w 203"/>
                  <a:gd name="T5" fmla="*/ 235 h 136"/>
                  <a:gd name="T6" fmla="*/ 8 w 203"/>
                  <a:gd name="T7" fmla="*/ 260 h 136"/>
                  <a:gd name="T8" fmla="*/ 27 w 203"/>
                  <a:gd name="T9" fmla="*/ 282 h 136"/>
                  <a:gd name="T10" fmla="*/ 31 w 203"/>
                  <a:gd name="T11" fmla="*/ 300 h 136"/>
                  <a:gd name="T12" fmla="*/ 15 w 203"/>
                  <a:gd name="T13" fmla="*/ 336 h 136"/>
                  <a:gd name="T14" fmla="*/ 31 w 203"/>
                  <a:gd name="T15" fmla="*/ 372 h 136"/>
                  <a:gd name="T16" fmla="*/ 65 w 203"/>
                  <a:gd name="T17" fmla="*/ 397 h 136"/>
                  <a:gd name="T18" fmla="*/ 103 w 203"/>
                  <a:gd name="T19" fmla="*/ 401 h 136"/>
                  <a:gd name="T20" fmla="*/ 134 w 203"/>
                  <a:gd name="T21" fmla="*/ 433 h 136"/>
                  <a:gd name="T22" fmla="*/ 180 w 203"/>
                  <a:gd name="T23" fmla="*/ 455 h 136"/>
                  <a:gd name="T24" fmla="*/ 234 w 203"/>
                  <a:gd name="T25" fmla="*/ 462 h 136"/>
                  <a:gd name="T26" fmla="*/ 287 w 203"/>
                  <a:gd name="T27" fmla="*/ 448 h 136"/>
                  <a:gd name="T28" fmla="*/ 318 w 203"/>
                  <a:gd name="T29" fmla="*/ 466 h 136"/>
                  <a:gd name="T30" fmla="*/ 353 w 203"/>
                  <a:gd name="T31" fmla="*/ 484 h 136"/>
                  <a:gd name="T32" fmla="*/ 399 w 203"/>
                  <a:gd name="T33" fmla="*/ 491 h 136"/>
                  <a:gd name="T34" fmla="*/ 452 w 203"/>
                  <a:gd name="T35" fmla="*/ 480 h 136"/>
                  <a:gd name="T36" fmla="*/ 498 w 203"/>
                  <a:gd name="T37" fmla="*/ 448 h 136"/>
                  <a:gd name="T38" fmla="*/ 521 w 203"/>
                  <a:gd name="T39" fmla="*/ 419 h 136"/>
                  <a:gd name="T40" fmla="*/ 563 w 203"/>
                  <a:gd name="T41" fmla="*/ 430 h 136"/>
                  <a:gd name="T42" fmla="*/ 594 w 203"/>
                  <a:gd name="T43" fmla="*/ 430 h 136"/>
                  <a:gd name="T44" fmla="*/ 644 w 203"/>
                  <a:gd name="T45" fmla="*/ 404 h 136"/>
                  <a:gd name="T46" fmla="*/ 667 w 203"/>
                  <a:gd name="T47" fmla="*/ 372 h 136"/>
                  <a:gd name="T48" fmla="*/ 675 w 203"/>
                  <a:gd name="T49" fmla="*/ 347 h 136"/>
                  <a:gd name="T50" fmla="*/ 694 w 203"/>
                  <a:gd name="T51" fmla="*/ 336 h 136"/>
                  <a:gd name="T52" fmla="*/ 747 w 203"/>
                  <a:gd name="T53" fmla="*/ 307 h 136"/>
                  <a:gd name="T54" fmla="*/ 774 w 203"/>
                  <a:gd name="T55" fmla="*/ 271 h 136"/>
                  <a:gd name="T56" fmla="*/ 778 w 203"/>
                  <a:gd name="T57" fmla="*/ 242 h 136"/>
                  <a:gd name="T58" fmla="*/ 770 w 203"/>
                  <a:gd name="T59" fmla="*/ 195 h 136"/>
                  <a:gd name="T60" fmla="*/ 755 w 203"/>
                  <a:gd name="T61" fmla="*/ 166 h 136"/>
                  <a:gd name="T62" fmla="*/ 763 w 203"/>
                  <a:gd name="T63" fmla="*/ 141 h 136"/>
                  <a:gd name="T64" fmla="*/ 751 w 203"/>
                  <a:gd name="T65" fmla="*/ 105 h 136"/>
                  <a:gd name="T66" fmla="*/ 721 w 203"/>
                  <a:gd name="T67" fmla="*/ 72 h 136"/>
                  <a:gd name="T68" fmla="*/ 690 w 203"/>
                  <a:gd name="T69" fmla="*/ 54 h 136"/>
                  <a:gd name="T70" fmla="*/ 667 w 203"/>
                  <a:gd name="T71" fmla="*/ 22 h 136"/>
                  <a:gd name="T72" fmla="*/ 629 w 203"/>
                  <a:gd name="T73" fmla="*/ 4 h 136"/>
                  <a:gd name="T74" fmla="*/ 590 w 203"/>
                  <a:gd name="T75" fmla="*/ 0 h 136"/>
                  <a:gd name="T76" fmla="*/ 560 w 203"/>
                  <a:gd name="T77" fmla="*/ 11 h 136"/>
                  <a:gd name="T78" fmla="*/ 525 w 203"/>
                  <a:gd name="T79" fmla="*/ 14 h 136"/>
                  <a:gd name="T80" fmla="*/ 494 w 203"/>
                  <a:gd name="T81" fmla="*/ 4 h 136"/>
                  <a:gd name="T82" fmla="*/ 464 w 203"/>
                  <a:gd name="T83" fmla="*/ 0 h 136"/>
                  <a:gd name="T84" fmla="*/ 433 w 203"/>
                  <a:gd name="T85" fmla="*/ 11 h 136"/>
                  <a:gd name="T86" fmla="*/ 410 w 203"/>
                  <a:gd name="T87" fmla="*/ 29 h 136"/>
                  <a:gd name="T88" fmla="*/ 383 w 203"/>
                  <a:gd name="T89" fmla="*/ 25 h 136"/>
                  <a:gd name="T90" fmla="*/ 330 w 203"/>
                  <a:gd name="T91" fmla="*/ 14 h 136"/>
                  <a:gd name="T92" fmla="*/ 295 w 203"/>
                  <a:gd name="T93" fmla="*/ 25 h 136"/>
                  <a:gd name="T94" fmla="*/ 264 w 203"/>
                  <a:gd name="T95" fmla="*/ 47 h 136"/>
                  <a:gd name="T96" fmla="*/ 238 w 203"/>
                  <a:gd name="T97" fmla="*/ 54 h 136"/>
                  <a:gd name="T98" fmla="*/ 192 w 203"/>
                  <a:gd name="T99" fmla="*/ 47 h 136"/>
                  <a:gd name="T100" fmla="*/ 153 w 203"/>
                  <a:gd name="T101" fmla="*/ 51 h 136"/>
                  <a:gd name="T102" fmla="*/ 123 w 203"/>
                  <a:gd name="T103" fmla="*/ 65 h 136"/>
                  <a:gd name="T104" fmla="*/ 88 w 203"/>
                  <a:gd name="T105" fmla="*/ 97 h 136"/>
                  <a:gd name="T106" fmla="*/ 73 w 203"/>
                  <a:gd name="T107" fmla="*/ 123 h 136"/>
                  <a:gd name="T108" fmla="*/ 69 w 203"/>
                  <a:gd name="T109" fmla="*/ 155 h 1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3"/>
                  <a:gd name="T166" fmla="*/ 0 h 136"/>
                  <a:gd name="T167" fmla="*/ 203 w 203"/>
                  <a:gd name="T168" fmla="*/ 136 h 1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3" h="136">
                    <a:moveTo>
                      <a:pt x="18" y="45"/>
                    </a:moveTo>
                    <a:lnTo>
                      <a:pt x="16" y="46"/>
                    </a:lnTo>
                    <a:lnTo>
                      <a:pt x="15" y="46"/>
                    </a:lnTo>
                    <a:lnTo>
                      <a:pt x="13" y="47"/>
                    </a:lnTo>
                    <a:lnTo>
                      <a:pt x="11" y="47"/>
                    </a:lnTo>
                    <a:lnTo>
                      <a:pt x="9" y="48"/>
                    </a:lnTo>
                    <a:lnTo>
                      <a:pt x="8" y="49"/>
                    </a:lnTo>
                    <a:lnTo>
                      <a:pt x="7" y="50"/>
                    </a:lnTo>
                    <a:lnTo>
                      <a:pt x="5" y="51"/>
                    </a:lnTo>
                    <a:lnTo>
                      <a:pt x="4" y="53"/>
                    </a:lnTo>
                    <a:lnTo>
                      <a:pt x="3" y="54"/>
                    </a:lnTo>
                    <a:lnTo>
                      <a:pt x="2" y="56"/>
                    </a:lnTo>
                    <a:lnTo>
                      <a:pt x="2" y="57"/>
                    </a:lnTo>
                    <a:lnTo>
                      <a:pt x="1" y="59"/>
                    </a:lnTo>
                    <a:lnTo>
                      <a:pt x="0" y="60"/>
                    </a:lnTo>
                    <a:lnTo>
                      <a:pt x="0" y="62"/>
                    </a:lnTo>
                    <a:lnTo>
                      <a:pt x="0" y="64"/>
                    </a:lnTo>
                    <a:lnTo>
                      <a:pt x="0" y="65"/>
                    </a:lnTo>
                    <a:lnTo>
                      <a:pt x="0" y="66"/>
                    </a:lnTo>
                    <a:lnTo>
                      <a:pt x="0" y="68"/>
                    </a:lnTo>
                    <a:lnTo>
                      <a:pt x="1" y="69"/>
                    </a:lnTo>
                    <a:lnTo>
                      <a:pt x="1" y="70"/>
                    </a:lnTo>
                    <a:lnTo>
                      <a:pt x="2" y="71"/>
                    </a:lnTo>
                    <a:lnTo>
                      <a:pt x="2" y="72"/>
                    </a:lnTo>
                    <a:lnTo>
                      <a:pt x="3" y="73"/>
                    </a:lnTo>
                    <a:lnTo>
                      <a:pt x="4" y="74"/>
                    </a:lnTo>
                    <a:lnTo>
                      <a:pt x="4" y="75"/>
                    </a:lnTo>
                    <a:lnTo>
                      <a:pt x="5" y="76"/>
                    </a:lnTo>
                    <a:lnTo>
                      <a:pt x="6" y="77"/>
                    </a:lnTo>
                    <a:lnTo>
                      <a:pt x="7" y="78"/>
                    </a:lnTo>
                    <a:lnTo>
                      <a:pt x="8" y="79"/>
                    </a:lnTo>
                    <a:lnTo>
                      <a:pt x="9" y="80"/>
                    </a:lnTo>
                    <a:lnTo>
                      <a:pt x="10" y="80"/>
                    </a:lnTo>
                    <a:lnTo>
                      <a:pt x="9" y="81"/>
                    </a:lnTo>
                    <a:lnTo>
                      <a:pt x="8" y="83"/>
                    </a:lnTo>
                    <a:lnTo>
                      <a:pt x="7" y="84"/>
                    </a:lnTo>
                    <a:lnTo>
                      <a:pt x="6" y="86"/>
                    </a:lnTo>
                    <a:lnTo>
                      <a:pt x="5" y="87"/>
                    </a:lnTo>
                    <a:lnTo>
                      <a:pt x="5" y="89"/>
                    </a:lnTo>
                    <a:lnTo>
                      <a:pt x="5" y="91"/>
                    </a:lnTo>
                    <a:lnTo>
                      <a:pt x="4" y="93"/>
                    </a:lnTo>
                    <a:lnTo>
                      <a:pt x="5" y="95"/>
                    </a:lnTo>
                    <a:lnTo>
                      <a:pt x="5" y="96"/>
                    </a:lnTo>
                    <a:lnTo>
                      <a:pt x="5" y="98"/>
                    </a:lnTo>
                    <a:lnTo>
                      <a:pt x="6" y="100"/>
                    </a:lnTo>
                    <a:lnTo>
                      <a:pt x="7" y="102"/>
                    </a:lnTo>
                    <a:lnTo>
                      <a:pt x="8" y="103"/>
                    </a:lnTo>
                    <a:lnTo>
                      <a:pt x="9" y="105"/>
                    </a:lnTo>
                    <a:lnTo>
                      <a:pt x="11" y="106"/>
                    </a:lnTo>
                    <a:lnTo>
                      <a:pt x="12" y="107"/>
                    </a:lnTo>
                    <a:lnTo>
                      <a:pt x="13" y="108"/>
                    </a:lnTo>
                    <a:lnTo>
                      <a:pt x="15" y="109"/>
                    </a:lnTo>
                    <a:lnTo>
                      <a:pt x="17" y="110"/>
                    </a:lnTo>
                    <a:lnTo>
                      <a:pt x="19" y="110"/>
                    </a:lnTo>
                    <a:lnTo>
                      <a:pt x="21" y="111"/>
                    </a:lnTo>
                    <a:lnTo>
                      <a:pt x="23" y="111"/>
                    </a:lnTo>
                    <a:lnTo>
                      <a:pt x="25" y="111"/>
                    </a:lnTo>
                    <a:lnTo>
                      <a:pt x="26" y="111"/>
                    </a:lnTo>
                    <a:lnTo>
                      <a:pt x="27" y="111"/>
                    </a:lnTo>
                    <a:lnTo>
                      <a:pt x="29" y="113"/>
                    </a:lnTo>
                    <a:lnTo>
                      <a:pt x="30" y="115"/>
                    </a:lnTo>
                    <a:lnTo>
                      <a:pt x="32" y="117"/>
                    </a:lnTo>
                    <a:lnTo>
                      <a:pt x="33" y="118"/>
                    </a:lnTo>
                    <a:lnTo>
                      <a:pt x="35" y="120"/>
                    </a:lnTo>
                    <a:lnTo>
                      <a:pt x="37" y="121"/>
                    </a:lnTo>
                    <a:lnTo>
                      <a:pt x="39" y="122"/>
                    </a:lnTo>
                    <a:lnTo>
                      <a:pt x="41" y="123"/>
                    </a:lnTo>
                    <a:lnTo>
                      <a:pt x="43" y="124"/>
                    </a:lnTo>
                    <a:lnTo>
                      <a:pt x="45" y="125"/>
                    </a:lnTo>
                    <a:lnTo>
                      <a:pt x="47" y="126"/>
                    </a:lnTo>
                    <a:lnTo>
                      <a:pt x="49" y="127"/>
                    </a:lnTo>
                    <a:lnTo>
                      <a:pt x="52" y="127"/>
                    </a:lnTo>
                    <a:lnTo>
                      <a:pt x="54" y="128"/>
                    </a:lnTo>
                    <a:lnTo>
                      <a:pt x="56" y="128"/>
                    </a:lnTo>
                    <a:lnTo>
                      <a:pt x="59" y="128"/>
                    </a:lnTo>
                    <a:lnTo>
                      <a:pt x="61" y="128"/>
                    </a:lnTo>
                    <a:lnTo>
                      <a:pt x="64" y="128"/>
                    </a:lnTo>
                    <a:lnTo>
                      <a:pt x="66" y="127"/>
                    </a:lnTo>
                    <a:lnTo>
                      <a:pt x="69" y="127"/>
                    </a:lnTo>
                    <a:lnTo>
                      <a:pt x="71" y="126"/>
                    </a:lnTo>
                    <a:lnTo>
                      <a:pt x="73" y="125"/>
                    </a:lnTo>
                    <a:lnTo>
                      <a:pt x="75" y="124"/>
                    </a:lnTo>
                    <a:lnTo>
                      <a:pt x="78" y="123"/>
                    </a:lnTo>
                    <a:lnTo>
                      <a:pt x="77" y="123"/>
                    </a:lnTo>
                    <a:lnTo>
                      <a:pt x="79" y="125"/>
                    </a:lnTo>
                    <a:lnTo>
                      <a:pt x="80" y="126"/>
                    </a:lnTo>
                    <a:lnTo>
                      <a:pt x="81" y="127"/>
                    </a:lnTo>
                    <a:lnTo>
                      <a:pt x="83" y="129"/>
                    </a:lnTo>
                    <a:lnTo>
                      <a:pt x="84" y="130"/>
                    </a:lnTo>
                    <a:lnTo>
                      <a:pt x="86" y="131"/>
                    </a:lnTo>
                    <a:lnTo>
                      <a:pt x="87" y="132"/>
                    </a:lnTo>
                    <a:lnTo>
                      <a:pt x="89" y="133"/>
                    </a:lnTo>
                    <a:lnTo>
                      <a:pt x="91" y="133"/>
                    </a:lnTo>
                    <a:lnTo>
                      <a:pt x="92" y="134"/>
                    </a:lnTo>
                    <a:lnTo>
                      <a:pt x="94" y="135"/>
                    </a:lnTo>
                    <a:lnTo>
                      <a:pt x="96" y="135"/>
                    </a:lnTo>
                    <a:lnTo>
                      <a:pt x="98" y="136"/>
                    </a:lnTo>
                    <a:lnTo>
                      <a:pt x="100" y="136"/>
                    </a:lnTo>
                    <a:lnTo>
                      <a:pt x="102" y="136"/>
                    </a:lnTo>
                    <a:lnTo>
                      <a:pt x="104" y="136"/>
                    </a:lnTo>
                    <a:lnTo>
                      <a:pt x="106" y="136"/>
                    </a:lnTo>
                    <a:lnTo>
                      <a:pt x="109" y="136"/>
                    </a:lnTo>
                    <a:lnTo>
                      <a:pt x="111" y="135"/>
                    </a:lnTo>
                    <a:lnTo>
                      <a:pt x="114" y="135"/>
                    </a:lnTo>
                    <a:lnTo>
                      <a:pt x="116" y="134"/>
                    </a:lnTo>
                    <a:lnTo>
                      <a:pt x="118" y="133"/>
                    </a:lnTo>
                    <a:lnTo>
                      <a:pt x="121" y="132"/>
                    </a:lnTo>
                    <a:lnTo>
                      <a:pt x="123" y="130"/>
                    </a:lnTo>
                    <a:lnTo>
                      <a:pt x="125" y="129"/>
                    </a:lnTo>
                    <a:lnTo>
                      <a:pt x="127" y="127"/>
                    </a:lnTo>
                    <a:lnTo>
                      <a:pt x="128" y="126"/>
                    </a:lnTo>
                    <a:lnTo>
                      <a:pt x="130" y="124"/>
                    </a:lnTo>
                    <a:lnTo>
                      <a:pt x="131" y="122"/>
                    </a:lnTo>
                    <a:lnTo>
                      <a:pt x="132" y="120"/>
                    </a:lnTo>
                    <a:lnTo>
                      <a:pt x="133" y="118"/>
                    </a:lnTo>
                    <a:lnTo>
                      <a:pt x="134" y="116"/>
                    </a:lnTo>
                    <a:lnTo>
                      <a:pt x="136" y="116"/>
                    </a:lnTo>
                    <a:lnTo>
                      <a:pt x="138" y="117"/>
                    </a:lnTo>
                    <a:lnTo>
                      <a:pt x="139" y="118"/>
                    </a:lnTo>
                    <a:lnTo>
                      <a:pt x="141" y="119"/>
                    </a:lnTo>
                    <a:lnTo>
                      <a:pt x="143" y="119"/>
                    </a:lnTo>
                    <a:lnTo>
                      <a:pt x="145" y="119"/>
                    </a:lnTo>
                    <a:lnTo>
                      <a:pt x="147" y="119"/>
                    </a:lnTo>
                    <a:lnTo>
                      <a:pt x="149" y="119"/>
                    </a:lnTo>
                    <a:lnTo>
                      <a:pt x="150" y="119"/>
                    </a:lnTo>
                    <a:lnTo>
                      <a:pt x="151" y="119"/>
                    </a:lnTo>
                    <a:lnTo>
                      <a:pt x="153" y="119"/>
                    </a:lnTo>
                    <a:lnTo>
                      <a:pt x="154" y="119"/>
                    </a:lnTo>
                    <a:lnTo>
                      <a:pt x="155" y="119"/>
                    </a:lnTo>
                    <a:lnTo>
                      <a:pt x="157" y="118"/>
                    </a:lnTo>
                    <a:lnTo>
                      <a:pt x="159" y="117"/>
                    </a:lnTo>
                    <a:lnTo>
                      <a:pt x="162" y="116"/>
                    </a:lnTo>
                    <a:lnTo>
                      <a:pt x="164" y="115"/>
                    </a:lnTo>
                    <a:lnTo>
                      <a:pt x="166" y="114"/>
                    </a:lnTo>
                    <a:lnTo>
                      <a:pt x="168" y="112"/>
                    </a:lnTo>
                    <a:lnTo>
                      <a:pt x="170" y="110"/>
                    </a:lnTo>
                    <a:lnTo>
                      <a:pt x="171" y="109"/>
                    </a:lnTo>
                    <a:lnTo>
                      <a:pt x="173" y="107"/>
                    </a:lnTo>
                    <a:lnTo>
                      <a:pt x="173" y="105"/>
                    </a:lnTo>
                    <a:lnTo>
                      <a:pt x="174" y="105"/>
                    </a:lnTo>
                    <a:lnTo>
                      <a:pt x="174" y="103"/>
                    </a:lnTo>
                    <a:lnTo>
                      <a:pt x="175" y="102"/>
                    </a:lnTo>
                    <a:lnTo>
                      <a:pt x="175" y="101"/>
                    </a:lnTo>
                    <a:lnTo>
                      <a:pt x="175" y="100"/>
                    </a:lnTo>
                    <a:lnTo>
                      <a:pt x="176" y="99"/>
                    </a:lnTo>
                    <a:lnTo>
                      <a:pt x="176" y="97"/>
                    </a:lnTo>
                    <a:lnTo>
                      <a:pt x="176" y="96"/>
                    </a:lnTo>
                    <a:lnTo>
                      <a:pt x="176" y="95"/>
                    </a:lnTo>
                    <a:lnTo>
                      <a:pt x="177" y="95"/>
                    </a:lnTo>
                    <a:lnTo>
                      <a:pt x="179" y="94"/>
                    </a:lnTo>
                    <a:lnTo>
                      <a:pt x="180" y="94"/>
                    </a:lnTo>
                    <a:lnTo>
                      <a:pt x="181" y="93"/>
                    </a:lnTo>
                    <a:lnTo>
                      <a:pt x="184" y="93"/>
                    </a:lnTo>
                    <a:lnTo>
                      <a:pt x="187" y="91"/>
                    </a:lnTo>
                    <a:lnTo>
                      <a:pt x="189" y="90"/>
                    </a:lnTo>
                    <a:lnTo>
                      <a:pt x="191" y="89"/>
                    </a:lnTo>
                    <a:lnTo>
                      <a:pt x="193" y="87"/>
                    </a:lnTo>
                    <a:lnTo>
                      <a:pt x="195" y="85"/>
                    </a:lnTo>
                    <a:lnTo>
                      <a:pt x="197" y="83"/>
                    </a:lnTo>
                    <a:lnTo>
                      <a:pt x="199" y="81"/>
                    </a:lnTo>
                    <a:lnTo>
                      <a:pt x="200" y="79"/>
                    </a:lnTo>
                    <a:lnTo>
                      <a:pt x="201" y="77"/>
                    </a:lnTo>
                    <a:lnTo>
                      <a:pt x="201" y="76"/>
                    </a:lnTo>
                    <a:lnTo>
                      <a:pt x="202" y="75"/>
                    </a:lnTo>
                    <a:lnTo>
                      <a:pt x="202" y="74"/>
                    </a:lnTo>
                    <a:lnTo>
                      <a:pt x="202" y="73"/>
                    </a:lnTo>
                    <a:lnTo>
                      <a:pt x="203" y="71"/>
                    </a:lnTo>
                    <a:lnTo>
                      <a:pt x="203" y="70"/>
                    </a:lnTo>
                    <a:lnTo>
                      <a:pt x="203" y="69"/>
                    </a:lnTo>
                    <a:lnTo>
                      <a:pt x="203" y="67"/>
                    </a:lnTo>
                    <a:lnTo>
                      <a:pt x="203" y="66"/>
                    </a:lnTo>
                    <a:lnTo>
                      <a:pt x="203" y="64"/>
                    </a:lnTo>
                    <a:lnTo>
                      <a:pt x="203" y="61"/>
                    </a:lnTo>
                    <a:lnTo>
                      <a:pt x="202" y="59"/>
                    </a:lnTo>
                    <a:lnTo>
                      <a:pt x="202" y="57"/>
                    </a:lnTo>
                    <a:lnTo>
                      <a:pt x="201" y="54"/>
                    </a:lnTo>
                    <a:lnTo>
                      <a:pt x="199" y="52"/>
                    </a:lnTo>
                    <a:lnTo>
                      <a:pt x="198" y="50"/>
                    </a:lnTo>
                    <a:lnTo>
                      <a:pt x="197" y="48"/>
                    </a:lnTo>
                    <a:lnTo>
                      <a:pt x="197" y="47"/>
                    </a:lnTo>
                    <a:lnTo>
                      <a:pt x="197" y="46"/>
                    </a:lnTo>
                    <a:lnTo>
                      <a:pt x="198" y="45"/>
                    </a:lnTo>
                    <a:lnTo>
                      <a:pt x="198" y="44"/>
                    </a:lnTo>
                    <a:lnTo>
                      <a:pt x="198" y="43"/>
                    </a:lnTo>
                    <a:lnTo>
                      <a:pt x="198" y="42"/>
                    </a:lnTo>
                    <a:lnTo>
                      <a:pt x="199" y="41"/>
                    </a:lnTo>
                    <a:lnTo>
                      <a:pt x="199" y="39"/>
                    </a:lnTo>
                    <a:lnTo>
                      <a:pt x="199" y="37"/>
                    </a:lnTo>
                    <a:lnTo>
                      <a:pt x="198" y="36"/>
                    </a:lnTo>
                    <a:lnTo>
                      <a:pt x="198" y="34"/>
                    </a:lnTo>
                    <a:lnTo>
                      <a:pt x="197" y="32"/>
                    </a:lnTo>
                    <a:lnTo>
                      <a:pt x="197" y="30"/>
                    </a:lnTo>
                    <a:lnTo>
                      <a:pt x="196" y="29"/>
                    </a:lnTo>
                    <a:lnTo>
                      <a:pt x="195" y="27"/>
                    </a:lnTo>
                    <a:lnTo>
                      <a:pt x="193" y="25"/>
                    </a:lnTo>
                    <a:lnTo>
                      <a:pt x="192" y="24"/>
                    </a:lnTo>
                    <a:lnTo>
                      <a:pt x="191" y="23"/>
                    </a:lnTo>
                    <a:lnTo>
                      <a:pt x="189" y="22"/>
                    </a:lnTo>
                    <a:lnTo>
                      <a:pt x="188" y="20"/>
                    </a:lnTo>
                    <a:lnTo>
                      <a:pt x="186" y="20"/>
                    </a:lnTo>
                    <a:lnTo>
                      <a:pt x="184" y="19"/>
                    </a:lnTo>
                    <a:lnTo>
                      <a:pt x="182" y="18"/>
                    </a:lnTo>
                    <a:lnTo>
                      <a:pt x="180" y="17"/>
                    </a:lnTo>
                    <a:lnTo>
                      <a:pt x="180" y="15"/>
                    </a:lnTo>
                    <a:lnTo>
                      <a:pt x="179" y="14"/>
                    </a:lnTo>
                    <a:lnTo>
                      <a:pt x="178" y="12"/>
                    </a:lnTo>
                    <a:lnTo>
                      <a:pt x="177" y="10"/>
                    </a:lnTo>
                    <a:lnTo>
                      <a:pt x="176" y="9"/>
                    </a:lnTo>
                    <a:lnTo>
                      <a:pt x="175" y="7"/>
                    </a:lnTo>
                    <a:lnTo>
                      <a:pt x="174" y="6"/>
                    </a:lnTo>
                    <a:lnTo>
                      <a:pt x="172" y="5"/>
                    </a:lnTo>
                    <a:lnTo>
                      <a:pt x="171" y="4"/>
                    </a:lnTo>
                    <a:lnTo>
                      <a:pt x="169" y="3"/>
                    </a:lnTo>
                    <a:lnTo>
                      <a:pt x="167" y="2"/>
                    </a:lnTo>
                    <a:lnTo>
                      <a:pt x="166" y="2"/>
                    </a:lnTo>
                    <a:lnTo>
                      <a:pt x="164" y="1"/>
                    </a:lnTo>
                    <a:lnTo>
                      <a:pt x="162" y="0"/>
                    </a:lnTo>
                    <a:lnTo>
                      <a:pt x="160" y="0"/>
                    </a:lnTo>
                    <a:lnTo>
                      <a:pt x="158" y="0"/>
                    </a:lnTo>
                    <a:lnTo>
                      <a:pt x="156" y="0"/>
                    </a:lnTo>
                    <a:lnTo>
                      <a:pt x="155" y="0"/>
                    </a:lnTo>
                    <a:lnTo>
                      <a:pt x="154" y="0"/>
                    </a:lnTo>
                    <a:lnTo>
                      <a:pt x="153" y="1"/>
                    </a:lnTo>
                    <a:lnTo>
                      <a:pt x="152" y="1"/>
                    </a:lnTo>
                    <a:lnTo>
                      <a:pt x="150" y="1"/>
                    </a:lnTo>
                    <a:lnTo>
                      <a:pt x="149" y="2"/>
                    </a:lnTo>
                    <a:lnTo>
                      <a:pt x="148" y="2"/>
                    </a:lnTo>
                    <a:lnTo>
                      <a:pt x="146" y="3"/>
                    </a:lnTo>
                    <a:lnTo>
                      <a:pt x="144" y="4"/>
                    </a:lnTo>
                    <a:lnTo>
                      <a:pt x="142" y="6"/>
                    </a:lnTo>
                    <a:lnTo>
                      <a:pt x="140" y="8"/>
                    </a:lnTo>
                    <a:lnTo>
                      <a:pt x="139" y="6"/>
                    </a:lnTo>
                    <a:lnTo>
                      <a:pt x="137" y="4"/>
                    </a:lnTo>
                    <a:lnTo>
                      <a:pt x="135" y="3"/>
                    </a:lnTo>
                    <a:lnTo>
                      <a:pt x="133" y="2"/>
                    </a:lnTo>
                    <a:lnTo>
                      <a:pt x="132" y="2"/>
                    </a:lnTo>
                    <a:lnTo>
                      <a:pt x="131" y="1"/>
                    </a:lnTo>
                    <a:lnTo>
                      <a:pt x="130" y="1"/>
                    </a:lnTo>
                    <a:lnTo>
                      <a:pt x="129" y="1"/>
                    </a:lnTo>
                    <a:lnTo>
                      <a:pt x="127" y="0"/>
                    </a:lnTo>
                    <a:lnTo>
                      <a:pt x="126" y="0"/>
                    </a:lnTo>
                    <a:lnTo>
                      <a:pt x="125" y="0"/>
                    </a:lnTo>
                    <a:lnTo>
                      <a:pt x="124" y="0"/>
                    </a:lnTo>
                    <a:lnTo>
                      <a:pt x="123" y="0"/>
                    </a:lnTo>
                    <a:lnTo>
                      <a:pt x="121" y="0"/>
                    </a:lnTo>
                    <a:lnTo>
                      <a:pt x="120" y="1"/>
                    </a:lnTo>
                    <a:lnTo>
                      <a:pt x="118" y="1"/>
                    </a:lnTo>
                    <a:lnTo>
                      <a:pt x="117" y="1"/>
                    </a:lnTo>
                    <a:lnTo>
                      <a:pt x="116" y="2"/>
                    </a:lnTo>
                    <a:lnTo>
                      <a:pt x="114" y="2"/>
                    </a:lnTo>
                    <a:lnTo>
                      <a:pt x="113" y="3"/>
                    </a:lnTo>
                    <a:lnTo>
                      <a:pt x="112" y="4"/>
                    </a:lnTo>
                    <a:lnTo>
                      <a:pt x="111" y="4"/>
                    </a:lnTo>
                    <a:lnTo>
                      <a:pt x="110" y="5"/>
                    </a:lnTo>
                    <a:lnTo>
                      <a:pt x="109" y="6"/>
                    </a:lnTo>
                    <a:lnTo>
                      <a:pt x="108" y="7"/>
                    </a:lnTo>
                    <a:lnTo>
                      <a:pt x="107" y="8"/>
                    </a:lnTo>
                    <a:lnTo>
                      <a:pt x="106" y="9"/>
                    </a:lnTo>
                    <a:lnTo>
                      <a:pt x="106" y="11"/>
                    </a:lnTo>
                    <a:lnTo>
                      <a:pt x="104" y="9"/>
                    </a:lnTo>
                    <a:lnTo>
                      <a:pt x="102" y="8"/>
                    </a:lnTo>
                    <a:lnTo>
                      <a:pt x="100" y="7"/>
                    </a:lnTo>
                    <a:lnTo>
                      <a:pt x="98" y="6"/>
                    </a:lnTo>
                    <a:lnTo>
                      <a:pt x="95" y="5"/>
                    </a:lnTo>
                    <a:lnTo>
                      <a:pt x="93" y="5"/>
                    </a:lnTo>
                    <a:lnTo>
                      <a:pt x="90" y="4"/>
                    </a:lnTo>
                    <a:lnTo>
                      <a:pt x="88" y="4"/>
                    </a:lnTo>
                    <a:lnTo>
                      <a:pt x="86" y="4"/>
                    </a:lnTo>
                    <a:lnTo>
                      <a:pt x="85" y="4"/>
                    </a:lnTo>
                    <a:lnTo>
                      <a:pt x="83" y="5"/>
                    </a:lnTo>
                    <a:lnTo>
                      <a:pt x="81" y="5"/>
                    </a:lnTo>
                    <a:lnTo>
                      <a:pt x="80" y="6"/>
                    </a:lnTo>
                    <a:lnTo>
                      <a:pt x="78" y="6"/>
                    </a:lnTo>
                    <a:lnTo>
                      <a:pt x="77" y="7"/>
                    </a:lnTo>
                    <a:lnTo>
                      <a:pt x="75" y="8"/>
                    </a:lnTo>
                    <a:lnTo>
                      <a:pt x="74" y="8"/>
                    </a:lnTo>
                    <a:lnTo>
                      <a:pt x="72" y="9"/>
                    </a:lnTo>
                    <a:lnTo>
                      <a:pt x="71" y="10"/>
                    </a:lnTo>
                    <a:lnTo>
                      <a:pt x="70" y="11"/>
                    </a:lnTo>
                    <a:lnTo>
                      <a:pt x="69" y="13"/>
                    </a:lnTo>
                    <a:lnTo>
                      <a:pt x="68" y="14"/>
                    </a:lnTo>
                    <a:lnTo>
                      <a:pt x="67" y="15"/>
                    </a:lnTo>
                    <a:lnTo>
                      <a:pt x="66" y="16"/>
                    </a:lnTo>
                    <a:lnTo>
                      <a:pt x="66" y="17"/>
                    </a:lnTo>
                    <a:lnTo>
                      <a:pt x="64" y="16"/>
                    </a:lnTo>
                    <a:lnTo>
                      <a:pt x="62" y="15"/>
                    </a:lnTo>
                    <a:lnTo>
                      <a:pt x="60" y="14"/>
                    </a:lnTo>
                    <a:lnTo>
                      <a:pt x="58" y="14"/>
                    </a:lnTo>
                    <a:lnTo>
                      <a:pt x="56" y="13"/>
                    </a:lnTo>
                    <a:lnTo>
                      <a:pt x="54" y="13"/>
                    </a:lnTo>
                    <a:lnTo>
                      <a:pt x="52" y="13"/>
                    </a:lnTo>
                    <a:lnTo>
                      <a:pt x="50" y="13"/>
                    </a:lnTo>
                    <a:lnTo>
                      <a:pt x="48" y="13"/>
                    </a:lnTo>
                    <a:lnTo>
                      <a:pt x="47" y="13"/>
                    </a:lnTo>
                    <a:lnTo>
                      <a:pt x="45" y="13"/>
                    </a:lnTo>
                    <a:lnTo>
                      <a:pt x="44" y="13"/>
                    </a:lnTo>
                    <a:lnTo>
                      <a:pt x="42" y="13"/>
                    </a:lnTo>
                    <a:lnTo>
                      <a:pt x="40" y="14"/>
                    </a:lnTo>
                    <a:lnTo>
                      <a:pt x="39" y="14"/>
                    </a:lnTo>
                    <a:lnTo>
                      <a:pt x="37" y="15"/>
                    </a:lnTo>
                    <a:lnTo>
                      <a:pt x="36" y="15"/>
                    </a:lnTo>
                    <a:lnTo>
                      <a:pt x="35" y="16"/>
                    </a:lnTo>
                    <a:lnTo>
                      <a:pt x="33" y="17"/>
                    </a:lnTo>
                    <a:lnTo>
                      <a:pt x="32" y="18"/>
                    </a:lnTo>
                    <a:lnTo>
                      <a:pt x="30" y="19"/>
                    </a:lnTo>
                    <a:lnTo>
                      <a:pt x="27" y="21"/>
                    </a:lnTo>
                    <a:lnTo>
                      <a:pt x="25" y="23"/>
                    </a:lnTo>
                    <a:lnTo>
                      <a:pt x="24" y="24"/>
                    </a:lnTo>
                    <a:lnTo>
                      <a:pt x="23" y="25"/>
                    </a:lnTo>
                    <a:lnTo>
                      <a:pt x="23" y="27"/>
                    </a:lnTo>
                    <a:lnTo>
                      <a:pt x="22" y="28"/>
                    </a:lnTo>
                    <a:lnTo>
                      <a:pt x="21" y="29"/>
                    </a:lnTo>
                    <a:lnTo>
                      <a:pt x="20" y="30"/>
                    </a:lnTo>
                    <a:lnTo>
                      <a:pt x="20" y="31"/>
                    </a:lnTo>
                    <a:lnTo>
                      <a:pt x="20" y="33"/>
                    </a:lnTo>
                    <a:lnTo>
                      <a:pt x="19" y="34"/>
                    </a:lnTo>
                    <a:lnTo>
                      <a:pt x="19" y="36"/>
                    </a:lnTo>
                    <a:lnTo>
                      <a:pt x="18" y="37"/>
                    </a:lnTo>
                    <a:lnTo>
                      <a:pt x="18" y="38"/>
                    </a:lnTo>
                    <a:lnTo>
                      <a:pt x="18" y="40"/>
                    </a:lnTo>
                    <a:lnTo>
                      <a:pt x="18" y="41"/>
                    </a:lnTo>
                    <a:lnTo>
                      <a:pt x="18" y="43"/>
                    </a:lnTo>
                    <a:lnTo>
                      <a:pt x="18" y="45"/>
                    </a:lnTo>
                  </a:path>
                </a:pathLst>
              </a:custGeom>
              <a:solidFill>
                <a:srgbClr val="FFFFFF"/>
              </a:solidFill>
              <a:ln w="9525">
                <a:noFill/>
                <a:round/>
                <a:headEnd/>
                <a:tailEnd/>
              </a:ln>
            </p:spPr>
            <p:txBody>
              <a:bodyPr/>
              <a:lstStyle/>
              <a:p>
                <a:endParaRPr lang="en-US" dirty="0"/>
              </a:p>
            </p:txBody>
          </p:sp>
          <p:sp>
            <p:nvSpPr>
              <p:cNvPr id="23609" name="Freeform 8"/>
              <p:cNvSpPr>
                <a:spLocks/>
              </p:cNvSpPr>
              <p:nvPr/>
            </p:nvSpPr>
            <p:spPr bwMode="auto">
              <a:xfrm>
                <a:off x="3603" y="1069"/>
                <a:ext cx="774" cy="487"/>
              </a:xfrm>
              <a:custGeom>
                <a:avLst/>
                <a:gdLst>
                  <a:gd name="T0" fmla="*/ 34 w 202"/>
                  <a:gd name="T1" fmla="*/ 173 h 135"/>
                  <a:gd name="T2" fmla="*/ 8 w 202"/>
                  <a:gd name="T3" fmla="*/ 198 h 135"/>
                  <a:gd name="T4" fmla="*/ 0 w 202"/>
                  <a:gd name="T5" fmla="*/ 234 h 135"/>
                  <a:gd name="T6" fmla="*/ 8 w 202"/>
                  <a:gd name="T7" fmla="*/ 260 h 135"/>
                  <a:gd name="T8" fmla="*/ 23 w 202"/>
                  <a:gd name="T9" fmla="*/ 278 h 135"/>
                  <a:gd name="T10" fmla="*/ 27 w 202"/>
                  <a:gd name="T11" fmla="*/ 296 h 135"/>
                  <a:gd name="T12" fmla="*/ 15 w 202"/>
                  <a:gd name="T13" fmla="*/ 332 h 135"/>
                  <a:gd name="T14" fmla="*/ 27 w 202"/>
                  <a:gd name="T15" fmla="*/ 368 h 135"/>
                  <a:gd name="T16" fmla="*/ 61 w 202"/>
                  <a:gd name="T17" fmla="*/ 393 h 135"/>
                  <a:gd name="T18" fmla="*/ 103 w 202"/>
                  <a:gd name="T19" fmla="*/ 397 h 135"/>
                  <a:gd name="T20" fmla="*/ 130 w 202"/>
                  <a:gd name="T21" fmla="*/ 429 h 135"/>
                  <a:gd name="T22" fmla="*/ 176 w 202"/>
                  <a:gd name="T23" fmla="*/ 455 h 135"/>
                  <a:gd name="T24" fmla="*/ 234 w 202"/>
                  <a:gd name="T25" fmla="*/ 458 h 135"/>
                  <a:gd name="T26" fmla="*/ 287 w 202"/>
                  <a:gd name="T27" fmla="*/ 447 h 135"/>
                  <a:gd name="T28" fmla="*/ 314 w 202"/>
                  <a:gd name="T29" fmla="*/ 462 h 135"/>
                  <a:gd name="T30" fmla="*/ 353 w 202"/>
                  <a:gd name="T31" fmla="*/ 480 h 135"/>
                  <a:gd name="T32" fmla="*/ 395 w 202"/>
                  <a:gd name="T33" fmla="*/ 487 h 135"/>
                  <a:gd name="T34" fmla="*/ 452 w 202"/>
                  <a:gd name="T35" fmla="*/ 476 h 135"/>
                  <a:gd name="T36" fmla="*/ 494 w 202"/>
                  <a:gd name="T37" fmla="*/ 444 h 135"/>
                  <a:gd name="T38" fmla="*/ 517 w 202"/>
                  <a:gd name="T39" fmla="*/ 418 h 135"/>
                  <a:gd name="T40" fmla="*/ 559 w 202"/>
                  <a:gd name="T41" fmla="*/ 429 h 135"/>
                  <a:gd name="T42" fmla="*/ 594 w 202"/>
                  <a:gd name="T43" fmla="*/ 426 h 135"/>
                  <a:gd name="T44" fmla="*/ 640 w 202"/>
                  <a:gd name="T45" fmla="*/ 404 h 135"/>
                  <a:gd name="T46" fmla="*/ 667 w 202"/>
                  <a:gd name="T47" fmla="*/ 372 h 135"/>
                  <a:gd name="T48" fmla="*/ 671 w 202"/>
                  <a:gd name="T49" fmla="*/ 346 h 135"/>
                  <a:gd name="T50" fmla="*/ 694 w 202"/>
                  <a:gd name="T51" fmla="*/ 335 h 135"/>
                  <a:gd name="T52" fmla="*/ 747 w 202"/>
                  <a:gd name="T53" fmla="*/ 307 h 135"/>
                  <a:gd name="T54" fmla="*/ 770 w 202"/>
                  <a:gd name="T55" fmla="*/ 271 h 135"/>
                  <a:gd name="T56" fmla="*/ 774 w 202"/>
                  <a:gd name="T57" fmla="*/ 242 h 135"/>
                  <a:gd name="T58" fmla="*/ 766 w 202"/>
                  <a:gd name="T59" fmla="*/ 195 h 135"/>
                  <a:gd name="T60" fmla="*/ 755 w 202"/>
                  <a:gd name="T61" fmla="*/ 166 h 135"/>
                  <a:gd name="T62" fmla="*/ 759 w 202"/>
                  <a:gd name="T63" fmla="*/ 141 h 135"/>
                  <a:gd name="T64" fmla="*/ 747 w 202"/>
                  <a:gd name="T65" fmla="*/ 101 h 135"/>
                  <a:gd name="T66" fmla="*/ 717 w 202"/>
                  <a:gd name="T67" fmla="*/ 72 h 135"/>
                  <a:gd name="T68" fmla="*/ 686 w 202"/>
                  <a:gd name="T69" fmla="*/ 54 h 135"/>
                  <a:gd name="T70" fmla="*/ 663 w 202"/>
                  <a:gd name="T71" fmla="*/ 22 h 135"/>
                  <a:gd name="T72" fmla="*/ 625 w 202"/>
                  <a:gd name="T73" fmla="*/ 0 h 135"/>
                  <a:gd name="T74" fmla="*/ 586 w 202"/>
                  <a:gd name="T75" fmla="*/ 0 h 135"/>
                  <a:gd name="T76" fmla="*/ 556 w 202"/>
                  <a:gd name="T77" fmla="*/ 7 h 135"/>
                  <a:gd name="T78" fmla="*/ 521 w 202"/>
                  <a:gd name="T79" fmla="*/ 14 h 135"/>
                  <a:gd name="T80" fmla="*/ 490 w 202"/>
                  <a:gd name="T81" fmla="*/ 0 h 135"/>
                  <a:gd name="T82" fmla="*/ 464 w 202"/>
                  <a:gd name="T83" fmla="*/ 0 h 135"/>
                  <a:gd name="T84" fmla="*/ 433 w 202"/>
                  <a:gd name="T85" fmla="*/ 7 h 135"/>
                  <a:gd name="T86" fmla="*/ 410 w 202"/>
                  <a:gd name="T87" fmla="*/ 29 h 135"/>
                  <a:gd name="T88" fmla="*/ 379 w 202"/>
                  <a:gd name="T89" fmla="*/ 22 h 135"/>
                  <a:gd name="T90" fmla="*/ 330 w 202"/>
                  <a:gd name="T91" fmla="*/ 14 h 135"/>
                  <a:gd name="T92" fmla="*/ 291 w 202"/>
                  <a:gd name="T93" fmla="*/ 22 h 135"/>
                  <a:gd name="T94" fmla="*/ 261 w 202"/>
                  <a:gd name="T95" fmla="*/ 43 h 135"/>
                  <a:gd name="T96" fmla="*/ 234 w 202"/>
                  <a:gd name="T97" fmla="*/ 51 h 135"/>
                  <a:gd name="T98" fmla="*/ 188 w 202"/>
                  <a:gd name="T99" fmla="*/ 43 h 135"/>
                  <a:gd name="T100" fmla="*/ 153 w 202"/>
                  <a:gd name="T101" fmla="*/ 47 h 135"/>
                  <a:gd name="T102" fmla="*/ 119 w 202"/>
                  <a:gd name="T103" fmla="*/ 61 h 135"/>
                  <a:gd name="T104" fmla="*/ 84 w 202"/>
                  <a:gd name="T105" fmla="*/ 94 h 135"/>
                  <a:gd name="T106" fmla="*/ 69 w 202"/>
                  <a:gd name="T107" fmla="*/ 123 h 135"/>
                  <a:gd name="T108" fmla="*/ 69 w 202"/>
                  <a:gd name="T109" fmla="*/ 155 h 1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2"/>
                  <a:gd name="T166" fmla="*/ 0 h 135"/>
                  <a:gd name="T167" fmla="*/ 202 w 202"/>
                  <a:gd name="T168" fmla="*/ 135 h 13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2" h="135">
                    <a:moveTo>
                      <a:pt x="18" y="45"/>
                    </a:moveTo>
                    <a:lnTo>
                      <a:pt x="16" y="45"/>
                    </a:lnTo>
                    <a:lnTo>
                      <a:pt x="14" y="46"/>
                    </a:lnTo>
                    <a:lnTo>
                      <a:pt x="12" y="46"/>
                    </a:lnTo>
                    <a:lnTo>
                      <a:pt x="11" y="47"/>
                    </a:lnTo>
                    <a:lnTo>
                      <a:pt x="9" y="48"/>
                    </a:lnTo>
                    <a:lnTo>
                      <a:pt x="7" y="48"/>
                    </a:lnTo>
                    <a:lnTo>
                      <a:pt x="6" y="50"/>
                    </a:lnTo>
                    <a:lnTo>
                      <a:pt x="5" y="51"/>
                    </a:lnTo>
                    <a:lnTo>
                      <a:pt x="4" y="52"/>
                    </a:lnTo>
                    <a:lnTo>
                      <a:pt x="2" y="53"/>
                    </a:lnTo>
                    <a:lnTo>
                      <a:pt x="2" y="55"/>
                    </a:lnTo>
                    <a:lnTo>
                      <a:pt x="1" y="57"/>
                    </a:lnTo>
                    <a:lnTo>
                      <a:pt x="0" y="58"/>
                    </a:lnTo>
                    <a:lnTo>
                      <a:pt x="0" y="60"/>
                    </a:lnTo>
                    <a:lnTo>
                      <a:pt x="0" y="62"/>
                    </a:lnTo>
                    <a:lnTo>
                      <a:pt x="0" y="63"/>
                    </a:lnTo>
                    <a:lnTo>
                      <a:pt x="0" y="65"/>
                    </a:lnTo>
                    <a:lnTo>
                      <a:pt x="0" y="66"/>
                    </a:lnTo>
                    <a:lnTo>
                      <a:pt x="0" y="67"/>
                    </a:lnTo>
                    <a:lnTo>
                      <a:pt x="0" y="68"/>
                    </a:lnTo>
                    <a:lnTo>
                      <a:pt x="0" y="69"/>
                    </a:lnTo>
                    <a:lnTo>
                      <a:pt x="1" y="71"/>
                    </a:lnTo>
                    <a:lnTo>
                      <a:pt x="2" y="72"/>
                    </a:lnTo>
                    <a:lnTo>
                      <a:pt x="2" y="73"/>
                    </a:lnTo>
                    <a:lnTo>
                      <a:pt x="3" y="74"/>
                    </a:lnTo>
                    <a:lnTo>
                      <a:pt x="4" y="75"/>
                    </a:lnTo>
                    <a:lnTo>
                      <a:pt x="4" y="76"/>
                    </a:lnTo>
                    <a:lnTo>
                      <a:pt x="5" y="76"/>
                    </a:lnTo>
                    <a:lnTo>
                      <a:pt x="6" y="77"/>
                    </a:lnTo>
                    <a:lnTo>
                      <a:pt x="7" y="78"/>
                    </a:lnTo>
                    <a:lnTo>
                      <a:pt x="8" y="79"/>
                    </a:lnTo>
                    <a:lnTo>
                      <a:pt x="9" y="80"/>
                    </a:lnTo>
                    <a:lnTo>
                      <a:pt x="9" y="79"/>
                    </a:lnTo>
                    <a:lnTo>
                      <a:pt x="8" y="81"/>
                    </a:lnTo>
                    <a:lnTo>
                      <a:pt x="7" y="82"/>
                    </a:lnTo>
                    <a:lnTo>
                      <a:pt x="6" y="84"/>
                    </a:lnTo>
                    <a:lnTo>
                      <a:pt x="5" y="85"/>
                    </a:lnTo>
                    <a:lnTo>
                      <a:pt x="5" y="87"/>
                    </a:lnTo>
                    <a:lnTo>
                      <a:pt x="4" y="89"/>
                    </a:lnTo>
                    <a:lnTo>
                      <a:pt x="4" y="90"/>
                    </a:lnTo>
                    <a:lnTo>
                      <a:pt x="4" y="92"/>
                    </a:lnTo>
                    <a:lnTo>
                      <a:pt x="4" y="94"/>
                    </a:lnTo>
                    <a:lnTo>
                      <a:pt x="4" y="96"/>
                    </a:lnTo>
                    <a:lnTo>
                      <a:pt x="5" y="98"/>
                    </a:lnTo>
                    <a:lnTo>
                      <a:pt x="5" y="99"/>
                    </a:lnTo>
                    <a:lnTo>
                      <a:pt x="6" y="101"/>
                    </a:lnTo>
                    <a:lnTo>
                      <a:pt x="7" y="102"/>
                    </a:lnTo>
                    <a:lnTo>
                      <a:pt x="9" y="104"/>
                    </a:lnTo>
                    <a:lnTo>
                      <a:pt x="10" y="105"/>
                    </a:lnTo>
                    <a:lnTo>
                      <a:pt x="11" y="106"/>
                    </a:lnTo>
                    <a:lnTo>
                      <a:pt x="13" y="108"/>
                    </a:lnTo>
                    <a:lnTo>
                      <a:pt x="15" y="108"/>
                    </a:lnTo>
                    <a:lnTo>
                      <a:pt x="16" y="109"/>
                    </a:lnTo>
                    <a:lnTo>
                      <a:pt x="18" y="110"/>
                    </a:lnTo>
                    <a:lnTo>
                      <a:pt x="20" y="110"/>
                    </a:lnTo>
                    <a:lnTo>
                      <a:pt x="22" y="110"/>
                    </a:lnTo>
                    <a:lnTo>
                      <a:pt x="24" y="111"/>
                    </a:lnTo>
                    <a:lnTo>
                      <a:pt x="25" y="111"/>
                    </a:lnTo>
                    <a:lnTo>
                      <a:pt x="27" y="110"/>
                    </a:lnTo>
                    <a:lnTo>
                      <a:pt x="27" y="111"/>
                    </a:lnTo>
                    <a:lnTo>
                      <a:pt x="28" y="112"/>
                    </a:lnTo>
                    <a:lnTo>
                      <a:pt x="29" y="114"/>
                    </a:lnTo>
                    <a:lnTo>
                      <a:pt x="31" y="116"/>
                    </a:lnTo>
                    <a:lnTo>
                      <a:pt x="32" y="118"/>
                    </a:lnTo>
                    <a:lnTo>
                      <a:pt x="34" y="119"/>
                    </a:lnTo>
                    <a:lnTo>
                      <a:pt x="36" y="120"/>
                    </a:lnTo>
                    <a:lnTo>
                      <a:pt x="38" y="122"/>
                    </a:lnTo>
                    <a:lnTo>
                      <a:pt x="40" y="123"/>
                    </a:lnTo>
                    <a:lnTo>
                      <a:pt x="42" y="124"/>
                    </a:lnTo>
                    <a:lnTo>
                      <a:pt x="44" y="125"/>
                    </a:lnTo>
                    <a:lnTo>
                      <a:pt x="46" y="126"/>
                    </a:lnTo>
                    <a:lnTo>
                      <a:pt x="49" y="126"/>
                    </a:lnTo>
                    <a:lnTo>
                      <a:pt x="51" y="127"/>
                    </a:lnTo>
                    <a:lnTo>
                      <a:pt x="53" y="127"/>
                    </a:lnTo>
                    <a:lnTo>
                      <a:pt x="56" y="127"/>
                    </a:lnTo>
                    <a:lnTo>
                      <a:pt x="58" y="127"/>
                    </a:lnTo>
                    <a:lnTo>
                      <a:pt x="61" y="127"/>
                    </a:lnTo>
                    <a:lnTo>
                      <a:pt x="63" y="127"/>
                    </a:lnTo>
                    <a:lnTo>
                      <a:pt x="65" y="127"/>
                    </a:lnTo>
                    <a:lnTo>
                      <a:pt x="68" y="126"/>
                    </a:lnTo>
                    <a:lnTo>
                      <a:pt x="70" y="125"/>
                    </a:lnTo>
                    <a:lnTo>
                      <a:pt x="72" y="125"/>
                    </a:lnTo>
                    <a:lnTo>
                      <a:pt x="75" y="124"/>
                    </a:lnTo>
                    <a:lnTo>
                      <a:pt x="77" y="123"/>
                    </a:lnTo>
                    <a:lnTo>
                      <a:pt x="78" y="124"/>
                    </a:lnTo>
                    <a:lnTo>
                      <a:pt x="79" y="126"/>
                    </a:lnTo>
                    <a:lnTo>
                      <a:pt x="81" y="127"/>
                    </a:lnTo>
                    <a:lnTo>
                      <a:pt x="82" y="128"/>
                    </a:lnTo>
                    <a:lnTo>
                      <a:pt x="84" y="129"/>
                    </a:lnTo>
                    <a:lnTo>
                      <a:pt x="85" y="130"/>
                    </a:lnTo>
                    <a:lnTo>
                      <a:pt x="87" y="131"/>
                    </a:lnTo>
                    <a:lnTo>
                      <a:pt x="88" y="132"/>
                    </a:lnTo>
                    <a:lnTo>
                      <a:pt x="90" y="133"/>
                    </a:lnTo>
                    <a:lnTo>
                      <a:pt x="92" y="133"/>
                    </a:lnTo>
                    <a:lnTo>
                      <a:pt x="94" y="134"/>
                    </a:lnTo>
                    <a:lnTo>
                      <a:pt x="95" y="135"/>
                    </a:lnTo>
                    <a:lnTo>
                      <a:pt x="97" y="135"/>
                    </a:lnTo>
                    <a:lnTo>
                      <a:pt x="99" y="135"/>
                    </a:lnTo>
                    <a:lnTo>
                      <a:pt x="101" y="135"/>
                    </a:lnTo>
                    <a:lnTo>
                      <a:pt x="103" y="135"/>
                    </a:lnTo>
                    <a:lnTo>
                      <a:pt x="106" y="135"/>
                    </a:lnTo>
                    <a:lnTo>
                      <a:pt x="108" y="135"/>
                    </a:lnTo>
                    <a:lnTo>
                      <a:pt x="111" y="135"/>
                    </a:lnTo>
                    <a:lnTo>
                      <a:pt x="113" y="134"/>
                    </a:lnTo>
                    <a:lnTo>
                      <a:pt x="116" y="133"/>
                    </a:lnTo>
                    <a:lnTo>
                      <a:pt x="118" y="132"/>
                    </a:lnTo>
                    <a:lnTo>
                      <a:pt x="120" y="131"/>
                    </a:lnTo>
                    <a:lnTo>
                      <a:pt x="122" y="130"/>
                    </a:lnTo>
                    <a:lnTo>
                      <a:pt x="124" y="128"/>
                    </a:lnTo>
                    <a:lnTo>
                      <a:pt x="126" y="127"/>
                    </a:lnTo>
                    <a:lnTo>
                      <a:pt x="128" y="125"/>
                    </a:lnTo>
                    <a:lnTo>
                      <a:pt x="129" y="123"/>
                    </a:lnTo>
                    <a:lnTo>
                      <a:pt x="130" y="121"/>
                    </a:lnTo>
                    <a:lnTo>
                      <a:pt x="132" y="119"/>
                    </a:lnTo>
                    <a:lnTo>
                      <a:pt x="133" y="117"/>
                    </a:lnTo>
                    <a:lnTo>
                      <a:pt x="134" y="115"/>
                    </a:lnTo>
                    <a:lnTo>
                      <a:pt x="135" y="116"/>
                    </a:lnTo>
                    <a:lnTo>
                      <a:pt x="137" y="117"/>
                    </a:lnTo>
                    <a:lnTo>
                      <a:pt x="139" y="117"/>
                    </a:lnTo>
                    <a:lnTo>
                      <a:pt x="141" y="118"/>
                    </a:lnTo>
                    <a:lnTo>
                      <a:pt x="142" y="118"/>
                    </a:lnTo>
                    <a:lnTo>
                      <a:pt x="144" y="119"/>
                    </a:lnTo>
                    <a:lnTo>
                      <a:pt x="146" y="119"/>
                    </a:lnTo>
                    <a:lnTo>
                      <a:pt x="148" y="119"/>
                    </a:lnTo>
                    <a:lnTo>
                      <a:pt x="149" y="119"/>
                    </a:lnTo>
                    <a:lnTo>
                      <a:pt x="151" y="119"/>
                    </a:lnTo>
                    <a:lnTo>
                      <a:pt x="152" y="119"/>
                    </a:lnTo>
                    <a:lnTo>
                      <a:pt x="153" y="118"/>
                    </a:lnTo>
                    <a:lnTo>
                      <a:pt x="155" y="118"/>
                    </a:lnTo>
                    <a:lnTo>
                      <a:pt x="156" y="118"/>
                    </a:lnTo>
                    <a:lnTo>
                      <a:pt x="159" y="117"/>
                    </a:lnTo>
                    <a:lnTo>
                      <a:pt x="161" y="116"/>
                    </a:lnTo>
                    <a:lnTo>
                      <a:pt x="163" y="115"/>
                    </a:lnTo>
                    <a:lnTo>
                      <a:pt x="165" y="113"/>
                    </a:lnTo>
                    <a:lnTo>
                      <a:pt x="167" y="112"/>
                    </a:lnTo>
                    <a:lnTo>
                      <a:pt x="169" y="110"/>
                    </a:lnTo>
                    <a:lnTo>
                      <a:pt x="171" y="108"/>
                    </a:lnTo>
                    <a:lnTo>
                      <a:pt x="172" y="106"/>
                    </a:lnTo>
                    <a:lnTo>
                      <a:pt x="172" y="105"/>
                    </a:lnTo>
                    <a:lnTo>
                      <a:pt x="173" y="104"/>
                    </a:lnTo>
                    <a:lnTo>
                      <a:pt x="174" y="103"/>
                    </a:lnTo>
                    <a:lnTo>
                      <a:pt x="174" y="102"/>
                    </a:lnTo>
                    <a:lnTo>
                      <a:pt x="174" y="100"/>
                    </a:lnTo>
                    <a:lnTo>
                      <a:pt x="175" y="99"/>
                    </a:lnTo>
                    <a:lnTo>
                      <a:pt x="175" y="98"/>
                    </a:lnTo>
                    <a:lnTo>
                      <a:pt x="175" y="97"/>
                    </a:lnTo>
                    <a:lnTo>
                      <a:pt x="175" y="96"/>
                    </a:lnTo>
                    <a:lnTo>
                      <a:pt x="175" y="94"/>
                    </a:lnTo>
                    <a:lnTo>
                      <a:pt x="177" y="94"/>
                    </a:lnTo>
                    <a:lnTo>
                      <a:pt x="178" y="94"/>
                    </a:lnTo>
                    <a:lnTo>
                      <a:pt x="179" y="93"/>
                    </a:lnTo>
                    <a:lnTo>
                      <a:pt x="181" y="93"/>
                    </a:lnTo>
                    <a:lnTo>
                      <a:pt x="183" y="92"/>
                    </a:lnTo>
                    <a:lnTo>
                      <a:pt x="186" y="91"/>
                    </a:lnTo>
                    <a:lnTo>
                      <a:pt x="188" y="89"/>
                    </a:lnTo>
                    <a:lnTo>
                      <a:pt x="191" y="88"/>
                    </a:lnTo>
                    <a:lnTo>
                      <a:pt x="193" y="86"/>
                    </a:lnTo>
                    <a:lnTo>
                      <a:pt x="195" y="85"/>
                    </a:lnTo>
                    <a:lnTo>
                      <a:pt x="197" y="82"/>
                    </a:lnTo>
                    <a:lnTo>
                      <a:pt x="198" y="80"/>
                    </a:lnTo>
                    <a:lnTo>
                      <a:pt x="199" y="78"/>
                    </a:lnTo>
                    <a:lnTo>
                      <a:pt x="200" y="77"/>
                    </a:lnTo>
                    <a:lnTo>
                      <a:pt x="200" y="76"/>
                    </a:lnTo>
                    <a:lnTo>
                      <a:pt x="201" y="75"/>
                    </a:lnTo>
                    <a:lnTo>
                      <a:pt x="201" y="73"/>
                    </a:lnTo>
                    <a:lnTo>
                      <a:pt x="202" y="72"/>
                    </a:lnTo>
                    <a:lnTo>
                      <a:pt x="202" y="71"/>
                    </a:lnTo>
                    <a:lnTo>
                      <a:pt x="202" y="69"/>
                    </a:lnTo>
                    <a:lnTo>
                      <a:pt x="202" y="68"/>
                    </a:lnTo>
                    <a:lnTo>
                      <a:pt x="202" y="67"/>
                    </a:lnTo>
                    <a:lnTo>
                      <a:pt x="202" y="65"/>
                    </a:lnTo>
                    <a:lnTo>
                      <a:pt x="202" y="63"/>
                    </a:lnTo>
                    <a:lnTo>
                      <a:pt x="202" y="61"/>
                    </a:lnTo>
                    <a:lnTo>
                      <a:pt x="202" y="58"/>
                    </a:lnTo>
                    <a:lnTo>
                      <a:pt x="201" y="56"/>
                    </a:lnTo>
                    <a:lnTo>
                      <a:pt x="200" y="54"/>
                    </a:lnTo>
                    <a:lnTo>
                      <a:pt x="199" y="52"/>
                    </a:lnTo>
                    <a:lnTo>
                      <a:pt x="197" y="50"/>
                    </a:lnTo>
                    <a:lnTo>
                      <a:pt x="196" y="48"/>
                    </a:lnTo>
                    <a:lnTo>
                      <a:pt x="196" y="47"/>
                    </a:lnTo>
                    <a:lnTo>
                      <a:pt x="197" y="46"/>
                    </a:lnTo>
                    <a:lnTo>
                      <a:pt x="197" y="44"/>
                    </a:lnTo>
                    <a:lnTo>
                      <a:pt x="197" y="43"/>
                    </a:lnTo>
                    <a:lnTo>
                      <a:pt x="198" y="42"/>
                    </a:lnTo>
                    <a:lnTo>
                      <a:pt x="198" y="41"/>
                    </a:lnTo>
                    <a:lnTo>
                      <a:pt x="198" y="40"/>
                    </a:lnTo>
                    <a:lnTo>
                      <a:pt x="198" y="39"/>
                    </a:lnTo>
                    <a:lnTo>
                      <a:pt x="198" y="37"/>
                    </a:lnTo>
                    <a:lnTo>
                      <a:pt x="197" y="35"/>
                    </a:lnTo>
                    <a:lnTo>
                      <a:pt x="197" y="33"/>
                    </a:lnTo>
                    <a:lnTo>
                      <a:pt x="197" y="31"/>
                    </a:lnTo>
                    <a:lnTo>
                      <a:pt x="196" y="30"/>
                    </a:lnTo>
                    <a:lnTo>
                      <a:pt x="195" y="28"/>
                    </a:lnTo>
                    <a:lnTo>
                      <a:pt x="194" y="26"/>
                    </a:lnTo>
                    <a:lnTo>
                      <a:pt x="193" y="25"/>
                    </a:lnTo>
                    <a:lnTo>
                      <a:pt x="191" y="23"/>
                    </a:lnTo>
                    <a:lnTo>
                      <a:pt x="190" y="22"/>
                    </a:lnTo>
                    <a:lnTo>
                      <a:pt x="188" y="21"/>
                    </a:lnTo>
                    <a:lnTo>
                      <a:pt x="187" y="20"/>
                    </a:lnTo>
                    <a:lnTo>
                      <a:pt x="185" y="19"/>
                    </a:lnTo>
                    <a:lnTo>
                      <a:pt x="183" y="18"/>
                    </a:lnTo>
                    <a:lnTo>
                      <a:pt x="181" y="17"/>
                    </a:lnTo>
                    <a:lnTo>
                      <a:pt x="179" y="17"/>
                    </a:lnTo>
                    <a:lnTo>
                      <a:pt x="179" y="15"/>
                    </a:lnTo>
                    <a:lnTo>
                      <a:pt x="179" y="13"/>
                    </a:lnTo>
                    <a:lnTo>
                      <a:pt x="178" y="11"/>
                    </a:lnTo>
                    <a:lnTo>
                      <a:pt x="177" y="10"/>
                    </a:lnTo>
                    <a:lnTo>
                      <a:pt x="176" y="8"/>
                    </a:lnTo>
                    <a:lnTo>
                      <a:pt x="174" y="7"/>
                    </a:lnTo>
                    <a:lnTo>
                      <a:pt x="173" y="6"/>
                    </a:lnTo>
                    <a:lnTo>
                      <a:pt x="172" y="4"/>
                    </a:lnTo>
                    <a:lnTo>
                      <a:pt x="170" y="3"/>
                    </a:lnTo>
                    <a:lnTo>
                      <a:pt x="169" y="2"/>
                    </a:lnTo>
                    <a:lnTo>
                      <a:pt x="167" y="2"/>
                    </a:lnTo>
                    <a:lnTo>
                      <a:pt x="165" y="1"/>
                    </a:lnTo>
                    <a:lnTo>
                      <a:pt x="163" y="0"/>
                    </a:lnTo>
                    <a:lnTo>
                      <a:pt x="161" y="0"/>
                    </a:lnTo>
                    <a:lnTo>
                      <a:pt x="159" y="0"/>
                    </a:lnTo>
                    <a:lnTo>
                      <a:pt x="157" y="0"/>
                    </a:lnTo>
                    <a:lnTo>
                      <a:pt x="156" y="0"/>
                    </a:lnTo>
                    <a:lnTo>
                      <a:pt x="155" y="0"/>
                    </a:lnTo>
                    <a:lnTo>
                      <a:pt x="153" y="0"/>
                    </a:lnTo>
                    <a:lnTo>
                      <a:pt x="152" y="0"/>
                    </a:lnTo>
                    <a:lnTo>
                      <a:pt x="151" y="0"/>
                    </a:lnTo>
                    <a:lnTo>
                      <a:pt x="150" y="1"/>
                    </a:lnTo>
                    <a:lnTo>
                      <a:pt x="149" y="1"/>
                    </a:lnTo>
                    <a:lnTo>
                      <a:pt x="147" y="2"/>
                    </a:lnTo>
                    <a:lnTo>
                      <a:pt x="145" y="2"/>
                    </a:lnTo>
                    <a:lnTo>
                      <a:pt x="143" y="4"/>
                    </a:lnTo>
                    <a:lnTo>
                      <a:pt x="141" y="5"/>
                    </a:lnTo>
                    <a:lnTo>
                      <a:pt x="140" y="7"/>
                    </a:lnTo>
                    <a:lnTo>
                      <a:pt x="138" y="5"/>
                    </a:lnTo>
                    <a:lnTo>
                      <a:pt x="136" y="4"/>
                    </a:lnTo>
                    <a:lnTo>
                      <a:pt x="135" y="2"/>
                    </a:lnTo>
                    <a:lnTo>
                      <a:pt x="132" y="2"/>
                    </a:lnTo>
                    <a:lnTo>
                      <a:pt x="131" y="1"/>
                    </a:lnTo>
                    <a:lnTo>
                      <a:pt x="130" y="1"/>
                    </a:lnTo>
                    <a:lnTo>
                      <a:pt x="129" y="0"/>
                    </a:lnTo>
                    <a:lnTo>
                      <a:pt x="128" y="0"/>
                    </a:lnTo>
                    <a:lnTo>
                      <a:pt x="127" y="0"/>
                    </a:lnTo>
                    <a:lnTo>
                      <a:pt x="126" y="0"/>
                    </a:lnTo>
                    <a:lnTo>
                      <a:pt x="125" y="0"/>
                    </a:lnTo>
                    <a:lnTo>
                      <a:pt x="123" y="0"/>
                    </a:lnTo>
                    <a:lnTo>
                      <a:pt x="122" y="0"/>
                    </a:lnTo>
                    <a:lnTo>
                      <a:pt x="121" y="0"/>
                    </a:lnTo>
                    <a:lnTo>
                      <a:pt x="119" y="0"/>
                    </a:lnTo>
                    <a:lnTo>
                      <a:pt x="118" y="0"/>
                    </a:lnTo>
                    <a:lnTo>
                      <a:pt x="116" y="1"/>
                    </a:lnTo>
                    <a:lnTo>
                      <a:pt x="115" y="1"/>
                    </a:lnTo>
                    <a:lnTo>
                      <a:pt x="114" y="2"/>
                    </a:lnTo>
                    <a:lnTo>
                      <a:pt x="113" y="2"/>
                    </a:lnTo>
                    <a:lnTo>
                      <a:pt x="111" y="3"/>
                    </a:lnTo>
                    <a:lnTo>
                      <a:pt x="110" y="4"/>
                    </a:lnTo>
                    <a:lnTo>
                      <a:pt x="109" y="5"/>
                    </a:lnTo>
                    <a:lnTo>
                      <a:pt x="108" y="6"/>
                    </a:lnTo>
                    <a:lnTo>
                      <a:pt x="107" y="7"/>
                    </a:lnTo>
                    <a:lnTo>
                      <a:pt x="107" y="8"/>
                    </a:lnTo>
                    <a:lnTo>
                      <a:pt x="106" y="9"/>
                    </a:lnTo>
                    <a:lnTo>
                      <a:pt x="105" y="10"/>
                    </a:lnTo>
                    <a:lnTo>
                      <a:pt x="103" y="9"/>
                    </a:lnTo>
                    <a:lnTo>
                      <a:pt x="101" y="7"/>
                    </a:lnTo>
                    <a:lnTo>
                      <a:pt x="99" y="6"/>
                    </a:lnTo>
                    <a:lnTo>
                      <a:pt x="97" y="5"/>
                    </a:lnTo>
                    <a:lnTo>
                      <a:pt x="95" y="4"/>
                    </a:lnTo>
                    <a:lnTo>
                      <a:pt x="92" y="4"/>
                    </a:lnTo>
                    <a:lnTo>
                      <a:pt x="90" y="4"/>
                    </a:lnTo>
                    <a:lnTo>
                      <a:pt x="87" y="4"/>
                    </a:lnTo>
                    <a:lnTo>
                      <a:pt x="86" y="4"/>
                    </a:lnTo>
                    <a:lnTo>
                      <a:pt x="84" y="4"/>
                    </a:lnTo>
                    <a:lnTo>
                      <a:pt x="82" y="4"/>
                    </a:lnTo>
                    <a:lnTo>
                      <a:pt x="81" y="4"/>
                    </a:lnTo>
                    <a:lnTo>
                      <a:pt x="79" y="5"/>
                    </a:lnTo>
                    <a:lnTo>
                      <a:pt x="77" y="5"/>
                    </a:lnTo>
                    <a:lnTo>
                      <a:pt x="76" y="6"/>
                    </a:lnTo>
                    <a:lnTo>
                      <a:pt x="74" y="7"/>
                    </a:lnTo>
                    <a:lnTo>
                      <a:pt x="73" y="8"/>
                    </a:lnTo>
                    <a:lnTo>
                      <a:pt x="72" y="9"/>
                    </a:lnTo>
                    <a:lnTo>
                      <a:pt x="70" y="10"/>
                    </a:lnTo>
                    <a:lnTo>
                      <a:pt x="69" y="11"/>
                    </a:lnTo>
                    <a:lnTo>
                      <a:pt x="68" y="12"/>
                    </a:lnTo>
                    <a:lnTo>
                      <a:pt x="67" y="13"/>
                    </a:lnTo>
                    <a:lnTo>
                      <a:pt x="66" y="14"/>
                    </a:lnTo>
                    <a:lnTo>
                      <a:pt x="65" y="16"/>
                    </a:lnTo>
                    <a:lnTo>
                      <a:pt x="63" y="15"/>
                    </a:lnTo>
                    <a:lnTo>
                      <a:pt x="61" y="14"/>
                    </a:lnTo>
                    <a:lnTo>
                      <a:pt x="60" y="14"/>
                    </a:lnTo>
                    <a:lnTo>
                      <a:pt x="58" y="13"/>
                    </a:lnTo>
                    <a:lnTo>
                      <a:pt x="56" y="13"/>
                    </a:lnTo>
                    <a:lnTo>
                      <a:pt x="53" y="12"/>
                    </a:lnTo>
                    <a:lnTo>
                      <a:pt x="51" y="12"/>
                    </a:lnTo>
                    <a:lnTo>
                      <a:pt x="49" y="12"/>
                    </a:lnTo>
                    <a:lnTo>
                      <a:pt x="48" y="12"/>
                    </a:lnTo>
                    <a:lnTo>
                      <a:pt x="46" y="12"/>
                    </a:lnTo>
                    <a:lnTo>
                      <a:pt x="44" y="12"/>
                    </a:lnTo>
                    <a:lnTo>
                      <a:pt x="43" y="13"/>
                    </a:lnTo>
                    <a:lnTo>
                      <a:pt x="41" y="13"/>
                    </a:lnTo>
                    <a:lnTo>
                      <a:pt x="40" y="13"/>
                    </a:lnTo>
                    <a:lnTo>
                      <a:pt x="38" y="14"/>
                    </a:lnTo>
                    <a:lnTo>
                      <a:pt x="37" y="14"/>
                    </a:lnTo>
                    <a:lnTo>
                      <a:pt x="35" y="15"/>
                    </a:lnTo>
                    <a:lnTo>
                      <a:pt x="34" y="16"/>
                    </a:lnTo>
                    <a:lnTo>
                      <a:pt x="33" y="16"/>
                    </a:lnTo>
                    <a:lnTo>
                      <a:pt x="31" y="17"/>
                    </a:lnTo>
                    <a:lnTo>
                      <a:pt x="29" y="18"/>
                    </a:lnTo>
                    <a:lnTo>
                      <a:pt x="27" y="20"/>
                    </a:lnTo>
                    <a:lnTo>
                      <a:pt x="25" y="23"/>
                    </a:lnTo>
                    <a:lnTo>
                      <a:pt x="24" y="24"/>
                    </a:lnTo>
                    <a:lnTo>
                      <a:pt x="23" y="25"/>
                    </a:lnTo>
                    <a:lnTo>
                      <a:pt x="22" y="26"/>
                    </a:lnTo>
                    <a:lnTo>
                      <a:pt x="21" y="27"/>
                    </a:lnTo>
                    <a:lnTo>
                      <a:pt x="21" y="28"/>
                    </a:lnTo>
                    <a:lnTo>
                      <a:pt x="20" y="30"/>
                    </a:lnTo>
                    <a:lnTo>
                      <a:pt x="19" y="31"/>
                    </a:lnTo>
                    <a:lnTo>
                      <a:pt x="19" y="32"/>
                    </a:lnTo>
                    <a:lnTo>
                      <a:pt x="18" y="34"/>
                    </a:lnTo>
                    <a:lnTo>
                      <a:pt x="18" y="35"/>
                    </a:lnTo>
                    <a:lnTo>
                      <a:pt x="18" y="36"/>
                    </a:lnTo>
                    <a:lnTo>
                      <a:pt x="18" y="38"/>
                    </a:lnTo>
                    <a:lnTo>
                      <a:pt x="17" y="39"/>
                    </a:lnTo>
                    <a:lnTo>
                      <a:pt x="17" y="41"/>
                    </a:lnTo>
                    <a:lnTo>
                      <a:pt x="18" y="43"/>
                    </a:lnTo>
                    <a:lnTo>
                      <a:pt x="18" y="45"/>
                    </a:lnTo>
                  </a:path>
                </a:pathLst>
              </a:custGeom>
              <a:solidFill>
                <a:srgbClr val="FFFFFF"/>
              </a:solidFill>
              <a:ln w="9525">
                <a:noFill/>
                <a:round/>
                <a:headEnd/>
                <a:tailEnd/>
              </a:ln>
            </p:spPr>
            <p:txBody>
              <a:bodyPr/>
              <a:lstStyle/>
              <a:p>
                <a:endParaRPr lang="en-US" dirty="0"/>
              </a:p>
            </p:txBody>
          </p:sp>
          <p:sp>
            <p:nvSpPr>
              <p:cNvPr id="23610" name="Freeform 9"/>
              <p:cNvSpPr>
                <a:spLocks/>
              </p:cNvSpPr>
              <p:nvPr/>
            </p:nvSpPr>
            <p:spPr bwMode="auto">
              <a:xfrm>
                <a:off x="3603" y="1069"/>
                <a:ext cx="774" cy="487"/>
              </a:xfrm>
              <a:custGeom>
                <a:avLst/>
                <a:gdLst>
                  <a:gd name="T0" fmla="*/ 34 w 202"/>
                  <a:gd name="T1" fmla="*/ 173 h 135"/>
                  <a:gd name="T2" fmla="*/ 8 w 202"/>
                  <a:gd name="T3" fmla="*/ 198 h 135"/>
                  <a:gd name="T4" fmla="*/ 0 w 202"/>
                  <a:gd name="T5" fmla="*/ 234 h 135"/>
                  <a:gd name="T6" fmla="*/ 8 w 202"/>
                  <a:gd name="T7" fmla="*/ 260 h 135"/>
                  <a:gd name="T8" fmla="*/ 23 w 202"/>
                  <a:gd name="T9" fmla="*/ 278 h 135"/>
                  <a:gd name="T10" fmla="*/ 27 w 202"/>
                  <a:gd name="T11" fmla="*/ 296 h 135"/>
                  <a:gd name="T12" fmla="*/ 15 w 202"/>
                  <a:gd name="T13" fmla="*/ 332 h 135"/>
                  <a:gd name="T14" fmla="*/ 27 w 202"/>
                  <a:gd name="T15" fmla="*/ 368 h 135"/>
                  <a:gd name="T16" fmla="*/ 61 w 202"/>
                  <a:gd name="T17" fmla="*/ 393 h 135"/>
                  <a:gd name="T18" fmla="*/ 103 w 202"/>
                  <a:gd name="T19" fmla="*/ 397 h 135"/>
                  <a:gd name="T20" fmla="*/ 130 w 202"/>
                  <a:gd name="T21" fmla="*/ 429 h 135"/>
                  <a:gd name="T22" fmla="*/ 176 w 202"/>
                  <a:gd name="T23" fmla="*/ 455 h 135"/>
                  <a:gd name="T24" fmla="*/ 234 w 202"/>
                  <a:gd name="T25" fmla="*/ 458 h 135"/>
                  <a:gd name="T26" fmla="*/ 287 w 202"/>
                  <a:gd name="T27" fmla="*/ 447 h 135"/>
                  <a:gd name="T28" fmla="*/ 314 w 202"/>
                  <a:gd name="T29" fmla="*/ 462 h 135"/>
                  <a:gd name="T30" fmla="*/ 353 w 202"/>
                  <a:gd name="T31" fmla="*/ 480 h 135"/>
                  <a:gd name="T32" fmla="*/ 395 w 202"/>
                  <a:gd name="T33" fmla="*/ 487 h 135"/>
                  <a:gd name="T34" fmla="*/ 452 w 202"/>
                  <a:gd name="T35" fmla="*/ 476 h 135"/>
                  <a:gd name="T36" fmla="*/ 494 w 202"/>
                  <a:gd name="T37" fmla="*/ 444 h 135"/>
                  <a:gd name="T38" fmla="*/ 517 w 202"/>
                  <a:gd name="T39" fmla="*/ 418 h 135"/>
                  <a:gd name="T40" fmla="*/ 559 w 202"/>
                  <a:gd name="T41" fmla="*/ 429 h 135"/>
                  <a:gd name="T42" fmla="*/ 594 w 202"/>
                  <a:gd name="T43" fmla="*/ 426 h 135"/>
                  <a:gd name="T44" fmla="*/ 640 w 202"/>
                  <a:gd name="T45" fmla="*/ 404 h 135"/>
                  <a:gd name="T46" fmla="*/ 667 w 202"/>
                  <a:gd name="T47" fmla="*/ 372 h 135"/>
                  <a:gd name="T48" fmla="*/ 671 w 202"/>
                  <a:gd name="T49" fmla="*/ 346 h 135"/>
                  <a:gd name="T50" fmla="*/ 694 w 202"/>
                  <a:gd name="T51" fmla="*/ 335 h 135"/>
                  <a:gd name="T52" fmla="*/ 747 w 202"/>
                  <a:gd name="T53" fmla="*/ 307 h 135"/>
                  <a:gd name="T54" fmla="*/ 770 w 202"/>
                  <a:gd name="T55" fmla="*/ 271 h 135"/>
                  <a:gd name="T56" fmla="*/ 774 w 202"/>
                  <a:gd name="T57" fmla="*/ 242 h 135"/>
                  <a:gd name="T58" fmla="*/ 766 w 202"/>
                  <a:gd name="T59" fmla="*/ 195 h 135"/>
                  <a:gd name="T60" fmla="*/ 755 w 202"/>
                  <a:gd name="T61" fmla="*/ 166 h 135"/>
                  <a:gd name="T62" fmla="*/ 759 w 202"/>
                  <a:gd name="T63" fmla="*/ 141 h 135"/>
                  <a:gd name="T64" fmla="*/ 747 w 202"/>
                  <a:gd name="T65" fmla="*/ 101 h 135"/>
                  <a:gd name="T66" fmla="*/ 717 w 202"/>
                  <a:gd name="T67" fmla="*/ 72 h 135"/>
                  <a:gd name="T68" fmla="*/ 686 w 202"/>
                  <a:gd name="T69" fmla="*/ 54 h 135"/>
                  <a:gd name="T70" fmla="*/ 663 w 202"/>
                  <a:gd name="T71" fmla="*/ 22 h 135"/>
                  <a:gd name="T72" fmla="*/ 625 w 202"/>
                  <a:gd name="T73" fmla="*/ 0 h 135"/>
                  <a:gd name="T74" fmla="*/ 586 w 202"/>
                  <a:gd name="T75" fmla="*/ 0 h 135"/>
                  <a:gd name="T76" fmla="*/ 556 w 202"/>
                  <a:gd name="T77" fmla="*/ 7 h 135"/>
                  <a:gd name="T78" fmla="*/ 521 w 202"/>
                  <a:gd name="T79" fmla="*/ 14 h 135"/>
                  <a:gd name="T80" fmla="*/ 490 w 202"/>
                  <a:gd name="T81" fmla="*/ 0 h 135"/>
                  <a:gd name="T82" fmla="*/ 464 w 202"/>
                  <a:gd name="T83" fmla="*/ 0 h 135"/>
                  <a:gd name="T84" fmla="*/ 433 w 202"/>
                  <a:gd name="T85" fmla="*/ 7 h 135"/>
                  <a:gd name="T86" fmla="*/ 410 w 202"/>
                  <a:gd name="T87" fmla="*/ 29 h 135"/>
                  <a:gd name="T88" fmla="*/ 379 w 202"/>
                  <a:gd name="T89" fmla="*/ 22 h 135"/>
                  <a:gd name="T90" fmla="*/ 330 w 202"/>
                  <a:gd name="T91" fmla="*/ 14 h 135"/>
                  <a:gd name="T92" fmla="*/ 291 w 202"/>
                  <a:gd name="T93" fmla="*/ 22 h 135"/>
                  <a:gd name="T94" fmla="*/ 261 w 202"/>
                  <a:gd name="T95" fmla="*/ 43 h 135"/>
                  <a:gd name="T96" fmla="*/ 234 w 202"/>
                  <a:gd name="T97" fmla="*/ 51 h 135"/>
                  <a:gd name="T98" fmla="*/ 188 w 202"/>
                  <a:gd name="T99" fmla="*/ 43 h 135"/>
                  <a:gd name="T100" fmla="*/ 153 w 202"/>
                  <a:gd name="T101" fmla="*/ 47 h 135"/>
                  <a:gd name="T102" fmla="*/ 119 w 202"/>
                  <a:gd name="T103" fmla="*/ 61 h 135"/>
                  <a:gd name="T104" fmla="*/ 84 w 202"/>
                  <a:gd name="T105" fmla="*/ 94 h 135"/>
                  <a:gd name="T106" fmla="*/ 69 w 202"/>
                  <a:gd name="T107" fmla="*/ 123 h 135"/>
                  <a:gd name="T108" fmla="*/ 69 w 202"/>
                  <a:gd name="T109" fmla="*/ 155 h 1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2"/>
                  <a:gd name="T166" fmla="*/ 0 h 135"/>
                  <a:gd name="T167" fmla="*/ 202 w 202"/>
                  <a:gd name="T168" fmla="*/ 135 h 13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2" h="135">
                    <a:moveTo>
                      <a:pt x="18" y="45"/>
                    </a:moveTo>
                    <a:lnTo>
                      <a:pt x="16" y="45"/>
                    </a:lnTo>
                    <a:lnTo>
                      <a:pt x="14" y="46"/>
                    </a:lnTo>
                    <a:lnTo>
                      <a:pt x="12" y="46"/>
                    </a:lnTo>
                    <a:lnTo>
                      <a:pt x="11" y="47"/>
                    </a:lnTo>
                    <a:lnTo>
                      <a:pt x="9" y="48"/>
                    </a:lnTo>
                    <a:lnTo>
                      <a:pt x="7" y="48"/>
                    </a:lnTo>
                    <a:lnTo>
                      <a:pt x="6" y="50"/>
                    </a:lnTo>
                    <a:lnTo>
                      <a:pt x="5" y="51"/>
                    </a:lnTo>
                    <a:lnTo>
                      <a:pt x="4" y="52"/>
                    </a:lnTo>
                    <a:lnTo>
                      <a:pt x="2" y="53"/>
                    </a:lnTo>
                    <a:lnTo>
                      <a:pt x="2" y="55"/>
                    </a:lnTo>
                    <a:lnTo>
                      <a:pt x="1" y="57"/>
                    </a:lnTo>
                    <a:lnTo>
                      <a:pt x="0" y="58"/>
                    </a:lnTo>
                    <a:lnTo>
                      <a:pt x="0" y="60"/>
                    </a:lnTo>
                    <a:lnTo>
                      <a:pt x="0" y="62"/>
                    </a:lnTo>
                    <a:lnTo>
                      <a:pt x="0" y="63"/>
                    </a:lnTo>
                    <a:lnTo>
                      <a:pt x="0" y="65"/>
                    </a:lnTo>
                    <a:lnTo>
                      <a:pt x="0" y="66"/>
                    </a:lnTo>
                    <a:lnTo>
                      <a:pt x="0" y="67"/>
                    </a:lnTo>
                    <a:lnTo>
                      <a:pt x="0" y="68"/>
                    </a:lnTo>
                    <a:lnTo>
                      <a:pt x="0" y="69"/>
                    </a:lnTo>
                    <a:lnTo>
                      <a:pt x="1" y="71"/>
                    </a:lnTo>
                    <a:lnTo>
                      <a:pt x="2" y="72"/>
                    </a:lnTo>
                    <a:lnTo>
                      <a:pt x="2" y="73"/>
                    </a:lnTo>
                    <a:lnTo>
                      <a:pt x="3" y="74"/>
                    </a:lnTo>
                    <a:lnTo>
                      <a:pt x="4" y="75"/>
                    </a:lnTo>
                    <a:lnTo>
                      <a:pt x="4" y="76"/>
                    </a:lnTo>
                    <a:lnTo>
                      <a:pt x="5" y="76"/>
                    </a:lnTo>
                    <a:lnTo>
                      <a:pt x="6" y="77"/>
                    </a:lnTo>
                    <a:lnTo>
                      <a:pt x="7" y="78"/>
                    </a:lnTo>
                    <a:lnTo>
                      <a:pt x="8" y="79"/>
                    </a:lnTo>
                    <a:lnTo>
                      <a:pt x="9" y="80"/>
                    </a:lnTo>
                    <a:lnTo>
                      <a:pt x="9" y="79"/>
                    </a:lnTo>
                    <a:lnTo>
                      <a:pt x="8" y="81"/>
                    </a:lnTo>
                    <a:lnTo>
                      <a:pt x="7" y="82"/>
                    </a:lnTo>
                    <a:lnTo>
                      <a:pt x="6" y="84"/>
                    </a:lnTo>
                    <a:lnTo>
                      <a:pt x="5" y="85"/>
                    </a:lnTo>
                    <a:lnTo>
                      <a:pt x="5" y="87"/>
                    </a:lnTo>
                    <a:lnTo>
                      <a:pt x="4" y="89"/>
                    </a:lnTo>
                    <a:lnTo>
                      <a:pt x="4" y="90"/>
                    </a:lnTo>
                    <a:lnTo>
                      <a:pt x="4" y="92"/>
                    </a:lnTo>
                    <a:lnTo>
                      <a:pt x="4" y="94"/>
                    </a:lnTo>
                    <a:lnTo>
                      <a:pt x="4" y="96"/>
                    </a:lnTo>
                    <a:lnTo>
                      <a:pt x="5" y="98"/>
                    </a:lnTo>
                    <a:lnTo>
                      <a:pt x="5" y="99"/>
                    </a:lnTo>
                    <a:lnTo>
                      <a:pt x="6" y="101"/>
                    </a:lnTo>
                    <a:lnTo>
                      <a:pt x="7" y="102"/>
                    </a:lnTo>
                    <a:lnTo>
                      <a:pt x="9" y="104"/>
                    </a:lnTo>
                    <a:lnTo>
                      <a:pt x="10" y="105"/>
                    </a:lnTo>
                    <a:lnTo>
                      <a:pt x="11" y="106"/>
                    </a:lnTo>
                    <a:lnTo>
                      <a:pt x="13" y="108"/>
                    </a:lnTo>
                    <a:lnTo>
                      <a:pt x="15" y="108"/>
                    </a:lnTo>
                    <a:lnTo>
                      <a:pt x="16" y="109"/>
                    </a:lnTo>
                    <a:lnTo>
                      <a:pt x="18" y="110"/>
                    </a:lnTo>
                    <a:lnTo>
                      <a:pt x="20" y="110"/>
                    </a:lnTo>
                    <a:lnTo>
                      <a:pt x="22" y="110"/>
                    </a:lnTo>
                    <a:lnTo>
                      <a:pt x="24" y="111"/>
                    </a:lnTo>
                    <a:lnTo>
                      <a:pt x="25" y="111"/>
                    </a:lnTo>
                    <a:lnTo>
                      <a:pt x="27" y="110"/>
                    </a:lnTo>
                    <a:lnTo>
                      <a:pt x="27" y="111"/>
                    </a:lnTo>
                    <a:lnTo>
                      <a:pt x="28" y="112"/>
                    </a:lnTo>
                    <a:lnTo>
                      <a:pt x="29" y="114"/>
                    </a:lnTo>
                    <a:lnTo>
                      <a:pt x="31" y="116"/>
                    </a:lnTo>
                    <a:lnTo>
                      <a:pt x="32" y="118"/>
                    </a:lnTo>
                    <a:lnTo>
                      <a:pt x="34" y="119"/>
                    </a:lnTo>
                    <a:lnTo>
                      <a:pt x="36" y="120"/>
                    </a:lnTo>
                    <a:lnTo>
                      <a:pt x="38" y="122"/>
                    </a:lnTo>
                    <a:lnTo>
                      <a:pt x="40" y="123"/>
                    </a:lnTo>
                    <a:lnTo>
                      <a:pt x="42" y="124"/>
                    </a:lnTo>
                    <a:lnTo>
                      <a:pt x="44" y="125"/>
                    </a:lnTo>
                    <a:lnTo>
                      <a:pt x="46" y="126"/>
                    </a:lnTo>
                    <a:lnTo>
                      <a:pt x="49" y="126"/>
                    </a:lnTo>
                    <a:lnTo>
                      <a:pt x="51" y="127"/>
                    </a:lnTo>
                    <a:lnTo>
                      <a:pt x="53" y="127"/>
                    </a:lnTo>
                    <a:lnTo>
                      <a:pt x="56" y="127"/>
                    </a:lnTo>
                    <a:lnTo>
                      <a:pt x="58" y="127"/>
                    </a:lnTo>
                    <a:lnTo>
                      <a:pt x="61" y="127"/>
                    </a:lnTo>
                    <a:lnTo>
                      <a:pt x="63" y="127"/>
                    </a:lnTo>
                    <a:lnTo>
                      <a:pt x="65" y="127"/>
                    </a:lnTo>
                    <a:lnTo>
                      <a:pt x="68" y="126"/>
                    </a:lnTo>
                    <a:lnTo>
                      <a:pt x="70" y="125"/>
                    </a:lnTo>
                    <a:lnTo>
                      <a:pt x="72" y="125"/>
                    </a:lnTo>
                    <a:lnTo>
                      <a:pt x="75" y="124"/>
                    </a:lnTo>
                    <a:lnTo>
                      <a:pt x="77" y="123"/>
                    </a:lnTo>
                    <a:lnTo>
                      <a:pt x="78" y="124"/>
                    </a:lnTo>
                    <a:lnTo>
                      <a:pt x="79" y="126"/>
                    </a:lnTo>
                    <a:lnTo>
                      <a:pt x="81" y="127"/>
                    </a:lnTo>
                    <a:lnTo>
                      <a:pt x="82" y="128"/>
                    </a:lnTo>
                    <a:lnTo>
                      <a:pt x="84" y="129"/>
                    </a:lnTo>
                    <a:lnTo>
                      <a:pt x="85" y="130"/>
                    </a:lnTo>
                    <a:lnTo>
                      <a:pt x="87" y="131"/>
                    </a:lnTo>
                    <a:lnTo>
                      <a:pt x="88" y="132"/>
                    </a:lnTo>
                    <a:lnTo>
                      <a:pt x="90" y="133"/>
                    </a:lnTo>
                    <a:lnTo>
                      <a:pt x="92" y="133"/>
                    </a:lnTo>
                    <a:lnTo>
                      <a:pt x="94" y="134"/>
                    </a:lnTo>
                    <a:lnTo>
                      <a:pt x="95" y="135"/>
                    </a:lnTo>
                    <a:lnTo>
                      <a:pt x="97" y="135"/>
                    </a:lnTo>
                    <a:lnTo>
                      <a:pt x="99" y="135"/>
                    </a:lnTo>
                    <a:lnTo>
                      <a:pt x="101" y="135"/>
                    </a:lnTo>
                    <a:lnTo>
                      <a:pt x="103" y="135"/>
                    </a:lnTo>
                    <a:lnTo>
                      <a:pt x="106" y="135"/>
                    </a:lnTo>
                    <a:lnTo>
                      <a:pt x="108" y="135"/>
                    </a:lnTo>
                    <a:lnTo>
                      <a:pt x="111" y="135"/>
                    </a:lnTo>
                    <a:lnTo>
                      <a:pt x="113" y="134"/>
                    </a:lnTo>
                    <a:lnTo>
                      <a:pt x="116" y="133"/>
                    </a:lnTo>
                    <a:lnTo>
                      <a:pt x="118" y="132"/>
                    </a:lnTo>
                    <a:lnTo>
                      <a:pt x="120" y="131"/>
                    </a:lnTo>
                    <a:lnTo>
                      <a:pt x="122" y="130"/>
                    </a:lnTo>
                    <a:lnTo>
                      <a:pt x="124" y="128"/>
                    </a:lnTo>
                    <a:lnTo>
                      <a:pt x="126" y="127"/>
                    </a:lnTo>
                    <a:lnTo>
                      <a:pt x="128" y="125"/>
                    </a:lnTo>
                    <a:lnTo>
                      <a:pt x="129" y="123"/>
                    </a:lnTo>
                    <a:lnTo>
                      <a:pt x="130" y="121"/>
                    </a:lnTo>
                    <a:lnTo>
                      <a:pt x="132" y="119"/>
                    </a:lnTo>
                    <a:lnTo>
                      <a:pt x="133" y="117"/>
                    </a:lnTo>
                    <a:lnTo>
                      <a:pt x="134" y="115"/>
                    </a:lnTo>
                    <a:lnTo>
                      <a:pt x="135" y="116"/>
                    </a:lnTo>
                    <a:lnTo>
                      <a:pt x="137" y="117"/>
                    </a:lnTo>
                    <a:lnTo>
                      <a:pt x="139" y="117"/>
                    </a:lnTo>
                    <a:lnTo>
                      <a:pt x="141" y="118"/>
                    </a:lnTo>
                    <a:lnTo>
                      <a:pt x="142" y="118"/>
                    </a:lnTo>
                    <a:lnTo>
                      <a:pt x="144" y="119"/>
                    </a:lnTo>
                    <a:lnTo>
                      <a:pt x="146" y="119"/>
                    </a:lnTo>
                    <a:lnTo>
                      <a:pt x="148" y="119"/>
                    </a:lnTo>
                    <a:lnTo>
                      <a:pt x="149" y="119"/>
                    </a:lnTo>
                    <a:lnTo>
                      <a:pt x="151" y="119"/>
                    </a:lnTo>
                    <a:lnTo>
                      <a:pt x="152" y="119"/>
                    </a:lnTo>
                    <a:lnTo>
                      <a:pt x="153" y="118"/>
                    </a:lnTo>
                    <a:lnTo>
                      <a:pt x="155" y="118"/>
                    </a:lnTo>
                    <a:lnTo>
                      <a:pt x="156" y="118"/>
                    </a:lnTo>
                    <a:lnTo>
                      <a:pt x="159" y="117"/>
                    </a:lnTo>
                    <a:lnTo>
                      <a:pt x="161" y="116"/>
                    </a:lnTo>
                    <a:lnTo>
                      <a:pt x="163" y="115"/>
                    </a:lnTo>
                    <a:lnTo>
                      <a:pt x="165" y="113"/>
                    </a:lnTo>
                    <a:lnTo>
                      <a:pt x="167" y="112"/>
                    </a:lnTo>
                    <a:lnTo>
                      <a:pt x="169" y="110"/>
                    </a:lnTo>
                    <a:lnTo>
                      <a:pt x="171" y="108"/>
                    </a:lnTo>
                    <a:lnTo>
                      <a:pt x="172" y="106"/>
                    </a:lnTo>
                    <a:lnTo>
                      <a:pt x="172" y="105"/>
                    </a:lnTo>
                    <a:lnTo>
                      <a:pt x="173" y="104"/>
                    </a:lnTo>
                    <a:lnTo>
                      <a:pt x="174" y="103"/>
                    </a:lnTo>
                    <a:lnTo>
                      <a:pt x="174" y="102"/>
                    </a:lnTo>
                    <a:lnTo>
                      <a:pt x="174" y="100"/>
                    </a:lnTo>
                    <a:lnTo>
                      <a:pt x="175" y="99"/>
                    </a:lnTo>
                    <a:lnTo>
                      <a:pt x="175" y="98"/>
                    </a:lnTo>
                    <a:lnTo>
                      <a:pt x="175" y="97"/>
                    </a:lnTo>
                    <a:lnTo>
                      <a:pt x="175" y="96"/>
                    </a:lnTo>
                    <a:lnTo>
                      <a:pt x="175" y="94"/>
                    </a:lnTo>
                    <a:lnTo>
                      <a:pt x="177" y="94"/>
                    </a:lnTo>
                    <a:lnTo>
                      <a:pt x="178" y="94"/>
                    </a:lnTo>
                    <a:lnTo>
                      <a:pt x="179" y="93"/>
                    </a:lnTo>
                    <a:lnTo>
                      <a:pt x="181" y="93"/>
                    </a:lnTo>
                    <a:lnTo>
                      <a:pt x="183" y="92"/>
                    </a:lnTo>
                    <a:lnTo>
                      <a:pt x="186" y="91"/>
                    </a:lnTo>
                    <a:lnTo>
                      <a:pt x="188" y="89"/>
                    </a:lnTo>
                    <a:lnTo>
                      <a:pt x="191" y="88"/>
                    </a:lnTo>
                    <a:lnTo>
                      <a:pt x="193" y="86"/>
                    </a:lnTo>
                    <a:lnTo>
                      <a:pt x="195" y="85"/>
                    </a:lnTo>
                    <a:lnTo>
                      <a:pt x="197" y="82"/>
                    </a:lnTo>
                    <a:lnTo>
                      <a:pt x="198" y="80"/>
                    </a:lnTo>
                    <a:lnTo>
                      <a:pt x="199" y="78"/>
                    </a:lnTo>
                    <a:lnTo>
                      <a:pt x="200" y="77"/>
                    </a:lnTo>
                    <a:lnTo>
                      <a:pt x="200" y="76"/>
                    </a:lnTo>
                    <a:lnTo>
                      <a:pt x="201" y="75"/>
                    </a:lnTo>
                    <a:lnTo>
                      <a:pt x="201" y="73"/>
                    </a:lnTo>
                    <a:lnTo>
                      <a:pt x="202" y="72"/>
                    </a:lnTo>
                    <a:lnTo>
                      <a:pt x="202" y="71"/>
                    </a:lnTo>
                    <a:lnTo>
                      <a:pt x="202" y="69"/>
                    </a:lnTo>
                    <a:lnTo>
                      <a:pt x="202" y="68"/>
                    </a:lnTo>
                    <a:lnTo>
                      <a:pt x="202" y="67"/>
                    </a:lnTo>
                    <a:lnTo>
                      <a:pt x="202" y="65"/>
                    </a:lnTo>
                    <a:lnTo>
                      <a:pt x="202" y="63"/>
                    </a:lnTo>
                    <a:lnTo>
                      <a:pt x="202" y="61"/>
                    </a:lnTo>
                    <a:lnTo>
                      <a:pt x="202" y="58"/>
                    </a:lnTo>
                    <a:lnTo>
                      <a:pt x="201" y="56"/>
                    </a:lnTo>
                    <a:lnTo>
                      <a:pt x="200" y="54"/>
                    </a:lnTo>
                    <a:lnTo>
                      <a:pt x="199" y="52"/>
                    </a:lnTo>
                    <a:lnTo>
                      <a:pt x="197" y="50"/>
                    </a:lnTo>
                    <a:lnTo>
                      <a:pt x="196" y="48"/>
                    </a:lnTo>
                    <a:lnTo>
                      <a:pt x="196" y="47"/>
                    </a:lnTo>
                    <a:lnTo>
                      <a:pt x="197" y="46"/>
                    </a:lnTo>
                    <a:lnTo>
                      <a:pt x="197" y="44"/>
                    </a:lnTo>
                    <a:lnTo>
                      <a:pt x="197" y="43"/>
                    </a:lnTo>
                    <a:lnTo>
                      <a:pt x="198" y="42"/>
                    </a:lnTo>
                    <a:lnTo>
                      <a:pt x="198" y="41"/>
                    </a:lnTo>
                    <a:lnTo>
                      <a:pt x="198" y="40"/>
                    </a:lnTo>
                    <a:lnTo>
                      <a:pt x="198" y="39"/>
                    </a:lnTo>
                    <a:lnTo>
                      <a:pt x="198" y="37"/>
                    </a:lnTo>
                    <a:lnTo>
                      <a:pt x="197" y="35"/>
                    </a:lnTo>
                    <a:lnTo>
                      <a:pt x="197" y="33"/>
                    </a:lnTo>
                    <a:lnTo>
                      <a:pt x="197" y="31"/>
                    </a:lnTo>
                    <a:lnTo>
                      <a:pt x="196" y="30"/>
                    </a:lnTo>
                    <a:lnTo>
                      <a:pt x="195" y="28"/>
                    </a:lnTo>
                    <a:lnTo>
                      <a:pt x="194" y="26"/>
                    </a:lnTo>
                    <a:lnTo>
                      <a:pt x="193" y="25"/>
                    </a:lnTo>
                    <a:lnTo>
                      <a:pt x="191" y="23"/>
                    </a:lnTo>
                    <a:lnTo>
                      <a:pt x="190" y="22"/>
                    </a:lnTo>
                    <a:lnTo>
                      <a:pt x="188" y="21"/>
                    </a:lnTo>
                    <a:lnTo>
                      <a:pt x="187" y="20"/>
                    </a:lnTo>
                    <a:lnTo>
                      <a:pt x="185" y="19"/>
                    </a:lnTo>
                    <a:lnTo>
                      <a:pt x="183" y="18"/>
                    </a:lnTo>
                    <a:lnTo>
                      <a:pt x="181" y="17"/>
                    </a:lnTo>
                    <a:lnTo>
                      <a:pt x="179" y="17"/>
                    </a:lnTo>
                    <a:lnTo>
                      <a:pt x="179" y="15"/>
                    </a:lnTo>
                    <a:lnTo>
                      <a:pt x="179" y="13"/>
                    </a:lnTo>
                    <a:lnTo>
                      <a:pt x="178" y="11"/>
                    </a:lnTo>
                    <a:lnTo>
                      <a:pt x="177" y="10"/>
                    </a:lnTo>
                    <a:lnTo>
                      <a:pt x="176" y="8"/>
                    </a:lnTo>
                    <a:lnTo>
                      <a:pt x="174" y="7"/>
                    </a:lnTo>
                    <a:lnTo>
                      <a:pt x="173" y="6"/>
                    </a:lnTo>
                    <a:lnTo>
                      <a:pt x="172" y="4"/>
                    </a:lnTo>
                    <a:lnTo>
                      <a:pt x="170" y="3"/>
                    </a:lnTo>
                    <a:lnTo>
                      <a:pt x="169" y="2"/>
                    </a:lnTo>
                    <a:lnTo>
                      <a:pt x="167" y="2"/>
                    </a:lnTo>
                    <a:lnTo>
                      <a:pt x="165" y="1"/>
                    </a:lnTo>
                    <a:lnTo>
                      <a:pt x="163" y="0"/>
                    </a:lnTo>
                    <a:lnTo>
                      <a:pt x="161" y="0"/>
                    </a:lnTo>
                    <a:lnTo>
                      <a:pt x="159" y="0"/>
                    </a:lnTo>
                    <a:lnTo>
                      <a:pt x="157" y="0"/>
                    </a:lnTo>
                    <a:lnTo>
                      <a:pt x="156" y="0"/>
                    </a:lnTo>
                    <a:lnTo>
                      <a:pt x="155" y="0"/>
                    </a:lnTo>
                    <a:lnTo>
                      <a:pt x="153" y="0"/>
                    </a:lnTo>
                    <a:lnTo>
                      <a:pt x="152" y="0"/>
                    </a:lnTo>
                    <a:lnTo>
                      <a:pt x="151" y="0"/>
                    </a:lnTo>
                    <a:lnTo>
                      <a:pt x="150" y="1"/>
                    </a:lnTo>
                    <a:lnTo>
                      <a:pt x="149" y="1"/>
                    </a:lnTo>
                    <a:lnTo>
                      <a:pt x="147" y="2"/>
                    </a:lnTo>
                    <a:lnTo>
                      <a:pt x="145" y="2"/>
                    </a:lnTo>
                    <a:lnTo>
                      <a:pt x="143" y="4"/>
                    </a:lnTo>
                    <a:lnTo>
                      <a:pt x="141" y="5"/>
                    </a:lnTo>
                    <a:lnTo>
                      <a:pt x="140" y="7"/>
                    </a:lnTo>
                    <a:lnTo>
                      <a:pt x="138" y="5"/>
                    </a:lnTo>
                    <a:lnTo>
                      <a:pt x="136" y="4"/>
                    </a:lnTo>
                    <a:lnTo>
                      <a:pt x="135" y="2"/>
                    </a:lnTo>
                    <a:lnTo>
                      <a:pt x="132" y="2"/>
                    </a:lnTo>
                    <a:lnTo>
                      <a:pt x="131" y="1"/>
                    </a:lnTo>
                    <a:lnTo>
                      <a:pt x="130" y="1"/>
                    </a:lnTo>
                    <a:lnTo>
                      <a:pt x="129" y="0"/>
                    </a:lnTo>
                    <a:lnTo>
                      <a:pt x="128" y="0"/>
                    </a:lnTo>
                    <a:lnTo>
                      <a:pt x="127" y="0"/>
                    </a:lnTo>
                    <a:lnTo>
                      <a:pt x="126" y="0"/>
                    </a:lnTo>
                    <a:lnTo>
                      <a:pt x="125" y="0"/>
                    </a:lnTo>
                    <a:lnTo>
                      <a:pt x="123" y="0"/>
                    </a:lnTo>
                    <a:lnTo>
                      <a:pt x="122" y="0"/>
                    </a:lnTo>
                    <a:lnTo>
                      <a:pt x="121" y="0"/>
                    </a:lnTo>
                    <a:lnTo>
                      <a:pt x="119" y="0"/>
                    </a:lnTo>
                    <a:lnTo>
                      <a:pt x="118" y="0"/>
                    </a:lnTo>
                    <a:lnTo>
                      <a:pt x="116" y="1"/>
                    </a:lnTo>
                    <a:lnTo>
                      <a:pt x="115" y="1"/>
                    </a:lnTo>
                    <a:lnTo>
                      <a:pt x="114" y="2"/>
                    </a:lnTo>
                    <a:lnTo>
                      <a:pt x="113" y="2"/>
                    </a:lnTo>
                    <a:lnTo>
                      <a:pt x="111" y="3"/>
                    </a:lnTo>
                    <a:lnTo>
                      <a:pt x="110" y="4"/>
                    </a:lnTo>
                    <a:lnTo>
                      <a:pt x="109" y="5"/>
                    </a:lnTo>
                    <a:lnTo>
                      <a:pt x="108" y="6"/>
                    </a:lnTo>
                    <a:lnTo>
                      <a:pt x="107" y="7"/>
                    </a:lnTo>
                    <a:lnTo>
                      <a:pt x="107" y="8"/>
                    </a:lnTo>
                    <a:lnTo>
                      <a:pt x="106" y="9"/>
                    </a:lnTo>
                    <a:lnTo>
                      <a:pt x="105" y="10"/>
                    </a:lnTo>
                    <a:lnTo>
                      <a:pt x="103" y="9"/>
                    </a:lnTo>
                    <a:lnTo>
                      <a:pt x="101" y="7"/>
                    </a:lnTo>
                    <a:lnTo>
                      <a:pt x="99" y="6"/>
                    </a:lnTo>
                    <a:lnTo>
                      <a:pt x="97" y="5"/>
                    </a:lnTo>
                    <a:lnTo>
                      <a:pt x="95" y="4"/>
                    </a:lnTo>
                    <a:lnTo>
                      <a:pt x="92" y="4"/>
                    </a:lnTo>
                    <a:lnTo>
                      <a:pt x="90" y="4"/>
                    </a:lnTo>
                    <a:lnTo>
                      <a:pt x="87" y="4"/>
                    </a:lnTo>
                    <a:lnTo>
                      <a:pt x="86" y="4"/>
                    </a:lnTo>
                    <a:lnTo>
                      <a:pt x="84" y="4"/>
                    </a:lnTo>
                    <a:lnTo>
                      <a:pt x="82" y="4"/>
                    </a:lnTo>
                    <a:lnTo>
                      <a:pt x="81" y="4"/>
                    </a:lnTo>
                    <a:lnTo>
                      <a:pt x="79" y="5"/>
                    </a:lnTo>
                    <a:lnTo>
                      <a:pt x="77" y="5"/>
                    </a:lnTo>
                    <a:lnTo>
                      <a:pt x="76" y="6"/>
                    </a:lnTo>
                    <a:lnTo>
                      <a:pt x="74" y="7"/>
                    </a:lnTo>
                    <a:lnTo>
                      <a:pt x="73" y="8"/>
                    </a:lnTo>
                    <a:lnTo>
                      <a:pt x="72" y="9"/>
                    </a:lnTo>
                    <a:lnTo>
                      <a:pt x="70" y="10"/>
                    </a:lnTo>
                    <a:lnTo>
                      <a:pt x="69" y="11"/>
                    </a:lnTo>
                    <a:lnTo>
                      <a:pt x="68" y="12"/>
                    </a:lnTo>
                    <a:lnTo>
                      <a:pt x="67" y="13"/>
                    </a:lnTo>
                    <a:lnTo>
                      <a:pt x="66" y="14"/>
                    </a:lnTo>
                    <a:lnTo>
                      <a:pt x="65" y="16"/>
                    </a:lnTo>
                    <a:lnTo>
                      <a:pt x="63" y="15"/>
                    </a:lnTo>
                    <a:lnTo>
                      <a:pt x="61" y="14"/>
                    </a:lnTo>
                    <a:lnTo>
                      <a:pt x="60" y="14"/>
                    </a:lnTo>
                    <a:lnTo>
                      <a:pt x="58" y="13"/>
                    </a:lnTo>
                    <a:lnTo>
                      <a:pt x="56" y="13"/>
                    </a:lnTo>
                    <a:lnTo>
                      <a:pt x="53" y="12"/>
                    </a:lnTo>
                    <a:lnTo>
                      <a:pt x="51" y="12"/>
                    </a:lnTo>
                    <a:lnTo>
                      <a:pt x="49" y="12"/>
                    </a:lnTo>
                    <a:lnTo>
                      <a:pt x="48" y="12"/>
                    </a:lnTo>
                    <a:lnTo>
                      <a:pt x="46" y="12"/>
                    </a:lnTo>
                    <a:lnTo>
                      <a:pt x="44" y="12"/>
                    </a:lnTo>
                    <a:lnTo>
                      <a:pt x="43" y="13"/>
                    </a:lnTo>
                    <a:lnTo>
                      <a:pt x="41" y="13"/>
                    </a:lnTo>
                    <a:lnTo>
                      <a:pt x="40" y="13"/>
                    </a:lnTo>
                    <a:lnTo>
                      <a:pt x="38" y="14"/>
                    </a:lnTo>
                    <a:lnTo>
                      <a:pt x="37" y="14"/>
                    </a:lnTo>
                    <a:lnTo>
                      <a:pt x="35" y="15"/>
                    </a:lnTo>
                    <a:lnTo>
                      <a:pt x="34" y="16"/>
                    </a:lnTo>
                    <a:lnTo>
                      <a:pt x="33" y="16"/>
                    </a:lnTo>
                    <a:lnTo>
                      <a:pt x="31" y="17"/>
                    </a:lnTo>
                    <a:lnTo>
                      <a:pt x="29" y="18"/>
                    </a:lnTo>
                    <a:lnTo>
                      <a:pt x="27" y="20"/>
                    </a:lnTo>
                    <a:lnTo>
                      <a:pt x="25" y="23"/>
                    </a:lnTo>
                    <a:lnTo>
                      <a:pt x="24" y="24"/>
                    </a:lnTo>
                    <a:lnTo>
                      <a:pt x="23" y="25"/>
                    </a:lnTo>
                    <a:lnTo>
                      <a:pt x="22" y="26"/>
                    </a:lnTo>
                    <a:lnTo>
                      <a:pt x="21" y="27"/>
                    </a:lnTo>
                    <a:lnTo>
                      <a:pt x="21" y="28"/>
                    </a:lnTo>
                    <a:lnTo>
                      <a:pt x="20" y="30"/>
                    </a:lnTo>
                    <a:lnTo>
                      <a:pt x="19" y="31"/>
                    </a:lnTo>
                    <a:lnTo>
                      <a:pt x="19" y="32"/>
                    </a:lnTo>
                    <a:lnTo>
                      <a:pt x="18" y="34"/>
                    </a:lnTo>
                    <a:lnTo>
                      <a:pt x="18" y="35"/>
                    </a:lnTo>
                    <a:lnTo>
                      <a:pt x="18" y="36"/>
                    </a:lnTo>
                    <a:lnTo>
                      <a:pt x="18" y="38"/>
                    </a:lnTo>
                    <a:lnTo>
                      <a:pt x="17" y="39"/>
                    </a:lnTo>
                    <a:lnTo>
                      <a:pt x="17" y="41"/>
                    </a:lnTo>
                    <a:lnTo>
                      <a:pt x="18" y="43"/>
                    </a:lnTo>
                    <a:lnTo>
                      <a:pt x="18" y="45"/>
                    </a:lnTo>
                  </a:path>
                </a:pathLst>
              </a:custGeom>
              <a:noFill/>
              <a:ln w="0">
                <a:solidFill>
                  <a:srgbClr val="23282B"/>
                </a:solidFill>
                <a:round/>
                <a:headEnd/>
                <a:tailEnd/>
              </a:ln>
            </p:spPr>
            <p:txBody>
              <a:bodyPr/>
              <a:lstStyle/>
              <a:p>
                <a:endParaRPr lang="en-US" dirty="0"/>
              </a:p>
            </p:txBody>
          </p:sp>
          <p:sp>
            <p:nvSpPr>
              <p:cNvPr id="23611" name="Freeform 10"/>
              <p:cNvSpPr>
                <a:spLocks/>
              </p:cNvSpPr>
              <p:nvPr/>
            </p:nvSpPr>
            <p:spPr bwMode="auto">
              <a:xfrm>
                <a:off x="3635" y="1358"/>
                <a:ext cx="47" cy="7"/>
              </a:xfrm>
              <a:custGeom>
                <a:avLst/>
                <a:gdLst>
                  <a:gd name="T0" fmla="*/ 0 w 12"/>
                  <a:gd name="T1" fmla="*/ 0 h 2"/>
                  <a:gd name="T2" fmla="*/ 8 w 12"/>
                  <a:gd name="T3" fmla="*/ 0 h 2"/>
                  <a:gd name="T4" fmla="*/ 12 w 12"/>
                  <a:gd name="T5" fmla="*/ 4 h 2"/>
                  <a:gd name="T6" fmla="*/ 16 w 12"/>
                  <a:gd name="T7" fmla="*/ 4 h 2"/>
                  <a:gd name="T8" fmla="*/ 20 w 12"/>
                  <a:gd name="T9" fmla="*/ 4 h 2"/>
                  <a:gd name="T10" fmla="*/ 27 w 12"/>
                  <a:gd name="T11" fmla="*/ 7 h 2"/>
                  <a:gd name="T12" fmla="*/ 31 w 12"/>
                  <a:gd name="T13" fmla="*/ 7 h 2"/>
                  <a:gd name="T14" fmla="*/ 35 w 12"/>
                  <a:gd name="T15" fmla="*/ 7 h 2"/>
                  <a:gd name="T16" fmla="*/ 43 w 12"/>
                  <a:gd name="T17" fmla="*/ 7 h 2"/>
                  <a:gd name="T18" fmla="*/ 47 w 12"/>
                  <a:gd name="T19" fmla="*/ 7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2"/>
                  <a:gd name="T32" fmla="*/ 12 w 12"/>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2">
                    <a:moveTo>
                      <a:pt x="0" y="0"/>
                    </a:moveTo>
                    <a:lnTo>
                      <a:pt x="2" y="0"/>
                    </a:lnTo>
                    <a:lnTo>
                      <a:pt x="3" y="1"/>
                    </a:lnTo>
                    <a:lnTo>
                      <a:pt x="4" y="1"/>
                    </a:lnTo>
                    <a:lnTo>
                      <a:pt x="5" y="1"/>
                    </a:lnTo>
                    <a:lnTo>
                      <a:pt x="7" y="2"/>
                    </a:lnTo>
                    <a:lnTo>
                      <a:pt x="8" y="2"/>
                    </a:lnTo>
                    <a:lnTo>
                      <a:pt x="9" y="2"/>
                    </a:lnTo>
                    <a:lnTo>
                      <a:pt x="11" y="2"/>
                    </a:lnTo>
                    <a:lnTo>
                      <a:pt x="12" y="2"/>
                    </a:lnTo>
                  </a:path>
                </a:pathLst>
              </a:custGeom>
              <a:noFill/>
              <a:ln w="0">
                <a:solidFill>
                  <a:srgbClr val="23282B"/>
                </a:solidFill>
                <a:round/>
                <a:headEnd/>
                <a:tailEnd/>
              </a:ln>
            </p:spPr>
            <p:txBody>
              <a:bodyPr/>
              <a:lstStyle/>
              <a:p>
                <a:endParaRPr lang="en-US" dirty="0"/>
              </a:p>
            </p:txBody>
          </p:sp>
          <p:sp>
            <p:nvSpPr>
              <p:cNvPr id="23612" name="Freeform 11"/>
              <p:cNvSpPr>
                <a:spLocks/>
              </p:cNvSpPr>
              <p:nvPr/>
            </p:nvSpPr>
            <p:spPr bwMode="auto">
              <a:xfrm>
                <a:off x="3700" y="1462"/>
                <a:ext cx="27" cy="4"/>
              </a:xfrm>
              <a:custGeom>
                <a:avLst/>
                <a:gdLst>
                  <a:gd name="T0" fmla="*/ 0 w 5"/>
                  <a:gd name="T1" fmla="*/ 4 h 1"/>
                  <a:gd name="T2" fmla="*/ 5 w 5"/>
                  <a:gd name="T3" fmla="*/ 4 h 1"/>
                  <a:gd name="T4" fmla="*/ 11 w 5"/>
                  <a:gd name="T5" fmla="*/ 4 h 1"/>
                  <a:gd name="T6" fmla="*/ 22 w 5"/>
                  <a:gd name="T7" fmla="*/ 4 h 1"/>
                  <a:gd name="T8" fmla="*/ 27 w 5"/>
                  <a:gd name="T9" fmla="*/ 0 h 1"/>
                  <a:gd name="T10" fmla="*/ 0 60000 65536"/>
                  <a:gd name="T11" fmla="*/ 0 60000 65536"/>
                  <a:gd name="T12" fmla="*/ 0 60000 65536"/>
                  <a:gd name="T13" fmla="*/ 0 60000 65536"/>
                  <a:gd name="T14" fmla="*/ 0 60000 65536"/>
                  <a:gd name="T15" fmla="*/ 0 w 5"/>
                  <a:gd name="T16" fmla="*/ 0 h 1"/>
                  <a:gd name="T17" fmla="*/ 5 w 5"/>
                  <a:gd name="T18" fmla="*/ 1 h 1"/>
                </a:gdLst>
                <a:ahLst/>
                <a:cxnLst>
                  <a:cxn ang="T10">
                    <a:pos x="T0" y="T1"/>
                  </a:cxn>
                  <a:cxn ang="T11">
                    <a:pos x="T2" y="T3"/>
                  </a:cxn>
                  <a:cxn ang="T12">
                    <a:pos x="T4" y="T5"/>
                  </a:cxn>
                  <a:cxn ang="T13">
                    <a:pos x="T6" y="T7"/>
                  </a:cxn>
                  <a:cxn ang="T14">
                    <a:pos x="T8" y="T9"/>
                  </a:cxn>
                </a:cxnLst>
                <a:rect l="T15" t="T16" r="T17" b="T18"/>
                <a:pathLst>
                  <a:path w="5" h="1">
                    <a:moveTo>
                      <a:pt x="0" y="1"/>
                    </a:moveTo>
                    <a:lnTo>
                      <a:pt x="1" y="1"/>
                    </a:lnTo>
                    <a:lnTo>
                      <a:pt x="2" y="1"/>
                    </a:lnTo>
                    <a:lnTo>
                      <a:pt x="4" y="1"/>
                    </a:lnTo>
                    <a:lnTo>
                      <a:pt x="5" y="0"/>
                    </a:lnTo>
                  </a:path>
                </a:pathLst>
              </a:custGeom>
              <a:noFill/>
              <a:ln w="0">
                <a:solidFill>
                  <a:srgbClr val="23282B"/>
                </a:solidFill>
                <a:round/>
                <a:headEnd/>
                <a:tailEnd/>
              </a:ln>
            </p:spPr>
            <p:txBody>
              <a:bodyPr/>
              <a:lstStyle/>
              <a:p>
                <a:endParaRPr lang="en-US" dirty="0"/>
              </a:p>
            </p:txBody>
          </p:sp>
          <p:sp>
            <p:nvSpPr>
              <p:cNvPr id="23613" name="Freeform 12"/>
              <p:cNvSpPr>
                <a:spLocks/>
              </p:cNvSpPr>
              <p:nvPr/>
            </p:nvSpPr>
            <p:spPr bwMode="auto">
              <a:xfrm>
                <a:off x="3870" y="1491"/>
                <a:ext cx="27" cy="22"/>
              </a:xfrm>
              <a:custGeom>
                <a:avLst/>
                <a:gdLst>
                  <a:gd name="T0" fmla="*/ 0 w 3"/>
                  <a:gd name="T1" fmla="*/ 0 h 6"/>
                  <a:gd name="T2" fmla="*/ 0 w 3"/>
                  <a:gd name="T3" fmla="*/ 7 h 6"/>
                  <a:gd name="T4" fmla="*/ 9 w 3"/>
                  <a:gd name="T5" fmla="*/ 11 h 6"/>
                  <a:gd name="T6" fmla="*/ 18 w 3"/>
                  <a:gd name="T7" fmla="*/ 15 h 6"/>
                  <a:gd name="T8" fmla="*/ 27 w 3"/>
                  <a:gd name="T9" fmla="*/ 22 h 6"/>
                  <a:gd name="T10" fmla="*/ 0 60000 65536"/>
                  <a:gd name="T11" fmla="*/ 0 60000 65536"/>
                  <a:gd name="T12" fmla="*/ 0 60000 65536"/>
                  <a:gd name="T13" fmla="*/ 0 60000 65536"/>
                  <a:gd name="T14" fmla="*/ 0 60000 65536"/>
                  <a:gd name="T15" fmla="*/ 0 w 3"/>
                  <a:gd name="T16" fmla="*/ 0 h 6"/>
                  <a:gd name="T17" fmla="*/ 3 w 3"/>
                  <a:gd name="T18" fmla="*/ 6 h 6"/>
                </a:gdLst>
                <a:ahLst/>
                <a:cxnLst>
                  <a:cxn ang="T10">
                    <a:pos x="T0" y="T1"/>
                  </a:cxn>
                  <a:cxn ang="T11">
                    <a:pos x="T2" y="T3"/>
                  </a:cxn>
                  <a:cxn ang="T12">
                    <a:pos x="T4" y="T5"/>
                  </a:cxn>
                  <a:cxn ang="T13">
                    <a:pos x="T6" y="T7"/>
                  </a:cxn>
                  <a:cxn ang="T14">
                    <a:pos x="T8" y="T9"/>
                  </a:cxn>
                </a:cxnLst>
                <a:rect l="T15" t="T16" r="T17" b="T18"/>
                <a:pathLst>
                  <a:path w="3" h="6">
                    <a:moveTo>
                      <a:pt x="0" y="0"/>
                    </a:moveTo>
                    <a:lnTo>
                      <a:pt x="0" y="2"/>
                    </a:lnTo>
                    <a:lnTo>
                      <a:pt x="1" y="3"/>
                    </a:lnTo>
                    <a:lnTo>
                      <a:pt x="2" y="4"/>
                    </a:lnTo>
                    <a:lnTo>
                      <a:pt x="3" y="6"/>
                    </a:lnTo>
                  </a:path>
                </a:pathLst>
              </a:custGeom>
              <a:noFill/>
              <a:ln w="0">
                <a:solidFill>
                  <a:srgbClr val="23282B"/>
                </a:solidFill>
                <a:round/>
                <a:headEnd/>
                <a:tailEnd/>
              </a:ln>
            </p:spPr>
            <p:txBody>
              <a:bodyPr/>
              <a:lstStyle/>
              <a:p>
                <a:endParaRPr lang="en-US" dirty="0"/>
              </a:p>
            </p:txBody>
          </p:sp>
          <p:sp>
            <p:nvSpPr>
              <p:cNvPr id="23614" name="Freeform 13"/>
              <p:cNvSpPr>
                <a:spLocks/>
              </p:cNvSpPr>
              <p:nvPr/>
            </p:nvSpPr>
            <p:spPr bwMode="auto">
              <a:xfrm>
                <a:off x="4087" y="1462"/>
                <a:ext cx="27" cy="22"/>
              </a:xfrm>
              <a:custGeom>
                <a:avLst/>
                <a:gdLst>
                  <a:gd name="T0" fmla="*/ 0 w 1"/>
                  <a:gd name="T1" fmla="*/ 22 h 6"/>
                  <a:gd name="T2" fmla="*/ 0 w 1"/>
                  <a:gd name="T3" fmla="*/ 15 h 6"/>
                  <a:gd name="T4" fmla="*/ 27 w 1"/>
                  <a:gd name="T5" fmla="*/ 11 h 6"/>
                  <a:gd name="T6" fmla="*/ 27 w 1"/>
                  <a:gd name="T7" fmla="*/ 4 h 6"/>
                  <a:gd name="T8" fmla="*/ 27 w 1"/>
                  <a:gd name="T9" fmla="*/ 0 h 6"/>
                  <a:gd name="T10" fmla="*/ 0 60000 65536"/>
                  <a:gd name="T11" fmla="*/ 0 60000 65536"/>
                  <a:gd name="T12" fmla="*/ 0 60000 65536"/>
                  <a:gd name="T13" fmla="*/ 0 60000 65536"/>
                  <a:gd name="T14" fmla="*/ 0 60000 65536"/>
                  <a:gd name="T15" fmla="*/ 0 w 1"/>
                  <a:gd name="T16" fmla="*/ 0 h 6"/>
                  <a:gd name="T17" fmla="*/ 1 w 1"/>
                  <a:gd name="T18" fmla="*/ 6 h 6"/>
                </a:gdLst>
                <a:ahLst/>
                <a:cxnLst>
                  <a:cxn ang="T10">
                    <a:pos x="T0" y="T1"/>
                  </a:cxn>
                  <a:cxn ang="T11">
                    <a:pos x="T2" y="T3"/>
                  </a:cxn>
                  <a:cxn ang="T12">
                    <a:pos x="T4" y="T5"/>
                  </a:cxn>
                  <a:cxn ang="T13">
                    <a:pos x="T6" y="T7"/>
                  </a:cxn>
                  <a:cxn ang="T14">
                    <a:pos x="T8" y="T9"/>
                  </a:cxn>
                </a:cxnLst>
                <a:rect l="T15" t="T16" r="T17" b="T18"/>
                <a:pathLst>
                  <a:path w="1" h="6">
                    <a:moveTo>
                      <a:pt x="0" y="6"/>
                    </a:moveTo>
                    <a:lnTo>
                      <a:pt x="0" y="4"/>
                    </a:lnTo>
                    <a:lnTo>
                      <a:pt x="1" y="3"/>
                    </a:lnTo>
                    <a:lnTo>
                      <a:pt x="1" y="1"/>
                    </a:lnTo>
                    <a:lnTo>
                      <a:pt x="1" y="0"/>
                    </a:lnTo>
                  </a:path>
                </a:pathLst>
              </a:custGeom>
              <a:noFill/>
              <a:ln w="0">
                <a:solidFill>
                  <a:srgbClr val="23282B"/>
                </a:solidFill>
                <a:round/>
                <a:headEnd/>
                <a:tailEnd/>
              </a:ln>
            </p:spPr>
            <p:txBody>
              <a:bodyPr/>
              <a:lstStyle/>
              <a:p>
                <a:endParaRPr lang="en-US" dirty="0"/>
              </a:p>
            </p:txBody>
          </p:sp>
          <p:sp>
            <p:nvSpPr>
              <p:cNvPr id="23615" name="Freeform 14"/>
              <p:cNvSpPr>
                <a:spLocks/>
              </p:cNvSpPr>
              <p:nvPr/>
            </p:nvSpPr>
            <p:spPr bwMode="auto">
              <a:xfrm>
                <a:off x="4181" y="1329"/>
                <a:ext cx="57" cy="79"/>
              </a:xfrm>
              <a:custGeom>
                <a:avLst/>
                <a:gdLst>
                  <a:gd name="T0" fmla="*/ 57 w 15"/>
                  <a:gd name="T1" fmla="*/ 79 h 22"/>
                  <a:gd name="T2" fmla="*/ 57 w 15"/>
                  <a:gd name="T3" fmla="*/ 79 h 22"/>
                  <a:gd name="T4" fmla="*/ 57 w 15"/>
                  <a:gd name="T5" fmla="*/ 72 h 22"/>
                  <a:gd name="T6" fmla="*/ 57 w 15"/>
                  <a:gd name="T7" fmla="*/ 68 h 22"/>
                  <a:gd name="T8" fmla="*/ 57 w 15"/>
                  <a:gd name="T9" fmla="*/ 61 h 22"/>
                  <a:gd name="T10" fmla="*/ 53 w 15"/>
                  <a:gd name="T11" fmla="*/ 54 h 22"/>
                  <a:gd name="T12" fmla="*/ 53 w 15"/>
                  <a:gd name="T13" fmla="*/ 47 h 22"/>
                  <a:gd name="T14" fmla="*/ 49 w 15"/>
                  <a:gd name="T15" fmla="*/ 43 h 22"/>
                  <a:gd name="T16" fmla="*/ 46 w 15"/>
                  <a:gd name="T17" fmla="*/ 36 h 22"/>
                  <a:gd name="T18" fmla="*/ 42 w 15"/>
                  <a:gd name="T19" fmla="*/ 32 h 22"/>
                  <a:gd name="T20" fmla="*/ 38 w 15"/>
                  <a:gd name="T21" fmla="*/ 29 h 22"/>
                  <a:gd name="T22" fmla="*/ 34 w 15"/>
                  <a:gd name="T23" fmla="*/ 22 h 22"/>
                  <a:gd name="T24" fmla="*/ 30 w 15"/>
                  <a:gd name="T25" fmla="*/ 18 h 22"/>
                  <a:gd name="T26" fmla="*/ 23 w 15"/>
                  <a:gd name="T27" fmla="*/ 14 h 22"/>
                  <a:gd name="T28" fmla="*/ 19 w 15"/>
                  <a:gd name="T29" fmla="*/ 11 h 22"/>
                  <a:gd name="T30" fmla="*/ 11 w 15"/>
                  <a:gd name="T31" fmla="*/ 4 h 22"/>
                  <a:gd name="T32" fmla="*/ 8 w 15"/>
                  <a:gd name="T33" fmla="*/ 4 h 22"/>
                  <a:gd name="T34" fmla="*/ 0 w 15"/>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
                  <a:gd name="T55" fmla="*/ 0 h 22"/>
                  <a:gd name="T56" fmla="*/ 15 w 15"/>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 h="22">
                    <a:moveTo>
                      <a:pt x="15" y="22"/>
                    </a:moveTo>
                    <a:lnTo>
                      <a:pt x="15" y="22"/>
                    </a:lnTo>
                    <a:lnTo>
                      <a:pt x="15" y="20"/>
                    </a:lnTo>
                    <a:lnTo>
                      <a:pt x="15" y="19"/>
                    </a:lnTo>
                    <a:lnTo>
                      <a:pt x="15" y="17"/>
                    </a:lnTo>
                    <a:lnTo>
                      <a:pt x="14" y="15"/>
                    </a:lnTo>
                    <a:lnTo>
                      <a:pt x="14" y="13"/>
                    </a:lnTo>
                    <a:lnTo>
                      <a:pt x="13" y="12"/>
                    </a:lnTo>
                    <a:lnTo>
                      <a:pt x="12" y="10"/>
                    </a:lnTo>
                    <a:lnTo>
                      <a:pt x="11" y="9"/>
                    </a:lnTo>
                    <a:lnTo>
                      <a:pt x="10" y="8"/>
                    </a:lnTo>
                    <a:lnTo>
                      <a:pt x="9" y="6"/>
                    </a:lnTo>
                    <a:lnTo>
                      <a:pt x="8" y="5"/>
                    </a:lnTo>
                    <a:lnTo>
                      <a:pt x="6" y="4"/>
                    </a:lnTo>
                    <a:lnTo>
                      <a:pt x="5" y="3"/>
                    </a:lnTo>
                    <a:lnTo>
                      <a:pt x="3" y="1"/>
                    </a:lnTo>
                    <a:lnTo>
                      <a:pt x="2" y="1"/>
                    </a:lnTo>
                    <a:lnTo>
                      <a:pt x="0" y="0"/>
                    </a:lnTo>
                  </a:path>
                </a:pathLst>
              </a:custGeom>
              <a:noFill/>
              <a:ln w="0">
                <a:solidFill>
                  <a:srgbClr val="23282B"/>
                </a:solidFill>
                <a:round/>
                <a:headEnd/>
                <a:tailEnd/>
              </a:ln>
            </p:spPr>
            <p:txBody>
              <a:bodyPr/>
              <a:lstStyle/>
              <a:p>
                <a:endParaRPr lang="en-US" dirty="0"/>
              </a:p>
            </p:txBody>
          </p:sp>
          <p:sp>
            <p:nvSpPr>
              <p:cNvPr id="23616" name="Freeform 15"/>
              <p:cNvSpPr>
                <a:spLocks/>
              </p:cNvSpPr>
              <p:nvPr/>
            </p:nvSpPr>
            <p:spPr bwMode="auto">
              <a:xfrm>
                <a:off x="4285" y="1242"/>
                <a:ext cx="28" cy="29"/>
              </a:xfrm>
              <a:custGeom>
                <a:avLst/>
                <a:gdLst>
                  <a:gd name="T0" fmla="*/ 0 w 7"/>
                  <a:gd name="T1" fmla="*/ 29 h 8"/>
                  <a:gd name="T2" fmla="*/ 4 w 7"/>
                  <a:gd name="T3" fmla="*/ 25 h 8"/>
                  <a:gd name="T4" fmla="*/ 8 w 7"/>
                  <a:gd name="T5" fmla="*/ 22 h 8"/>
                  <a:gd name="T6" fmla="*/ 12 w 7"/>
                  <a:gd name="T7" fmla="*/ 18 h 8"/>
                  <a:gd name="T8" fmla="*/ 16 w 7"/>
                  <a:gd name="T9" fmla="*/ 15 h 8"/>
                  <a:gd name="T10" fmla="*/ 20 w 7"/>
                  <a:gd name="T11" fmla="*/ 11 h 8"/>
                  <a:gd name="T12" fmla="*/ 24 w 7"/>
                  <a:gd name="T13" fmla="*/ 7 h 8"/>
                  <a:gd name="T14" fmla="*/ 24 w 7"/>
                  <a:gd name="T15" fmla="*/ 4 h 8"/>
                  <a:gd name="T16" fmla="*/ 28 w 7"/>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8"/>
                  <a:gd name="T29" fmla="*/ 7 w 7"/>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8">
                    <a:moveTo>
                      <a:pt x="0" y="8"/>
                    </a:moveTo>
                    <a:lnTo>
                      <a:pt x="1" y="7"/>
                    </a:lnTo>
                    <a:lnTo>
                      <a:pt x="2" y="6"/>
                    </a:lnTo>
                    <a:lnTo>
                      <a:pt x="3" y="5"/>
                    </a:lnTo>
                    <a:lnTo>
                      <a:pt x="4" y="4"/>
                    </a:lnTo>
                    <a:lnTo>
                      <a:pt x="5" y="3"/>
                    </a:lnTo>
                    <a:lnTo>
                      <a:pt x="6" y="2"/>
                    </a:lnTo>
                    <a:lnTo>
                      <a:pt x="6" y="1"/>
                    </a:lnTo>
                    <a:lnTo>
                      <a:pt x="7" y="0"/>
                    </a:lnTo>
                  </a:path>
                </a:pathLst>
              </a:custGeom>
              <a:noFill/>
              <a:ln w="0">
                <a:solidFill>
                  <a:srgbClr val="23282B"/>
                </a:solidFill>
                <a:round/>
                <a:headEnd/>
                <a:tailEnd/>
              </a:ln>
            </p:spPr>
            <p:txBody>
              <a:bodyPr/>
              <a:lstStyle/>
              <a:p>
                <a:endParaRPr lang="en-US" dirty="0"/>
              </a:p>
            </p:txBody>
          </p:sp>
          <p:sp>
            <p:nvSpPr>
              <p:cNvPr id="23617" name="Freeform 16"/>
              <p:cNvSpPr>
                <a:spLocks/>
              </p:cNvSpPr>
              <p:nvPr/>
            </p:nvSpPr>
            <p:spPr bwMode="auto">
              <a:xfrm>
                <a:off x="4249" y="1130"/>
                <a:ext cx="27" cy="11"/>
              </a:xfrm>
              <a:custGeom>
                <a:avLst/>
                <a:gdLst>
                  <a:gd name="T0" fmla="*/ 27 w 1"/>
                  <a:gd name="T1" fmla="*/ 11 h 3"/>
                  <a:gd name="T2" fmla="*/ 27 w 1"/>
                  <a:gd name="T3" fmla="*/ 11 h 3"/>
                  <a:gd name="T4" fmla="*/ 27 w 1"/>
                  <a:gd name="T5" fmla="*/ 4 h 3"/>
                  <a:gd name="T6" fmla="*/ 0 w 1"/>
                  <a:gd name="T7" fmla="*/ 0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1" y="3"/>
                    </a:moveTo>
                    <a:lnTo>
                      <a:pt x="1" y="3"/>
                    </a:lnTo>
                    <a:lnTo>
                      <a:pt x="1" y="1"/>
                    </a:lnTo>
                    <a:lnTo>
                      <a:pt x="0" y="0"/>
                    </a:lnTo>
                  </a:path>
                </a:pathLst>
              </a:custGeom>
              <a:noFill/>
              <a:ln w="0">
                <a:solidFill>
                  <a:srgbClr val="23282B"/>
                </a:solidFill>
                <a:round/>
                <a:headEnd/>
                <a:tailEnd/>
              </a:ln>
            </p:spPr>
            <p:txBody>
              <a:bodyPr/>
              <a:lstStyle/>
              <a:p>
                <a:endParaRPr lang="en-US" dirty="0"/>
              </a:p>
            </p:txBody>
          </p:sp>
          <p:sp>
            <p:nvSpPr>
              <p:cNvPr id="23618" name="Freeform 17"/>
              <p:cNvSpPr>
                <a:spLocks/>
              </p:cNvSpPr>
              <p:nvPr/>
            </p:nvSpPr>
            <p:spPr bwMode="auto">
              <a:xfrm>
                <a:off x="4094" y="1094"/>
                <a:ext cx="27" cy="18"/>
              </a:xfrm>
              <a:custGeom>
                <a:avLst/>
                <a:gdLst>
                  <a:gd name="T0" fmla="*/ 27 w 4"/>
                  <a:gd name="T1" fmla="*/ 0 h 5"/>
                  <a:gd name="T2" fmla="*/ 20 w 4"/>
                  <a:gd name="T3" fmla="*/ 4 h 5"/>
                  <a:gd name="T4" fmla="*/ 14 w 4"/>
                  <a:gd name="T5" fmla="*/ 7 h 5"/>
                  <a:gd name="T6" fmla="*/ 7 w 4"/>
                  <a:gd name="T7" fmla="*/ 14 h 5"/>
                  <a:gd name="T8" fmla="*/ 0 w 4"/>
                  <a:gd name="T9" fmla="*/ 18 h 5"/>
                  <a:gd name="T10" fmla="*/ 0 60000 65536"/>
                  <a:gd name="T11" fmla="*/ 0 60000 65536"/>
                  <a:gd name="T12" fmla="*/ 0 60000 65536"/>
                  <a:gd name="T13" fmla="*/ 0 60000 65536"/>
                  <a:gd name="T14" fmla="*/ 0 60000 65536"/>
                  <a:gd name="T15" fmla="*/ 0 w 4"/>
                  <a:gd name="T16" fmla="*/ 0 h 5"/>
                  <a:gd name="T17" fmla="*/ 4 w 4"/>
                  <a:gd name="T18" fmla="*/ 5 h 5"/>
                </a:gdLst>
                <a:ahLst/>
                <a:cxnLst>
                  <a:cxn ang="T10">
                    <a:pos x="T0" y="T1"/>
                  </a:cxn>
                  <a:cxn ang="T11">
                    <a:pos x="T2" y="T3"/>
                  </a:cxn>
                  <a:cxn ang="T12">
                    <a:pos x="T4" y="T5"/>
                  </a:cxn>
                  <a:cxn ang="T13">
                    <a:pos x="T6" y="T7"/>
                  </a:cxn>
                  <a:cxn ang="T14">
                    <a:pos x="T8" y="T9"/>
                  </a:cxn>
                </a:cxnLst>
                <a:rect l="T15" t="T16" r="T17" b="T18"/>
                <a:pathLst>
                  <a:path w="4" h="5">
                    <a:moveTo>
                      <a:pt x="4" y="0"/>
                    </a:moveTo>
                    <a:lnTo>
                      <a:pt x="3" y="1"/>
                    </a:lnTo>
                    <a:lnTo>
                      <a:pt x="2" y="2"/>
                    </a:lnTo>
                    <a:lnTo>
                      <a:pt x="1" y="4"/>
                    </a:lnTo>
                    <a:lnTo>
                      <a:pt x="0" y="5"/>
                    </a:lnTo>
                  </a:path>
                </a:pathLst>
              </a:custGeom>
              <a:noFill/>
              <a:ln w="0">
                <a:solidFill>
                  <a:srgbClr val="23282B"/>
                </a:solidFill>
                <a:round/>
                <a:headEnd/>
                <a:tailEnd/>
              </a:ln>
            </p:spPr>
            <p:txBody>
              <a:bodyPr/>
              <a:lstStyle/>
              <a:p>
                <a:endParaRPr lang="en-US" dirty="0"/>
              </a:p>
            </p:txBody>
          </p:sp>
          <p:sp>
            <p:nvSpPr>
              <p:cNvPr id="23619" name="Freeform 18"/>
              <p:cNvSpPr>
                <a:spLocks/>
              </p:cNvSpPr>
              <p:nvPr/>
            </p:nvSpPr>
            <p:spPr bwMode="auto">
              <a:xfrm>
                <a:off x="3975" y="1105"/>
                <a:ext cx="27" cy="14"/>
              </a:xfrm>
              <a:custGeom>
                <a:avLst/>
                <a:gdLst>
                  <a:gd name="T0" fmla="*/ 27 w 2"/>
                  <a:gd name="T1" fmla="*/ 0 h 4"/>
                  <a:gd name="T2" fmla="*/ 14 w 2"/>
                  <a:gd name="T3" fmla="*/ 4 h 4"/>
                  <a:gd name="T4" fmla="*/ 14 w 2"/>
                  <a:gd name="T5" fmla="*/ 7 h 4"/>
                  <a:gd name="T6" fmla="*/ 14 w 2"/>
                  <a:gd name="T7" fmla="*/ 10 h 4"/>
                  <a:gd name="T8" fmla="*/ 0 w 2"/>
                  <a:gd name="T9" fmla="*/ 14 h 4"/>
                  <a:gd name="T10" fmla="*/ 0 60000 65536"/>
                  <a:gd name="T11" fmla="*/ 0 60000 65536"/>
                  <a:gd name="T12" fmla="*/ 0 60000 65536"/>
                  <a:gd name="T13" fmla="*/ 0 60000 65536"/>
                  <a:gd name="T14" fmla="*/ 0 60000 65536"/>
                  <a:gd name="T15" fmla="*/ 0 w 2"/>
                  <a:gd name="T16" fmla="*/ 0 h 4"/>
                  <a:gd name="T17" fmla="*/ 2 w 2"/>
                  <a:gd name="T18" fmla="*/ 4 h 4"/>
                </a:gdLst>
                <a:ahLst/>
                <a:cxnLst>
                  <a:cxn ang="T10">
                    <a:pos x="T0" y="T1"/>
                  </a:cxn>
                  <a:cxn ang="T11">
                    <a:pos x="T2" y="T3"/>
                  </a:cxn>
                  <a:cxn ang="T12">
                    <a:pos x="T4" y="T5"/>
                  </a:cxn>
                  <a:cxn ang="T13">
                    <a:pos x="T6" y="T7"/>
                  </a:cxn>
                  <a:cxn ang="T14">
                    <a:pos x="T8" y="T9"/>
                  </a:cxn>
                </a:cxnLst>
                <a:rect l="T15" t="T16" r="T17" b="T18"/>
                <a:pathLst>
                  <a:path w="2" h="4">
                    <a:moveTo>
                      <a:pt x="2" y="0"/>
                    </a:moveTo>
                    <a:lnTo>
                      <a:pt x="1" y="1"/>
                    </a:lnTo>
                    <a:lnTo>
                      <a:pt x="1" y="2"/>
                    </a:lnTo>
                    <a:lnTo>
                      <a:pt x="1" y="3"/>
                    </a:lnTo>
                    <a:lnTo>
                      <a:pt x="0" y="4"/>
                    </a:lnTo>
                  </a:path>
                </a:pathLst>
              </a:custGeom>
              <a:noFill/>
              <a:ln w="0">
                <a:solidFill>
                  <a:srgbClr val="23282B"/>
                </a:solidFill>
                <a:round/>
                <a:headEnd/>
                <a:tailEnd/>
              </a:ln>
            </p:spPr>
            <p:txBody>
              <a:bodyPr/>
              <a:lstStyle/>
              <a:p>
                <a:endParaRPr lang="en-US" dirty="0"/>
              </a:p>
            </p:txBody>
          </p:sp>
          <p:sp>
            <p:nvSpPr>
              <p:cNvPr id="23620" name="Freeform 19"/>
              <p:cNvSpPr>
                <a:spLocks/>
              </p:cNvSpPr>
              <p:nvPr/>
            </p:nvSpPr>
            <p:spPr bwMode="auto">
              <a:xfrm>
                <a:off x="3838" y="1127"/>
                <a:ext cx="27" cy="14"/>
              </a:xfrm>
              <a:custGeom>
                <a:avLst/>
                <a:gdLst>
                  <a:gd name="T0" fmla="*/ 27 w 6"/>
                  <a:gd name="T1" fmla="*/ 14 h 4"/>
                  <a:gd name="T2" fmla="*/ 23 w 6"/>
                  <a:gd name="T3" fmla="*/ 10 h 4"/>
                  <a:gd name="T4" fmla="*/ 14 w 6"/>
                  <a:gd name="T5" fmla="*/ 7 h 4"/>
                  <a:gd name="T6" fmla="*/ 9 w 6"/>
                  <a:gd name="T7" fmla="*/ 4 h 4"/>
                  <a:gd name="T8" fmla="*/ 0 w 6"/>
                  <a:gd name="T9" fmla="*/ 0 h 4"/>
                  <a:gd name="T10" fmla="*/ 0 60000 65536"/>
                  <a:gd name="T11" fmla="*/ 0 60000 65536"/>
                  <a:gd name="T12" fmla="*/ 0 60000 65536"/>
                  <a:gd name="T13" fmla="*/ 0 60000 65536"/>
                  <a:gd name="T14" fmla="*/ 0 60000 65536"/>
                  <a:gd name="T15" fmla="*/ 0 w 6"/>
                  <a:gd name="T16" fmla="*/ 0 h 4"/>
                  <a:gd name="T17" fmla="*/ 6 w 6"/>
                  <a:gd name="T18" fmla="*/ 4 h 4"/>
                </a:gdLst>
                <a:ahLst/>
                <a:cxnLst>
                  <a:cxn ang="T10">
                    <a:pos x="T0" y="T1"/>
                  </a:cxn>
                  <a:cxn ang="T11">
                    <a:pos x="T2" y="T3"/>
                  </a:cxn>
                  <a:cxn ang="T12">
                    <a:pos x="T4" y="T5"/>
                  </a:cxn>
                  <a:cxn ang="T13">
                    <a:pos x="T6" y="T7"/>
                  </a:cxn>
                  <a:cxn ang="T14">
                    <a:pos x="T8" y="T9"/>
                  </a:cxn>
                </a:cxnLst>
                <a:rect l="T15" t="T16" r="T17" b="T18"/>
                <a:pathLst>
                  <a:path w="6" h="4">
                    <a:moveTo>
                      <a:pt x="6" y="4"/>
                    </a:moveTo>
                    <a:lnTo>
                      <a:pt x="5" y="3"/>
                    </a:lnTo>
                    <a:lnTo>
                      <a:pt x="3" y="2"/>
                    </a:lnTo>
                    <a:lnTo>
                      <a:pt x="2" y="1"/>
                    </a:lnTo>
                    <a:lnTo>
                      <a:pt x="0" y="0"/>
                    </a:lnTo>
                  </a:path>
                </a:pathLst>
              </a:custGeom>
              <a:noFill/>
              <a:ln w="0">
                <a:solidFill>
                  <a:srgbClr val="23282B"/>
                </a:solidFill>
                <a:round/>
                <a:headEnd/>
                <a:tailEnd/>
              </a:ln>
            </p:spPr>
            <p:txBody>
              <a:bodyPr/>
              <a:lstStyle/>
              <a:p>
                <a:endParaRPr lang="en-US" dirty="0"/>
              </a:p>
            </p:txBody>
          </p:sp>
          <p:sp>
            <p:nvSpPr>
              <p:cNvPr id="23621" name="Freeform 20"/>
              <p:cNvSpPr>
                <a:spLocks/>
              </p:cNvSpPr>
              <p:nvPr/>
            </p:nvSpPr>
            <p:spPr bwMode="auto">
              <a:xfrm>
                <a:off x="3668" y="1231"/>
                <a:ext cx="27" cy="15"/>
              </a:xfrm>
              <a:custGeom>
                <a:avLst/>
                <a:gdLst>
                  <a:gd name="T0" fmla="*/ 0 w 1"/>
                  <a:gd name="T1" fmla="*/ 0 h 4"/>
                  <a:gd name="T2" fmla="*/ 0 w 1"/>
                  <a:gd name="T3" fmla="*/ 8 h 4"/>
                  <a:gd name="T4" fmla="*/ 27 w 1"/>
                  <a:gd name="T5" fmla="*/ 15 h 4"/>
                  <a:gd name="T6" fmla="*/ 0 60000 65536"/>
                  <a:gd name="T7" fmla="*/ 0 60000 65536"/>
                  <a:gd name="T8" fmla="*/ 0 60000 65536"/>
                  <a:gd name="T9" fmla="*/ 0 w 1"/>
                  <a:gd name="T10" fmla="*/ 0 h 4"/>
                  <a:gd name="T11" fmla="*/ 1 w 1"/>
                  <a:gd name="T12" fmla="*/ 4 h 4"/>
                </a:gdLst>
                <a:ahLst/>
                <a:cxnLst>
                  <a:cxn ang="T6">
                    <a:pos x="T0" y="T1"/>
                  </a:cxn>
                  <a:cxn ang="T7">
                    <a:pos x="T2" y="T3"/>
                  </a:cxn>
                  <a:cxn ang="T8">
                    <a:pos x="T4" y="T5"/>
                  </a:cxn>
                </a:cxnLst>
                <a:rect l="T9" t="T10" r="T11" b="T12"/>
                <a:pathLst>
                  <a:path w="1" h="4">
                    <a:moveTo>
                      <a:pt x="0" y="0"/>
                    </a:moveTo>
                    <a:lnTo>
                      <a:pt x="0" y="2"/>
                    </a:lnTo>
                    <a:lnTo>
                      <a:pt x="1" y="4"/>
                    </a:lnTo>
                  </a:path>
                </a:pathLst>
              </a:custGeom>
              <a:noFill/>
              <a:ln w="0">
                <a:solidFill>
                  <a:srgbClr val="23282B"/>
                </a:solidFill>
                <a:round/>
                <a:headEnd/>
                <a:tailEnd/>
              </a:ln>
            </p:spPr>
            <p:txBody>
              <a:bodyPr/>
              <a:lstStyle/>
              <a:p>
                <a:endParaRPr lang="en-US" dirty="0"/>
              </a:p>
            </p:txBody>
          </p:sp>
          <p:sp>
            <p:nvSpPr>
              <p:cNvPr id="23622" name="Rectangle 21"/>
              <p:cNvSpPr>
                <a:spLocks noChangeArrowheads="1"/>
              </p:cNvSpPr>
              <p:nvPr/>
            </p:nvSpPr>
            <p:spPr bwMode="auto">
              <a:xfrm>
                <a:off x="3742" y="1172"/>
                <a:ext cx="420" cy="134"/>
              </a:xfrm>
              <a:prstGeom prst="rect">
                <a:avLst/>
              </a:prstGeom>
              <a:noFill/>
              <a:ln w="9525">
                <a:noFill/>
                <a:miter lim="800000"/>
                <a:headEnd/>
                <a:tailEnd/>
              </a:ln>
            </p:spPr>
            <p:txBody>
              <a:bodyPr lIns="0" tIns="0" rIns="0" bIns="0">
                <a:spAutoFit/>
              </a:bodyPr>
              <a:lstStyle/>
              <a:p>
                <a:r>
                  <a:rPr lang="en-US" sz="1400" dirty="0">
                    <a:solidFill>
                      <a:srgbClr val="25221E"/>
                    </a:solidFill>
                    <a:latin typeface="AvantGarde Bk BT" pitchFamily="34" charset="0"/>
                    <a:cs typeface="Arial" charset="0"/>
                  </a:rPr>
                  <a:t>Internet</a:t>
                </a:r>
                <a:endParaRPr lang="en-US" dirty="0">
                  <a:cs typeface="Arial" charset="0"/>
                </a:endParaRPr>
              </a:p>
            </p:txBody>
          </p:sp>
          <p:sp>
            <p:nvSpPr>
              <p:cNvPr id="23623" name="Rectangle 22"/>
              <p:cNvSpPr>
                <a:spLocks noChangeArrowheads="1"/>
              </p:cNvSpPr>
              <p:nvPr/>
            </p:nvSpPr>
            <p:spPr bwMode="auto">
              <a:xfrm>
                <a:off x="3742" y="1257"/>
                <a:ext cx="0" cy="173"/>
              </a:xfrm>
              <a:prstGeom prst="rect">
                <a:avLst/>
              </a:prstGeom>
              <a:noFill/>
              <a:ln w="9525">
                <a:noFill/>
                <a:miter lim="800000"/>
                <a:headEnd/>
                <a:tailEnd/>
              </a:ln>
            </p:spPr>
            <p:txBody>
              <a:bodyPr wrap="none" lIns="0" tIns="0" rIns="0" bIns="0">
                <a:spAutoFit/>
              </a:bodyPr>
              <a:lstStyle/>
              <a:p>
                <a:endParaRPr lang="en-US" dirty="0">
                  <a:cs typeface="Arial" charset="0"/>
                </a:endParaRPr>
              </a:p>
            </p:txBody>
          </p:sp>
        </p:grpSp>
        <p:pic>
          <p:nvPicPr>
            <p:cNvPr id="23556" name="Picture 23" descr="WRV200 "/>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542088" y="1193800"/>
              <a:ext cx="949325" cy="620713"/>
            </a:xfrm>
            <a:prstGeom prst="rect">
              <a:avLst/>
            </a:prstGeom>
            <a:noFill/>
            <a:ln w="9525">
              <a:noFill/>
              <a:miter lim="800000"/>
              <a:headEnd/>
              <a:tailEnd/>
            </a:ln>
          </p:spPr>
        </p:pic>
        <p:sp>
          <p:nvSpPr>
            <p:cNvPr id="23557" name="Line 24"/>
            <p:cNvSpPr>
              <a:spLocks noChangeShapeType="1"/>
            </p:cNvSpPr>
            <p:nvPr/>
          </p:nvSpPr>
          <p:spPr bwMode="auto">
            <a:xfrm>
              <a:off x="7543800" y="1600200"/>
              <a:ext cx="152400" cy="0"/>
            </a:xfrm>
            <a:prstGeom prst="line">
              <a:avLst/>
            </a:prstGeom>
            <a:noFill/>
            <a:ln w="12700">
              <a:solidFill>
                <a:schemeClr val="tx1"/>
              </a:solidFill>
              <a:round/>
              <a:headEnd/>
              <a:tailEnd/>
            </a:ln>
          </p:spPr>
          <p:txBody>
            <a:bodyPr/>
            <a:lstStyle/>
            <a:p>
              <a:endParaRPr lang="en-US" dirty="0"/>
            </a:p>
          </p:txBody>
        </p:sp>
        <p:sp>
          <p:nvSpPr>
            <p:cNvPr id="23558" name="Line 25"/>
            <p:cNvSpPr>
              <a:spLocks noChangeShapeType="1"/>
            </p:cNvSpPr>
            <p:nvPr/>
          </p:nvSpPr>
          <p:spPr bwMode="auto">
            <a:xfrm flipV="1">
              <a:off x="5562600" y="1676400"/>
              <a:ext cx="1066800" cy="12700"/>
            </a:xfrm>
            <a:prstGeom prst="line">
              <a:avLst/>
            </a:prstGeom>
            <a:noFill/>
            <a:ln w="12700">
              <a:solidFill>
                <a:schemeClr val="tx1"/>
              </a:solidFill>
              <a:round/>
              <a:headEnd/>
              <a:tailEnd/>
            </a:ln>
          </p:spPr>
          <p:txBody>
            <a:bodyPr/>
            <a:lstStyle/>
            <a:p>
              <a:endParaRPr lang="en-US" dirty="0"/>
            </a:p>
          </p:txBody>
        </p:sp>
        <p:pic>
          <p:nvPicPr>
            <p:cNvPr id="23565" name="Picture 32" descr="WAP200"/>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495800" y="2438400"/>
              <a:ext cx="877888" cy="1050925"/>
            </a:xfrm>
            <a:prstGeom prst="rect">
              <a:avLst/>
            </a:prstGeom>
            <a:noFill/>
            <a:ln w="9525">
              <a:noFill/>
              <a:miter lim="800000"/>
              <a:headEnd/>
              <a:tailEnd/>
            </a:ln>
          </p:spPr>
        </p:pic>
        <p:pic>
          <p:nvPicPr>
            <p:cNvPr id="23566" name="Picture 33"/>
            <p:cNvPicPr>
              <a:picLocks noChangeAspect="1" noChangeArrowheads="1"/>
            </p:cNvPicPr>
            <p:nvPr/>
          </p:nvPicPr>
          <p:blipFill>
            <a:blip r:embed="rId6"/>
            <a:srcRect/>
            <a:stretch>
              <a:fillRect/>
            </a:stretch>
          </p:blipFill>
          <p:spPr bwMode="auto">
            <a:xfrm>
              <a:off x="228600" y="1143000"/>
              <a:ext cx="508000" cy="533400"/>
            </a:xfrm>
            <a:prstGeom prst="rect">
              <a:avLst/>
            </a:prstGeom>
            <a:noFill/>
            <a:ln w="9525">
              <a:noFill/>
              <a:miter lim="800000"/>
              <a:headEnd/>
              <a:tailEnd/>
            </a:ln>
          </p:spPr>
        </p:pic>
        <p:pic>
          <p:nvPicPr>
            <p:cNvPr id="23567" name="Picture 34"/>
            <p:cNvPicPr>
              <a:picLocks noChangeAspect="1" noChangeArrowheads="1"/>
            </p:cNvPicPr>
            <p:nvPr/>
          </p:nvPicPr>
          <p:blipFill>
            <a:blip r:embed="rId6"/>
            <a:srcRect/>
            <a:stretch>
              <a:fillRect/>
            </a:stretch>
          </p:blipFill>
          <p:spPr bwMode="auto">
            <a:xfrm>
              <a:off x="228600" y="1676400"/>
              <a:ext cx="508000" cy="533400"/>
            </a:xfrm>
            <a:prstGeom prst="rect">
              <a:avLst/>
            </a:prstGeom>
            <a:noFill/>
            <a:ln w="9525">
              <a:noFill/>
              <a:miter lim="800000"/>
              <a:headEnd/>
              <a:tailEnd/>
            </a:ln>
          </p:spPr>
        </p:pic>
        <p:pic>
          <p:nvPicPr>
            <p:cNvPr id="23568" name="Picture 35"/>
            <p:cNvPicPr>
              <a:picLocks noChangeAspect="1" noChangeArrowheads="1"/>
            </p:cNvPicPr>
            <p:nvPr/>
          </p:nvPicPr>
          <p:blipFill>
            <a:blip r:embed="rId6"/>
            <a:srcRect/>
            <a:stretch>
              <a:fillRect/>
            </a:stretch>
          </p:blipFill>
          <p:spPr bwMode="auto">
            <a:xfrm>
              <a:off x="304800" y="2438400"/>
              <a:ext cx="508000" cy="533400"/>
            </a:xfrm>
            <a:prstGeom prst="rect">
              <a:avLst/>
            </a:prstGeom>
            <a:noFill/>
            <a:ln w="9525">
              <a:noFill/>
              <a:miter lim="800000"/>
              <a:headEnd/>
              <a:tailEnd/>
            </a:ln>
          </p:spPr>
        </p:pic>
        <p:pic>
          <p:nvPicPr>
            <p:cNvPr id="23569" name="Picture 36"/>
            <p:cNvPicPr>
              <a:picLocks noChangeAspect="1" noChangeArrowheads="1"/>
            </p:cNvPicPr>
            <p:nvPr/>
          </p:nvPicPr>
          <p:blipFill>
            <a:blip r:embed="rId6"/>
            <a:srcRect/>
            <a:stretch>
              <a:fillRect/>
            </a:stretch>
          </p:blipFill>
          <p:spPr bwMode="auto">
            <a:xfrm>
              <a:off x="304800" y="3048000"/>
              <a:ext cx="508000" cy="533400"/>
            </a:xfrm>
            <a:prstGeom prst="rect">
              <a:avLst/>
            </a:prstGeom>
            <a:noFill/>
            <a:ln w="9525">
              <a:noFill/>
              <a:miter lim="800000"/>
              <a:headEnd/>
              <a:tailEnd/>
            </a:ln>
          </p:spPr>
        </p:pic>
        <p:sp>
          <p:nvSpPr>
            <p:cNvPr id="23570" name="Line 37"/>
            <p:cNvSpPr>
              <a:spLocks noChangeShapeType="1"/>
            </p:cNvSpPr>
            <p:nvPr/>
          </p:nvSpPr>
          <p:spPr bwMode="auto">
            <a:xfrm>
              <a:off x="2743200" y="1676400"/>
              <a:ext cx="685800" cy="0"/>
            </a:xfrm>
            <a:prstGeom prst="line">
              <a:avLst/>
            </a:prstGeom>
            <a:noFill/>
            <a:ln w="12700">
              <a:solidFill>
                <a:schemeClr val="tx1"/>
              </a:solidFill>
              <a:round/>
              <a:headEnd/>
              <a:tailEnd/>
            </a:ln>
          </p:spPr>
          <p:txBody>
            <a:bodyPr/>
            <a:lstStyle/>
            <a:p>
              <a:endParaRPr lang="en-US" dirty="0"/>
            </a:p>
          </p:txBody>
        </p:sp>
        <p:sp>
          <p:nvSpPr>
            <p:cNvPr id="23571" name="Line 38"/>
            <p:cNvSpPr>
              <a:spLocks noChangeShapeType="1"/>
            </p:cNvSpPr>
            <p:nvPr/>
          </p:nvSpPr>
          <p:spPr bwMode="auto">
            <a:xfrm flipV="1">
              <a:off x="2667000" y="2209800"/>
              <a:ext cx="1066800" cy="762000"/>
            </a:xfrm>
            <a:prstGeom prst="line">
              <a:avLst/>
            </a:prstGeom>
            <a:noFill/>
            <a:ln w="9525">
              <a:solidFill>
                <a:schemeClr val="tx1"/>
              </a:solidFill>
              <a:round/>
              <a:headEnd/>
              <a:tailEnd/>
            </a:ln>
          </p:spPr>
          <p:txBody>
            <a:bodyPr/>
            <a:lstStyle/>
            <a:p>
              <a:endParaRPr lang="en-US" dirty="0"/>
            </a:p>
          </p:txBody>
        </p:sp>
        <p:sp>
          <p:nvSpPr>
            <p:cNvPr id="23572" name="Line 39"/>
            <p:cNvSpPr>
              <a:spLocks noChangeShapeType="1"/>
            </p:cNvSpPr>
            <p:nvPr/>
          </p:nvSpPr>
          <p:spPr bwMode="auto">
            <a:xfrm>
              <a:off x="4800600" y="2209800"/>
              <a:ext cx="0" cy="762000"/>
            </a:xfrm>
            <a:prstGeom prst="line">
              <a:avLst/>
            </a:prstGeom>
            <a:noFill/>
            <a:ln w="12700">
              <a:solidFill>
                <a:schemeClr val="tx1"/>
              </a:solidFill>
              <a:round/>
              <a:headEnd/>
              <a:tailEnd/>
            </a:ln>
          </p:spPr>
          <p:txBody>
            <a:bodyPr/>
            <a:lstStyle/>
            <a:p>
              <a:endParaRPr lang="en-US" dirty="0"/>
            </a:p>
          </p:txBody>
        </p:sp>
        <p:sp>
          <p:nvSpPr>
            <p:cNvPr id="23573" name="Line 40"/>
            <p:cNvSpPr>
              <a:spLocks noChangeShapeType="1"/>
            </p:cNvSpPr>
            <p:nvPr/>
          </p:nvSpPr>
          <p:spPr bwMode="auto">
            <a:xfrm>
              <a:off x="1219200" y="1447800"/>
              <a:ext cx="457200" cy="228600"/>
            </a:xfrm>
            <a:prstGeom prst="line">
              <a:avLst/>
            </a:prstGeom>
            <a:noFill/>
            <a:ln w="12700">
              <a:solidFill>
                <a:schemeClr val="tx1"/>
              </a:solidFill>
              <a:round/>
              <a:headEnd/>
              <a:tailEnd/>
            </a:ln>
          </p:spPr>
          <p:txBody>
            <a:bodyPr/>
            <a:lstStyle/>
            <a:p>
              <a:endParaRPr lang="en-US" dirty="0"/>
            </a:p>
          </p:txBody>
        </p:sp>
        <p:sp>
          <p:nvSpPr>
            <p:cNvPr id="23574" name="Line 41"/>
            <p:cNvSpPr>
              <a:spLocks noChangeShapeType="1"/>
            </p:cNvSpPr>
            <p:nvPr/>
          </p:nvSpPr>
          <p:spPr bwMode="auto">
            <a:xfrm flipV="1">
              <a:off x="1219200" y="1752600"/>
              <a:ext cx="533400" cy="304800"/>
            </a:xfrm>
            <a:prstGeom prst="line">
              <a:avLst/>
            </a:prstGeom>
            <a:noFill/>
            <a:ln w="12700">
              <a:solidFill>
                <a:schemeClr val="tx1"/>
              </a:solidFill>
              <a:round/>
              <a:headEnd/>
              <a:tailEnd/>
            </a:ln>
          </p:spPr>
          <p:txBody>
            <a:bodyPr/>
            <a:lstStyle/>
            <a:p>
              <a:endParaRPr lang="en-US" dirty="0"/>
            </a:p>
          </p:txBody>
        </p:sp>
        <p:sp>
          <p:nvSpPr>
            <p:cNvPr id="23575" name="Line 42"/>
            <p:cNvSpPr>
              <a:spLocks noChangeShapeType="1"/>
            </p:cNvSpPr>
            <p:nvPr/>
          </p:nvSpPr>
          <p:spPr bwMode="auto">
            <a:xfrm>
              <a:off x="1219200" y="2667000"/>
              <a:ext cx="533400" cy="152400"/>
            </a:xfrm>
            <a:prstGeom prst="line">
              <a:avLst/>
            </a:prstGeom>
            <a:noFill/>
            <a:ln w="12700">
              <a:solidFill>
                <a:schemeClr val="tx1"/>
              </a:solidFill>
              <a:round/>
              <a:headEnd/>
              <a:tailEnd/>
            </a:ln>
          </p:spPr>
          <p:txBody>
            <a:bodyPr/>
            <a:lstStyle/>
            <a:p>
              <a:endParaRPr lang="en-US" dirty="0"/>
            </a:p>
          </p:txBody>
        </p:sp>
        <p:sp>
          <p:nvSpPr>
            <p:cNvPr id="23576" name="Line 43"/>
            <p:cNvSpPr>
              <a:spLocks noChangeShapeType="1"/>
            </p:cNvSpPr>
            <p:nvPr/>
          </p:nvSpPr>
          <p:spPr bwMode="auto">
            <a:xfrm flipV="1">
              <a:off x="1295400" y="3048000"/>
              <a:ext cx="533400" cy="304800"/>
            </a:xfrm>
            <a:prstGeom prst="line">
              <a:avLst/>
            </a:prstGeom>
            <a:noFill/>
            <a:ln w="12700">
              <a:solidFill>
                <a:schemeClr val="tx1"/>
              </a:solidFill>
              <a:round/>
              <a:headEnd/>
              <a:tailEnd/>
            </a:ln>
          </p:spPr>
          <p:txBody>
            <a:bodyPr/>
            <a:lstStyle/>
            <a:p>
              <a:endParaRPr lang="en-US" dirty="0"/>
            </a:p>
          </p:txBody>
        </p:sp>
        <p:sp>
          <p:nvSpPr>
            <p:cNvPr id="23577" name="Text Box 44"/>
            <p:cNvSpPr txBox="1">
              <a:spLocks noChangeArrowheads="1"/>
            </p:cNvSpPr>
            <p:nvPr/>
          </p:nvSpPr>
          <p:spPr bwMode="auto">
            <a:xfrm>
              <a:off x="3962400" y="990600"/>
              <a:ext cx="1600200" cy="274638"/>
            </a:xfrm>
            <a:prstGeom prst="rect">
              <a:avLst/>
            </a:prstGeom>
            <a:noFill/>
            <a:ln w="9525">
              <a:noFill/>
              <a:miter lim="800000"/>
              <a:headEnd/>
              <a:tailEnd/>
            </a:ln>
          </p:spPr>
          <p:txBody>
            <a:bodyPr>
              <a:spAutoFit/>
            </a:bodyPr>
            <a:lstStyle/>
            <a:p>
              <a:pPr>
                <a:spcBef>
                  <a:spcPct val="50000"/>
                </a:spcBef>
              </a:pPr>
              <a:r>
                <a:rPr lang="en-US" sz="1200" dirty="0"/>
                <a:t>SFE Core Stack</a:t>
              </a:r>
            </a:p>
          </p:txBody>
        </p:sp>
        <p:sp>
          <p:nvSpPr>
            <p:cNvPr id="23578" name="Text Box 45"/>
            <p:cNvSpPr txBox="1">
              <a:spLocks noChangeArrowheads="1"/>
            </p:cNvSpPr>
            <p:nvPr/>
          </p:nvSpPr>
          <p:spPr bwMode="auto">
            <a:xfrm>
              <a:off x="5257800" y="3129335"/>
              <a:ext cx="838200" cy="274638"/>
            </a:xfrm>
            <a:prstGeom prst="rect">
              <a:avLst/>
            </a:prstGeom>
            <a:noFill/>
            <a:ln w="9525">
              <a:noFill/>
              <a:miter lim="800000"/>
              <a:headEnd/>
              <a:tailEnd/>
            </a:ln>
          </p:spPr>
          <p:txBody>
            <a:bodyPr>
              <a:spAutoFit/>
            </a:bodyPr>
            <a:lstStyle/>
            <a:p>
              <a:pPr>
                <a:spcBef>
                  <a:spcPct val="50000"/>
                </a:spcBef>
              </a:pPr>
              <a:r>
                <a:rPr lang="en-US" sz="1200" dirty="0"/>
                <a:t>WAP200</a:t>
              </a:r>
            </a:p>
          </p:txBody>
        </p:sp>
        <p:pic>
          <p:nvPicPr>
            <p:cNvPr id="23580" name="Picture 47" descr="2viwe-0923橫式"/>
            <p:cNvPicPr preferRelativeResize="0">
              <a:picLocks noChangeAspect="1" noChangeArrowheads="1"/>
            </p:cNvPicPr>
            <p:nvPr/>
          </p:nvPicPr>
          <p:blipFill>
            <a:blip r:embed="rId7"/>
            <a:srcRect/>
            <a:stretch>
              <a:fillRect/>
            </a:stretch>
          </p:blipFill>
          <p:spPr bwMode="auto">
            <a:xfrm>
              <a:off x="838200" y="3124200"/>
              <a:ext cx="381000" cy="366713"/>
            </a:xfrm>
            <a:prstGeom prst="rect">
              <a:avLst/>
            </a:prstGeom>
            <a:noFill/>
            <a:ln w="9525">
              <a:noFill/>
              <a:miter lim="800000"/>
              <a:headEnd/>
              <a:tailEnd/>
            </a:ln>
          </p:spPr>
        </p:pic>
        <p:pic>
          <p:nvPicPr>
            <p:cNvPr id="23581" name="Picture 48" descr="2viwe-0923橫式"/>
            <p:cNvPicPr preferRelativeResize="0">
              <a:picLocks noChangeAspect="1" noChangeArrowheads="1"/>
            </p:cNvPicPr>
            <p:nvPr/>
          </p:nvPicPr>
          <p:blipFill>
            <a:blip r:embed="rId7"/>
            <a:srcRect/>
            <a:stretch>
              <a:fillRect/>
            </a:stretch>
          </p:blipFill>
          <p:spPr bwMode="auto">
            <a:xfrm>
              <a:off x="838200" y="2514600"/>
              <a:ext cx="381000" cy="366713"/>
            </a:xfrm>
            <a:prstGeom prst="rect">
              <a:avLst/>
            </a:prstGeom>
            <a:noFill/>
            <a:ln w="9525">
              <a:noFill/>
              <a:miter lim="800000"/>
              <a:headEnd/>
              <a:tailEnd/>
            </a:ln>
          </p:spPr>
        </p:pic>
        <p:pic>
          <p:nvPicPr>
            <p:cNvPr id="23586" name="Picture 53" descr="2viwe-0923橫式"/>
            <p:cNvPicPr preferRelativeResize="0">
              <a:picLocks noChangeAspect="1" noChangeArrowheads="1"/>
            </p:cNvPicPr>
            <p:nvPr/>
          </p:nvPicPr>
          <p:blipFill>
            <a:blip r:embed="rId7"/>
            <a:srcRect/>
            <a:stretch>
              <a:fillRect/>
            </a:stretch>
          </p:blipFill>
          <p:spPr bwMode="auto">
            <a:xfrm>
              <a:off x="762000" y="1219200"/>
              <a:ext cx="381000" cy="366713"/>
            </a:xfrm>
            <a:prstGeom prst="rect">
              <a:avLst/>
            </a:prstGeom>
            <a:noFill/>
            <a:ln w="9525">
              <a:noFill/>
              <a:miter lim="800000"/>
              <a:headEnd/>
              <a:tailEnd/>
            </a:ln>
          </p:spPr>
        </p:pic>
        <p:pic>
          <p:nvPicPr>
            <p:cNvPr id="23587" name="Picture 54" descr="2viwe-0923橫式"/>
            <p:cNvPicPr preferRelativeResize="0">
              <a:picLocks noChangeAspect="1" noChangeArrowheads="1"/>
            </p:cNvPicPr>
            <p:nvPr/>
          </p:nvPicPr>
          <p:blipFill>
            <a:blip r:embed="rId7"/>
            <a:srcRect/>
            <a:stretch>
              <a:fillRect/>
            </a:stretch>
          </p:blipFill>
          <p:spPr bwMode="auto">
            <a:xfrm>
              <a:off x="762000" y="1905000"/>
              <a:ext cx="381000" cy="366713"/>
            </a:xfrm>
            <a:prstGeom prst="rect">
              <a:avLst/>
            </a:prstGeom>
            <a:noFill/>
            <a:ln w="9525">
              <a:noFill/>
              <a:miter lim="800000"/>
              <a:headEnd/>
              <a:tailEnd/>
            </a:ln>
          </p:spPr>
        </p:pic>
        <p:pic>
          <p:nvPicPr>
            <p:cNvPr id="23588" name="Picture 55" descr="SRW2008P"/>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828800" y="1447800"/>
              <a:ext cx="914400" cy="381000"/>
            </a:xfrm>
            <a:prstGeom prst="rect">
              <a:avLst/>
            </a:prstGeom>
            <a:noFill/>
            <a:ln w="9525">
              <a:noFill/>
              <a:miter lim="800000"/>
              <a:headEnd/>
              <a:tailEnd/>
            </a:ln>
          </p:spPr>
        </p:pic>
        <p:pic>
          <p:nvPicPr>
            <p:cNvPr id="23589" name="Picture 56" descr="SRW2008P"/>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1828800" y="2743200"/>
              <a:ext cx="838200" cy="349250"/>
            </a:xfrm>
            <a:prstGeom prst="rect">
              <a:avLst/>
            </a:prstGeom>
            <a:noFill/>
            <a:ln w="9525">
              <a:noFill/>
              <a:miter lim="800000"/>
              <a:headEnd/>
              <a:tailEnd/>
            </a:ln>
          </p:spPr>
        </p:pic>
        <p:sp>
          <p:nvSpPr>
            <p:cNvPr id="23590" name="Text Box 57"/>
            <p:cNvSpPr txBox="1">
              <a:spLocks noChangeArrowheads="1"/>
            </p:cNvSpPr>
            <p:nvPr/>
          </p:nvSpPr>
          <p:spPr bwMode="auto">
            <a:xfrm>
              <a:off x="1905000" y="1143000"/>
              <a:ext cx="990600" cy="274638"/>
            </a:xfrm>
            <a:prstGeom prst="rect">
              <a:avLst/>
            </a:prstGeom>
            <a:noFill/>
            <a:ln w="9525">
              <a:noFill/>
              <a:miter lim="800000"/>
              <a:headEnd/>
              <a:tailEnd/>
            </a:ln>
          </p:spPr>
          <p:txBody>
            <a:bodyPr>
              <a:spAutoFit/>
            </a:bodyPr>
            <a:lstStyle/>
            <a:p>
              <a:pPr>
                <a:spcBef>
                  <a:spcPct val="50000"/>
                </a:spcBef>
              </a:pPr>
              <a:r>
                <a:rPr lang="en-US" sz="1200" dirty="0"/>
                <a:t>SRW2008P</a:t>
              </a:r>
            </a:p>
          </p:txBody>
        </p:sp>
        <p:sp>
          <p:nvSpPr>
            <p:cNvPr id="23591" name="Text Box 58"/>
            <p:cNvSpPr txBox="1">
              <a:spLocks noChangeArrowheads="1"/>
            </p:cNvSpPr>
            <p:nvPr/>
          </p:nvSpPr>
          <p:spPr bwMode="auto">
            <a:xfrm>
              <a:off x="1905000" y="2438400"/>
              <a:ext cx="990600" cy="274638"/>
            </a:xfrm>
            <a:prstGeom prst="rect">
              <a:avLst/>
            </a:prstGeom>
            <a:noFill/>
            <a:ln w="9525">
              <a:noFill/>
              <a:miter lim="800000"/>
              <a:headEnd/>
              <a:tailEnd/>
            </a:ln>
          </p:spPr>
          <p:txBody>
            <a:bodyPr>
              <a:spAutoFit/>
            </a:bodyPr>
            <a:lstStyle/>
            <a:p>
              <a:pPr>
                <a:spcBef>
                  <a:spcPct val="50000"/>
                </a:spcBef>
              </a:pPr>
              <a:r>
                <a:rPr lang="en-US" sz="1200" dirty="0"/>
                <a:t>SRW2008P</a:t>
              </a:r>
            </a:p>
          </p:txBody>
        </p:sp>
        <p:pic>
          <p:nvPicPr>
            <p:cNvPr id="23592" name="Picture 59" descr="wvc200 (L)2_rgb"/>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3581400" y="2438400"/>
              <a:ext cx="522288" cy="990600"/>
            </a:xfrm>
            <a:prstGeom prst="rect">
              <a:avLst/>
            </a:prstGeom>
            <a:noFill/>
            <a:ln w="9525">
              <a:noFill/>
              <a:miter lim="800000"/>
              <a:headEnd/>
              <a:tailEnd/>
            </a:ln>
          </p:spPr>
        </p:pic>
        <p:pic>
          <p:nvPicPr>
            <p:cNvPr id="23593" name="Picture 60" descr="Picture2"/>
            <p:cNvPicPr>
              <a:picLocks noChangeAspect="1" noChangeArrowheads="1"/>
            </p:cNvPicPr>
            <p:nvPr/>
          </p:nvPicPr>
          <p:blipFill>
            <a:blip r:embed="rId11"/>
            <a:srcRect/>
            <a:stretch>
              <a:fillRect/>
            </a:stretch>
          </p:blipFill>
          <p:spPr bwMode="auto">
            <a:xfrm>
              <a:off x="2971800" y="990600"/>
              <a:ext cx="533400" cy="307975"/>
            </a:xfrm>
            <a:prstGeom prst="rect">
              <a:avLst/>
            </a:prstGeom>
            <a:noFill/>
            <a:ln w="9525">
              <a:noFill/>
              <a:miter lim="800000"/>
              <a:headEnd/>
              <a:tailEnd/>
            </a:ln>
          </p:spPr>
        </p:pic>
        <p:pic>
          <p:nvPicPr>
            <p:cNvPr id="23594" name="Picture 61" descr="Picture2"/>
            <p:cNvPicPr>
              <a:picLocks noChangeAspect="1" noChangeArrowheads="1"/>
            </p:cNvPicPr>
            <p:nvPr/>
          </p:nvPicPr>
          <p:blipFill>
            <a:blip r:embed="rId11"/>
            <a:srcRect/>
            <a:stretch>
              <a:fillRect/>
            </a:stretch>
          </p:blipFill>
          <p:spPr bwMode="auto">
            <a:xfrm>
              <a:off x="1447800" y="2209800"/>
              <a:ext cx="533400" cy="307975"/>
            </a:xfrm>
            <a:prstGeom prst="rect">
              <a:avLst/>
            </a:prstGeom>
            <a:noFill/>
            <a:ln w="9525">
              <a:noFill/>
              <a:miter lim="800000"/>
              <a:headEnd/>
              <a:tailEnd/>
            </a:ln>
          </p:spPr>
        </p:pic>
        <p:sp>
          <p:nvSpPr>
            <p:cNvPr id="23595" name="Line 62"/>
            <p:cNvSpPr>
              <a:spLocks noChangeShapeType="1"/>
            </p:cNvSpPr>
            <p:nvPr/>
          </p:nvSpPr>
          <p:spPr bwMode="auto">
            <a:xfrm>
              <a:off x="3352800" y="1219200"/>
              <a:ext cx="381000" cy="304800"/>
            </a:xfrm>
            <a:prstGeom prst="line">
              <a:avLst/>
            </a:prstGeom>
            <a:noFill/>
            <a:ln w="9525">
              <a:solidFill>
                <a:schemeClr val="tx1"/>
              </a:solidFill>
              <a:round/>
              <a:headEnd/>
              <a:tailEnd/>
            </a:ln>
          </p:spPr>
          <p:txBody>
            <a:bodyPr/>
            <a:lstStyle/>
            <a:p>
              <a:endParaRPr lang="en-US" dirty="0"/>
            </a:p>
          </p:txBody>
        </p:sp>
        <p:sp>
          <p:nvSpPr>
            <p:cNvPr id="23596" name="Line 63"/>
            <p:cNvSpPr>
              <a:spLocks noChangeShapeType="1"/>
            </p:cNvSpPr>
            <p:nvPr/>
          </p:nvSpPr>
          <p:spPr bwMode="auto">
            <a:xfrm flipV="1">
              <a:off x="1981200" y="1828800"/>
              <a:ext cx="304800" cy="381000"/>
            </a:xfrm>
            <a:prstGeom prst="line">
              <a:avLst/>
            </a:prstGeom>
            <a:noFill/>
            <a:ln w="9525">
              <a:solidFill>
                <a:schemeClr val="tx1"/>
              </a:solidFill>
              <a:round/>
              <a:headEnd/>
              <a:tailEnd/>
            </a:ln>
          </p:spPr>
          <p:txBody>
            <a:bodyPr/>
            <a:lstStyle/>
            <a:p>
              <a:endParaRPr lang="en-US" dirty="0"/>
            </a:p>
          </p:txBody>
        </p:sp>
        <p:pic>
          <p:nvPicPr>
            <p:cNvPr id="23597" name="Picture 64" descr="SGE2000P_rev_L_curved"/>
            <p:cNvPicPr>
              <a:picLocks noChangeAspect="1" noChangeArrowheads="1"/>
            </p:cNvPicPr>
            <p:nvPr/>
          </p:nvPicPr>
          <p:blipFill>
            <a:blip r:embed="rId12"/>
            <a:srcRect/>
            <a:stretch>
              <a:fillRect/>
            </a:stretch>
          </p:blipFill>
          <p:spPr bwMode="auto">
            <a:xfrm>
              <a:off x="3733800" y="1219200"/>
              <a:ext cx="1793875" cy="192088"/>
            </a:xfrm>
            <a:prstGeom prst="rect">
              <a:avLst/>
            </a:prstGeom>
            <a:noFill/>
            <a:ln w="9525">
              <a:noFill/>
              <a:miter lim="800000"/>
              <a:headEnd/>
              <a:tailEnd/>
            </a:ln>
          </p:spPr>
        </p:pic>
        <p:pic>
          <p:nvPicPr>
            <p:cNvPr id="23598" name="Picture 65" descr="SGE2000P_rev_L_curved"/>
            <p:cNvPicPr>
              <a:picLocks noChangeAspect="1" noChangeArrowheads="1"/>
            </p:cNvPicPr>
            <p:nvPr/>
          </p:nvPicPr>
          <p:blipFill>
            <a:blip r:embed="rId12"/>
            <a:srcRect/>
            <a:stretch>
              <a:fillRect/>
            </a:stretch>
          </p:blipFill>
          <p:spPr bwMode="auto">
            <a:xfrm>
              <a:off x="3733800" y="1447800"/>
              <a:ext cx="1793875" cy="192088"/>
            </a:xfrm>
            <a:prstGeom prst="rect">
              <a:avLst/>
            </a:prstGeom>
            <a:noFill/>
            <a:ln w="9525">
              <a:noFill/>
              <a:miter lim="800000"/>
              <a:headEnd/>
              <a:tailEnd/>
            </a:ln>
          </p:spPr>
        </p:pic>
        <p:pic>
          <p:nvPicPr>
            <p:cNvPr id="23599" name="Picture 66" descr="SGE2000P_rev_L_curved"/>
            <p:cNvPicPr>
              <a:picLocks noChangeAspect="1" noChangeArrowheads="1"/>
            </p:cNvPicPr>
            <p:nvPr/>
          </p:nvPicPr>
          <p:blipFill>
            <a:blip r:embed="rId12"/>
            <a:srcRect/>
            <a:stretch>
              <a:fillRect/>
            </a:stretch>
          </p:blipFill>
          <p:spPr bwMode="auto">
            <a:xfrm>
              <a:off x="3733800" y="1676400"/>
              <a:ext cx="1793875" cy="192088"/>
            </a:xfrm>
            <a:prstGeom prst="rect">
              <a:avLst/>
            </a:prstGeom>
            <a:noFill/>
            <a:ln w="9525">
              <a:noFill/>
              <a:miter lim="800000"/>
              <a:headEnd/>
              <a:tailEnd/>
            </a:ln>
          </p:spPr>
        </p:pic>
        <p:pic>
          <p:nvPicPr>
            <p:cNvPr id="23602" name="Picture 69" descr="RPS1000 leds"/>
            <p:cNvPicPr>
              <a:picLocks noChangeAspect="1" noChangeArrowheads="1"/>
            </p:cNvPicPr>
            <p:nvPr/>
          </p:nvPicPr>
          <p:blipFill>
            <a:blip r:embed="rId13"/>
            <a:srcRect/>
            <a:stretch>
              <a:fillRect/>
            </a:stretch>
          </p:blipFill>
          <p:spPr bwMode="auto">
            <a:xfrm>
              <a:off x="3733800" y="1905000"/>
              <a:ext cx="1828800" cy="234950"/>
            </a:xfrm>
            <a:prstGeom prst="rect">
              <a:avLst/>
            </a:prstGeom>
            <a:noFill/>
            <a:ln w="9525">
              <a:noFill/>
              <a:miter lim="800000"/>
              <a:headEnd/>
              <a:tailEnd/>
            </a:ln>
          </p:spPr>
        </p:pic>
        <p:pic>
          <p:nvPicPr>
            <p:cNvPr id="23603" name="Picture 70" descr="NSS4000 front top copy"/>
            <p:cNvPicPr>
              <a:picLocks noChangeAspect="1" noChangeArrowheads="1"/>
            </p:cNvPicPr>
            <p:nvPr/>
          </p:nvPicPr>
          <p:blipFill>
            <a:blip r:embed="rId14"/>
            <a:srcRect/>
            <a:stretch>
              <a:fillRect/>
            </a:stretch>
          </p:blipFill>
          <p:spPr bwMode="auto">
            <a:xfrm>
              <a:off x="5334000" y="2286000"/>
              <a:ext cx="990600" cy="325438"/>
            </a:xfrm>
            <a:prstGeom prst="rect">
              <a:avLst/>
            </a:prstGeom>
            <a:noFill/>
            <a:ln w="9525">
              <a:noFill/>
              <a:miter lim="800000"/>
              <a:headEnd/>
              <a:tailEnd/>
            </a:ln>
          </p:spPr>
        </p:pic>
        <p:sp>
          <p:nvSpPr>
            <p:cNvPr id="23604" name="Line 71"/>
            <p:cNvSpPr>
              <a:spLocks noChangeShapeType="1"/>
            </p:cNvSpPr>
            <p:nvPr/>
          </p:nvSpPr>
          <p:spPr bwMode="auto">
            <a:xfrm flipH="1" flipV="1">
              <a:off x="5562600" y="1828800"/>
              <a:ext cx="381000" cy="457200"/>
            </a:xfrm>
            <a:prstGeom prst="line">
              <a:avLst/>
            </a:prstGeom>
            <a:noFill/>
            <a:ln w="9525">
              <a:solidFill>
                <a:schemeClr val="tx1"/>
              </a:solidFill>
              <a:round/>
              <a:headEnd/>
              <a:tailEnd/>
            </a:ln>
          </p:spPr>
          <p:txBody>
            <a:bodyPr/>
            <a:lstStyle/>
            <a:p>
              <a:endParaRPr lang="en-US" dirty="0"/>
            </a:p>
          </p:txBody>
        </p:sp>
        <p:sp>
          <p:nvSpPr>
            <p:cNvPr id="23605" name="Text Box 72"/>
            <p:cNvSpPr txBox="1">
              <a:spLocks noChangeArrowheads="1"/>
            </p:cNvSpPr>
            <p:nvPr/>
          </p:nvSpPr>
          <p:spPr bwMode="auto">
            <a:xfrm>
              <a:off x="5410200" y="2667000"/>
              <a:ext cx="838200" cy="274638"/>
            </a:xfrm>
            <a:prstGeom prst="rect">
              <a:avLst/>
            </a:prstGeom>
            <a:noFill/>
            <a:ln w="9525">
              <a:noFill/>
              <a:miter lim="800000"/>
              <a:headEnd/>
              <a:tailEnd/>
            </a:ln>
          </p:spPr>
          <p:txBody>
            <a:bodyPr>
              <a:spAutoFit/>
            </a:bodyPr>
            <a:lstStyle/>
            <a:p>
              <a:pPr>
                <a:spcBef>
                  <a:spcPct val="50000"/>
                </a:spcBef>
              </a:pPr>
              <a:r>
                <a:rPr lang="en-US" sz="1200" dirty="0"/>
                <a:t>NSS6000</a:t>
              </a:r>
            </a:p>
          </p:txBody>
        </p:sp>
      </p:grpSp>
      <p:sp>
        <p:nvSpPr>
          <p:cNvPr id="72" name="Rectangle 46"/>
          <p:cNvSpPr>
            <a:spLocks noChangeArrowheads="1"/>
          </p:cNvSpPr>
          <p:nvPr/>
        </p:nvSpPr>
        <p:spPr bwMode="auto">
          <a:xfrm>
            <a:off x="7913688" y="5536456"/>
            <a:ext cx="338137" cy="366712"/>
          </a:xfrm>
          <a:prstGeom prst="rect">
            <a:avLst/>
          </a:prstGeom>
          <a:noFill/>
          <a:ln w="9525">
            <a:noFill/>
            <a:miter lim="800000"/>
            <a:headEnd/>
            <a:tailEnd/>
          </a:ln>
        </p:spPr>
        <p:txBody>
          <a:bodyPr wrap="none" anchor="ctr">
            <a:spAutoFit/>
          </a:bodyPr>
          <a:lstStyle/>
          <a:p>
            <a:r>
              <a:rPr lang="en-US" dirty="0">
                <a:solidFill>
                  <a:srgbClr val="FF0000"/>
                </a:solidFill>
                <a:sym typeface="Wingdings" pitchFamily="2" charset="2"/>
              </a:rPr>
              <a:t></a:t>
            </a:r>
          </a:p>
        </p:txBody>
      </p:sp>
      <p:sp>
        <p:nvSpPr>
          <p:cNvPr id="73" name="Oval 51"/>
          <p:cNvSpPr>
            <a:spLocks noChangeArrowheads="1"/>
          </p:cNvSpPr>
          <p:nvPr/>
        </p:nvSpPr>
        <p:spPr bwMode="auto">
          <a:xfrm>
            <a:off x="8937625" y="6474198"/>
            <a:ext cx="95250" cy="88900"/>
          </a:xfrm>
          <a:prstGeom prst="ellipse">
            <a:avLst/>
          </a:prstGeom>
          <a:solidFill>
            <a:schemeClr val="accent2"/>
          </a:solidFill>
          <a:ln w="9525">
            <a:solidFill>
              <a:schemeClr val="tx1"/>
            </a:solidFill>
            <a:round/>
            <a:headEnd/>
            <a:tailEnd/>
          </a:ln>
        </p:spPr>
        <p:txBody>
          <a:bodyPr wrap="none" anchor="ctr"/>
          <a:lstStyle/>
          <a:p>
            <a:endParaRPr lang="en-US" dirty="0"/>
          </a:p>
        </p:txBody>
      </p:sp>
      <p:sp>
        <p:nvSpPr>
          <p:cNvPr id="3" name="Title 2"/>
          <p:cNvSpPr>
            <a:spLocks noGrp="1"/>
          </p:cNvSpPr>
          <p:nvPr>
            <p:ph type="title"/>
          </p:nvPr>
        </p:nvSpPr>
        <p:spPr/>
        <p:txBody>
          <a:bodyPr/>
          <a:lstStyle/>
          <a:p>
            <a:r>
              <a:rPr lang="en-US" dirty="0" smtClean="0"/>
              <a:t>Stackable Switches</a:t>
            </a:r>
            <a:endParaRPr lang="en-US" dirty="0"/>
          </a:p>
        </p:txBody>
      </p:sp>
    </p:spTree>
    <p:custDataLst>
      <p:tags r:id="rId1"/>
    </p:custDataLst>
    <p:extLst>
      <p:ext uri="{BB962C8B-B14F-4D97-AF65-F5344CB8AC3E}">
        <p14:creationId xmlns:p14="http://schemas.microsoft.com/office/powerpoint/2010/main" val="309752131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linds(horizontal)">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1800" y="1086743"/>
            <a:ext cx="8281988" cy="3844925"/>
          </a:xfrm>
          <a:prstGeom prst="rect">
            <a:avLst/>
          </a:prstGeom>
          <a:gradFill flip="none" rotWithShape="1">
            <a:gsLst>
              <a:gs pos="0">
                <a:schemeClr val="bg1">
                  <a:lumMod val="95000"/>
                </a:schemeClr>
              </a:gs>
              <a:gs pos="100000">
                <a:schemeClr val="bg1">
                  <a:lumMod val="95000"/>
                  <a:alpha val="56000"/>
                </a:schemeClr>
              </a:gs>
            </a:gsLst>
            <a:lin ang="2700000" scaled="1"/>
            <a:tileRect/>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228600" tIns="228600"/>
          <a:lstStyle/>
          <a:p>
            <a:pPr fontAlgn="auto">
              <a:spcBef>
                <a:spcPts val="0"/>
              </a:spcBef>
              <a:spcAft>
                <a:spcPts val="800"/>
              </a:spcAft>
              <a:defRPr/>
            </a:pPr>
            <a:endParaRPr lang="en-US" sz="1400" dirty="0">
              <a:solidFill>
                <a:srgbClr val="525252"/>
              </a:solidFill>
            </a:endParaRPr>
          </a:p>
          <a:p>
            <a:pPr fontAlgn="auto">
              <a:spcBef>
                <a:spcPts val="0"/>
              </a:spcBef>
              <a:spcAft>
                <a:spcPts val="800"/>
              </a:spcAft>
              <a:buFontTx/>
              <a:buChar char="-"/>
              <a:defRPr/>
            </a:pPr>
            <a:endParaRPr lang="en-US" sz="1400" dirty="0">
              <a:solidFill>
                <a:srgbClr val="525252"/>
              </a:solidFill>
            </a:endParaRPr>
          </a:p>
        </p:txBody>
      </p:sp>
      <p:grpSp>
        <p:nvGrpSpPr>
          <p:cNvPr id="2" name="Group 79"/>
          <p:cNvGrpSpPr>
            <a:grpSpLocks/>
          </p:cNvGrpSpPr>
          <p:nvPr/>
        </p:nvGrpSpPr>
        <p:grpSpPr bwMode="auto">
          <a:xfrm>
            <a:off x="439738" y="2669481"/>
            <a:ext cx="8261350" cy="698500"/>
            <a:chOff x="439099" y="4746371"/>
            <a:chExt cx="8261968" cy="698853"/>
          </a:xfrm>
        </p:grpSpPr>
        <p:sp>
          <p:nvSpPr>
            <p:cNvPr id="81" name="Rectangle 80"/>
            <p:cNvSpPr>
              <a:spLocks noChangeArrowheads="1"/>
            </p:cNvSpPr>
            <p:nvPr/>
          </p:nvSpPr>
          <p:spPr bwMode="auto">
            <a:xfrm>
              <a:off x="439099" y="4754424"/>
              <a:ext cx="4312921" cy="690800"/>
            </a:xfrm>
            <a:prstGeom prst="rect">
              <a:avLst/>
            </a:prstGeom>
            <a:gradFill rotWithShape="1">
              <a:gsLst>
                <a:gs pos="0">
                  <a:schemeClr val="bg1"/>
                </a:gs>
                <a:gs pos="100000">
                  <a:srgbClr val="DDEBFC">
                    <a:alpha val="0"/>
                  </a:srgbClr>
                </a:gs>
              </a:gsLst>
              <a:lin ang="0" scaled="1"/>
            </a:gradFill>
            <a:ln>
              <a:noFill/>
            </a:ln>
            <a:effectLst>
              <a:outerShdw blurRad="50800" dist="38100" algn="l" rotWithShape="0">
                <a:srgbClr val="80808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sp>
          <p:nvSpPr>
            <p:cNvPr id="82" name="Rectangle 81"/>
            <p:cNvSpPr/>
            <p:nvPr/>
          </p:nvSpPr>
          <p:spPr>
            <a:xfrm>
              <a:off x="439099" y="4746371"/>
              <a:ext cx="8261968" cy="690800"/>
            </a:xfrm>
            <a:prstGeom prst="rect">
              <a:avLst/>
            </a:prstGeom>
            <a:gradFill flip="none" rotWithShape="1">
              <a:gsLst>
                <a:gs pos="0">
                  <a:schemeClr val="bg1"/>
                </a:gs>
                <a:gs pos="100000">
                  <a:schemeClr val="accent1">
                    <a:tint val="23500"/>
                    <a:satMod val="160000"/>
                    <a:alpha val="0"/>
                  </a:schemeClr>
                </a:gs>
              </a:gsLst>
              <a:lin ang="0" scaled="1"/>
              <a:tileRect/>
            </a:gradFill>
            <a:ln w="6350">
              <a:gradFill flip="none" rotWithShape="1">
                <a:gsLst>
                  <a:gs pos="0">
                    <a:schemeClr val="accent1">
                      <a:tint val="66000"/>
                      <a:satMod val="160000"/>
                      <a:alpha val="0"/>
                    </a:schemeClr>
                  </a:gs>
                  <a:gs pos="100000">
                    <a:schemeClr val="bg1">
                      <a:lumMod val="8500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3" name="Group 82"/>
          <p:cNvGrpSpPr>
            <a:grpSpLocks/>
          </p:cNvGrpSpPr>
          <p:nvPr/>
        </p:nvGrpSpPr>
        <p:grpSpPr bwMode="auto">
          <a:xfrm>
            <a:off x="439738" y="1888431"/>
            <a:ext cx="8261350" cy="698500"/>
            <a:chOff x="439099" y="4746371"/>
            <a:chExt cx="8261968" cy="698853"/>
          </a:xfrm>
        </p:grpSpPr>
        <p:sp>
          <p:nvSpPr>
            <p:cNvPr id="84" name="Rectangle 83"/>
            <p:cNvSpPr>
              <a:spLocks noChangeArrowheads="1"/>
            </p:cNvSpPr>
            <p:nvPr/>
          </p:nvSpPr>
          <p:spPr bwMode="auto">
            <a:xfrm>
              <a:off x="439099" y="4754424"/>
              <a:ext cx="4312921" cy="690800"/>
            </a:xfrm>
            <a:prstGeom prst="rect">
              <a:avLst/>
            </a:prstGeom>
            <a:gradFill rotWithShape="1">
              <a:gsLst>
                <a:gs pos="0">
                  <a:schemeClr val="bg1"/>
                </a:gs>
                <a:gs pos="100000">
                  <a:srgbClr val="DDEBFC">
                    <a:alpha val="0"/>
                  </a:srgbClr>
                </a:gs>
              </a:gsLst>
              <a:lin ang="0" scaled="1"/>
            </a:gradFill>
            <a:ln>
              <a:noFill/>
            </a:ln>
            <a:effectLst>
              <a:outerShdw blurRad="50800" dist="38100" algn="l" rotWithShape="0">
                <a:srgbClr val="80808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sp>
          <p:nvSpPr>
            <p:cNvPr id="85" name="Rectangle 84"/>
            <p:cNvSpPr/>
            <p:nvPr/>
          </p:nvSpPr>
          <p:spPr>
            <a:xfrm>
              <a:off x="439099" y="4746371"/>
              <a:ext cx="8261968" cy="690800"/>
            </a:xfrm>
            <a:prstGeom prst="rect">
              <a:avLst/>
            </a:prstGeom>
            <a:gradFill flip="none" rotWithShape="1">
              <a:gsLst>
                <a:gs pos="0">
                  <a:schemeClr val="bg1"/>
                </a:gs>
                <a:gs pos="100000">
                  <a:schemeClr val="accent1">
                    <a:tint val="23500"/>
                    <a:satMod val="160000"/>
                    <a:alpha val="0"/>
                  </a:schemeClr>
                </a:gs>
              </a:gsLst>
              <a:lin ang="0" scaled="1"/>
              <a:tileRect/>
            </a:gradFill>
            <a:ln w="6350">
              <a:gradFill flip="none" rotWithShape="1">
                <a:gsLst>
                  <a:gs pos="0">
                    <a:schemeClr val="accent1">
                      <a:tint val="66000"/>
                      <a:satMod val="160000"/>
                      <a:alpha val="0"/>
                    </a:schemeClr>
                  </a:gs>
                  <a:gs pos="100000">
                    <a:schemeClr val="bg1">
                      <a:lumMod val="8500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6" name="Group 85"/>
          <p:cNvGrpSpPr>
            <a:grpSpLocks/>
          </p:cNvGrpSpPr>
          <p:nvPr/>
        </p:nvGrpSpPr>
        <p:grpSpPr bwMode="auto">
          <a:xfrm>
            <a:off x="439738" y="1097856"/>
            <a:ext cx="8261350" cy="698500"/>
            <a:chOff x="439099" y="4746371"/>
            <a:chExt cx="8261968" cy="698853"/>
          </a:xfrm>
        </p:grpSpPr>
        <p:sp>
          <p:nvSpPr>
            <p:cNvPr id="87" name="Rectangle 86"/>
            <p:cNvSpPr>
              <a:spLocks noChangeArrowheads="1"/>
            </p:cNvSpPr>
            <p:nvPr/>
          </p:nvSpPr>
          <p:spPr bwMode="auto">
            <a:xfrm>
              <a:off x="439099" y="4754424"/>
              <a:ext cx="4312921" cy="690800"/>
            </a:xfrm>
            <a:prstGeom prst="rect">
              <a:avLst/>
            </a:prstGeom>
            <a:gradFill rotWithShape="1">
              <a:gsLst>
                <a:gs pos="0">
                  <a:schemeClr val="bg1"/>
                </a:gs>
                <a:gs pos="100000">
                  <a:srgbClr val="DDEBFC">
                    <a:alpha val="0"/>
                  </a:srgbClr>
                </a:gs>
              </a:gsLst>
              <a:lin ang="0" scaled="1"/>
            </a:gradFill>
            <a:ln>
              <a:noFill/>
            </a:ln>
            <a:effectLst>
              <a:outerShdw blurRad="50800" dist="38100" algn="l" rotWithShape="0">
                <a:srgbClr val="80808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sp>
          <p:nvSpPr>
            <p:cNvPr id="88" name="Rectangle 87"/>
            <p:cNvSpPr/>
            <p:nvPr/>
          </p:nvSpPr>
          <p:spPr>
            <a:xfrm>
              <a:off x="439099" y="4746371"/>
              <a:ext cx="8261968" cy="690800"/>
            </a:xfrm>
            <a:prstGeom prst="rect">
              <a:avLst/>
            </a:prstGeom>
            <a:gradFill flip="none" rotWithShape="1">
              <a:gsLst>
                <a:gs pos="0">
                  <a:schemeClr val="bg1"/>
                </a:gs>
                <a:gs pos="100000">
                  <a:schemeClr val="accent1">
                    <a:tint val="23500"/>
                    <a:satMod val="160000"/>
                    <a:alpha val="0"/>
                  </a:schemeClr>
                </a:gs>
              </a:gsLst>
              <a:lin ang="0" scaled="1"/>
              <a:tileRect/>
            </a:gradFill>
            <a:ln w="6350">
              <a:gradFill flip="none" rotWithShape="1">
                <a:gsLst>
                  <a:gs pos="0">
                    <a:schemeClr val="accent1">
                      <a:tint val="66000"/>
                      <a:satMod val="160000"/>
                      <a:alpha val="0"/>
                    </a:schemeClr>
                  </a:gs>
                  <a:gs pos="100000">
                    <a:schemeClr val="bg1">
                      <a:lumMod val="8500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8" name="Group 76"/>
          <p:cNvGrpSpPr>
            <a:grpSpLocks/>
          </p:cNvGrpSpPr>
          <p:nvPr/>
        </p:nvGrpSpPr>
        <p:grpSpPr bwMode="auto">
          <a:xfrm>
            <a:off x="439738" y="3460056"/>
            <a:ext cx="8261350" cy="698500"/>
            <a:chOff x="439099" y="4746371"/>
            <a:chExt cx="8261968" cy="698853"/>
          </a:xfrm>
        </p:grpSpPr>
        <p:sp>
          <p:nvSpPr>
            <p:cNvPr id="78" name="Rectangle 77"/>
            <p:cNvSpPr>
              <a:spLocks noChangeArrowheads="1"/>
            </p:cNvSpPr>
            <p:nvPr/>
          </p:nvSpPr>
          <p:spPr bwMode="auto">
            <a:xfrm>
              <a:off x="439099" y="4754424"/>
              <a:ext cx="4312921" cy="690800"/>
            </a:xfrm>
            <a:prstGeom prst="rect">
              <a:avLst/>
            </a:prstGeom>
            <a:gradFill rotWithShape="1">
              <a:gsLst>
                <a:gs pos="0">
                  <a:schemeClr val="bg1"/>
                </a:gs>
                <a:gs pos="100000">
                  <a:srgbClr val="DDEBFC">
                    <a:alpha val="0"/>
                  </a:srgbClr>
                </a:gs>
              </a:gsLst>
              <a:lin ang="0" scaled="1"/>
            </a:gradFill>
            <a:ln>
              <a:noFill/>
            </a:ln>
            <a:effectLst>
              <a:outerShdw blurRad="50800" dist="38100" algn="l" rotWithShape="0">
                <a:srgbClr val="80808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sp>
          <p:nvSpPr>
            <p:cNvPr id="79" name="Rectangle 78"/>
            <p:cNvSpPr/>
            <p:nvPr/>
          </p:nvSpPr>
          <p:spPr>
            <a:xfrm>
              <a:off x="439099" y="4746371"/>
              <a:ext cx="8261968" cy="690800"/>
            </a:xfrm>
            <a:prstGeom prst="rect">
              <a:avLst/>
            </a:prstGeom>
            <a:gradFill flip="none" rotWithShape="1">
              <a:gsLst>
                <a:gs pos="0">
                  <a:schemeClr val="bg1"/>
                </a:gs>
                <a:gs pos="100000">
                  <a:schemeClr val="accent1">
                    <a:tint val="23500"/>
                    <a:satMod val="160000"/>
                    <a:alpha val="0"/>
                  </a:schemeClr>
                </a:gs>
              </a:gsLst>
              <a:lin ang="0" scaled="1"/>
              <a:tileRect/>
            </a:gradFill>
            <a:ln w="6350">
              <a:gradFill flip="none" rotWithShape="1">
                <a:gsLst>
                  <a:gs pos="0">
                    <a:schemeClr val="accent1">
                      <a:tint val="66000"/>
                      <a:satMod val="160000"/>
                      <a:alpha val="0"/>
                    </a:schemeClr>
                  </a:gs>
                  <a:gs pos="100000">
                    <a:schemeClr val="bg1">
                      <a:lumMod val="8500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4" name="Title 3"/>
          <p:cNvSpPr>
            <a:spLocks noGrp="1"/>
          </p:cNvSpPr>
          <p:nvPr>
            <p:ph type="title"/>
          </p:nvPr>
        </p:nvSpPr>
        <p:spPr>
          <a:xfrm>
            <a:off x="229702" y="67240"/>
            <a:ext cx="8588861" cy="838200"/>
          </a:xfrm>
        </p:spPr>
        <p:txBody>
          <a:bodyPr/>
          <a:lstStyle/>
          <a:p>
            <a:pPr fontAlgn="auto">
              <a:spcAft>
                <a:spcPts val="0"/>
              </a:spcAft>
              <a:defRPr/>
            </a:pPr>
            <a:r>
              <a:rPr dirty="0" smtClean="0">
                <a:ea typeface="+mj-ea"/>
              </a:rPr>
              <a:t>Agenda</a:t>
            </a:r>
            <a:endParaRPr dirty="0">
              <a:ea typeface="+mj-ea"/>
            </a:endParaRPr>
          </a:p>
        </p:txBody>
      </p:sp>
      <p:sp>
        <p:nvSpPr>
          <p:cNvPr id="7" name="Rectangle 6"/>
          <p:cNvSpPr/>
          <p:nvPr/>
        </p:nvSpPr>
        <p:spPr>
          <a:xfrm>
            <a:off x="1405759" y="1238770"/>
            <a:ext cx="6091881" cy="415498"/>
          </a:xfrm>
          <a:prstGeom prst="rect">
            <a:avLst/>
          </a:prstGeom>
        </p:spPr>
        <p:txBody>
          <a:bodyPr anchor="ctr">
            <a:spAutoFit/>
          </a:bodyPr>
          <a:lstStyle/>
          <a:p>
            <a:pPr fontAlgn="auto">
              <a:spcBef>
                <a:spcPts val="0"/>
              </a:spcBef>
              <a:spcAft>
                <a:spcPts val="0"/>
              </a:spcAft>
              <a:buClr>
                <a:srgbClr val="6DB344"/>
              </a:buClr>
              <a:buSzPct val="90000"/>
              <a:defRPr/>
            </a:pPr>
            <a:r>
              <a:rPr lang="en-US" sz="2100" spc="-100" dirty="0" smtClean="0">
                <a:solidFill>
                  <a:srgbClr val="435153"/>
                </a:solidFill>
                <a:latin typeface="+mj-lt"/>
                <a:ea typeface="+mj-ea"/>
                <a:cs typeface="+mj-cs"/>
              </a:rPr>
              <a:t>Switching 101: Switching Fundamentals</a:t>
            </a:r>
            <a:endParaRPr lang="en-US" sz="2100" spc="-100" dirty="0">
              <a:solidFill>
                <a:srgbClr val="435153"/>
              </a:solidFill>
              <a:latin typeface="+mj-lt"/>
              <a:ea typeface="+mj-ea"/>
              <a:cs typeface="+mj-cs"/>
            </a:endParaRPr>
          </a:p>
        </p:txBody>
      </p:sp>
      <p:sp>
        <p:nvSpPr>
          <p:cNvPr id="29704" name="Rectangle 8"/>
          <p:cNvSpPr>
            <a:spLocks noChangeArrowheads="1"/>
          </p:cNvSpPr>
          <p:nvPr/>
        </p:nvSpPr>
        <p:spPr bwMode="auto">
          <a:xfrm>
            <a:off x="1406525" y="2037656"/>
            <a:ext cx="60912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buClr>
                <a:srgbClr val="6DB344"/>
              </a:buClr>
              <a:buSzPct val="90000"/>
            </a:pPr>
            <a:r>
              <a:rPr lang="en-US" sz="2000" dirty="0" smtClean="0">
                <a:solidFill>
                  <a:srgbClr val="525252"/>
                </a:solidFill>
              </a:rPr>
              <a:t>Which Switch? Choosing the Right Switch</a:t>
            </a:r>
            <a:endParaRPr lang="en-US" sz="2000" dirty="0">
              <a:solidFill>
                <a:srgbClr val="525252"/>
              </a:solidFill>
            </a:endParaRPr>
          </a:p>
        </p:txBody>
      </p:sp>
      <p:sp>
        <p:nvSpPr>
          <p:cNvPr id="29705" name="Rectangle 10"/>
          <p:cNvSpPr>
            <a:spLocks noChangeArrowheads="1"/>
          </p:cNvSpPr>
          <p:nvPr/>
        </p:nvSpPr>
        <p:spPr bwMode="auto">
          <a:xfrm>
            <a:off x="1406524" y="2818676"/>
            <a:ext cx="73200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en-US" sz="2000" dirty="0" smtClean="0">
                <a:solidFill>
                  <a:srgbClr val="525252"/>
                </a:solidFill>
              </a:rPr>
              <a:t>Price Sensitive Customers: Unmanaged &amp; Smart</a:t>
            </a:r>
            <a:endParaRPr lang="en-US" sz="2000" dirty="0">
              <a:solidFill>
                <a:srgbClr val="435153"/>
              </a:solidFill>
            </a:endParaRPr>
          </a:p>
        </p:txBody>
      </p:sp>
      <p:sp>
        <p:nvSpPr>
          <p:cNvPr id="29706" name="Rectangle 12"/>
          <p:cNvSpPr>
            <a:spLocks noChangeArrowheads="1"/>
          </p:cNvSpPr>
          <p:nvPr/>
        </p:nvSpPr>
        <p:spPr bwMode="auto">
          <a:xfrm>
            <a:off x="1406525" y="3604518"/>
            <a:ext cx="72755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buClr>
                <a:srgbClr val="6DB344"/>
              </a:buClr>
              <a:buSzPct val="90000"/>
            </a:pPr>
            <a:r>
              <a:rPr lang="en-US" sz="2000" dirty="0" smtClean="0">
                <a:solidFill>
                  <a:srgbClr val="525252"/>
                </a:solidFill>
              </a:rPr>
              <a:t>Smaller Networks: </a:t>
            </a:r>
            <a:r>
              <a:rPr lang="en-US" sz="2000" dirty="0" smtClean="0">
                <a:solidFill>
                  <a:srgbClr val="525252"/>
                </a:solidFill>
              </a:rPr>
              <a:t>Managed &amp; Stackable</a:t>
            </a:r>
            <a:endParaRPr lang="en-US" sz="2000" dirty="0">
              <a:solidFill>
                <a:srgbClr val="525252"/>
              </a:solidFill>
            </a:endParaRPr>
          </a:p>
        </p:txBody>
      </p:sp>
      <p:grpSp>
        <p:nvGrpSpPr>
          <p:cNvPr id="9" name="Group 19"/>
          <p:cNvGrpSpPr>
            <a:grpSpLocks/>
          </p:cNvGrpSpPr>
          <p:nvPr/>
        </p:nvGrpSpPr>
        <p:grpSpPr bwMode="auto">
          <a:xfrm>
            <a:off x="574675" y="1170881"/>
            <a:ext cx="560388" cy="550862"/>
            <a:chOff x="-638893" y="3709714"/>
            <a:chExt cx="563714" cy="553737"/>
          </a:xfrm>
        </p:grpSpPr>
        <p:grpSp>
          <p:nvGrpSpPr>
            <p:cNvPr id="10" name="Group 49"/>
            <p:cNvGrpSpPr>
              <a:grpSpLocks/>
            </p:cNvGrpSpPr>
            <p:nvPr/>
          </p:nvGrpSpPr>
          <p:grpSpPr bwMode="auto">
            <a:xfrm>
              <a:off x="-638893" y="3709714"/>
              <a:ext cx="563714" cy="553737"/>
              <a:chOff x="-2910493" y="1563437"/>
              <a:chExt cx="4305300" cy="4229100"/>
            </a:xfrm>
          </p:grpSpPr>
          <p:sp>
            <p:nvSpPr>
              <p:cNvPr id="23" name="Oval 22"/>
              <p:cNvSpPr>
                <a:spLocks noChangeArrowheads="1"/>
              </p:cNvSpPr>
              <p:nvPr/>
            </p:nvSpPr>
            <p:spPr bwMode="auto">
              <a:xfrm>
                <a:off x="-2910493" y="1563437"/>
                <a:ext cx="4305300" cy="4229100"/>
              </a:xfrm>
              <a:prstGeom prst="ellipse">
                <a:avLst/>
              </a:prstGeom>
              <a:solidFill>
                <a:srgbClr val="BFBFBF">
                  <a:alpha val="0"/>
                </a:srgbClr>
              </a:solidFill>
              <a:ln w="66675">
                <a:solidFill>
                  <a:srgbClr val="A6A6A6">
                    <a:alpha val="34901"/>
                  </a:srgbClr>
                </a:solidFill>
                <a:round/>
                <a:headEnd/>
                <a:tailEnd/>
              </a:ln>
              <a:effectLst>
                <a:outerShdw blurRad="1168400" dist="38100" dir="2700000" algn="tl" rotWithShape="0">
                  <a:srgbClr val="808080"/>
                </a:outerShdw>
              </a:effectLst>
            </p:spPr>
            <p:txBody>
              <a:bodyPr wrap="none" lIns="82124" tIns="41061" rIns="82124" bIns="41061" anchor="ctr"/>
              <a:lstStyle/>
              <a:p>
                <a:pPr algn="ctr" defTabSz="814388" eaLnBrk="0" hangingPunct="0">
                  <a:lnSpc>
                    <a:spcPct val="90000"/>
                  </a:lnSpc>
                  <a:defRPr/>
                </a:pPr>
                <a:endParaRPr lang="en-US" sz="2400">
                  <a:latin typeface="Arial" charset="0"/>
                  <a:ea typeface="+mn-ea"/>
                </a:endParaRPr>
              </a:p>
            </p:txBody>
          </p:sp>
          <p:sp>
            <p:nvSpPr>
              <p:cNvPr id="24" name="Oval 23"/>
              <p:cNvSpPr/>
              <p:nvPr/>
            </p:nvSpPr>
            <p:spPr>
              <a:xfrm>
                <a:off x="-2532404" y="1904690"/>
                <a:ext cx="3549121" cy="3546593"/>
              </a:xfrm>
              <a:prstGeom prst="ellipse">
                <a:avLst/>
              </a:prstGeom>
              <a:gradFill flip="none" rotWithShape="1">
                <a:gsLst>
                  <a:gs pos="100000">
                    <a:srgbClr val="015F46"/>
                  </a:gs>
                  <a:gs pos="41000">
                    <a:srgbClr val="379F41"/>
                  </a:gs>
                  <a:gs pos="0">
                    <a:srgbClr val="AAC42A"/>
                  </a:gs>
                </a:gsLst>
                <a:lin ang="3600000" scaled="0"/>
                <a:tileRect/>
              </a:gradFill>
              <a:ln w="12700">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a:lstStyle/>
              <a:p>
                <a:pPr fontAlgn="auto">
                  <a:spcBef>
                    <a:spcPts val="0"/>
                  </a:spcBef>
                  <a:spcAft>
                    <a:spcPts val="0"/>
                  </a:spcAft>
                  <a:defRPr/>
                </a:pPr>
                <a:endParaRPr lang="en-US" sz="1600" b="1">
                  <a:effectLst>
                    <a:outerShdw blurRad="88900" algn="ctr" rotWithShape="0">
                      <a:prstClr val="black">
                        <a:alpha val="40000"/>
                      </a:prstClr>
                    </a:outerShdw>
                  </a:effectLst>
                </a:endParaRPr>
              </a:p>
            </p:txBody>
          </p:sp>
        </p:grpSp>
        <p:sp>
          <p:nvSpPr>
            <p:cNvPr id="22" name="TextBox 21"/>
            <p:cNvSpPr txBox="1"/>
            <p:nvPr/>
          </p:nvSpPr>
          <p:spPr>
            <a:xfrm>
              <a:off x="-610148" y="3875676"/>
              <a:ext cx="506225" cy="221814"/>
            </a:xfrm>
            <a:prstGeom prst="rect">
              <a:avLst/>
            </a:prstGeom>
            <a:noFill/>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2000" b="1">
                  <a:solidFill>
                    <a:schemeClr val="bg1"/>
                  </a:solidFill>
                  <a:effectLst>
                    <a:outerShdw blurRad="38100" dist="38100" dir="2700000" algn="tl">
                      <a:srgbClr val="C0C0C0"/>
                    </a:outerShdw>
                  </a:effectLst>
                </a:rPr>
                <a:t>1</a:t>
              </a:r>
            </a:p>
          </p:txBody>
        </p:sp>
      </p:grpSp>
      <p:grpSp>
        <p:nvGrpSpPr>
          <p:cNvPr id="11" name="Group 24"/>
          <p:cNvGrpSpPr>
            <a:grpSpLocks/>
          </p:cNvGrpSpPr>
          <p:nvPr/>
        </p:nvGrpSpPr>
        <p:grpSpPr bwMode="auto">
          <a:xfrm>
            <a:off x="574675" y="1961456"/>
            <a:ext cx="560388" cy="550862"/>
            <a:chOff x="-638893" y="3709714"/>
            <a:chExt cx="563714" cy="553737"/>
          </a:xfrm>
        </p:grpSpPr>
        <p:grpSp>
          <p:nvGrpSpPr>
            <p:cNvPr id="12" name="Group 49"/>
            <p:cNvGrpSpPr>
              <a:grpSpLocks/>
            </p:cNvGrpSpPr>
            <p:nvPr/>
          </p:nvGrpSpPr>
          <p:grpSpPr bwMode="auto">
            <a:xfrm>
              <a:off x="-638893" y="3709714"/>
              <a:ext cx="563714" cy="553737"/>
              <a:chOff x="-2910493" y="1563437"/>
              <a:chExt cx="4305300" cy="4229100"/>
            </a:xfrm>
          </p:grpSpPr>
          <p:sp>
            <p:nvSpPr>
              <p:cNvPr id="28" name="Oval 27"/>
              <p:cNvSpPr>
                <a:spLocks noChangeArrowheads="1"/>
              </p:cNvSpPr>
              <p:nvPr/>
            </p:nvSpPr>
            <p:spPr bwMode="auto">
              <a:xfrm>
                <a:off x="-2910493" y="1563437"/>
                <a:ext cx="4305300" cy="4229100"/>
              </a:xfrm>
              <a:prstGeom prst="ellipse">
                <a:avLst/>
              </a:prstGeom>
              <a:solidFill>
                <a:srgbClr val="BFBFBF">
                  <a:alpha val="0"/>
                </a:srgbClr>
              </a:solidFill>
              <a:ln w="66675">
                <a:solidFill>
                  <a:srgbClr val="A6A6A6">
                    <a:alpha val="34901"/>
                  </a:srgbClr>
                </a:solidFill>
                <a:round/>
                <a:headEnd/>
                <a:tailEnd/>
              </a:ln>
              <a:effectLst>
                <a:outerShdw blurRad="1168400" dist="38100" dir="2700000" algn="tl" rotWithShape="0">
                  <a:srgbClr val="808080"/>
                </a:outerShdw>
              </a:effectLst>
            </p:spPr>
            <p:txBody>
              <a:bodyPr wrap="none" lIns="82124" tIns="41061" rIns="82124" bIns="41061" anchor="ctr"/>
              <a:lstStyle/>
              <a:p>
                <a:pPr algn="ctr" defTabSz="814388" eaLnBrk="0" hangingPunct="0">
                  <a:lnSpc>
                    <a:spcPct val="90000"/>
                  </a:lnSpc>
                  <a:defRPr/>
                </a:pPr>
                <a:endParaRPr lang="en-US" sz="2400">
                  <a:latin typeface="Arial" charset="0"/>
                  <a:ea typeface="+mn-ea"/>
                </a:endParaRPr>
              </a:p>
            </p:txBody>
          </p:sp>
          <p:sp>
            <p:nvSpPr>
              <p:cNvPr id="29" name="Oval 28"/>
              <p:cNvSpPr/>
              <p:nvPr/>
            </p:nvSpPr>
            <p:spPr>
              <a:xfrm>
                <a:off x="-2532404" y="1904690"/>
                <a:ext cx="3549121" cy="3546593"/>
              </a:xfrm>
              <a:prstGeom prst="ellipse">
                <a:avLst/>
              </a:prstGeom>
              <a:gradFill flip="none" rotWithShape="1">
                <a:gsLst>
                  <a:gs pos="100000">
                    <a:srgbClr val="015F46"/>
                  </a:gs>
                  <a:gs pos="41000">
                    <a:srgbClr val="379F41"/>
                  </a:gs>
                  <a:gs pos="0">
                    <a:srgbClr val="AAC42A"/>
                  </a:gs>
                </a:gsLst>
                <a:lin ang="3600000" scaled="0"/>
                <a:tileRect/>
              </a:gradFill>
              <a:ln w="12700">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a:lstStyle/>
              <a:p>
                <a:pPr fontAlgn="auto">
                  <a:spcBef>
                    <a:spcPts val="0"/>
                  </a:spcBef>
                  <a:spcAft>
                    <a:spcPts val="0"/>
                  </a:spcAft>
                  <a:defRPr/>
                </a:pPr>
                <a:endParaRPr lang="en-US" sz="1600" b="1">
                  <a:effectLst>
                    <a:outerShdw blurRad="88900" algn="ctr" rotWithShape="0">
                      <a:prstClr val="black">
                        <a:alpha val="40000"/>
                      </a:prstClr>
                    </a:outerShdw>
                  </a:effectLst>
                </a:endParaRPr>
              </a:p>
            </p:txBody>
          </p:sp>
        </p:grpSp>
        <p:sp>
          <p:nvSpPr>
            <p:cNvPr id="27" name="TextBox 26"/>
            <p:cNvSpPr txBox="1"/>
            <p:nvPr/>
          </p:nvSpPr>
          <p:spPr>
            <a:xfrm>
              <a:off x="-610148" y="3875676"/>
              <a:ext cx="506225" cy="221814"/>
            </a:xfrm>
            <a:prstGeom prst="rect">
              <a:avLst/>
            </a:prstGeom>
            <a:noFill/>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2000" b="1">
                  <a:solidFill>
                    <a:schemeClr val="bg1"/>
                  </a:solidFill>
                  <a:effectLst>
                    <a:outerShdw blurRad="38100" dist="38100" dir="2700000" algn="tl">
                      <a:srgbClr val="C0C0C0"/>
                    </a:outerShdw>
                  </a:effectLst>
                </a:rPr>
                <a:t>2</a:t>
              </a:r>
            </a:p>
          </p:txBody>
        </p:sp>
      </p:grpSp>
      <p:grpSp>
        <p:nvGrpSpPr>
          <p:cNvPr id="13" name="Group 29"/>
          <p:cNvGrpSpPr>
            <a:grpSpLocks/>
          </p:cNvGrpSpPr>
          <p:nvPr/>
        </p:nvGrpSpPr>
        <p:grpSpPr bwMode="auto">
          <a:xfrm>
            <a:off x="574675" y="2742506"/>
            <a:ext cx="560388" cy="550862"/>
            <a:chOff x="-638893" y="3709714"/>
            <a:chExt cx="563714" cy="553737"/>
          </a:xfrm>
        </p:grpSpPr>
        <p:grpSp>
          <p:nvGrpSpPr>
            <p:cNvPr id="14" name="Group 49"/>
            <p:cNvGrpSpPr>
              <a:grpSpLocks/>
            </p:cNvGrpSpPr>
            <p:nvPr/>
          </p:nvGrpSpPr>
          <p:grpSpPr bwMode="auto">
            <a:xfrm>
              <a:off x="-638893" y="3709714"/>
              <a:ext cx="563714" cy="553737"/>
              <a:chOff x="-2910493" y="1563437"/>
              <a:chExt cx="4305300" cy="4229100"/>
            </a:xfrm>
          </p:grpSpPr>
          <p:sp>
            <p:nvSpPr>
              <p:cNvPr id="33" name="Oval 32"/>
              <p:cNvSpPr>
                <a:spLocks noChangeArrowheads="1"/>
              </p:cNvSpPr>
              <p:nvPr/>
            </p:nvSpPr>
            <p:spPr bwMode="auto">
              <a:xfrm>
                <a:off x="-2910493" y="1563437"/>
                <a:ext cx="4305300" cy="4229100"/>
              </a:xfrm>
              <a:prstGeom prst="ellipse">
                <a:avLst/>
              </a:prstGeom>
              <a:solidFill>
                <a:srgbClr val="BFBFBF">
                  <a:alpha val="0"/>
                </a:srgbClr>
              </a:solidFill>
              <a:ln w="66675">
                <a:solidFill>
                  <a:srgbClr val="A6A6A6">
                    <a:alpha val="34901"/>
                  </a:srgbClr>
                </a:solidFill>
                <a:round/>
                <a:headEnd/>
                <a:tailEnd/>
              </a:ln>
              <a:effectLst>
                <a:outerShdw blurRad="1168400" dist="38100" dir="2700000" algn="tl" rotWithShape="0">
                  <a:srgbClr val="808080"/>
                </a:outerShdw>
              </a:effectLst>
            </p:spPr>
            <p:txBody>
              <a:bodyPr wrap="none" lIns="82124" tIns="41061" rIns="82124" bIns="41061" anchor="ctr"/>
              <a:lstStyle/>
              <a:p>
                <a:pPr algn="ctr" defTabSz="814388" eaLnBrk="0" hangingPunct="0">
                  <a:lnSpc>
                    <a:spcPct val="90000"/>
                  </a:lnSpc>
                  <a:defRPr/>
                </a:pPr>
                <a:endParaRPr lang="en-US" sz="2400">
                  <a:latin typeface="Arial" charset="0"/>
                  <a:ea typeface="+mn-ea"/>
                </a:endParaRPr>
              </a:p>
            </p:txBody>
          </p:sp>
          <p:sp>
            <p:nvSpPr>
              <p:cNvPr id="34" name="Oval 33"/>
              <p:cNvSpPr/>
              <p:nvPr/>
            </p:nvSpPr>
            <p:spPr>
              <a:xfrm>
                <a:off x="-2532404" y="1904690"/>
                <a:ext cx="3549121" cy="3546593"/>
              </a:xfrm>
              <a:prstGeom prst="ellipse">
                <a:avLst/>
              </a:prstGeom>
              <a:gradFill flip="none" rotWithShape="1">
                <a:gsLst>
                  <a:gs pos="100000">
                    <a:srgbClr val="015F46"/>
                  </a:gs>
                  <a:gs pos="41000">
                    <a:srgbClr val="379F41"/>
                  </a:gs>
                  <a:gs pos="0">
                    <a:srgbClr val="AAC42A"/>
                  </a:gs>
                </a:gsLst>
                <a:lin ang="3600000" scaled="0"/>
                <a:tileRect/>
              </a:gradFill>
              <a:ln w="12700">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a:lstStyle/>
              <a:p>
                <a:pPr fontAlgn="auto">
                  <a:spcBef>
                    <a:spcPts val="0"/>
                  </a:spcBef>
                  <a:spcAft>
                    <a:spcPts val="0"/>
                  </a:spcAft>
                  <a:defRPr/>
                </a:pPr>
                <a:endParaRPr lang="en-US" sz="1600" b="1">
                  <a:effectLst>
                    <a:outerShdw blurRad="88900" algn="ctr" rotWithShape="0">
                      <a:prstClr val="black">
                        <a:alpha val="40000"/>
                      </a:prstClr>
                    </a:outerShdw>
                  </a:effectLst>
                </a:endParaRPr>
              </a:p>
            </p:txBody>
          </p:sp>
        </p:grpSp>
        <p:sp>
          <p:nvSpPr>
            <p:cNvPr id="32" name="TextBox 31"/>
            <p:cNvSpPr txBox="1"/>
            <p:nvPr/>
          </p:nvSpPr>
          <p:spPr>
            <a:xfrm>
              <a:off x="-610148" y="3875676"/>
              <a:ext cx="506225" cy="221814"/>
            </a:xfrm>
            <a:prstGeom prst="rect">
              <a:avLst/>
            </a:prstGeom>
            <a:noFill/>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2000" b="1">
                  <a:solidFill>
                    <a:schemeClr val="bg1"/>
                  </a:solidFill>
                  <a:effectLst>
                    <a:outerShdw blurRad="38100" dist="38100" dir="2700000" algn="tl">
                      <a:srgbClr val="C0C0C0"/>
                    </a:outerShdw>
                  </a:effectLst>
                </a:rPr>
                <a:t>3</a:t>
              </a:r>
            </a:p>
          </p:txBody>
        </p:sp>
      </p:grpSp>
      <p:grpSp>
        <p:nvGrpSpPr>
          <p:cNvPr id="15" name="Group 34"/>
          <p:cNvGrpSpPr>
            <a:grpSpLocks/>
          </p:cNvGrpSpPr>
          <p:nvPr/>
        </p:nvGrpSpPr>
        <p:grpSpPr bwMode="auto">
          <a:xfrm>
            <a:off x="574675" y="3529906"/>
            <a:ext cx="560388" cy="550862"/>
            <a:chOff x="-638893" y="3709714"/>
            <a:chExt cx="563714" cy="553737"/>
          </a:xfrm>
        </p:grpSpPr>
        <p:grpSp>
          <p:nvGrpSpPr>
            <p:cNvPr id="16" name="Group 49"/>
            <p:cNvGrpSpPr>
              <a:grpSpLocks/>
            </p:cNvGrpSpPr>
            <p:nvPr/>
          </p:nvGrpSpPr>
          <p:grpSpPr bwMode="auto">
            <a:xfrm>
              <a:off x="-638893" y="3709714"/>
              <a:ext cx="563714" cy="553737"/>
              <a:chOff x="-2910493" y="1563437"/>
              <a:chExt cx="4305300" cy="4229100"/>
            </a:xfrm>
          </p:grpSpPr>
          <p:sp>
            <p:nvSpPr>
              <p:cNvPr id="38" name="Oval 37"/>
              <p:cNvSpPr>
                <a:spLocks noChangeArrowheads="1"/>
              </p:cNvSpPr>
              <p:nvPr/>
            </p:nvSpPr>
            <p:spPr bwMode="auto">
              <a:xfrm>
                <a:off x="-2910493" y="1563437"/>
                <a:ext cx="4305300" cy="4229100"/>
              </a:xfrm>
              <a:prstGeom prst="ellipse">
                <a:avLst/>
              </a:prstGeom>
              <a:solidFill>
                <a:srgbClr val="BFBFBF">
                  <a:alpha val="0"/>
                </a:srgbClr>
              </a:solidFill>
              <a:ln w="66675">
                <a:solidFill>
                  <a:srgbClr val="A6A6A6">
                    <a:alpha val="34901"/>
                  </a:srgbClr>
                </a:solidFill>
                <a:round/>
                <a:headEnd/>
                <a:tailEnd/>
              </a:ln>
              <a:effectLst>
                <a:outerShdw blurRad="1168400" dist="38100" dir="2700000" algn="tl" rotWithShape="0">
                  <a:srgbClr val="808080"/>
                </a:outerShdw>
              </a:effectLst>
            </p:spPr>
            <p:txBody>
              <a:bodyPr wrap="none" lIns="82124" tIns="41061" rIns="82124" bIns="41061" anchor="ctr"/>
              <a:lstStyle/>
              <a:p>
                <a:pPr algn="ctr" defTabSz="814388" eaLnBrk="0" hangingPunct="0">
                  <a:lnSpc>
                    <a:spcPct val="90000"/>
                  </a:lnSpc>
                  <a:defRPr/>
                </a:pPr>
                <a:endParaRPr lang="en-US" sz="2400">
                  <a:latin typeface="Arial" charset="0"/>
                  <a:ea typeface="+mn-ea"/>
                </a:endParaRPr>
              </a:p>
            </p:txBody>
          </p:sp>
          <p:sp>
            <p:nvSpPr>
              <p:cNvPr id="39" name="Oval 38"/>
              <p:cNvSpPr/>
              <p:nvPr/>
            </p:nvSpPr>
            <p:spPr>
              <a:xfrm>
                <a:off x="-2532404" y="1904690"/>
                <a:ext cx="3549121" cy="3546593"/>
              </a:xfrm>
              <a:prstGeom prst="ellipse">
                <a:avLst/>
              </a:prstGeom>
              <a:gradFill flip="none" rotWithShape="1">
                <a:gsLst>
                  <a:gs pos="100000">
                    <a:srgbClr val="015F46"/>
                  </a:gs>
                  <a:gs pos="41000">
                    <a:srgbClr val="379F41"/>
                  </a:gs>
                  <a:gs pos="0">
                    <a:srgbClr val="AAC42A"/>
                  </a:gs>
                </a:gsLst>
                <a:lin ang="3600000" scaled="0"/>
                <a:tileRect/>
              </a:gradFill>
              <a:ln w="12700">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a:lstStyle/>
              <a:p>
                <a:pPr fontAlgn="auto">
                  <a:spcBef>
                    <a:spcPts val="0"/>
                  </a:spcBef>
                  <a:spcAft>
                    <a:spcPts val="0"/>
                  </a:spcAft>
                  <a:defRPr/>
                </a:pPr>
                <a:endParaRPr lang="en-US" sz="1600" b="1">
                  <a:effectLst>
                    <a:outerShdw blurRad="88900" algn="ctr" rotWithShape="0">
                      <a:prstClr val="black">
                        <a:alpha val="40000"/>
                      </a:prstClr>
                    </a:outerShdw>
                  </a:effectLst>
                </a:endParaRPr>
              </a:p>
            </p:txBody>
          </p:sp>
        </p:grpSp>
        <p:sp>
          <p:nvSpPr>
            <p:cNvPr id="37" name="TextBox 36"/>
            <p:cNvSpPr txBox="1"/>
            <p:nvPr/>
          </p:nvSpPr>
          <p:spPr>
            <a:xfrm>
              <a:off x="-610148" y="3875676"/>
              <a:ext cx="506225" cy="221814"/>
            </a:xfrm>
            <a:prstGeom prst="rect">
              <a:avLst/>
            </a:prstGeom>
            <a:noFill/>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2000" b="1">
                  <a:solidFill>
                    <a:schemeClr val="bg1"/>
                  </a:solidFill>
                  <a:effectLst>
                    <a:outerShdw blurRad="38100" dist="38100" dir="2700000" algn="tl">
                      <a:srgbClr val="C0C0C0"/>
                    </a:outerShdw>
                  </a:effectLst>
                </a:rPr>
                <a:t>4</a:t>
              </a:r>
            </a:p>
          </p:txBody>
        </p:sp>
      </p:grpSp>
      <p:grpSp>
        <p:nvGrpSpPr>
          <p:cNvPr id="17" name="Group 52"/>
          <p:cNvGrpSpPr>
            <a:grpSpLocks/>
          </p:cNvGrpSpPr>
          <p:nvPr/>
        </p:nvGrpSpPr>
        <p:grpSpPr bwMode="auto">
          <a:xfrm>
            <a:off x="439738" y="4250631"/>
            <a:ext cx="8261350" cy="698500"/>
            <a:chOff x="439099" y="4746371"/>
            <a:chExt cx="8261968" cy="698853"/>
          </a:xfrm>
        </p:grpSpPr>
        <p:sp>
          <p:nvSpPr>
            <p:cNvPr id="45" name="Rectangle 44"/>
            <p:cNvSpPr>
              <a:spLocks noChangeArrowheads="1"/>
            </p:cNvSpPr>
            <p:nvPr/>
          </p:nvSpPr>
          <p:spPr bwMode="auto">
            <a:xfrm>
              <a:off x="439099" y="4754424"/>
              <a:ext cx="4312921" cy="690800"/>
            </a:xfrm>
            <a:prstGeom prst="rect">
              <a:avLst/>
            </a:prstGeom>
            <a:gradFill rotWithShape="1">
              <a:gsLst>
                <a:gs pos="0">
                  <a:schemeClr val="bg1"/>
                </a:gs>
                <a:gs pos="100000">
                  <a:srgbClr val="DDEBFC">
                    <a:alpha val="0"/>
                  </a:srgbClr>
                </a:gs>
              </a:gsLst>
              <a:lin ang="0" scaled="1"/>
            </a:gradFill>
            <a:ln>
              <a:noFill/>
            </a:ln>
            <a:effectLst>
              <a:outerShdw blurRad="50800" dist="38100" algn="l" rotWithShape="0">
                <a:srgbClr val="80808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sp>
          <p:nvSpPr>
            <p:cNvPr id="46" name="Rectangle 45"/>
            <p:cNvSpPr/>
            <p:nvPr/>
          </p:nvSpPr>
          <p:spPr>
            <a:xfrm>
              <a:off x="439099" y="4746371"/>
              <a:ext cx="8261968" cy="690800"/>
            </a:xfrm>
            <a:prstGeom prst="rect">
              <a:avLst/>
            </a:prstGeom>
            <a:gradFill flip="none" rotWithShape="1">
              <a:gsLst>
                <a:gs pos="0">
                  <a:schemeClr val="bg1"/>
                </a:gs>
                <a:gs pos="100000">
                  <a:schemeClr val="accent1">
                    <a:tint val="23500"/>
                    <a:satMod val="160000"/>
                    <a:alpha val="0"/>
                  </a:schemeClr>
                </a:gs>
              </a:gsLst>
              <a:lin ang="0" scaled="1"/>
              <a:tileRect/>
            </a:gradFill>
            <a:ln w="6350">
              <a:gradFill flip="none" rotWithShape="1">
                <a:gsLst>
                  <a:gs pos="0">
                    <a:schemeClr val="accent1">
                      <a:tint val="66000"/>
                      <a:satMod val="160000"/>
                      <a:alpha val="0"/>
                    </a:schemeClr>
                  </a:gs>
                  <a:gs pos="100000">
                    <a:schemeClr val="bg1">
                      <a:lumMod val="8500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29712" name="Rectangle 46"/>
          <p:cNvSpPr>
            <a:spLocks noChangeArrowheads="1"/>
          </p:cNvSpPr>
          <p:nvPr/>
        </p:nvSpPr>
        <p:spPr bwMode="auto">
          <a:xfrm>
            <a:off x="1216751" y="4365895"/>
            <a:ext cx="72755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buClr>
                <a:srgbClr val="6DB344"/>
              </a:buClr>
              <a:buSzPct val="90000"/>
            </a:pPr>
            <a:r>
              <a:rPr lang="en-US" sz="2000" dirty="0" smtClean="0">
                <a:solidFill>
                  <a:srgbClr val="525252"/>
                </a:solidFill>
              </a:rPr>
              <a:t>   Larger Networks: Layer 3 &amp; Borderless Networks</a:t>
            </a:r>
            <a:endParaRPr lang="en-US" sz="2000" dirty="0">
              <a:solidFill>
                <a:srgbClr val="525252"/>
              </a:solidFill>
            </a:endParaRPr>
          </a:p>
        </p:txBody>
      </p:sp>
      <p:grpSp>
        <p:nvGrpSpPr>
          <p:cNvPr id="18" name="Group 47"/>
          <p:cNvGrpSpPr>
            <a:grpSpLocks/>
          </p:cNvGrpSpPr>
          <p:nvPr/>
        </p:nvGrpSpPr>
        <p:grpSpPr bwMode="auto">
          <a:xfrm>
            <a:off x="574675" y="4320481"/>
            <a:ext cx="560388" cy="549275"/>
            <a:chOff x="-638893" y="3709714"/>
            <a:chExt cx="563714" cy="553737"/>
          </a:xfrm>
        </p:grpSpPr>
        <p:grpSp>
          <p:nvGrpSpPr>
            <p:cNvPr id="19" name="Group 49"/>
            <p:cNvGrpSpPr>
              <a:grpSpLocks/>
            </p:cNvGrpSpPr>
            <p:nvPr/>
          </p:nvGrpSpPr>
          <p:grpSpPr bwMode="auto">
            <a:xfrm>
              <a:off x="-638893" y="3709714"/>
              <a:ext cx="563714" cy="553737"/>
              <a:chOff x="-2910493" y="1563437"/>
              <a:chExt cx="4305300" cy="4229100"/>
            </a:xfrm>
          </p:grpSpPr>
          <p:sp>
            <p:nvSpPr>
              <p:cNvPr id="51" name="Oval 50"/>
              <p:cNvSpPr>
                <a:spLocks noChangeArrowheads="1"/>
              </p:cNvSpPr>
              <p:nvPr/>
            </p:nvSpPr>
            <p:spPr bwMode="auto">
              <a:xfrm>
                <a:off x="-2910493" y="1563437"/>
                <a:ext cx="4305300" cy="4229100"/>
              </a:xfrm>
              <a:prstGeom prst="ellipse">
                <a:avLst/>
              </a:prstGeom>
              <a:solidFill>
                <a:srgbClr val="BFBFBF">
                  <a:alpha val="0"/>
                </a:srgbClr>
              </a:solidFill>
              <a:ln w="66675">
                <a:solidFill>
                  <a:srgbClr val="A6A6A6">
                    <a:alpha val="34901"/>
                  </a:srgbClr>
                </a:solidFill>
                <a:round/>
                <a:headEnd/>
                <a:tailEnd/>
              </a:ln>
              <a:effectLst>
                <a:outerShdw blurRad="1168400" dist="38100" dir="2700000" algn="tl" rotWithShape="0">
                  <a:srgbClr val="808080"/>
                </a:outerShdw>
              </a:effectLst>
            </p:spPr>
            <p:txBody>
              <a:bodyPr wrap="none" lIns="82124" tIns="41061" rIns="82124" bIns="41061" anchor="ctr"/>
              <a:lstStyle/>
              <a:p>
                <a:pPr algn="ctr" defTabSz="814388" eaLnBrk="0" hangingPunct="0">
                  <a:lnSpc>
                    <a:spcPct val="90000"/>
                  </a:lnSpc>
                  <a:defRPr/>
                </a:pPr>
                <a:endParaRPr lang="en-US" sz="2400">
                  <a:latin typeface="Arial" charset="0"/>
                  <a:ea typeface="+mn-ea"/>
                </a:endParaRPr>
              </a:p>
            </p:txBody>
          </p:sp>
          <p:sp>
            <p:nvSpPr>
              <p:cNvPr id="52" name="Oval 51"/>
              <p:cNvSpPr/>
              <p:nvPr/>
            </p:nvSpPr>
            <p:spPr>
              <a:xfrm>
                <a:off x="-2532404" y="1893450"/>
                <a:ext cx="3549121" cy="3569067"/>
              </a:xfrm>
              <a:prstGeom prst="ellipse">
                <a:avLst/>
              </a:prstGeom>
              <a:gradFill flip="none" rotWithShape="1">
                <a:gsLst>
                  <a:gs pos="100000">
                    <a:srgbClr val="015F46"/>
                  </a:gs>
                  <a:gs pos="41000">
                    <a:srgbClr val="379F41"/>
                  </a:gs>
                  <a:gs pos="0">
                    <a:srgbClr val="AAC42A"/>
                  </a:gs>
                </a:gsLst>
                <a:lin ang="3600000" scaled="0"/>
                <a:tileRect/>
              </a:gradFill>
              <a:ln w="12700">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a:lstStyle/>
              <a:p>
                <a:pPr fontAlgn="auto">
                  <a:spcBef>
                    <a:spcPts val="0"/>
                  </a:spcBef>
                  <a:spcAft>
                    <a:spcPts val="0"/>
                  </a:spcAft>
                  <a:defRPr/>
                </a:pPr>
                <a:endParaRPr lang="en-US" sz="1600" b="1">
                  <a:effectLst>
                    <a:outerShdw blurRad="88900" algn="ctr" rotWithShape="0">
                      <a:prstClr val="black">
                        <a:alpha val="40000"/>
                      </a:prstClr>
                    </a:outerShdw>
                  </a:effectLst>
                </a:endParaRPr>
              </a:p>
            </p:txBody>
          </p:sp>
        </p:grpSp>
        <p:sp>
          <p:nvSpPr>
            <p:cNvPr id="50" name="TextBox 49"/>
            <p:cNvSpPr txBox="1"/>
            <p:nvPr/>
          </p:nvSpPr>
          <p:spPr>
            <a:xfrm>
              <a:off x="-610148" y="3874554"/>
              <a:ext cx="506225" cy="224055"/>
            </a:xfrm>
            <a:prstGeom prst="rect">
              <a:avLst/>
            </a:prstGeom>
            <a:noFill/>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2000" b="1">
                  <a:solidFill>
                    <a:schemeClr val="bg1"/>
                  </a:solidFill>
                  <a:effectLst>
                    <a:outerShdw blurRad="38100" dist="38100" dir="2700000" algn="tl">
                      <a:srgbClr val="C0C0C0"/>
                    </a:outerShdw>
                  </a:effectLst>
                </a:rPr>
                <a:t>5</a:t>
              </a:r>
            </a:p>
          </p:txBody>
        </p:sp>
      </p:grpSp>
      <p:sp>
        <p:nvSpPr>
          <p:cNvPr id="89" name="Rectangle 88"/>
          <p:cNvSpPr/>
          <p:nvPr/>
        </p:nvSpPr>
        <p:spPr>
          <a:xfrm>
            <a:off x="431007" y="1057424"/>
            <a:ext cx="8281987" cy="4495801"/>
          </a:xfrm>
          <a:prstGeom prst="rect">
            <a:avLst/>
          </a:prstGeom>
          <a:noFill/>
          <a:ln w="12700">
            <a:gradFill>
              <a:gsLst>
                <a:gs pos="0">
                  <a:srgbClr val="01BBBB">
                    <a:alpha val="0"/>
                  </a:srgbClr>
                </a:gs>
                <a:gs pos="50000">
                  <a:srgbClr val="01BBBB"/>
                </a:gs>
                <a:gs pos="100000">
                  <a:srgbClr val="C00000">
                    <a:alpha val="0"/>
                  </a:srgb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228600" tIns="228600"/>
          <a:lstStyle/>
          <a:p>
            <a:pPr fontAlgn="auto">
              <a:spcBef>
                <a:spcPts val="0"/>
              </a:spcBef>
              <a:spcAft>
                <a:spcPts val="800"/>
              </a:spcAft>
              <a:defRPr/>
            </a:pPr>
            <a:endParaRPr lang="en-US" sz="1400" dirty="0">
              <a:solidFill>
                <a:srgbClr val="525252"/>
              </a:solidFill>
            </a:endParaRPr>
          </a:p>
          <a:p>
            <a:pPr fontAlgn="auto">
              <a:spcBef>
                <a:spcPts val="0"/>
              </a:spcBef>
              <a:spcAft>
                <a:spcPts val="800"/>
              </a:spcAft>
              <a:buFontTx/>
              <a:buChar char="-"/>
              <a:defRPr/>
            </a:pPr>
            <a:endParaRPr lang="en-US" sz="1400" dirty="0">
              <a:solidFill>
                <a:srgbClr val="525252"/>
              </a:solidFill>
            </a:endParaRPr>
          </a:p>
        </p:txBody>
      </p:sp>
      <p:grpSp>
        <p:nvGrpSpPr>
          <p:cNvPr id="20" name="Group 52"/>
          <p:cNvGrpSpPr>
            <a:grpSpLocks/>
          </p:cNvGrpSpPr>
          <p:nvPr/>
        </p:nvGrpSpPr>
        <p:grpSpPr bwMode="auto">
          <a:xfrm>
            <a:off x="446158" y="5030788"/>
            <a:ext cx="8261350" cy="698500"/>
            <a:chOff x="439099" y="4746371"/>
            <a:chExt cx="8261968" cy="698853"/>
          </a:xfrm>
        </p:grpSpPr>
        <p:sp>
          <p:nvSpPr>
            <p:cNvPr id="54" name="Rectangle 53"/>
            <p:cNvSpPr>
              <a:spLocks noChangeArrowheads="1"/>
            </p:cNvSpPr>
            <p:nvPr/>
          </p:nvSpPr>
          <p:spPr bwMode="auto">
            <a:xfrm>
              <a:off x="439099" y="4754424"/>
              <a:ext cx="4312921" cy="690800"/>
            </a:xfrm>
            <a:prstGeom prst="rect">
              <a:avLst/>
            </a:prstGeom>
            <a:gradFill rotWithShape="1">
              <a:gsLst>
                <a:gs pos="0">
                  <a:schemeClr val="bg1"/>
                </a:gs>
                <a:gs pos="100000">
                  <a:srgbClr val="DDEBFC">
                    <a:alpha val="0"/>
                  </a:srgbClr>
                </a:gs>
              </a:gsLst>
              <a:lin ang="0" scaled="1"/>
            </a:gradFill>
            <a:ln>
              <a:noFill/>
            </a:ln>
            <a:effectLst>
              <a:outerShdw blurRad="50800" dist="38100" algn="l" rotWithShape="0">
                <a:srgbClr val="80808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sp>
          <p:nvSpPr>
            <p:cNvPr id="55" name="Rectangle 54"/>
            <p:cNvSpPr/>
            <p:nvPr/>
          </p:nvSpPr>
          <p:spPr>
            <a:xfrm>
              <a:off x="439099" y="4746371"/>
              <a:ext cx="8261968" cy="690800"/>
            </a:xfrm>
            <a:prstGeom prst="rect">
              <a:avLst/>
            </a:prstGeom>
            <a:gradFill flip="none" rotWithShape="1">
              <a:gsLst>
                <a:gs pos="0">
                  <a:schemeClr val="bg1"/>
                </a:gs>
                <a:gs pos="100000">
                  <a:schemeClr val="accent1">
                    <a:tint val="23500"/>
                    <a:satMod val="160000"/>
                    <a:alpha val="0"/>
                  </a:schemeClr>
                </a:gs>
              </a:gsLst>
              <a:lin ang="0" scaled="1"/>
              <a:tileRect/>
            </a:gradFill>
            <a:ln w="6350">
              <a:gradFill flip="none" rotWithShape="1">
                <a:gsLst>
                  <a:gs pos="0">
                    <a:schemeClr val="accent1">
                      <a:tint val="66000"/>
                      <a:satMod val="160000"/>
                      <a:alpha val="0"/>
                    </a:schemeClr>
                  </a:gs>
                  <a:gs pos="100000">
                    <a:schemeClr val="bg1">
                      <a:lumMod val="8500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56" name="Rectangle 46"/>
          <p:cNvSpPr>
            <a:spLocks noChangeArrowheads="1"/>
          </p:cNvSpPr>
          <p:nvPr/>
        </p:nvSpPr>
        <p:spPr bwMode="auto">
          <a:xfrm>
            <a:off x="1310759" y="5116854"/>
            <a:ext cx="72755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buClr>
                <a:srgbClr val="6DB344"/>
              </a:buClr>
              <a:buSzPct val="90000"/>
            </a:pPr>
            <a:r>
              <a:rPr lang="en-US" sz="2000" dirty="0" smtClean="0">
                <a:solidFill>
                  <a:srgbClr val="525252"/>
                </a:solidFill>
              </a:rPr>
              <a:t>  Competitive Positioning</a:t>
            </a:r>
            <a:endParaRPr lang="en-US" sz="2000" dirty="0">
              <a:solidFill>
                <a:srgbClr val="525252"/>
              </a:solidFill>
            </a:endParaRPr>
          </a:p>
        </p:txBody>
      </p:sp>
      <p:grpSp>
        <p:nvGrpSpPr>
          <p:cNvPr id="21" name="Group 47"/>
          <p:cNvGrpSpPr>
            <a:grpSpLocks/>
          </p:cNvGrpSpPr>
          <p:nvPr/>
        </p:nvGrpSpPr>
        <p:grpSpPr bwMode="auto">
          <a:xfrm>
            <a:off x="581095" y="5115237"/>
            <a:ext cx="560388" cy="549275"/>
            <a:chOff x="-638893" y="3709714"/>
            <a:chExt cx="563714" cy="553737"/>
          </a:xfrm>
        </p:grpSpPr>
        <p:grpSp>
          <p:nvGrpSpPr>
            <p:cNvPr id="25" name="Group 49"/>
            <p:cNvGrpSpPr>
              <a:grpSpLocks/>
            </p:cNvGrpSpPr>
            <p:nvPr/>
          </p:nvGrpSpPr>
          <p:grpSpPr bwMode="auto">
            <a:xfrm>
              <a:off x="-638893" y="3709714"/>
              <a:ext cx="563714" cy="553737"/>
              <a:chOff x="-2910493" y="1563437"/>
              <a:chExt cx="4305300" cy="4229100"/>
            </a:xfrm>
          </p:grpSpPr>
          <p:sp>
            <p:nvSpPr>
              <p:cNvPr id="60" name="Oval 59"/>
              <p:cNvSpPr>
                <a:spLocks noChangeArrowheads="1"/>
              </p:cNvSpPr>
              <p:nvPr/>
            </p:nvSpPr>
            <p:spPr bwMode="auto">
              <a:xfrm>
                <a:off x="-2910493" y="1563437"/>
                <a:ext cx="4305300" cy="4229100"/>
              </a:xfrm>
              <a:prstGeom prst="ellipse">
                <a:avLst/>
              </a:prstGeom>
              <a:solidFill>
                <a:srgbClr val="BFBFBF">
                  <a:alpha val="0"/>
                </a:srgbClr>
              </a:solidFill>
              <a:ln w="66675">
                <a:solidFill>
                  <a:srgbClr val="A6A6A6">
                    <a:alpha val="34901"/>
                  </a:srgbClr>
                </a:solidFill>
                <a:round/>
                <a:headEnd/>
                <a:tailEnd/>
              </a:ln>
              <a:effectLst>
                <a:outerShdw blurRad="1168400" dist="38100" dir="2700000" algn="tl" rotWithShape="0">
                  <a:srgbClr val="808080"/>
                </a:outerShdw>
              </a:effectLst>
            </p:spPr>
            <p:txBody>
              <a:bodyPr wrap="none" lIns="82124" tIns="41061" rIns="82124" bIns="41061" anchor="ctr"/>
              <a:lstStyle/>
              <a:p>
                <a:pPr algn="ctr" defTabSz="814388" eaLnBrk="0" hangingPunct="0">
                  <a:lnSpc>
                    <a:spcPct val="90000"/>
                  </a:lnSpc>
                  <a:defRPr/>
                </a:pPr>
                <a:endParaRPr lang="en-US" sz="2400">
                  <a:latin typeface="Arial" charset="0"/>
                  <a:ea typeface="+mn-ea"/>
                </a:endParaRPr>
              </a:p>
            </p:txBody>
          </p:sp>
          <p:sp>
            <p:nvSpPr>
              <p:cNvPr id="61" name="Oval 60"/>
              <p:cNvSpPr/>
              <p:nvPr/>
            </p:nvSpPr>
            <p:spPr>
              <a:xfrm>
                <a:off x="-2532404" y="1893450"/>
                <a:ext cx="3549121" cy="3569067"/>
              </a:xfrm>
              <a:prstGeom prst="ellipse">
                <a:avLst/>
              </a:prstGeom>
              <a:gradFill flip="none" rotWithShape="1">
                <a:gsLst>
                  <a:gs pos="100000">
                    <a:srgbClr val="015F46"/>
                  </a:gs>
                  <a:gs pos="41000">
                    <a:srgbClr val="379F41"/>
                  </a:gs>
                  <a:gs pos="0">
                    <a:srgbClr val="AAC42A"/>
                  </a:gs>
                </a:gsLst>
                <a:lin ang="3600000" scaled="0"/>
                <a:tileRect/>
              </a:gradFill>
              <a:ln w="12700">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a:lstStyle/>
              <a:p>
                <a:pPr fontAlgn="auto">
                  <a:spcBef>
                    <a:spcPts val="0"/>
                  </a:spcBef>
                  <a:spcAft>
                    <a:spcPts val="0"/>
                  </a:spcAft>
                  <a:defRPr/>
                </a:pPr>
                <a:endParaRPr lang="en-US" sz="1600" b="1">
                  <a:effectLst>
                    <a:outerShdw blurRad="88900" algn="ctr" rotWithShape="0">
                      <a:prstClr val="black">
                        <a:alpha val="40000"/>
                      </a:prstClr>
                    </a:outerShdw>
                  </a:effectLst>
                </a:endParaRPr>
              </a:p>
            </p:txBody>
          </p:sp>
        </p:grpSp>
        <p:sp>
          <p:nvSpPr>
            <p:cNvPr id="59" name="TextBox 58"/>
            <p:cNvSpPr txBox="1"/>
            <p:nvPr/>
          </p:nvSpPr>
          <p:spPr>
            <a:xfrm>
              <a:off x="-610148" y="3874554"/>
              <a:ext cx="506225" cy="224055"/>
            </a:xfrm>
            <a:prstGeom prst="rect">
              <a:avLst/>
            </a:prstGeom>
            <a:noFill/>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2000" b="1" dirty="0">
                  <a:solidFill>
                    <a:schemeClr val="bg1"/>
                  </a:solidFill>
                  <a:effectLst>
                    <a:outerShdw blurRad="38100" dist="38100" dir="2700000" algn="tl">
                      <a:srgbClr val="C0C0C0"/>
                    </a:outerShdw>
                  </a:effectLst>
                </a:rPr>
                <a:t>6</a:t>
              </a:r>
            </a:p>
          </p:txBody>
        </p:sp>
      </p:grpSp>
      <p:grpSp>
        <p:nvGrpSpPr>
          <p:cNvPr id="26" name="Group 52"/>
          <p:cNvGrpSpPr>
            <a:grpSpLocks/>
          </p:cNvGrpSpPr>
          <p:nvPr/>
        </p:nvGrpSpPr>
        <p:grpSpPr bwMode="auto">
          <a:xfrm>
            <a:off x="437980" y="5781747"/>
            <a:ext cx="8261350" cy="698500"/>
            <a:chOff x="439099" y="4746371"/>
            <a:chExt cx="8261968" cy="698853"/>
          </a:xfrm>
        </p:grpSpPr>
        <p:sp>
          <p:nvSpPr>
            <p:cNvPr id="63" name="Rectangle 62"/>
            <p:cNvSpPr>
              <a:spLocks noChangeArrowheads="1"/>
            </p:cNvSpPr>
            <p:nvPr/>
          </p:nvSpPr>
          <p:spPr bwMode="auto">
            <a:xfrm>
              <a:off x="439099" y="4754424"/>
              <a:ext cx="4312921" cy="690800"/>
            </a:xfrm>
            <a:prstGeom prst="rect">
              <a:avLst/>
            </a:prstGeom>
            <a:gradFill rotWithShape="1">
              <a:gsLst>
                <a:gs pos="0">
                  <a:schemeClr val="bg1"/>
                </a:gs>
                <a:gs pos="100000">
                  <a:srgbClr val="DDEBFC">
                    <a:alpha val="0"/>
                  </a:srgbClr>
                </a:gs>
              </a:gsLst>
              <a:lin ang="0" scaled="1"/>
            </a:gradFill>
            <a:ln>
              <a:noFill/>
            </a:ln>
            <a:effectLst>
              <a:outerShdw blurRad="50800" dist="38100" algn="l" rotWithShape="0">
                <a:srgbClr val="80808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algn="ctr" fontAlgn="auto">
                <a:spcBef>
                  <a:spcPts val="0"/>
                </a:spcBef>
                <a:spcAft>
                  <a:spcPts val="0"/>
                </a:spcAft>
                <a:defRPr/>
              </a:pPr>
              <a:endParaRPr lang="en-US" dirty="0">
                <a:solidFill>
                  <a:schemeClr val="lt1"/>
                </a:solidFill>
                <a:latin typeface="+mn-lt"/>
                <a:ea typeface="+mn-ea"/>
              </a:endParaRPr>
            </a:p>
          </p:txBody>
        </p:sp>
        <p:sp>
          <p:nvSpPr>
            <p:cNvPr id="64" name="Rectangle 63"/>
            <p:cNvSpPr/>
            <p:nvPr/>
          </p:nvSpPr>
          <p:spPr>
            <a:xfrm>
              <a:off x="439099" y="4746371"/>
              <a:ext cx="8261968" cy="690800"/>
            </a:xfrm>
            <a:prstGeom prst="rect">
              <a:avLst/>
            </a:prstGeom>
            <a:gradFill flip="none" rotWithShape="1">
              <a:gsLst>
                <a:gs pos="0">
                  <a:schemeClr val="bg1"/>
                </a:gs>
                <a:gs pos="100000">
                  <a:schemeClr val="accent1">
                    <a:tint val="23500"/>
                    <a:satMod val="160000"/>
                    <a:alpha val="0"/>
                  </a:schemeClr>
                </a:gs>
              </a:gsLst>
              <a:lin ang="0" scaled="1"/>
              <a:tileRect/>
            </a:gradFill>
            <a:ln w="6350">
              <a:gradFill flip="none" rotWithShape="1">
                <a:gsLst>
                  <a:gs pos="0">
                    <a:schemeClr val="accent1">
                      <a:tint val="66000"/>
                      <a:satMod val="160000"/>
                      <a:alpha val="0"/>
                    </a:schemeClr>
                  </a:gs>
                  <a:gs pos="100000">
                    <a:schemeClr val="bg1">
                      <a:lumMod val="8500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65" name="Rectangle 46"/>
          <p:cNvSpPr>
            <a:spLocks noChangeArrowheads="1"/>
          </p:cNvSpPr>
          <p:nvPr/>
        </p:nvSpPr>
        <p:spPr bwMode="auto">
          <a:xfrm>
            <a:off x="1492355" y="5897011"/>
            <a:ext cx="72755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buClr>
                <a:srgbClr val="6DB344"/>
              </a:buClr>
              <a:buSzPct val="90000"/>
            </a:pPr>
            <a:r>
              <a:rPr lang="en-US" sz="2000" dirty="0" smtClean="0">
                <a:solidFill>
                  <a:srgbClr val="525252"/>
                </a:solidFill>
              </a:rPr>
              <a:t>Winning with Cisco: Programs &amp; Promotions</a:t>
            </a:r>
            <a:endParaRPr lang="en-US" sz="2000" dirty="0">
              <a:solidFill>
                <a:srgbClr val="525252"/>
              </a:solidFill>
            </a:endParaRPr>
          </a:p>
        </p:txBody>
      </p:sp>
      <p:grpSp>
        <p:nvGrpSpPr>
          <p:cNvPr id="30" name="Group 47"/>
          <p:cNvGrpSpPr>
            <a:grpSpLocks/>
          </p:cNvGrpSpPr>
          <p:nvPr/>
        </p:nvGrpSpPr>
        <p:grpSpPr bwMode="auto">
          <a:xfrm>
            <a:off x="572917" y="5851597"/>
            <a:ext cx="560388" cy="549275"/>
            <a:chOff x="-638893" y="3709714"/>
            <a:chExt cx="563714" cy="553737"/>
          </a:xfrm>
        </p:grpSpPr>
        <p:grpSp>
          <p:nvGrpSpPr>
            <p:cNvPr id="31" name="Group 49"/>
            <p:cNvGrpSpPr>
              <a:grpSpLocks/>
            </p:cNvGrpSpPr>
            <p:nvPr/>
          </p:nvGrpSpPr>
          <p:grpSpPr bwMode="auto">
            <a:xfrm>
              <a:off x="-638893" y="3709714"/>
              <a:ext cx="563714" cy="553737"/>
              <a:chOff x="-2910493" y="1563437"/>
              <a:chExt cx="4305300" cy="4229100"/>
            </a:xfrm>
          </p:grpSpPr>
          <p:sp>
            <p:nvSpPr>
              <p:cNvPr id="69" name="Oval 68"/>
              <p:cNvSpPr>
                <a:spLocks noChangeArrowheads="1"/>
              </p:cNvSpPr>
              <p:nvPr/>
            </p:nvSpPr>
            <p:spPr bwMode="auto">
              <a:xfrm>
                <a:off x="-2910493" y="1563437"/>
                <a:ext cx="4305300" cy="4229100"/>
              </a:xfrm>
              <a:prstGeom prst="ellipse">
                <a:avLst/>
              </a:prstGeom>
              <a:solidFill>
                <a:srgbClr val="BFBFBF">
                  <a:alpha val="0"/>
                </a:srgbClr>
              </a:solidFill>
              <a:ln w="66675">
                <a:solidFill>
                  <a:srgbClr val="A6A6A6">
                    <a:alpha val="34901"/>
                  </a:srgbClr>
                </a:solidFill>
                <a:round/>
                <a:headEnd/>
                <a:tailEnd/>
              </a:ln>
              <a:effectLst>
                <a:outerShdw blurRad="1168400" dist="38100" dir="2700000" algn="tl" rotWithShape="0">
                  <a:srgbClr val="808080"/>
                </a:outerShdw>
              </a:effectLst>
            </p:spPr>
            <p:txBody>
              <a:bodyPr wrap="none" lIns="82124" tIns="41061" rIns="82124" bIns="41061" anchor="ctr"/>
              <a:lstStyle/>
              <a:p>
                <a:pPr algn="ctr" defTabSz="814388" eaLnBrk="0" hangingPunct="0">
                  <a:lnSpc>
                    <a:spcPct val="90000"/>
                  </a:lnSpc>
                  <a:defRPr/>
                </a:pPr>
                <a:endParaRPr lang="en-US" sz="2400">
                  <a:latin typeface="Arial" charset="0"/>
                  <a:ea typeface="+mn-ea"/>
                </a:endParaRPr>
              </a:p>
            </p:txBody>
          </p:sp>
          <p:sp>
            <p:nvSpPr>
              <p:cNvPr id="70" name="Oval 69"/>
              <p:cNvSpPr/>
              <p:nvPr/>
            </p:nvSpPr>
            <p:spPr>
              <a:xfrm>
                <a:off x="-2532404" y="1893450"/>
                <a:ext cx="3549121" cy="3569067"/>
              </a:xfrm>
              <a:prstGeom prst="ellipse">
                <a:avLst/>
              </a:prstGeom>
              <a:gradFill flip="none" rotWithShape="1">
                <a:gsLst>
                  <a:gs pos="100000">
                    <a:srgbClr val="015F46"/>
                  </a:gs>
                  <a:gs pos="41000">
                    <a:srgbClr val="379F41"/>
                  </a:gs>
                  <a:gs pos="0">
                    <a:srgbClr val="AAC42A"/>
                  </a:gs>
                </a:gsLst>
                <a:lin ang="3600000" scaled="0"/>
                <a:tileRect/>
              </a:gradFill>
              <a:ln w="12700">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a:lstStyle/>
              <a:p>
                <a:pPr fontAlgn="auto">
                  <a:spcBef>
                    <a:spcPts val="0"/>
                  </a:spcBef>
                  <a:spcAft>
                    <a:spcPts val="0"/>
                  </a:spcAft>
                  <a:defRPr/>
                </a:pPr>
                <a:endParaRPr lang="en-US" sz="1600" b="1">
                  <a:effectLst>
                    <a:outerShdw blurRad="88900" algn="ctr" rotWithShape="0">
                      <a:prstClr val="black">
                        <a:alpha val="40000"/>
                      </a:prstClr>
                    </a:outerShdw>
                  </a:effectLst>
                </a:endParaRPr>
              </a:p>
            </p:txBody>
          </p:sp>
        </p:grpSp>
        <p:sp>
          <p:nvSpPr>
            <p:cNvPr id="68" name="TextBox 67"/>
            <p:cNvSpPr txBox="1"/>
            <p:nvPr/>
          </p:nvSpPr>
          <p:spPr>
            <a:xfrm>
              <a:off x="-610148" y="3874554"/>
              <a:ext cx="506225" cy="224055"/>
            </a:xfrm>
            <a:prstGeom prst="rect">
              <a:avLst/>
            </a:prstGeom>
            <a:noFill/>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fontAlgn="base">
                <a:spcBef>
                  <a:spcPct val="0"/>
                </a:spcBef>
                <a:spcAft>
                  <a:spcPct val="0"/>
                </a:spcAft>
                <a:defRPr>
                  <a:solidFill>
                    <a:schemeClr val="tx1"/>
                  </a:solidFill>
                  <a:latin typeface="Arial" pitchFamily="34" charset="0"/>
                  <a:ea typeface="ＭＳ Ｐゴシック" pitchFamily="34" charset="-128"/>
                </a:defRPr>
              </a:lvl6pPr>
              <a:lvl7pPr marL="2971800" indent="-228600" fontAlgn="base">
                <a:spcBef>
                  <a:spcPct val="0"/>
                </a:spcBef>
                <a:spcAft>
                  <a:spcPct val="0"/>
                </a:spcAft>
                <a:defRPr>
                  <a:solidFill>
                    <a:schemeClr val="tx1"/>
                  </a:solidFill>
                  <a:latin typeface="Arial" pitchFamily="34" charset="0"/>
                  <a:ea typeface="ＭＳ Ｐゴシック" pitchFamily="34" charset="-128"/>
                </a:defRPr>
              </a:lvl7pPr>
              <a:lvl8pPr marL="3429000" indent="-228600" fontAlgn="base">
                <a:spcBef>
                  <a:spcPct val="0"/>
                </a:spcBef>
                <a:spcAft>
                  <a:spcPct val="0"/>
                </a:spcAft>
                <a:defRPr>
                  <a:solidFill>
                    <a:schemeClr val="tx1"/>
                  </a:solidFill>
                  <a:latin typeface="Arial" pitchFamily="34" charset="0"/>
                  <a:ea typeface="ＭＳ Ｐゴシック" pitchFamily="34" charset="-128"/>
                </a:defRPr>
              </a:lvl8pPr>
              <a:lvl9pPr marL="3886200" indent="-228600" fontAlgn="base">
                <a:spcBef>
                  <a:spcPct val="0"/>
                </a:spcBef>
                <a:spcAft>
                  <a:spcPct val="0"/>
                </a:spcAft>
                <a:defRPr>
                  <a:solidFill>
                    <a:schemeClr val="tx1"/>
                  </a:solidFill>
                  <a:latin typeface="Arial" pitchFamily="34" charset="0"/>
                  <a:ea typeface="ＭＳ Ｐゴシック" pitchFamily="34" charset="-128"/>
                </a:defRPr>
              </a:lvl9pPr>
            </a:lstStyle>
            <a:p>
              <a:pPr algn="ctr"/>
              <a:r>
                <a:rPr lang="en-US" sz="2000" b="1" dirty="0">
                  <a:solidFill>
                    <a:schemeClr val="bg1"/>
                  </a:solidFill>
                  <a:effectLst>
                    <a:outerShdw blurRad="38100" dist="38100" dir="2700000" algn="tl">
                      <a:srgbClr val="C0C0C0"/>
                    </a:outerShdw>
                  </a:effectLst>
                </a:rPr>
                <a:t>7</a:t>
              </a:r>
            </a:p>
          </p:txBody>
        </p:sp>
      </p:grpSp>
    </p:spTree>
    <p:extLst>
      <p:ext uri="{BB962C8B-B14F-4D97-AF65-F5344CB8AC3E}">
        <p14:creationId xmlns:p14="http://schemas.microsoft.com/office/powerpoint/2010/main" val="38432570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7"/>
          <p:cNvSpPr txBox="1">
            <a:spLocks/>
          </p:cNvSpPr>
          <p:nvPr/>
        </p:nvSpPr>
        <p:spPr>
          <a:xfrm>
            <a:off x="229702" y="432215"/>
            <a:ext cx="8588861" cy="838200"/>
          </a:xfrm>
          <a:prstGeom prst="rect">
            <a:avLst/>
          </a:prstGeom>
        </p:spPr>
        <p:txBody>
          <a:bodyPr vert="horz" lIns="82296" tIns="45720" rIns="82296" bIns="45720" rtlCol="0" anchor="b" anchorCtr="0">
            <a:noAutofit/>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a:t>Cisco </a:t>
            </a:r>
            <a:r>
              <a:rPr lang="en-US" dirty="0" smtClean="0"/>
              <a:t>Stackable </a:t>
            </a:r>
            <a:r>
              <a:rPr lang="en-US" dirty="0"/>
              <a:t>Switches</a:t>
            </a:r>
            <a:r>
              <a:rPr lang="en-US" dirty="0" smtClean="0"/>
              <a:t/>
            </a:r>
            <a:br>
              <a:rPr lang="en-US" dirty="0" smtClean="0"/>
            </a:br>
            <a:r>
              <a:rPr lang="en-US" sz="2400" dirty="0" smtClean="0"/>
              <a:t>Product Overview</a:t>
            </a:r>
            <a:endParaRPr lang="en-US" dirty="0"/>
          </a:p>
        </p:txBody>
      </p:sp>
      <p:sp>
        <p:nvSpPr>
          <p:cNvPr id="10" name="Rectangle 9"/>
          <p:cNvSpPr/>
          <p:nvPr/>
        </p:nvSpPr>
        <p:spPr>
          <a:xfrm>
            <a:off x="431007" y="1447800"/>
            <a:ext cx="8281987" cy="4838700"/>
          </a:xfrm>
          <a:prstGeom prst="rect">
            <a:avLst/>
          </a:prstGeom>
          <a:gradFill flip="none" rotWithShape="1">
            <a:gsLst>
              <a:gs pos="0">
                <a:schemeClr val="bg1">
                  <a:lumMod val="95000"/>
                </a:schemeClr>
              </a:gs>
              <a:gs pos="100000">
                <a:srgbClr val="C00000">
                  <a:alpha val="0"/>
                </a:srgbClr>
              </a:gs>
            </a:gsLst>
            <a:lin ang="5400000" scaled="0"/>
            <a:tileRect/>
          </a:gradFill>
          <a:ln w="12700">
            <a:gradFill>
              <a:gsLst>
                <a:gs pos="0">
                  <a:schemeClr val="tx2"/>
                </a:gs>
                <a:gs pos="100000">
                  <a:srgbClr val="C00000">
                    <a:alpha val="0"/>
                  </a:srgbClr>
                </a:gs>
              </a:gsLst>
              <a:lin ang="5400000" scaled="0"/>
            </a:gradFill>
          </a:ln>
          <a:effectLst>
            <a:outerShdw blurRad="114300" dist="38100" dir="540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8600" tIns="228600" rIns="91440" rtlCol="0" anchor="t" anchorCtr="0"/>
          <a:lstStyle/>
          <a:p>
            <a:pPr marL="342900" indent="-342900">
              <a:lnSpc>
                <a:spcPct val="95000"/>
              </a:lnSpc>
              <a:spcAft>
                <a:spcPts val="1200"/>
              </a:spcAft>
              <a:buClr>
                <a:srgbClr val="6DB344"/>
              </a:buClr>
              <a:buSzPct val="90000"/>
              <a:buFont typeface="Arial" pitchFamily="34" charset="0"/>
              <a:buChar char="•"/>
            </a:pPr>
            <a:endParaRPr lang="en-US" sz="2200" dirty="0">
              <a:solidFill>
                <a:srgbClr val="525252"/>
              </a:solidFill>
            </a:endParaRPr>
          </a:p>
        </p:txBody>
      </p:sp>
      <p:sp>
        <p:nvSpPr>
          <p:cNvPr id="11" name="Content Placeholder 163"/>
          <p:cNvSpPr txBox="1">
            <a:spLocks/>
          </p:cNvSpPr>
          <p:nvPr/>
        </p:nvSpPr>
        <p:spPr>
          <a:xfrm>
            <a:off x="549481" y="3291607"/>
            <a:ext cx="4022519" cy="2448794"/>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1480"/>
              </a:spcBef>
              <a:buClr>
                <a:schemeClr val="tx2"/>
              </a:buClr>
              <a:buSzPct val="90000"/>
              <a:buFont typeface="Arial" pitchFamily="34" charset="0"/>
              <a:buChar char="•"/>
              <a:tabLst/>
              <a:defRPr lang="en-US" sz="2200" kern="1200">
                <a:solidFill>
                  <a:srgbClr val="435153"/>
                </a:solidFill>
                <a:latin typeface="+mj-lt"/>
                <a:ea typeface="+mn-ea"/>
                <a:cs typeface="+mn-cs"/>
              </a:defRPr>
            </a:lvl1pPr>
            <a:lvl2pPr marL="406400" indent="0" algn="l" defTabSz="914400" rtl="0" eaLnBrk="1" latinLnBrk="0" hangingPunct="1">
              <a:lnSpc>
                <a:spcPct val="95000"/>
              </a:lnSpc>
              <a:spcBef>
                <a:spcPts val="600"/>
              </a:spcBef>
              <a:buClr>
                <a:schemeClr val="tx2"/>
              </a:buClr>
              <a:buFontTx/>
              <a:buNone/>
              <a:defRPr lang="en-US" sz="1800" kern="1200">
                <a:solidFill>
                  <a:srgbClr val="435153"/>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a:solidFill>
                  <a:srgbClr val="435153"/>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a:solidFill>
                  <a:srgbClr val="435153"/>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a:solidFill>
                  <a:srgbClr val="435153"/>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Managed, stackable L2+ switches</a:t>
            </a:r>
          </a:p>
          <a:p>
            <a:r>
              <a:rPr lang="en-US" sz="1600" dirty="0"/>
              <a:t>8- to 48-port models FE, GE </a:t>
            </a:r>
            <a:r>
              <a:rPr lang="en-US" sz="1600" dirty="0" smtClean="0"/>
              <a:t/>
            </a:r>
            <a:br>
              <a:rPr lang="en-US" sz="1600" dirty="0" smtClean="0"/>
            </a:br>
            <a:r>
              <a:rPr lang="en-US" sz="1600" dirty="0" smtClean="0"/>
              <a:t>and </a:t>
            </a:r>
            <a:r>
              <a:rPr lang="en-US" sz="1600" dirty="0" err="1"/>
              <a:t>PoE</a:t>
            </a:r>
            <a:r>
              <a:rPr lang="en-US" sz="1600" dirty="0"/>
              <a:t> options</a:t>
            </a:r>
          </a:p>
          <a:p>
            <a:r>
              <a:rPr lang="en-US" sz="1600" dirty="0"/>
              <a:t>Advanced features including </a:t>
            </a:r>
            <a:r>
              <a:rPr lang="en-US" sz="1600" dirty="0" smtClean="0"/>
              <a:t/>
            </a:r>
            <a:br>
              <a:rPr lang="en-US" sz="1600" dirty="0" smtClean="0"/>
            </a:br>
            <a:r>
              <a:rPr lang="en-US" sz="1600" dirty="0" smtClean="0"/>
              <a:t>security</a:t>
            </a:r>
            <a:r>
              <a:rPr lang="en-US" sz="1600" dirty="0"/>
              <a:t>, </a:t>
            </a:r>
            <a:r>
              <a:rPr lang="en-US" sz="1600" dirty="0" err="1"/>
              <a:t>QoS</a:t>
            </a:r>
            <a:r>
              <a:rPr lang="en-US" sz="1600" dirty="0"/>
              <a:t>, </a:t>
            </a:r>
            <a:r>
              <a:rPr lang="en-US" sz="1600" dirty="0" smtClean="0"/>
              <a:t>and </a:t>
            </a:r>
            <a:r>
              <a:rPr lang="en-US" sz="1600" dirty="0"/>
              <a:t>Layer 3</a:t>
            </a:r>
          </a:p>
          <a:p>
            <a:r>
              <a:rPr lang="en-US" sz="1600" dirty="0"/>
              <a:t>Stacking up to 8 units (or 192 ports</a:t>
            </a:r>
            <a:r>
              <a:rPr lang="en-US" sz="1600" dirty="0" smtClean="0"/>
              <a:t>)</a:t>
            </a:r>
            <a:endParaRPr lang="en-US" sz="1600" dirty="0"/>
          </a:p>
        </p:txBody>
      </p:sp>
      <p:sp>
        <p:nvSpPr>
          <p:cNvPr id="12" name="Content Placeholder 163"/>
          <p:cNvSpPr txBox="1">
            <a:spLocks/>
          </p:cNvSpPr>
          <p:nvPr/>
        </p:nvSpPr>
        <p:spPr>
          <a:xfrm>
            <a:off x="4690475" y="3291607"/>
            <a:ext cx="4022519" cy="2448794"/>
          </a:xfrm>
          <a:prstGeom prst="rect">
            <a:avLst/>
          </a:prstGeom>
        </p:spPr>
        <p:txBody>
          <a:bodyPr vert="horz" lIns="91440" tIns="45720" rIns="91440" bIns="45720" rtlCol="0">
            <a:noAutofit/>
          </a:bodyPr>
          <a:lstStyle>
            <a:lvl1pPr marL="228600" indent="-228600" algn="l" defTabSz="914400" rtl="0" eaLnBrk="1" latinLnBrk="0" hangingPunct="1">
              <a:lnSpc>
                <a:spcPct val="95000"/>
              </a:lnSpc>
              <a:spcBef>
                <a:spcPts val="1480"/>
              </a:spcBef>
              <a:buClr>
                <a:schemeClr val="tx2"/>
              </a:buClr>
              <a:buSzPct val="90000"/>
              <a:buFont typeface="Arial" pitchFamily="34" charset="0"/>
              <a:buChar char="•"/>
              <a:tabLst/>
              <a:defRPr lang="en-US" sz="2200" kern="1200">
                <a:solidFill>
                  <a:srgbClr val="435153"/>
                </a:solidFill>
                <a:latin typeface="+mj-lt"/>
                <a:ea typeface="+mn-ea"/>
                <a:cs typeface="+mn-cs"/>
              </a:defRPr>
            </a:lvl1pPr>
            <a:lvl2pPr marL="406400" indent="0" algn="l" defTabSz="914400" rtl="0" eaLnBrk="1" latinLnBrk="0" hangingPunct="1">
              <a:lnSpc>
                <a:spcPct val="95000"/>
              </a:lnSpc>
              <a:spcBef>
                <a:spcPts val="600"/>
              </a:spcBef>
              <a:buClr>
                <a:schemeClr val="tx2"/>
              </a:buClr>
              <a:buFontTx/>
              <a:buNone/>
              <a:defRPr lang="en-US" sz="1800" kern="1200">
                <a:solidFill>
                  <a:srgbClr val="435153"/>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a:solidFill>
                  <a:srgbClr val="435153"/>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a:solidFill>
                  <a:srgbClr val="435153"/>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a:solidFill>
                  <a:srgbClr val="435153"/>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Easy configuration, deployment, </a:t>
            </a:r>
            <a:r>
              <a:rPr lang="en-US" sz="1600" dirty="0" smtClean="0"/>
              <a:t/>
            </a:r>
            <a:br>
              <a:rPr lang="en-US" sz="1600" dirty="0" smtClean="0"/>
            </a:br>
            <a:r>
              <a:rPr lang="en-US" sz="1600" dirty="0" smtClean="0"/>
              <a:t>and </a:t>
            </a:r>
            <a:r>
              <a:rPr lang="en-US" sz="1600" dirty="0"/>
              <a:t>management</a:t>
            </a:r>
          </a:p>
          <a:p>
            <a:r>
              <a:rPr lang="en-US" sz="1600" dirty="0"/>
              <a:t>Small Business Support Center</a:t>
            </a:r>
          </a:p>
          <a:p>
            <a:r>
              <a:rPr lang="en-US" sz="1600" dirty="0"/>
              <a:t>Limited lifetime warranty</a:t>
            </a:r>
          </a:p>
        </p:txBody>
      </p:sp>
      <p:pic>
        <p:nvPicPr>
          <p:cNvPr id="33796" name="Picture 3" descr="SFE2000P right angle LR.png"/>
          <p:cNvPicPr>
            <a:picLocks noChangeAspect="1"/>
          </p:cNvPicPr>
          <p:nvPr/>
        </p:nvPicPr>
        <p:blipFill>
          <a:blip r:embed="rId3"/>
          <a:srcRect/>
          <a:stretch>
            <a:fillRect/>
          </a:stretch>
        </p:blipFill>
        <p:spPr bwMode="auto">
          <a:xfrm>
            <a:off x="1996440" y="1447800"/>
            <a:ext cx="2450195" cy="1959769"/>
          </a:xfrm>
          <a:prstGeom prst="rect">
            <a:avLst/>
          </a:prstGeom>
          <a:noFill/>
          <a:ln w="9525">
            <a:noFill/>
            <a:miter lim="800000"/>
            <a:headEnd/>
            <a:tailEnd/>
          </a:ln>
          <a:effectLst>
            <a:outerShdw blurRad="50800" dist="38100" dir="5400000" algn="t" rotWithShape="0">
              <a:prstClr val="black">
                <a:alpha val="40000"/>
              </a:prstClr>
            </a:outerShdw>
          </a:effectLst>
        </p:spPr>
      </p:pic>
      <p:pic>
        <p:nvPicPr>
          <p:cNvPr id="33797" name="Picture 4" descr="SGE2010P right angle LR.png"/>
          <p:cNvPicPr>
            <a:picLocks noChangeAspect="1"/>
          </p:cNvPicPr>
          <p:nvPr/>
        </p:nvPicPr>
        <p:blipFill>
          <a:blip r:embed="rId4"/>
          <a:srcRect/>
          <a:stretch>
            <a:fillRect/>
          </a:stretch>
        </p:blipFill>
        <p:spPr bwMode="auto">
          <a:xfrm>
            <a:off x="4671129" y="1447306"/>
            <a:ext cx="2560251" cy="2048587"/>
          </a:xfrm>
          <a:prstGeom prst="rect">
            <a:avLst/>
          </a:prstGeom>
          <a:noFill/>
          <a:ln w="9525">
            <a:noFill/>
            <a:miter lim="800000"/>
            <a:headEnd/>
            <a:tailEnd/>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2628801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6" name="Text Box 52"/>
          <p:cNvSpPr txBox="1">
            <a:spLocks noChangeArrowheads="1"/>
          </p:cNvSpPr>
          <p:nvPr/>
        </p:nvSpPr>
        <p:spPr bwMode="auto">
          <a:xfrm>
            <a:off x="1223963" y="5279207"/>
            <a:ext cx="2114550" cy="365052"/>
          </a:xfrm>
          <a:prstGeom prst="rect">
            <a:avLst/>
          </a:prstGeom>
          <a:noFill/>
          <a:ln w="9525" algn="ctr">
            <a:noFill/>
            <a:miter lim="800000"/>
            <a:headEnd/>
            <a:tailEnd/>
          </a:ln>
        </p:spPr>
        <p:txBody>
          <a:bodyPr lIns="82124" tIns="41061" rIns="82124" bIns="41061">
            <a:spAutoFit/>
          </a:bodyPr>
          <a:lstStyle/>
          <a:p>
            <a:pPr algn="ctr" defTabSz="814388" eaLnBrk="0" hangingPunct="0">
              <a:lnSpc>
                <a:spcPct val="90000"/>
              </a:lnSpc>
              <a:spcBef>
                <a:spcPct val="50000"/>
              </a:spcBef>
            </a:pPr>
            <a:r>
              <a:rPr lang="en-US" sz="2000" b="1" dirty="0">
                <a:solidFill>
                  <a:srgbClr val="4C4C4C"/>
                </a:solidFill>
              </a:rPr>
              <a:t>Fast Ethernet</a:t>
            </a:r>
          </a:p>
        </p:txBody>
      </p:sp>
      <p:sp>
        <p:nvSpPr>
          <p:cNvPr id="6197" name="Text Box 53"/>
          <p:cNvSpPr txBox="1">
            <a:spLocks noChangeArrowheads="1"/>
          </p:cNvSpPr>
          <p:nvPr/>
        </p:nvSpPr>
        <p:spPr bwMode="auto">
          <a:xfrm>
            <a:off x="5919788" y="5260157"/>
            <a:ext cx="2522590" cy="365052"/>
          </a:xfrm>
          <a:prstGeom prst="rect">
            <a:avLst/>
          </a:prstGeom>
          <a:noFill/>
          <a:ln w="9525" algn="ctr">
            <a:noFill/>
            <a:miter lim="800000"/>
            <a:headEnd/>
            <a:tailEnd/>
          </a:ln>
        </p:spPr>
        <p:txBody>
          <a:bodyPr wrap="square" lIns="82124" tIns="41061" rIns="82124" bIns="41061">
            <a:spAutoFit/>
          </a:bodyPr>
          <a:lstStyle/>
          <a:p>
            <a:pPr algn="ctr" defTabSz="814388" eaLnBrk="0" hangingPunct="0">
              <a:lnSpc>
                <a:spcPct val="90000"/>
              </a:lnSpc>
              <a:spcBef>
                <a:spcPct val="50000"/>
              </a:spcBef>
            </a:pPr>
            <a:r>
              <a:rPr lang="en-US" sz="2000" b="1" dirty="0">
                <a:solidFill>
                  <a:srgbClr val="4C4C4C"/>
                </a:solidFill>
              </a:rPr>
              <a:t>Gigabit Ethernet</a:t>
            </a:r>
          </a:p>
        </p:txBody>
      </p:sp>
      <p:pic>
        <p:nvPicPr>
          <p:cNvPr id="24611" name="Picture 56" descr="SGE2000P_rev_L_curved"/>
          <p:cNvPicPr>
            <a:picLocks noChangeAspect="1" noChangeArrowheads="1"/>
          </p:cNvPicPr>
          <p:nvPr/>
        </p:nvPicPr>
        <p:blipFill>
          <a:blip r:embed="rId3"/>
          <a:srcRect/>
          <a:stretch>
            <a:fillRect/>
          </a:stretch>
        </p:blipFill>
        <p:spPr bwMode="auto">
          <a:xfrm>
            <a:off x="539752" y="4237971"/>
            <a:ext cx="1800000" cy="192744"/>
          </a:xfrm>
          <a:prstGeom prst="rect">
            <a:avLst/>
          </a:prstGeom>
          <a:noFill/>
          <a:ln w="9525">
            <a:noFill/>
            <a:miter lim="800000"/>
            <a:headEnd/>
            <a:tailEnd/>
          </a:ln>
        </p:spPr>
      </p:pic>
      <p:sp>
        <p:nvSpPr>
          <p:cNvPr id="24612" name="Text Box 57"/>
          <p:cNvSpPr txBox="1">
            <a:spLocks noChangeArrowheads="1"/>
          </p:cNvSpPr>
          <p:nvPr/>
        </p:nvSpPr>
        <p:spPr bwMode="auto">
          <a:xfrm>
            <a:off x="2398713" y="4083983"/>
            <a:ext cx="1662113" cy="708026"/>
          </a:xfrm>
          <a:prstGeom prst="rect">
            <a:avLst/>
          </a:prstGeom>
          <a:noFill/>
          <a:ln w="9525">
            <a:noFill/>
            <a:miter lim="800000"/>
            <a:headEnd/>
            <a:tailEnd/>
          </a:ln>
        </p:spPr>
        <p:txBody>
          <a:bodyPr wrap="none">
            <a:spAutoFit/>
          </a:bodyPr>
          <a:lstStyle/>
          <a:p>
            <a:pPr algn="l"/>
            <a:r>
              <a:rPr lang="en-US" sz="1000" b="1" dirty="0">
                <a:solidFill>
                  <a:srgbClr val="4C4C4C"/>
                </a:solidFill>
                <a:cs typeface="Arial" charset="0"/>
              </a:rPr>
              <a:t>SFE2000</a:t>
            </a:r>
          </a:p>
          <a:p>
            <a:pPr algn="l">
              <a:buFontTx/>
              <a:buChar char="•"/>
            </a:pPr>
            <a:r>
              <a:rPr lang="en-US" sz="1000" dirty="0">
                <a:solidFill>
                  <a:srgbClr val="4C4C4C"/>
                </a:solidFill>
                <a:cs typeface="Arial" charset="0"/>
              </a:rPr>
              <a:t>24 Port </a:t>
            </a:r>
          </a:p>
          <a:p>
            <a:pPr algn="l">
              <a:buFontTx/>
              <a:buChar char="•"/>
            </a:pPr>
            <a:r>
              <a:rPr lang="en-US" sz="1000" dirty="0">
                <a:solidFill>
                  <a:srgbClr val="4C4C4C"/>
                </a:solidFill>
                <a:cs typeface="Arial" charset="0"/>
              </a:rPr>
              <a:t>Adv QoS, Mgmt, </a:t>
            </a:r>
            <a:r>
              <a:rPr lang="en-US" sz="1000" dirty="0" smtClean="0">
                <a:solidFill>
                  <a:srgbClr val="4C4C4C"/>
                </a:solidFill>
                <a:cs typeface="Arial" charset="0"/>
              </a:rPr>
              <a:t>Security</a:t>
            </a:r>
            <a:endParaRPr lang="en-US" sz="1000" dirty="0">
              <a:solidFill>
                <a:srgbClr val="4C4C4C"/>
              </a:solidFill>
              <a:cs typeface="Arial" charset="0"/>
            </a:endParaRPr>
          </a:p>
          <a:p>
            <a:pPr algn="l"/>
            <a:endParaRPr lang="en-US" sz="1000" dirty="0">
              <a:solidFill>
                <a:srgbClr val="4C4C4C"/>
              </a:solidFill>
              <a:cs typeface="Arial" charset="0"/>
            </a:endParaRPr>
          </a:p>
        </p:txBody>
      </p:sp>
      <p:pic>
        <p:nvPicPr>
          <p:cNvPr id="24609" name="Picture 59" descr="SGE2000P_rev_L_curved"/>
          <p:cNvPicPr>
            <a:picLocks noChangeAspect="1" noChangeArrowheads="1"/>
          </p:cNvPicPr>
          <p:nvPr/>
        </p:nvPicPr>
        <p:blipFill>
          <a:blip r:embed="rId3"/>
          <a:srcRect/>
          <a:stretch>
            <a:fillRect/>
          </a:stretch>
        </p:blipFill>
        <p:spPr bwMode="auto">
          <a:xfrm>
            <a:off x="539752" y="3366429"/>
            <a:ext cx="1800000" cy="192744"/>
          </a:xfrm>
          <a:prstGeom prst="rect">
            <a:avLst/>
          </a:prstGeom>
          <a:noFill/>
          <a:ln w="9525">
            <a:noFill/>
            <a:miter lim="800000"/>
            <a:headEnd/>
            <a:tailEnd/>
          </a:ln>
        </p:spPr>
      </p:pic>
      <p:sp>
        <p:nvSpPr>
          <p:cNvPr id="24610" name="Text Box 60"/>
          <p:cNvSpPr txBox="1">
            <a:spLocks noChangeArrowheads="1"/>
          </p:cNvSpPr>
          <p:nvPr/>
        </p:nvSpPr>
        <p:spPr bwMode="auto">
          <a:xfrm>
            <a:off x="2403475" y="3250541"/>
            <a:ext cx="1662113" cy="554038"/>
          </a:xfrm>
          <a:prstGeom prst="rect">
            <a:avLst/>
          </a:prstGeom>
          <a:noFill/>
          <a:ln w="9525">
            <a:noFill/>
            <a:miter lim="800000"/>
            <a:headEnd/>
            <a:tailEnd/>
          </a:ln>
        </p:spPr>
        <p:txBody>
          <a:bodyPr wrap="none">
            <a:spAutoFit/>
          </a:bodyPr>
          <a:lstStyle/>
          <a:p>
            <a:pPr algn="l"/>
            <a:r>
              <a:rPr lang="en-US" sz="1000" b="1" dirty="0">
                <a:solidFill>
                  <a:srgbClr val="4C4C4C"/>
                </a:solidFill>
                <a:cs typeface="Arial" charset="0"/>
              </a:rPr>
              <a:t>SFE2000P</a:t>
            </a:r>
          </a:p>
          <a:p>
            <a:pPr algn="l">
              <a:buFontTx/>
              <a:buChar char="•"/>
            </a:pPr>
            <a:r>
              <a:rPr lang="en-US" sz="1000" dirty="0">
                <a:solidFill>
                  <a:srgbClr val="4C4C4C"/>
                </a:solidFill>
                <a:cs typeface="Arial" charset="0"/>
              </a:rPr>
              <a:t>24 Port FE with PoE</a:t>
            </a:r>
          </a:p>
          <a:p>
            <a:pPr algn="l">
              <a:buFontTx/>
              <a:buChar char="•"/>
            </a:pPr>
            <a:r>
              <a:rPr lang="en-US" sz="1000" dirty="0">
                <a:solidFill>
                  <a:srgbClr val="4C4C4C"/>
                </a:solidFill>
                <a:cs typeface="Arial" charset="0"/>
              </a:rPr>
              <a:t>Adv QoS, Mgmt, </a:t>
            </a:r>
            <a:r>
              <a:rPr lang="en-US" sz="1000" dirty="0" smtClean="0">
                <a:solidFill>
                  <a:srgbClr val="4C4C4C"/>
                </a:solidFill>
                <a:cs typeface="Arial" charset="0"/>
              </a:rPr>
              <a:t>Security</a:t>
            </a:r>
            <a:endParaRPr lang="en-US" sz="1000" dirty="0">
              <a:solidFill>
                <a:srgbClr val="4C4C4C"/>
              </a:solidFill>
              <a:cs typeface="Arial" charset="0"/>
            </a:endParaRPr>
          </a:p>
        </p:txBody>
      </p:sp>
      <p:pic>
        <p:nvPicPr>
          <p:cNvPr id="24607" name="Picture 62" descr="SGE2000P_rev_L_curved"/>
          <p:cNvPicPr>
            <a:picLocks noChangeAspect="1" noChangeArrowheads="1"/>
          </p:cNvPicPr>
          <p:nvPr/>
        </p:nvPicPr>
        <p:blipFill>
          <a:blip r:embed="rId3"/>
          <a:srcRect/>
          <a:stretch>
            <a:fillRect/>
          </a:stretch>
        </p:blipFill>
        <p:spPr bwMode="auto">
          <a:xfrm>
            <a:off x="4694238" y="4288764"/>
            <a:ext cx="1800000" cy="192744"/>
          </a:xfrm>
          <a:prstGeom prst="rect">
            <a:avLst/>
          </a:prstGeom>
          <a:noFill/>
          <a:ln w="9525">
            <a:noFill/>
            <a:miter lim="800000"/>
            <a:headEnd/>
            <a:tailEnd/>
          </a:ln>
        </p:spPr>
      </p:pic>
      <p:sp>
        <p:nvSpPr>
          <p:cNvPr id="24608" name="Text Box 63"/>
          <p:cNvSpPr txBox="1">
            <a:spLocks noChangeArrowheads="1"/>
          </p:cNvSpPr>
          <p:nvPr/>
        </p:nvSpPr>
        <p:spPr bwMode="auto">
          <a:xfrm>
            <a:off x="6640514" y="4171289"/>
            <a:ext cx="1662113" cy="708026"/>
          </a:xfrm>
          <a:prstGeom prst="rect">
            <a:avLst/>
          </a:prstGeom>
          <a:noFill/>
          <a:ln w="9525">
            <a:noFill/>
            <a:miter lim="800000"/>
            <a:headEnd/>
            <a:tailEnd/>
          </a:ln>
        </p:spPr>
        <p:txBody>
          <a:bodyPr wrap="none">
            <a:spAutoFit/>
          </a:bodyPr>
          <a:lstStyle/>
          <a:p>
            <a:pPr algn="l"/>
            <a:r>
              <a:rPr lang="en-US" sz="1000" b="1" dirty="0">
                <a:solidFill>
                  <a:srgbClr val="4C4C4C"/>
                </a:solidFill>
                <a:cs typeface="Arial" charset="0"/>
              </a:rPr>
              <a:t>SGE2000</a:t>
            </a:r>
          </a:p>
          <a:p>
            <a:pPr algn="l">
              <a:buFontTx/>
              <a:buChar char="•"/>
            </a:pPr>
            <a:r>
              <a:rPr lang="en-US" sz="1000" dirty="0">
                <a:solidFill>
                  <a:srgbClr val="4C4C4C"/>
                </a:solidFill>
                <a:cs typeface="Arial" charset="0"/>
              </a:rPr>
              <a:t>24 Port GE </a:t>
            </a:r>
          </a:p>
          <a:p>
            <a:pPr algn="l">
              <a:buFontTx/>
              <a:buChar char="•"/>
            </a:pPr>
            <a:r>
              <a:rPr lang="en-US" sz="1000" dirty="0">
                <a:solidFill>
                  <a:srgbClr val="4C4C4C"/>
                </a:solidFill>
                <a:cs typeface="Arial" charset="0"/>
              </a:rPr>
              <a:t>Adv QoS, Mgmt, </a:t>
            </a:r>
            <a:r>
              <a:rPr lang="en-US" sz="1000" dirty="0" smtClean="0">
                <a:solidFill>
                  <a:srgbClr val="4C4C4C"/>
                </a:solidFill>
                <a:cs typeface="Arial" charset="0"/>
              </a:rPr>
              <a:t>Security</a:t>
            </a:r>
            <a:endParaRPr lang="en-US" sz="1000" dirty="0">
              <a:solidFill>
                <a:srgbClr val="4C4C4C"/>
              </a:solidFill>
              <a:cs typeface="Arial" charset="0"/>
            </a:endParaRPr>
          </a:p>
          <a:p>
            <a:pPr algn="l"/>
            <a:endParaRPr lang="en-US" sz="1000" dirty="0">
              <a:solidFill>
                <a:srgbClr val="4C4C4C"/>
              </a:solidFill>
              <a:cs typeface="Arial" charset="0"/>
            </a:endParaRPr>
          </a:p>
        </p:txBody>
      </p:sp>
      <p:pic>
        <p:nvPicPr>
          <p:cNvPr id="24605" name="Picture 65" descr="SGE2000P_rev_L_curved"/>
          <p:cNvPicPr>
            <a:picLocks noChangeAspect="1" noChangeArrowheads="1"/>
          </p:cNvPicPr>
          <p:nvPr/>
        </p:nvPicPr>
        <p:blipFill>
          <a:blip r:embed="rId3"/>
          <a:srcRect/>
          <a:stretch>
            <a:fillRect/>
          </a:stretch>
        </p:blipFill>
        <p:spPr bwMode="auto">
          <a:xfrm>
            <a:off x="4694238" y="3468025"/>
            <a:ext cx="1800000" cy="192744"/>
          </a:xfrm>
          <a:prstGeom prst="rect">
            <a:avLst/>
          </a:prstGeom>
          <a:noFill/>
          <a:ln w="9525">
            <a:noFill/>
            <a:miter lim="800000"/>
            <a:headEnd/>
            <a:tailEnd/>
          </a:ln>
        </p:spPr>
      </p:pic>
      <p:sp>
        <p:nvSpPr>
          <p:cNvPr id="24606" name="Text Box 66"/>
          <p:cNvSpPr txBox="1">
            <a:spLocks noChangeArrowheads="1"/>
          </p:cNvSpPr>
          <p:nvPr/>
        </p:nvSpPr>
        <p:spPr bwMode="auto">
          <a:xfrm>
            <a:off x="6632576" y="3283875"/>
            <a:ext cx="1662113" cy="708026"/>
          </a:xfrm>
          <a:prstGeom prst="rect">
            <a:avLst/>
          </a:prstGeom>
          <a:noFill/>
          <a:ln w="9525">
            <a:noFill/>
            <a:miter lim="800000"/>
            <a:headEnd/>
            <a:tailEnd/>
          </a:ln>
        </p:spPr>
        <p:txBody>
          <a:bodyPr wrap="none">
            <a:spAutoFit/>
          </a:bodyPr>
          <a:lstStyle/>
          <a:p>
            <a:pPr algn="l"/>
            <a:r>
              <a:rPr lang="en-US" sz="1000" b="1" dirty="0">
                <a:solidFill>
                  <a:srgbClr val="4C4C4C"/>
                </a:solidFill>
                <a:cs typeface="Arial" charset="0"/>
              </a:rPr>
              <a:t>SGE2000P</a:t>
            </a:r>
          </a:p>
          <a:p>
            <a:pPr algn="l">
              <a:buFontTx/>
              <a:buChar char="•"/>
            </a:pPr>
            <a:r>
              <a:rPr lang="en-US" sz="1000" dirty="0">
                <a:solidFill>
                  <a:srgbClr val="4C4C4C"/>
                </a:solidFill>
                <a:cs typeface="Arial" charset="0"/>
              </a:rPr>
              <a:t>24 Port GE with PoE</a:t>
            </a:r>
          </a:p>
          <a:p>
            <a:pPr algn="l">
              <a:buFontTx/>
              <a:buChar char="•"/>
            </a:pPr>
            <a:r>
              <a:rPr lang="en-US" sz="1000" dirty="0">
                <a:solidFill>
                  <a:srgbClr val="4C4C4C"/>
                </a:solidFill>
                <a:cs typeface="Arial" charset="0"/>
              </a:rPr>
              <a:t>Adv QoS, Mgmt, </a:t>
            </a:r>
            <a:r>
              <a:rPr lang="en-US" sz="1000" dirty="0" smtClean="0">
                <a:solidFill>
                  <a:srgbClr val="4C4C4C"/>
                </a:solidFill>
                <a:cs typeface="Arial" charset="0"/>
              </a:rPr>
              <a:t>Security</a:t>
            </a:r>
            <a:endParaRPr lang="en-US" sz="1000" dirty="0">
              <a:solidFill>
                <a:srgbClr val="4C4C4C"/>
              </a:solidFill>
              <a:cs typeface="Arial" charset="0"/>
            </a:endParaRPr>
          </a:p>
          <a:p>
            <a:pPr algn="l"/>
            <a:endParaRPr lang="en-US" sz="1000" dirty="0">
              <a:solidFill>
                <a:srgbClr val="4C4C4C"/>
              </a:solidFill>
              <a:cs typeface="Arial" charset="0"/>
            </a:endParaRPr>
          </a:p>
        </p:txBody>
      </p:sp>
      <p:sp>
        <p:nvSpPr>
          <p:cNvPr id="24603" name="Text Box 68"/>
          <p:cNvSpPr txBox="1">
            <a:spLocks noChangeArrowheads="1"/>
          </p:cNvSpPr>
          <p:nvPr/>
        </p:nvSpPr>
        <p:spPr bwMode="auto">
          <a:xfrm>
            <a:off x="2370138" y="2388529"/>
            <a:ext cx="1662113" cy="554038"/>
          </a:xfrm>
          <a:prstGeom prst="rect">
            <a:avLst/>
          </a:prstGeom>
          <a:noFill/>
          <a:ln w="9525">
            <a:noFill/>
            <a:miter lim="800000"/>
            <a:headEnd/>
            <a:tailEnd/>
          </a:ln>
        </p:spPr>
        <p:txBody>
          <a:bodyPr wrap="none">
            <a:spAutoFit/>
          </a:bodyPr>
          <a:lstStyle/>
          <a:p>
            <a:pPr algn="l"/>
            <a:r>
              <a:rPr lang="en-US" sz="1000" b="1" dirty="0">
                <a:solidFill>
                  <a:srgbClr val="4C4C4C"/>
                </a:solidFill>
                <a:cs typeface="Arial" charset="0"/>
              </a:rPr>
              <a:t>SFE2010</a:t>
            </a:r>
          </a:p>
          <a:p>
            <a:pPr algn="l">
              <a:buFontTx/>
              <a:buChar char="•"/>
            </a:pPr>
            <a:r>
              <a:rPr lang="en-US" sz="1000" dirty="0">
                <a:solidFill>
                  <a:srgbClr val="4C4C4C"/>
                </a:solidFill>
                <a:cs typeface="Arial" charset="0"/>
              </a:rPr>
              <a:t>48Port FE </a:t>
            </a:r>
          </a:p>
          <a:p>
            <a:pPr algn="l">
              <a:buFontTx/>
              <a:buChar char="•"/>
            </a:pPr>
            <a:r>
              <a:rPr lang="en-US" sz="1000" dirty="0">
                <a:solidFill>
                  <a:srgbClr val="4C4C4C"/>
                </a:solidFill>
                <a:cs typeface="Arial" charset="0"/>
              </a:rPr>
              <a:t>Adv QoS, Mgmt, </a:t>
            </a:r>
            <a:r>
              <a:rPr lang="en-US" sz="1000" dirty="0" smtClean="0">
                <a:solidFill>
                  <a:srgbClr val="4C4C4C"/>
                </a:solidFill>
                <a:cs typeface="Arial" charset="0"/>
              </a:rPr>
              <a:t>Security</a:t>
            </a:r>
            <a:endParaRPr lang="en-US" sz="1000" dirty="0">
              <a:solidFill>
                <a:srgbClr val="4C4C4C"/>
              </a:solidFill>
              <a:cs typeface="Arial" charset="0"/>
            </a:endParaRPr>
          </a:p>
        </p:txBody>
      </p:sp>
      <p:pic>
        <p:nvPicPr>
          <p:cNvPr id="24604" name="Picture 69" descr="BP 48 copy"/>
          <p:cNvPicPr>
            <a:picLocks noChangeAspect="1" noChangeArrowheads="1"/>
          </p:cNvPicPr>
          <p:nvPr/>
        </p:nvPicPr>
        <p:blipFill>
          <a:blip r:embed="rId4"/>
          <a:srcRect/>
          <a:stretch>
            <a:fillRect/>
          </a:stretch>
        </p:blipFill>
        <p:spPr bwMode="auto">
          <a:xfrm>
            <a:off x="539752" y="2539341"/>
            <a:ext cx="1800000" cy="190400"/>
          </a:xfrm>
          <a:prstGeom prst="rect">
            <a:avLst/>
          </a:prstGeom>
          <a:noFill/>
          <a:ln w="9525">
            <a:noFill/>
            <a:miter lim="800000"/>
            <a:headEnd/>
            <a:tailEnd/>
          </a:ln>
        </p:spPr>
      </p:pic>
      <p:sp>
        <p:nvSpPr>
          <p:cNvPr id="24601" name="Text Box 71"/>
          <p:cNvSpPr txBox="1">
            <a:spLocks noChangeArrowheads="1"/>
          </p:cNvSpPr>
          <p:nvPr/>
        </p:nvSpPr>
        <p:spPr bwMode="auto">
          <a:xfrm>
            <a:off x="2400301" y="1524928"/>
            <a:ext cx="1662113" cy="554038"/>
          </a:xfrm>
          <a:prstGeom prst="rect">
            <a:avLst/>
          </a:prstGeom>
          <a:noFill/>
          <a:ln w="9525">
            <a:noFill/>
            <a:miter lim="800000"/>
            <a:headEnd/>
            <a:tailEnd/>
          </a:ln>
        </p:spPr>
        <p:txBody>
          <a:bodyPr wrap="none">
            <a:spAutoFit/>
          </a:bodyPr>
          <a:lstStyle/>
          <a:p>
            <a:pPr algn="l"/>
            <a:r>
              <a:rPr lang="en-US" sz="1000" b="1" dirty="0">
                <a:solidFill>
                  <a:srgbClr val="4C4C4C"/>
                </a:solidFill>
                <a:cs typeface="Arial" charset="0"/>
              </a:rPr>
              <a:t>SFE2010P</a:t>
            </a:r>
          </a:p>
          <a:p>
            <a:pPr algn="l">
              <a:buFontTx/>
              <a:buChar char="•"/>
            </a:pPr>
            <a:r>
              <a:rPr lang="en-US" sz="1000" dirty="0">
                <a:solidFill>
                  <a:srgbClr val="4C4C4C"/>
                </a:solidFill>
                <a:cs typeface="Arial" charset="0"/>
              </a:rPr>
              <a:t>48 Port FE with PoE</a:t>
            </a:r>
          </a:p>
          <a:p>
            <a:pPr algn="l">
              <a:buFontTx/>
              <a:buChar char="•"/>
            </a:pPr>
            <a:r>
              <a:rPr lang="en-US" sz="1000" dirty="0">
                <a:solidFill>
                  <a:srgbClr val="4C4C4C"/>
                </a:solidFill>
                <a:cs typeface="Arial" charset="0"/>
              </a:rPr>
              <a:t>Adv QoS, Mgmt, </a:t>
            </a:r>
            <a:r>
              <a:rPr lang="en-US" sz="1000" dirty="0" smtClean="0">
                <a:solidFill>
                  <a:srgbClr val="4C4C4C"/>
                </a:solidFill>
                <a:cs typeface="Arial" charset="0"/>
              </a:rPr>
              <a:t>Security</a:t>
            </a:r>
            <a:endParaRPr lang="en-US" sz="1000" dirty="0">
              <a:solidFill>
                <a:srgbClr val="4C4C4C"/>
              </a:solidFill>
              <a:cs typeface="Arial" charset="0"/>
            </a:endParaRPr>
          </a:p>
        </p:txBody>
      </p:sp>
      <p:pic>
        <p:nvPicPr>
          <p:cNvPr id="24602" name="Picture 72" descr="BP 48 copy"/>
          <p:cNvPicPr>
            <a:picLocks noChangeAspect="1" noChangeArrowheads="1"/>
          </p:cNvPicPr>
          <p:nvPr/>
        </p:nvPicPr>
        <p:blipFill>
          <a:blip r:embed="rId4"/>
          <a:srcRect/>
          <a:stretch>
            <a:fillRect/>
          </a:stretch>
        </p:blipFill>
        <p:spPr bwMode="auto">
          <a:xfrm>
            <a:off x="539752" y="1650340"/>
            <a:ext cx="1800000" cy="190400"/>
          </a:xfrm>
          <a:prstGeom prst="rect">
            <a:avLst/>
          </a:prstGeom>
          <a:noFill/>
          <a:ln w="9525">
            <a:noFill/>
            <a:miter lim="800000"/>
            <a:headEnd/>
            <a:tailEnd/>
          </a:ln>
        </p:spPr>
      </p:pic>
      <p:sp>
        <p:nvSpPr>
          <p:cNvPr id="24599" name="Text Box 74"/>
          <p:cNvSpPr txBox="1">
            <a:spLocks noChangeArrowheads="1"/>
          </p:cNvSpPr>
          <p:nvPr/>
        </p:nvSpPr>
        <p:spPr bwMode="auto">
          <a:xfrm>
            <a:off x="6650037" y="2429798"/>
            <a:ext cx="1662113" cy="554038"/>
          </a:xfrm>
          <a:prstGeom prst="rect">
            <a:avLst/>
          </a:prstGeom>
          <a:noFill/>
          <a:ln w="9525">
            <a:noFill/>
            <a:miter lim="800000"/>
            <a:headEnd/>
            <a:tailEnd/>
          </a:ln>
        </p:spPr>
        <p:txBody>
          <a:bodyPr wrap="none">
            <a:spAutoFit/>
          </a:bodyPr>
          <a:lstStyle/>
          <a:p>
            <a:pPr algn="l"/>
            <a:r>
              <a:rPr lang="en-US" sz="1000" b="1" dirty="0">
                <a:solidFill>
                  <a:srgbClr val="4C4C4C"/>
                </a:solidFill>
                <a:cs typeface="Arial" charset="0"/>
              </a:rPr>
              <a:t>SGE2010</a:t>
            </a:r>
          </a:p>
          <a:p>
            <a:pPr algn="l">
              <a:buFontTx/>
              <a:buChar char="•"/>
            </a:pPr>
            <a:r>
              <a:rPr lang="en-US" sz="1000" dirty="0">
                <a:solidFill>
                  <a:srgbClr val="4C4C4C"/>
                </a:solidFill>
                <a:cs typeface="Arial" charset="0"/>
              </a:rPr>
              <a:t>48 Port GE </a:t>
            </a:r>
          </a:p>
          <a:p>
            <a:pPr algn="l">
              <a:buFontTx/>
              <a:buChar char="•"/>
            </a:pPr>
            <a:r>
              <a:rPr lang="en-US" sz="1000" dirty="0">
                <a:solidFill>
                  <a:srgbClr val="4C4C4C"/>
                </a:solidFill>
                <a:cs typeface="Arial" charset="0"/>
              </a:rPr>
              <a:t>Adv QoS, Mgmt, </a:t>
            </a:r>
            <a:r>
              <a:rPr lang="en-US" sz="1000" dirty="0" smtClean="0">
                <a:solidFill>
                  <a:srgbClr val="4C4C4C"/>
                </a:solidFill>
                <a:cs typeface="Arial" charset="0"/>
              </a:rPr>
              <a:t>Security</a:t>
            </a:r>
            <a:endParaRPr lang="en-US" sz="1000" dirty="0">
              <a:solidFill>
                <a:srgbClr val="4C4C4C"/>
              </a:solidFill>
              <a:cs typeface="Arial" charset="0"/>
            </a:endParaRPr>
          </a:p>
        </p:txBody>
      </p:sp>
      <p:pic>
        <p:nvPicPr>
          <p:cNvPr id="24600" name="Picture 75" descr="BP 48 copy"/>
          <p:cNvPicPr>
            <a:picLocks noChangeAspect="1" noChangeArrowheads="1"/>
          </p:cNvPicPr>
          <p:nvPr/>
        </p:nvPicPr>
        <p:blipFill>
          <a:blip r:embed="rId4"/>
          <a:srcRect/>
          <a:stretch>
            <a:fillRect/>
          </a:stretch>
        </p:blipFill>
        <p:spPr bwMode="auto">
          <a:xfrm>
            <a:off x="4694238" y="2615535"/>
            <a:ext cx="1800000" cy="190400"/>
          </a:xfrm>
          <a:prstGeom prst="rect">
            <a:avLst/>
          </a:prstGeom>
          <a:noFill/>
          <a:ln w="9525">
            <a:noFill/>
            <a:miter lim="800000"/>
            <a:headEnd/>
            <a:tailEnd/>
          </a:ln>
        </p:spPr>
      </p:pic>
      <p:sp>
        <p:nvSpPr>
          <p:cNvPr id="24597" name="Text Box 77"/>
          <p:cNvSpPr txBox="1">
            <a:spLocks noChangeArrowheads="1"/>
          </p:cNvSpPr>
          <p:nvPr/>
        </p:nvSpPr>
        <p:spPr bwMode="auto">
          <a:xfrm>
            <a:off x="6670676" y="1521748"/>
            <a:ext cx="1662113" cy="708026"/>
          </a:xfrm>
          <a:prstGeom prst="rect">
            <a:avLst/>
          </a:prstGeom>
          <a:noFill/>
          <a:ln w="9525">
            <a:noFill/>
            <a:miter lim="800000"/>
            <a:headEnd/>
            <a:tailEnd/>
          </a:ln>
        </p:spPr>
        <p:txBody>
          <a:bodyPr wrap="none">
            <a:spAutoFit/>
          </a:bodyPr>
          <a:lstStyle/>
          <a:p>
            <a:pPr algn="l"/>
            <a:r>
              <a:rPr lang="en-US" sz="1000" b="1" dirty="0">
                <a:solidFill>
                  <a:srgbClr val="4C4C4C"/>
                </a:solidFill>
                <a:cs typeface="Arial" charset="0"/>
              </a:rPr>
              <a:t>SGE2010P</a:t>
            </a:r>
          </a:p>
          <a:p>
            <a:pPr algn="l">
              <a:buFontTx/>
              <a:buChar char="•"/>
            </a:pPr>
            <a:r>
              <a:rPr lang="en-US" sz="1000" dirty="0">
                <a:solidFill>
                  <a:srgbClr val="4C4C4C"/>
                </a:solidFill>
                <a:cs typeface="Arial" charset="0"/>
              </a:rPr>
              <a:t>48 Port GE with PoE</a:t>
            </a:r>
          </a:p>
          <a:p>
            <a:pPr algn="l">
              <a:buFontTx/>
              <a:buChar char="•"/>
            </a:pPr>
            <a:r>
              <a:rPr lang="en-US" sz="1000" dirty="0">
                <a:solidFill>
                  <a:srgbClr val="4C4C4C"/>
                </a:solidFill>
                <a:cs typeface="Arial" charset="0"/>
              </a:rPr>
              <a:t>Adv QoS, Mgmt, </a:t>
            </a:r>
            <a:r>
              <a:rPr lang="en-US" sz="1000" dirty="0" smtClean="0">
                <a:solidFill>
                  <a:srgbClr val="4C4C4C"/>
                </a:solidFill>
                <a:cs typeface="Arial" charset="0"/>
              </a:rPr>
              <a:t>Security</a:t>
            </a:r>
            <a:endParaRPr lang="en-US" sz="1000" dirty="0">
              <a:solidFill>
                <a:srgbClr val="4C4C4C"/>
              </a:solidFill>
              <a:cs typeface="Arial" charset="0"/>
            </a:endParaRPr>
          </a:p>
          <a:p>
            <a:pPr algn="l"/>
            <a:endParaRPr lang="en-US" sz="1000" dirty="0">
              <a:solidFill>
                <a:srgbClr val="4C4C4C"/>
              </a:solidFill>
              <a:cs typeface="Arial" charset="0"/>
            </a:endParaRPr>
          </a:p>
        </p:txBody>
      </p:sp>
      <p:pic>
        <p:nvPicPr>
          <p:cNvPr id="24598" name="Picture 78" descr="BP 48 copy"/>
          <p:cNvPicPr>
            <a:picLocks noChangeAspect="1" noChangeArrowheads="1"/>
          </p:cNvPicPr>
          <p:nvPr/>
        </p:nvPicPr>
        <p:blipFill>
          <a:blip r:embed="rId4"/>
          <a:srcRect/>
          <a:stretch>
            <a:fillRect/>
          </a:stretch>
        </p:blipFill>
        <p:spPr bwMode="auto">
          <a:xfrm>
            <a:off x="4694238" y="1678910"/>
            <a:ext cx="1800000" cy="190400"/>
          </a:xfrm>
          <a:prstGeom prst="rect">
            <a:avLst/>
          </a:prstGeom>
          <a:noFill/>
          <a:ln w="9525">
            <a:noFill/>
            <a:miter lim="800000"/>
            <a:headEnd/>
            <a:tailEnd/>
          </a:ln>
        </p:spPr>
      </p:pic>
      <p:sp>
        <p:nvSpPr>
          <p:cNvPr id="31" name="Title 7"/>
          <p:cNvSpPr txBox="1">
            <a:spLocks/>
          </p:cNvSpPr>
          <p:nvPr/>
        </p:nvSpPr>
        <p:spPr>
          <a:xfrm>
            <a:off x="229702" y="432215"/>
            <a:ext cx="8588861" cy="838200"/>
          </a:xfrm>
          <a:prstGeom prst="rect">
            <a:avLst/>
          </a:prstGeom>
        </p:spPr>
        <p:txBody>
          <a:bodyPr vert="horz" lIns="82296" tIns="45720" rIns="82296" bIns="45720" rtlCol="0" anchor="b" anchorCtr="0">
            <a:noAutofit/>
          </a:bodyPr>
          <a:lstStyle>
            <a:lvl1pPr algn="l" defTabSz="914400" rtl="0" eaLnBrk="1" latinLnBrk="0" hangingPunct="1">
              <a:lnSpc>
                <a:spcPct val="80000"/>
              </a:lnSpc>
              <a:spcBef>
                <a:spcPct val="0"/>
              </a:spcBef>
              <a:buNone/>
              <a:defRPr lang="en-US" sz="3600" b="0" kern="1200" spc="-10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Cisco </a:t>
            </a:r>
            <a:r>
              <a:rPr lang="en-US" dirty="0" smtClean="0"/>
              <a:t>Stackable </a:t>
            </a:r>
            <a:r>
              <a:rPr lang="en-US" dirty="0" smtClean="0"/>
              <a:t>Switches</a:t>
            </a:r>
            <a:endParaRPr lang="en-US" dirty="0"/>
          </a:p>
        </p:txBody>
      </p:sp>
    </p:spTree>
    <p:custDataLst>
      <p:tags r:id="rId1"/>
    </p:custDataLst>
    <p:extLst>
      <p:ext uri="{BB962C8B-B14F-4D97-AF65-F5344CB8AC3E}">
        <p14:creationId xmlns:p14="http://schemas.microsoft.com/office/powerpoint/2010/main" val="3301595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l" defTabSz="814388" eaLnBrk="1" hangingPunct="1">
              <a:lnSpc>
                <a:spcPct val="90000"/>
              </a:lnSpc>
              <a:defRPr/>
            </a:pPr>
            <a:r>
              <a:rPr lang="en-US" sz="3200" kern="1200" dirty="0" smtClean="0"/>
              <a:t>Switch Stacking</a:t>
            </a:r>
            <a:endParaRPr lang="en-US" sz="3200" kern="1200" dirty="0" smtClean="0"/>
          </a:p>
        </p:txBody>
      </p:sp>
      <p:sp>
        <p:nvSpPr>
          <p:cNvPr id="27651" name="Text Box 4"/>
          <p:cNvSpPr txBox="1">
            <a:spLocks noChangeArrowheads="1"/>
          </p:cNvSpPr>
          <p:nvPr/>
        </p:nvSpPr>
        <p:spPr bwMode="auto">
          <a:xfrm>
            <a:off x="304800" y="1209175"/>
            <a:ext cx="8153400" cy="3083921"/>
          </a:xfrm>
          <a:prstGeom prst="rect">
            <a:avLst/>
          </a:prstGeom>
          <a:noFill/>
          <a:ln w="9525">
            <a:noFill/>
            <a:miter lim="800000"/>
            <a:headEnd/>
            <a:tailEnd/>
          </a:ln>
        </p:spPr>
        <p:txBody>
          <a:bodyPr>
            <a:spAutoFit/>
          </a:bodyPr>
          <a:lstStyle/>
          <a:p>
            <a:pPr algn="l">
              <a:spcBef>
                <a:spcPct val="20000"/>
              </a:spcBef>
              <a:buClr>
                <a:schemeClr val="tx2"/>
              </a:buClr>
              <a:buFontTx/>
              <a:buChar char="•"/>
            </a:pPr>
            <a:r>
              <a:rPr lang="en-US" dirty="0">
                <a:solidFill>
                  <a:srgbClr val="4C4C4C"/>
                </a:solidFill>
              </a:rPr>
              <a:t>Number of Stacking Units – Up to 6 units with support up to 192 10/100 </a:t>
            </a:r>
            <a:r>
              <a:rPr lang="en-US" dirty="0" smtClean="0">
                <a:solidFill>
                  <a:srgbClr val="4C4C4C"/>
                </a:solidFill>
              </a:rPr>
              <a:t>ports / GB ports</a:t>
            </a:r>
            <a:endParaRPr lang="en-US" dirty="0">
              <a:solidFill>
                <a:srgbClr val="4C4C4C"/>
              </a:solidFill>
            </a:endParaRPr>
          </a:p>
          <a:p>
            <a:pPr algn="l">
              <a:spcBef>
                <a:spcPct val="20000"/>
              </a:spcBef>
              <a:buClr>
                <a:schemeClr val="tx2"/>
              </a:buClr>
              <a:buFontTx/>
              <a:buChar char="•"/>
            </a:pPr>
            <a:r>
              <a:rPr lang="en-US" dirty="0">
                <a:solidFill>
                  <a:srgbClr val="4C4C4C"/>
                </a:solidFill>
              </a:rPr>
              <a:t>Stacking Topology - The stack is managed as a single virtual switch. The topology can be Ring or Chain. In the event of a link failure, the ring topology fails to a chain topology.</a:t>
            </a:r>
          </a:p>
          <a:p>
            <a:pPr algn="l">
              <a:spcBef>
                <a:spcPct val="20000"/>
              </a:spcBef>
              <a:buClr>
                <a:schemeClr val="tx2"/>
              </a:buClr>
              <a:buFontTx/>
              <a:buChar char="•"/>
            </a:pPr>
            <a:r>
              <a:rPr lang="en-US" dirty="0">
                <a:solidFill>
                  <a:srgbClr val="4C4C4C"/>
                </a:solidFill>
              </a:rPr>
              <a:t>Hot Insertion and Removal – It’s possible to add or remove units from a running stack with no service loss</a:t>
            </a:r>
          </a:p>
          <a:p>
            <a:pPr>
              <a:spcBef>
                <a:spcPct val="20000"/>
              </a:spcBef>
              <a:buClr>
                <a:schemeClr val="tx2"/>
              </a:buClr>
              <a:buFontTx/>
              <a:buChar char="•"/>
            </a:pPr>
            <a:endParaRPr lang="en-US" sz="1600" dirty="0">
              <a:solidFill>
                <a:srgbClr val="4C4C4C"/>
              </a:solidFill>
            </a:endParaRPr>
          </a:p>
          <a:p>
            <a:pPr>
              <a:spcBef>
                <a:spcPct val="20000"/>
              </a:spcBef>
              <a:buClr>
                <a:schemeClr val="tx2"/>
              </a:buClr>
            </a:pPr>
            <a:endParaRPr lang="en-US" sz="1600" dirty="0">
              <a:solidFill>
                <a:srgbClr val="4C4C4C"/>
              </a:solidFill>
            </a:endParaRPr>
          </a:p>
          <a:p>
            <a:endParaRPr lang="en-US" sz="1600" dirty="0">
              <a:solidFill>
                <a:srgbClr val="4C4C4C"/>
              </a:solidFill>
            </a:endParaRPr>
          </a:p>
        </p:txBody>
      </p:sp>
      <p:pic>
        <p:nvPicPr>
          <p:cNvPr id="27652" name="Picture 5" descr="slm248g4s_stack123_small3"/>
          <p:cNvPicPr>
            <a:picLocks noChangeAspect="1" noChangeArrowheads="1"/>
          </p:cNvPicPr>
          <p:nvPr/>
        </p:nvPicPr>
        <p:blipFill>
          <a:blip r:embed="rId3"/>
          <a:srcRect/>
          <a:stretch>
            <a:fillRect/>
          </a:stretch>
        </p:blipFill>
        <p:spPr bwMode="auto">
          <a:xfrm>
            <a:off x="685800" y="3352800"/>
            <a:ext cx="5038725" cy="2857500"/>
          </a:xfrm>
          <a:prstGeom prst="rect">
            <a:avLst/>
          </a:prstGeom>
          <a:noFill/>
          <a:ln w="9525">
            <a:noFill/>
            <a:miter lim="800000"/>
            <a:headEnd/>
            <a:tailEnd/>
          </a:ln>
        </p:spPr>
      </p:pic>
      <p:grpSp>
        <p:nvGrpSpPr>
          <p:cNvPr id="2" name="Group 7"/>
          <p:cNvGrpSpPr>
            <a:grpSpLocks/>
          </p:cNvGrpSpPr>
          <p:nvPr/>
        </p:nvGrpSpPr>
        <p:grpSpPr bwMode="auto">
          <a:xfrm>
            <a:off x="5922981" y="3319461"/>
            <a:ext cx="2748179" cy="2743200"/>
            <a:chOff x="920" y="760"/>
            <a:chExt cx="3149" cy="3144"/>
          </a:xfrm>
        </p:grpSpPr>
        <p:pic>
          <p:nvPicPr>
            <p:cNvPr id="27655" name="Picture 8"/>
            <p:cNvPicPr>
              <a:picLocks noChangeAspect="1" noChangeArrowheads="1"/>
            </p:cNvPicPr>
            <p:nvPr/>
          </p:nvPicPr>
          <p:blipFill>
            <a:blip r:embed="rId4"/>
            <a:srcRect/>
            <a:stretch>
              <a:fillRect/>
            </a:stretch>
          </p:blipFill>
          <p:spPr bwMode="auto">
            <a:xfrm>
              <a:off x="1392" y="1056"/>
              <a:ext cx="1392" cy="1290"/>
            </a:xfrm>
            <a:prstGeom prst="rect">
              <a:avLst/>
            </a:prstGeom>
            <a:noFill/>
            <a:ln w="9525">
              <a:noFill/>
              <a:miter lim="800000"/>
              <a:headEnd/>
              <a:tailEnd/>
            </a:ln>
          </p:spPr>
        </p:pic>
        <p:pic>
          <p:nvPicPr>
            <p:cNvPr id="27656" name="Picture 9"/>
            <p:cNvPicPr>
              <a:picLocks noChangeAspect="1" noChangeArrowheads="1"/>
            </p:cNvPicPr>
            <p:nvPr/>
          </p:nvPicPr>
          <p:blipFill>
            <a:blip r:embed="rId5"/>
            <a:srcRect/>
            <a:stretch>
              <a:fillRect/>
            </a:stretch>
          </p:blipFill>
          <p:spPr bwMode="auto">
            <a:xfrm>
              <a:off x="2750" y="2728"/>
              <a:ext cx="1266" cy="1176"/>
            </a:xfrm>
            <a:prstGeom prst="rect">
              <a:avLst/>
            </a:prstGeom>
            <a:noFill/>
            <a:ln w="9525">
              <a:noFill/>
              <a:miter lim="800000"/>
              <a:headEnd/>
              <a:tailEnd/>
            </a:ln>
          </p:spPr>
        </p:pic>
        <p:sp>
          <p:nvSpPr>
            <p:cNvPr id="27657" name="Text Box 10"/>
            <p:cNvSpPr txBox="1">
              <a:spLocks noChangeArrowheads="1"/>
            </p:cNvSpPr>
            <p:nvPr/>
          </p:nvSpPr>
          <p:spPr bwMode="auto">
            <a:xfrm>
              <a:off x="2510" y="760"/>
              <a:ext cx="1557" cy="487"/>
            </a:xfrm>
            <a:prstGeom prst="rect">
              <a:avLst/>
            </a:prstGeom>
            <a:noFill/>
            <a:ln w="9525">
              <a:noFill/>
              <a:miter lim="800000"/>
              <a:headEnd/>
              <a:tailEnd/>
            </a:ln>
          </p:spPr>
          <p:txBody>
            <a:bodyPr wrap="square">
              <a:spAutoFit/>
            </a:bodyPr>
            <a:lstStyle/>
            <a:p>
              <a:pPr eaLnBrk="0" hangingPunct="0">
                <a:spcBef>
                  <a:spcPct val="50000"/>
                </a:spcBef>
              </a:pPr>
              <a:r>
                <a:rPr lang="en-US" b="1" dirty="0">
                  <a:solidFill>
                    <a:srgbClr val="FF3300"/>
                  </a:solidFill>
                  <a:latin typeface="Times" pitchFamily="18" charset="0"/>
                  <a:cs typeface="Arial" charset="0"/>
                </a:rPr>
                <a:t>RING</a:t>
              </a:r>
            </a:p>
          </p:txBody>
        </p:sp>
        <p:sp>
          <p:nvSpPr>
            <p:cNvPr id="27658" name="Text Box 11"/>
            <p:cNvSpPr txBox="1">
              <a:spLocks noChangeArrowheads="1"/>
            </p:cNvSpPr>
            <p:nvPr/>
          </p:nvSpPr>
          <p:spPr bwMode="auto">
            <a:xfrm>
              <a:off x="1171" y="2434"/>
              <a:ext cx="1450" cy="487"/>
            </a:xfrm>
            <a:prstGeom prst="rect">
              <a:avLst/>
            </a:prstGeom>
            <a:noFill/>
            <a:ln w="9525">
              <a:noFill/>
              <a:miter lim="800000"/>
              <a:headEnd/>
              <a:tailEnd/>
            </a:ln>
          </p:spPr>
          <p:txBody>
            <a:bodyPr wrap="square">
              <a:spAutoFit/>
            </a:bodyPr>
            <a:lstStyle/>
            <a:p>
              <a:pPr eaLnBrk="0" hangingPunct="0">
                <a:spcBef>
                  <a:spcPct val="50000"/>
                </a:spcBef>
              </a:pPr>
              <a:r>
                <a:rPr lang="en-US" b="1" dirty="0">
                  <a:solidFill>
                    <a:srgbClr val="FF3300"/>
                  </a:solidFill>
                  <a:latin typeface="Times" pitchFamily="18" charset="0"/>
                  <a:cs typeface="Arial" charset="0"/>
                </a:rPr>
                <a:t>Chain</a:t>
              </a:r>
            </a:p>
          </p:txBody>
        </p:sp>
        <p:pic>
          <p:nvPicPr>
            <p:cNvPr id="27659" name="Picture 12" descr="MCj03645720000[1]"/>
            <p:cNvPicPr>
              <a:picLocks noChangeAspect="1" noChangeArrowheads="1"/>
            </p:cNvPicPr>
            <p:nvPr/>
          </p:nvPicPr>
          <p:blipFill>
            <a:blip r:embed="rId6"/>
            <a:srcRect/>
            <a:stretch>
              <a:fillRect/>
            </a:stretch>
          </p:blipFill>
          <p:spPr bwMode="auto">
            <a:xfrm>
              <a:off x="2928" y="1178"/>
              <a:ext cx="1141" cy="974"/>
            </a:xfrm>
            <a:prstGeom prst="rect">
              <a:avLst/>
            </a:prstGeom>
            <a:noFill/>
            <a:ln w="9525">
              <a:noFill/>
              <a:miter lim="800000"/>
              <a:headEnd/>
              <a:tailEnd/>
            </a:ln>
          </p:spPr>
        </p:pic>
        <p:pic>
          <p:nvPicPr>
            <p:cNvPr id="27660" name="Picture 13" descr="MCPE01441_0000[1]"/>
            <p:cNvPicPr>
              <a:picLocks noChangeAspect="1" noChangeArrowheads="1"/>
            </p:cNvPicPr>
            <p:nvPr/>
          </p:nvPicPr>
          <p:blipFill>
            <a:blip r:embed="rId7"/>
            <a:srcRect/>
            <a:stretch>
              <a:fillRect/>
            </a:stretch>
          </p:blipFill>
          <p:spPr bwMode="auto">
            <a:xfrm>
              <a:off x="920" y="2848"/>
              <a:ext cx="1824" cy="988"/>
            </a:xfrm>
            <a:prstGeom prst="rect">
              <a:avLst/>
            </a:prstGeom>
            <a:noFill/>
            <a:ln w="9525">
              <a:noFill/>
              <a:miter lim="800000"/>
              <a:headEnd/>
              <a:tailEnd/>
            </a:ln>
          </p:spPr>
        </p:pic>
      </p:grpSp>
      <p:sp>
        <p:nvSpPr>
          <p:cNvPr id="13" name="Oval 51"/>
          <p:cNvSpPr>
            <a:spLocks noChangeArrowheads="1"/>
          </p:cNvSpPr>
          <p:nvPr/>
        </p:nvSpPr>
        <p:spPr bwMode="auto">
          <a:xfrm>
            <a:off x="8937625" y="6621463"/>
            <a:ext cx="95250" cy="88900"/>
          </a:xfrm>
          <a:prstGeom prst="ellipse">
            <a:avLst/>
          </a:prstGeom>
          <a:solidFill>
            <a:schemeClr val="accent2"/>
          </a:solidFill>
          <a:ln w="9525">
            <a:solidFill>
              <a:schemeClr val="tx1"/>
            </a:solidFill>
            <a:round/>
            <a:headEnd/>
            <a:tailEnd/>
          </a:ln>
        </p:spPr>
        <p:txBody>
          <a:bodyPr wrap="none" anchor="ctr"/>
          <a:lstStyle/>
          <a:p>
            <a:endParaRPr lang="en-US" dirty="0"/>
          </a:p>
        </p:txBody>
      </p:sp>
    </p:spTree>
    <p:custDataLst>
      <p:tags r:id="rId1"/>
    </p:custDataLst>
    <p:extLst>
      <p:ext uri="{BB962C8B-B14F-4D97-AF65-F5344CB8AC3E}">
        <p14:creationId xmlns:p14="http://schemas.microsoft.com/office/powerpoint/2010/main" val="120812211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793751" y="304800"/>
            <a:ext cx="7435849" cy="838200"/>
          </a:xfrm>
        </p:spPr>
        <p:txBody>
          <a:bodyPr/>
          <a:lstStyle/>
          <a:p>
            <a:r>
              <a:rPr lang="en-US" dirty="0" smtClean="0"/>
              <a:t>Feature-Rich Switches Offer </a:t>
            </a:r>
            <a:br>
              <a:rPr lang="en-US" dirty="0" smtClean="0"/>
            </a:br>
            <a:r>
              <a:rPr lang="en-US" dirty="0" smtClean="0"/>
              <a:t>Best Value</a:t>
            </a:r>
            <a:endParaRPr lang="en-US" sz="2200" dirty="0" smtClean="0">
              <a:solidFill>
                <a:srgbClr val="8E8E95"/>
              </a:solidFill>
            </a:endParaRPr>
          </a:p>
        </p:txBody>
      </p:sp>
      <p:sp>
        <p:nvSpPr>
          <p:cNvPr id="14" name="Rectangle 55"/>
          <p:cNvSpPr>
            <a:spLocks noChangeArrowheads="1"/>
          </p:cNvSpPr>
          <p:nvPr/>
        </p:nvSpPr>
        <p:spPr bwMode="auto">
          <a:xfrm>
            <a:off x="1" y="1788362"/>
            <a:ext cx="9143999" cy="117513"/>
          </a:xfrm>
          <a:prstGeom prst="rect">
            <a:avLst/>
          </a:prstGeom>
          <a:gradFill rotWithShape="1">
            <a:gsLst>
              <a:gs pos="0">
                <a:srgbClr val="000000">
                  <a:alpha val="0"/>
                </a:srgbClr>
              </a:gs>
              <a:gs pos="100000">
                <a:srgbClr val="000000">
                  <a:alpha val="35001"/>
                </a:srgbClr>
              </a:gs>
            </a:gsLst>
            <a:lin ang="540000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5" name="Rectangle 55"/>
          <p:cNvSpPr>
            <a:spLocks noChangeArrowheads="1"/>
          </p:cNvSpPr>
          <p:nvPr/>
        </p:nvSpPr>
        <p:spPr bwMode="auto">
          <a:xfrm rot="10800000">
            <a:off x="0" y="6209497"/>
            <a:ext cx="9143999" cy="135359"/>
          </a:xfrm>
          <a:prstGeom prst="rect">
            <a:avLst/>
          </a:prstGeom>
          <a:gradFill rotWithShape="1">
            <a:gsLst>
              <a:gs pos="0">
                <a:srgbClr val="000000">
                  <a:alpha val="0"/>
                </a:srgbClr>
              </a:gs>
              <a:gs pos="100000">
                <a:srgbClr val="000000">
                  <a:alpha val="35001"/>
                </a:srgbClr>
              </a:gs>
            </a:gsLst>
            <a:lin ang="540000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grpSp>
        <p:nvGrpSpPr>
          <p:cNvPr id="2" name="Group 162"/>
          <p:cNvGrpSpPr/>
          <p:nvPr/>
        </p:nvGrpSpPr>
        <p:grpSpPr>
          <a:xfrm>
            <a:off x="7641271" y="1311738"/>
            <a:ext cx="1151234" cy="1151232"/>
            <a:chOff x="7335592" y="1790700"/>
            <a:chExt cx="1151234" cy="1151232"/>
          </a:xfrm>
        </p:grpSpPr>
        <p:sp>
          <p:nvSpPr>
            <p:cNvPr id="34" name="Oval 8"/>
            <p:cNvSpPr>
              <a:spLocks noChangeArrowheads="1"/>
            </p:cNvSpPr>
            <p:nvPr/>
          </p:nvSpPr>
          <p:spPr bwMode="auto">
            <a:xfrm>
              <a:off x="7335592" y="1790700"/>
              <a:ext cx="1151234" cy="1151232"/>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dirty="0"/>
            </a:p>
          </p:txBody>
        </p:sp>
        <p:sp>
          <p:nvSpPr>
            <p:cNvPr id="35" name="Oval 9"/>
            <p:cNvSpPr>
              <a:spLocks noChangeArrowheads="1"/>
            </p:cNvSpPr>
            <p:nvPr/>
          </p:nvSpPr>
          <p:spPr bwMode="auto">
            <a:xfrm>
              <a:off x="7385872" y="1840980"/>
              <a:ext cx="1050674" cy="1050673"/>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dirty="0"/>
            </a:p>
          </p:txBody>
        </p:sp>
      </p:grpSp>
      <p:sp>
        <p:nvSpPr>
          <p:cNvPr id="36" name="Oval 8"/>
          <p:cNvSpPr>
            <a:spLocks noChangeArrowheads="1"/>
          </p:cNvSpPr>
          <p:nvPr/>
        </p:nvSpPr>
        <p:spPr bwMode="auto">
          <a:xfrm>
            <a:off x="305001" y="1311738"/>
            <a:ext cx="1151234" cy="1151232"/>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dirty="0"/>
          </a:p>
        </p:txBody>
      </p:sp>
      <p:sp>
        <p:nvSpPr>
          <p:cNvPr id="37" name="Oval 9"/>
          <p:cNvSpPr>
            <a:spLocks noChangeArrowheads="1"/>
          </p:cNvSpPr>
          <p:nvPr/>
        </p:nvSpPr>
        <p:spPr bwMode="auto">
          <a:xfrm>
            <a:off x="355281" y="1362018"/>
            <a:ext cx="1050674" cy="1050673"/>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dirty="0"/>
          </a:p>
        </p:txBody>
      </p:sp>
      <p:grpSp>
        <p:nvGrpSpPr>
          <p:cNvPr id="3" name="Group 149"/>
          <p:cNvGrpSpPr/>
          <p:nvPr/>
        </p:nvGrpSpPr>
        <p:grpSpPr>
          <a:xfrm>
            <a:off x="1760673" y="1311738"/>
            <a:ext cx="1151234" cy="1151232"/>
            <a:chOff x="1958023" y="1790700"/>
            <a:chExt cx="1151234" cy="1151232"/>
          </a:xfrm>
        </p:grpSpPr>
        <p:sp>
          <p:nvSpPr>
            <p:cNvPr id="39" name="Oval 8"/>
            <p:cNvSpPr>
              <a:spLocks noChangeArrowheads="1"/>
            </p:cNvSpPr>
            <p:nvPr/>
          </p:nvSpPr>
          <p:spPr bwMode="auto">
            <a:xfrm>
              <a:off x="1958023" y="1790700"/>
              <a:ext cx="1151234" cy="1151232"/>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dirty="0"/>
            </a:p>
          </p:txBody>
        </p:sp>
        <p:sp>
          <p:nvSpPr>
            <p:cNvPr id="40" name="Oval 9"/>
            <p:cNvSpPr>
              <a:spLocks noChangeArrowheads="1"/>
            </p:cNvSpPr>
            <p:nvPr/>
          </p:nvSpPr>
          <p:spPr bwMode="auto">
            <a:xfrm>
              <a:off x="2008303" y="1840980"/>
              <a:ext cx="1050674" cy="1050673"/>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dirty="0"/>
            </a:p>
          </p:txBody>
        </p:sp>
      </p:grpSp>
      <p:grpSp>
        <p:nvGrpSpPr>
          <p:cNvPr id="4" name="Group 150"/>
          <p:cNvGrpSpPr/>
          <p:nvPr/>
        </p:nvGrpSpPr>
        <p:grpSpPr>
          <a:xfrm>
            <a:off x="3259496" y="1311738"/>
            <a:ext cx="1151234" cy="1151232"/>
            <a:chOff x="3327815" y="1790700"/>
            <a:chExt cx="1151234" cy="1151232"/>
          </a:xfrm>
        </p:grpSpPr>
        <p:sp>
          <p:nvSpPr>
            <p:cNvPr id="42" name="Oval 8"/>
            <p:cNvSpPr>
              <a:spLocks noChangeArrowheads="1"/>
            </p:cNvSpPr>
            <p:nvPr/>
          </p:nvSpPr>
          <p:spPr bwMode="auto">
            <a:xfrm>
              <a:off x="3327815" y="1790700"/>
              <a:ext cx="1151234" cy="1151232"/>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dirty="0"/>
            </a:p>
          </p:txBody>
        </p:sp>
        <p:sp>
          <p:nvSpPr>
            <p:cNvPr id="43" name="Oval 9"/>
            <p:cNvSpPr>
              <a:spLocks noChangeArrowheads="1"/>
            </p:cNvSpPr>
            <p:nvPr/>
          </p:nvSpPr>
          <p:spPr bwMode="auto">
            <a:xfrm>
              <a:off x="3378095" y="1840980"/>
              <a:ext cx="1050674" cy="1050673"/>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dirty="0"/>
            </a:p>
          </p:txBody>
        </p:sp>
      </p:grpSp>
      <p:sp>
        <p:nvSpPr>
          <p:cNvPr id="44" name="Oval 8"/>
          <p:cNvSpPr>
            <a:spLocks noChangeArrowheads="1"/>
          </p:cNvSpPr>
          <p:nvPr/>
        </p:nvSpPr>
        <p:spPr bwMode="auto">
          <a:xfrm>
            <a:off x="4697492" y="1311738"/>
            <a:ext cx="1151234" cy="1151232"/>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dirty="0"/>
          </a:p>
        </p:txBody>
      </p:sp>
      <p:sp>
        <p:nvSpPr>
          <p:cNvPr id="45" name="Oval 9"/>
          <p:cNvSpPr>
            <a:spLocks noChangeArrowheads="1"/>
          </p:cNvSpPr>
          <p:nvPr/>
        </p:nvSpPr>
        <p:spPr bwMode="auto">
          <a:xfrm>
            <a:off x="4747772" y="1362018"/>
            <a:ext cx="1050674" cy="1050673"/>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dirty="0"/>
          </a:p>
        </p:txBody>
      </p:sp>
      <p:grpSp>
        <p:nvGrpSpPr>
          <p:cNvPr id="5" name="Group 158"/>
          <p:cNvGrpSpPr/>
          <p:nvPr/>
        </p:nvGrpSpPr>
        <p:grpSpPr>
          <a:xfrm>
            <a:off x="6179271" y="1311738"/>
            <a:ext cx="1151234" cy="1151232"/>
            <a:chOff x="5991199" y="1790700"/>
            <a:chExt cx="1151234" cy="1151232"/>
          </a:xfrm>
        </p:grpSpPr>
        <p:sp>
          <p:nvSpPr>
            <p:cNvPr id="47" name="Oval 8"/>
            <p:cNvSpPr>
              <a:spLocks noChangeArrowheads="1"/>
            </p:cNvSpPr>
            <p:nvPr/>
          </p:nvSpPr>
          <p:spPr bwMode="auto">
            <a:xfrm>
              <a:off x="5991199" y="1790700"/>
              <a:ext cx="1151234" cy="1151232"/>
            </a:xfrm>
            <a:prstGeom prst="ellipse">
              <a:avLst/>
            </a:prstGeom>
            <a:gradFill rotWithShape="1">
              <a:gsLst>
                <a:gs pos="0">
                  <a:srgbClr val="FFFFFF">
                    <a:alpha val="68999"/>
                  </a:srgbClr>
                </a:gs>
                <a:gs pos="100000">
                  <a:srgbClr val="000000">
                    <a:alpha val="0"/>
                  </a:srgbClr>
                </a:gs>
              </a:gsLst>
              <a:lin ang="5400000" scaled="1"/>
            </a:gradFill>
            <a:ln w="9525" algn="ctr">
              <a:noFill/>
              <a:round/>
              <a:headEnd/>
              <a:tailEnd/>
            </a:ln>
          </p:spPr>
          <p:txBody>
            <a:bodyPr wrap="none" lIns="73025" tIns="36511" rIns="73025" bIns="36511" anchor="ctr"/>
            <a:lstStyle/>
            <a:p>
              <a:endParaRPr lang="en-US" dirty="0"/>
            </a:p>
          </p:txBody>
        </p:sp>
        <p:sp>
          <p:nvSpPr>
            <p:cNvPr id="48" name="Oval 9"/>
            <p:cNvSpPr>
              <a:spLocks noChangeArrowheads="1"/>
            </p:cNvSpPr>
            <p:nvPr/>
          </p:nvSpPr>
          <p:spPr bwMode="auto">
            <a:xfrm>
              <a:off x="6041479" y="1840980"/>
              <a:ext cx="1050674" cy="1050673"/>
            </a:xfrm>
            <a:prstGeom prst="ellipse">
              <a:avLst/>
            </a:prstGeom>
            <a:gradFill rotWithShape="1">
              <a:gsLst>
                <a:gs pos="0">
                  <a:srgbClr val="47B0D5">
                    <a:alpha val="75000"/>
                  </a:srgbClr>
                </a:gs>
                <a:gs pos="100000">
                  <a:srgbClr val="215163">
                    <a:alpha val="75000"/>
                  </a:srgbClr>
                </a:gs>
              </a:gsLst>
              <a:lin ang="5400000" scaled="1"/>
            </a:gradFill>
            <a:ln w="25400" algn="ctr">
              <a:solidFill>
                <a:srgbClr val="8E8E95"/>
              </a:solidFill>
              <a:round/>
              <a:headEnd/>
              <a:tailEnd/>
            </a:ln>
          </p:spPr>
          <p:txBody>
            <a:bodyPr lIns="82124" tIns="41061" rIns="82124" bIns="41061" anchor="ctr">
              <a:spAutoFit/>
            </a:bodyPr>
            <a:lstStyle/>
            <a:p>
              <a:endParaRPr lang="en-US" dirty="0"/>
            </a:p>
          </p:txBody>
        </p:sp>
      </p:grpSp>
      <p:sp>
        <p:nvSpPr>
          <p:cNvPr id="19" name="Rectangle 18"/>
          <p:cNvSpPr/>
          <p:nvPr/>
        </p:nvSpPr>
        <p:spPr>
          <a:xfrm>
            <a:off x="1632034" y="1901373"/>
            <a:ext cx="1435365" cy="4310742"/>
          </a:xfrm>
          <a:prstGeom prst="rect">
            <a:avLst/>
          </a:prstGeom>
          <a:gradFill rotWithShape="1">
            <a:gsLst>
              <a:gs pos="0">
                <a:schemeClr val="accent1">
                  <a:lumMod val="75000"/>
                  <a:alpha val="27000"/>
                </a:schemeClr>
              </a:gs>
              <a:gs pos="42000">
                <a:srgbClr val="015F85">
                  <a:alpha val="79000"/>
                </a:srgbClr>
              </a:gs>
              <a:gs pos="42000">
                <a:schemeClr val="accent1">
                  <a:lumMod val="50000"/>
                </a:schemeClr>
              </a:gs>
            </a:gsLst>
            <a:lin ang="5400000" scaled="1"/>
          </a:gradFill>
          <a:ln w="9525" algn="ctr">
            <a:noFill/>
            <a:miter lim="800000"/>
            <a:headEnd/>
            <a:tailEnd/>
          </a:ln>
          <a:effectLst/>
        </p:spPr>
        <p:txBody>
          <a:bodyPr wrap="none" lIns="73025" tIns="36511" rIns="73025" bIns="36511" anchor="ctr"/>
          <a:lstStyle/>
          <a:p>
            <a:pPr fontAlgn="auto">
              <a:spcBef>
                <a:spcPts val="0"/>
              </a:spcBef>
              <a:spcAft>
                <a:spcPts val="0"/>
              </a:spcAft>
              <a:defRPr/>
            </a:pPr>
            <a:endParaRPr lang="en-US" dirty="0">
              <a:latin typeface="+mn-lt"/>
              <a:cs typeface="+mn-cs"/>
            </a:endParaRPr>
          </a:p>
        </p:txBody>
      </p:sp>
      <p:sp>
        <p:nvSpPr>
          <p:cNvPr id="20" name="Rectangle 19"/>
          <p:cNvSpPr/>
          <p:nvPr/>
        </p:nvSpPr>
        <p:spPr>
          <a:xfrm>
            <a:off x="3104268" y="1901373"/>
            <a:ext cx="1435365" cy="4310742"/>
          </a:xfrm>
          <a:prstGeom prst="rect">
            <a:avLst/>
          </a:prstGeom>
          <a:gradFill rotWithShape="1">
            <a:gsLst>
              <a:gs pos="0">
                <a:schemeClr val="accent1">
                  <a:lumMod val="75000"/>
                  <a:alpha val="27000"/>
                </a:schemeClr>
              </a:gs>
              <a:gs pos="42000">
                <a:srgbClr val="015F85">
                  <a:alpha val="79000"/>
                </a:srgbClr>
              </a:gs>
              <a:gs pos="42000">
                <a:schemeClr val="accent1">
                  <a:lumMod val="50000"/>
                </a:schemeClr>
              </a:gs>
            </a:gsLst>
            <a:lin ang="5400000" scaled="1"/>
          </a:gradFill>
          <a:ln w="9525" algn="ctr">
            <a:noFill/>
            <a:miter lim="800000"/>
            <a:headEnd/>
            <a:tailEnd/>
          </a:ln>
          <a:effectLst/>
        </p:spPr>
        <p:txBody>
          <a:bodyPr wrap="none" lIns="73025" tIns="36511" rIns="73025" bIns="36511" anchor="ctr"/>
          <a:lstStyle/>
          <a:p>
            <a:pPr fontAlgn="auto">
              <a:spcBef>
                <a:spcPts val="0"/>
              </a:spcBef>
              <a:spcAft>
                <a:spcPts val="0"/>
              </a:spcAft>
              <a:defRPr/>
            </a:pPr>
            <a:endParaRPr lang="en-US" dirty="0">
              <a:latin typeface="+mn-lt"/>
              <a:cs typeface="+mn-cs"/>
            </a:endParaRPr>
          </a:p>
        </p:txBody>
      </p:sp>
      <p:sp>
        <p:nvSpPr>
          <p:cNvPr id="21" name="Rectangle 20"/>
          <p:cNvSpPr/>
          <p:nvPr/>
        </p:nvSpPr>
        <p:spPr>
          <a:xfrm>
            <a:off x="4576502" y="1901373"/>
            <a:ext cx="1435365" cy="4310742"/>
          </a:xfrm>
          <a:prstGeom prst="rect">
            <a:avLst/>
          </a:prstGeom>
          <a:gradFill rotWithShape="1">
            <a:gsLst>
              <a:gs pos="0">
                <a:schemeClr val="accent1">
                  <a:lumMod val="75000"/>
                  <a:alpha val="27000"/>
                </a:schemeClr>
              </a:gs>
              <a:gs pos="42000">
                <a:srgbClr val="015F85">
                  <a:alpha val="79000"/>
                </a:srgbClr>
              </a:gs>
              <a:gs pos="42000">
                <a:schemeClr val="accent1">
                  <a:lumMod val="50000"/>
                </a:schemeClr>
              </a:gs>
            </a:gsLst>
            <a:lin ang="5400000" scaled="1"/>
          </a:gradFill>
          <a:ln w="9525" algn="ctr">
            <a:noFill/>
            <a:miter lim="800000"/>
            <a:headEnd/>
            <a:tailEnd/>
          </a:ln>
          <a:effectLst/>
        </p:spPr>
        <p:txBody>
          <a:bodyPr wrap="none" lIns="73025" tIns="36511" rIns="73025" bIns="36511" anchor="ctr"/>
          <a:lstStyle/>
          <a:p>
            <a:pPr fontAlgn="auto">
              <a:spcBef>
                <a:spcPts val="0"/>
              </a:spcBef>
              <a:spcAft>
                <a:spcPts val="0"/>
              </a:spcAft>
              <a:defRPr/>
            </a:pPr>
            <a:endParaRPr lang="en-US" dirty="0">
              <a:latin typeface="+mn-lt"/>
              <a:cs typeface="+mn-cs"/>
            </a:endParaRPr>
          </a:p>
        </p:txBody>
      </p:sp>
      <p:sp>
        <p:nvSpPr>
          <p:cNvPr id="22" name="Rectangle 21"/>
          <p:cNvSpPr/>
          <p:nvPr/>
        </p:nvSpPr>
        <p:spPr>
          <a:xfrm>
            <a:off x="6048736" y="1901373"/>
            <a:ext cx="1435365" cy="4310742"/>
          </a:xfrm>
          <a:prstGeom prst="rect">
            <a:avLst/>
          </a:prstGeom>
          <a:gradFill rotWithShape="1">
            <a:gsLst>
              <a:gs pos="0">
                <a:schemeClr val="accent1">
                  <a:lumMod val="75000"/>
                  <a:alpha val="27000"/>
                </a:schemeClr>
              </a:gs>
              <a:gs pos="42000">
                <a:srgbClr val="015F85">
                  <a:alpha val="79000"/>
                </a:srgbClr>
              </a:gs>
              <a:gs pos="42000">
                <a:schemeClr val="accent1">
                  <a:lumMod val="50000"/>
                </a:schemeClr>
              </a:gs>
            </a:gsLst>
            <a:lin ang="5400000" scaled="1"/>
          </a:gradFill>
          <a:ln w="9525" algn="ctr">
            <a:noFill/>
            <a:miter lim="800000"/>
            <a:headEnd/>
            <a:tailEnd/>
          </a:ln>
          <a:effectLst/>
        </p:spPr>
        <p:txBody>
          <a:bodyPr wrap="none" lIns="73025" tIns="36511" rIns="73025" bIns="36511" anchor="ctr"/>
          <a:lstStyle/>
          <a:p>
            <a:pPr fontAlgn="auto">
              <a:spcBef>
                <a:spcPts val="0"/>
              </a:spcBef>
              <a:spcAft>
                <a:spcPts val="0"/>
              </a:spcAft>
              <a:defRPr/>
            </a:pPr>
            <a:endParaRPr lang="en-US" dirty="0">
              <a:latin typeface="+mn-lt"/>
              <a:cs typeface="+mn-cs"/>
            </a:endParaRPr>
          </a:p>
        </p:txBody>
      </p:sp>
      <p:sp>
        <p:nvSpPr>
          <p:cNvPr id="23" name="Rectangle 22"/>
          <p:cNvSpPr/>
          <p:nvPr/>
        </p:nvSpPr>
        <p:spPr>
          <a:xfrm>
            <a:off x="7520969" y="1901373"/>
            <a:ext cx="1435365" cy="4310742"/>
          </a:xfrm>
          <a:prstGeom prst="rect">
            <a:avLst/>
          </a:prstGeom>
          <a:gradFill rotWithShape="1">
            <a:gsLst>
              <a:gs pos="0">
                <a:schemeClr val="accent1">
                  <a:lumMod val="75000"/>
                  <a:alpha val="27000"/>
                </a:schemeClr>
              </a:gs>
              <a:gs pos="42000">
                <a:srgbClr val="015F85">
                  <a:alpha val="79000"/>
                </a:srgbClr>
              </a:gs>
              <a:gs pos="42000">
                <a:schemeClr val="accent1">
                  <a:lumMod val="50000"/>
                </a:schemeClr>
              </a:gs>
            </a:gsLst>
            <a:lin ang="5400000" scaled="1"/>
          </a:gradFill>
          <a:ln w="9525" algn="ctr">
            <a:noFill/>
            <a:miter lim="800000"/>
            <a:headEnd/>
            <a:tailEnd/>
          </a:ln>
          <a:effectLst/>
        </p:spPr>
        <p:txBody>
          <a:bodyPr wrap="none" lIns="73025" tIns="36511" rIns="73025" bIns="36511" anchor="ctr"/>
          <a:lstStyle/>
          <a:p>
            <a:pPr fontAlgn="auto">
              <a:spcBef>
                <a:spcPts val="0"/>
              </a:spcBef>
              <a:spcAft>
                <a:spcPts val="0"/>
              </a:spcAft>
              <a:defRPr/>
            </a:pPr>
            <a:endParaRPr lang="en-US" dirty="0">
              <a:latin typeface="+mn-lt"/>
              <a:cs typeface="+mn-cs"/>
            </a:endParaRPr>
          </a:p>
        </p:txBody>
      </p:sp>
      <p:sp>
        <p:nvSpPr>
          <p:cNvPr id="32" name="Rectangle 31"/>
          <p:cNvSpPr/>
          <p:nvPr/>
        </p:nvSpPr>
        <p:spPr>
          <a:xfrm>
            <a:off x="159800" y="1901373"/>
            <a:ext cx="1435365" cy="4310742"/>
          </a:xfrm>
          <a:prstGeom prst="rect">
            <a:avLst/>
          </a:prstGeom>
          <a:gradFill rotWithShape="1">
            <a:gsLst>
              <a:gs pos="0">
                <a:schemeClr val="accent1">
                  <a:lumMod val="75000"/>
                  <a:alpha val="27000"/>
                </a:schemeClr>
              </a:gs>
              <a:gs pos="42000">
                <a:srgbClr val="015F85">
                  <a:alpha val="79000"/>
                </a:srgbClr>
              </a:gs>
              <a:gs pos="42000">
                <a:schemeClr val="accent1">
                  <a:lumMod val="50000"/>
                </a:schemeClr>
              </a:gs>
            </a:gsLst>
            <a:lin ang="5400000" scaled="1"/>
          </a:gradFill>
          <a:ln w="9525" algn="ctr">
            <a:noFill/>
            <a:miter lim="800000"/>
            <a:headEnd/>
            <a:tailEnd/>
          </a:ln>
          <a:effectLst/>
        </p:spPr>
        <p:txBody>
          <a:bodyPr wrap="none" lIns="73025" tIns="36511" rIns="73025" bIns="36511" anchor="ctr"/>
          <a:lstStyle/>
          <a:p>
            <a:pPr fontAlgn="auto">
              <a:spcBef>
                <a:spcPts val="0"/>
              </a:spcBef>
              <a:spcAft>
                <a:spcPts val="0"/>
              </a:spcAft>
              <a:defRPr/>
            </a:pPr>
            <a:endParaRPr lang="en-US" dirty="0">
              <a:latin typeface="+mn-lt"/>
              <a:cs typeface="+mn-cs"/>
            </a:endParaRPr>
          </a:p>
        </p:txBody>
      </p:sp>
      <p:sp>
        <p:nvSpPr>
          <p:cNvPr id="49" name="Text Box 8"/>
          <p:cNvSpPr txBox="1">
            <a:spLocks noChangeArrowheads="1"/>
          </p:cNvSpPr>
          <p:nvPr/>
        </p:nvSpPr>
        <p:spPr bwMode="auto">
          <a:xfrm>
            <a:off x="1608054" y="2507796"/>
            <a:ext cx="1456473" cy="424602"/>
          </a:xfrm>
          <a:prstGeom prst="rect">
            <a:avLst/>
          </a:prstGeom>
          <a:noFill/>
          <a:ln w="9525">
            <a:noFill/>
            <a:miter lim="800000"/>
            <a:headEnd/>
            <a:tailEnd/>
          </a:ln>
        </p:spPr>
        <p:txBody>
          <a:bodyPr lIns="73025" tIns="36512" rIns="73025" bIns="36512">
            <a:spAutoFit/>
          </a:bodyPr>
          <a:lstStyle/>
          <a:p>
            <a:pPr algn="ctr" eaLnBrk="0" hangingPunct="0">
              <a:lnSpc>
                <a:spcPct val="95000"/>
              </a:lnSpc>
              <a:spcBef>
                <a:spcPct val="25000"/>
              </a:spcBef>
              <a:buClr>
                <a:schemeClr val="accent1"/>
              </a:buClr>
              <a:buFont typeface="Wingdings" pitchFamily="2" charset="2"/>
              <a:buNone/>
            </a:pPr>
            <a:r>
              <a:rPr lang="en-US" sz="1200" b="1" dirty="0">
                <a:solidFill>
                  <a:schemeClr val="accent3"/>
                </a:solidFill>
                <a:effectLst>
                  <a:outerShdw blurRad="50800" dist="38100" dir="5400000" algn="t" rotWithShape="0">
                    <a:prstClr val="black">
                      <a:alpha val="40000"/>
                    </a:prstClr>
                  </a:outerShdw>
                </a:effectLst>
              </a:rPr>
              <a:t>Layer 2/3 Switching</a:t>
            </a:r>
          </a:p>
        </p:txBody>
      </p:sp>
      <p:sp>
        <p:nvSpPr>
          <p:cNvPr id="50" name="Text Box 9"/>
          <p:cNvSpPr txBox="1">
            <a:spLocks noChangeArrowheads="1"/>
          </p:cNvSpPr>
          <p:nvPr/>
        </p:nvSpPr>
        <p:spPr bwMode="auto">
          <a:xfrm>
            <a:off x="3128864" y="2507796"/>
            <a:ext cx="1412498" cy="249170"/>
          </a:xfrm>
          <a:prstGeom prst="rect">
            <a:avLst/>
          </a:prstGeom>
          <a:noFill/>
          <a:ln w="9525">
            <a:noFill/>
            <a:miter lim="800000"/>
            <a:headEnd/>
            <a:tailEnd/>
          </a:ln>
        </p:spPr>
        <p:txBody>
          <a:bodyPr lIns="73025" tIns="36512" rIns="73025" bIns="36512">
            <a:spAutoFit/>
          </a:bodyPr>
          <a:lstStyle/>
          <a:p>
            <a:pPr algn="ctr" eaLnBrk="0" hangingPunct="0">
              <a:lnSpc>
                <a:spcPct val="95000"/>
              </a:lnSpc>
              <a:spcBef>
                <a:spcPct val="25000"/>
              </a:spcBef>
              <a:buClr>
                <a:schemeClr val="accent1"/>
              </a:buClr>
              <a:buFont typeface="Wingdings" pitchFamily="2" charset="2"/>
              <a:buNone/>
            </a:pPr>
            <a:r>
              <a:rPr lang="en-US" sz="1200" b="1" dirty="0">
                <a:solidFill>
                  <a:schemeClr val="accent3"/>
                </a:solidFill>
                <a:effectLst>
                  <a:outerShdw blurRad="50800" dist="38100" dir="5400000" algn="t" rotWithShape="0">
                    <a:prstClr val="black">
                      <a:alpha val="40000"/>
                    </a:prstClr>
                  </a:outerShdw>
                </a:effectLst>
              </a:rPr>
              <a:t>Security </a:t>
            </a:r>
          </a:p>
        </p:txBody>
      </p:sp>
      <p:sp>
        <p:nvSpPr>
          <p:cNvPr id="51" name="Text Box 10"/>
          <p:cNvSpPr txBox="1">
            <a:spLocks noChangeArrowheads="1"/>
          </p:cNvSpPr>
          <p:nvPr/>
        </p:nvSpPr>
        <p:spPr bwMode="auto">
          <a:xfrm>
            <a:off x="4567236" y="2507796"/>
            <a:ext cx="1411746" cy="424602"/>
          </a:xfrm>
          <a:prstGeom prst="rect">
            <a:avLst/>
          </a:prstGeom>
          <a:noFill/>
          <a:ln w="9525">
            <a:noFill/>
            <a:miter lim="800000"/>
            <a:headEnd/>
            <a:tailEnd/>
          </a:ln>
        </p:spPr>
        <p:txBody>
          <a:bodyPr wrap="square" lIns="73025" tIns="36512" rIns="73025" bIns="36512">
            <a:spAutoFit/>
          </a:bodyPr>
          <a:lstStyle/>
          <a:p>
            <a:pPr algn="ctr" eaLnBrk="0" hangingPunct="0">
              <a:lnSpc>
                <a:spcPct val="95000"/>
              </a:lnSpc>
              <a:spcBef>
                <a:spcPct val="25000"/>
              </a:spcBef>
              <a:buClr>
                <a:schemeClr val="accent1"/>
              </a:buClr>
              <a:buFont typeface="Wingdings" pitchFamily="2" charset="2"/>
              <a:buNone/>
            </a:pPr>
            <a:r>
              <a:rPr lang="en-US" sz="1200" b="1" dirty="0">
                <a:solidFill>
                  <a:schemeClr val="accent3"/>
                </a:solidFill>
                <a:effectLst>
                  <a:outerShdw blurRad="50800" dist="38100" dir="5400000" algn="t" rotWithShape="0">
                    <a:prstClr val="black">
                      <a:alpha val="40000"/>
                    </a:prstClr>
                  </a:outerShdw>
                </a:effectLst>
              </a:rPr>
              <a:t>Quality of </a:t>
            </a:r>
            <a:br>
              <a:rPr lang="en-US" sz="1200" b="1" dirty="0">
                <a:solidFill>
                  <a:schemeClr val="accent3"/>
                </a:solidFill>
                <a:effectLst>
                  <a:outerShdw blurRad="50800" dist="38100" dir="5400000" algn="t" rotWithShape="0">
                    <a:prstClr val="black">
                      <a:alpha val="40000"/>
                    </a:prstClr>
                  </a:outerShdw>
                </a:effectLst>
              </a:rPr>
            </a:br>
            <a:r>
              <a:rPr lang="en-US" sz="1200" b="1" dirty="0">
                <a:solidFill>
                  <a:schemeClr val="accent3"/>
                </a:solidFill>
                <a:effectLst>
                  <a:outerShdw blurRad="50800" dist="38100" dir="5400000" algn="t" rotWithShape="0">
                    <a:prstClr val="black">
                      <a:alpha val="40000"/>
                    </a:prstClr>
                  </a:outerShdw>
                </a:effectLst>
              </a:rPr>
              <a:t>Service</a:t>
            </a:r>
          </a:p>
        </p:txBody>
      </p:sp>
      <p:sp>
        <p:nvSpPr>
          <p:cNvPr id="56" name="Text Box 7"/>
          <p:cNvSpPr txBox="1">
            <a:spLocks noChangeArrowheads="1"/>
          </p:cNvSpPr>
          <p:nvPr/>
        </p:nvSpPr>
        <p:spPr bwMode="auto">
          <a:xfrm>
            <a:off x="-5931" y="2507796"/>
            <a:ext cx="1773098" cy="258403"/>
          </a:xfrm>
          <a:prstGeom prst="rect">
            <a:avLst/>
          </a:prstGeom>
          <a:noFill/>
          <a:ln w="9525">
            <a:noFill/>
            <a:miter lim="800000"/>
            <a:headEnd/>
            <a:tailEnd/>
          </a:ln>
        </p:spPr>
        <p:txBody>
          <a:bodyPr lIns="73025" tIns="36512" rIns="73025" bIns="36512">
            <a:spAutoFit/>
          </a:bodyPr>
          <a:lstStyle/>
          <a:p>
            <a:pPr algn="ctr" eaLnBrk="0" hangingPunct="0">
              <a:buClr>
                <a:schemeClr val="accent1"/>
              </a:buClr>
              <a:buFont typeface="Wingdings" pitchFamily="2" charset="2"/>
              <a:buNone/>
            </a:pPr>
            <a:r>
              <a:rPr lang="en-US" sz="1200" b="1" dirty="0">
                <a:solidFill>
                  <a:schemeClr val="accent3"/>
                </a:solidFill>
                <a:effectLst>
                  <a:outerShdw blurRad="50800" dist="38100" dir="5400000" algn="t" rotWithShape="0">
                    <a:prstClr val="black">
                      <a:alpha val="40000"/>
                    </a:prstClr>
                  </a:outerShdw>
                </a:effectLst>
              </a:rPr>
              <a:t>Performance</a:t>
            </a:r>
          </a:p>
        </p:txBody>
      </p:sp>
      <p:sp>
        <p:nvSpPr>
          <p:cNvPr id="57" name="Text Box 10"/>
          <p:cNvSpPr txBox="1">
            <a:spLocks noChangeArrowheads="1"/>
          </p:cNvSpPr>
          <p:nvPr/>
        </p:nvSpPr>
        <p:spPr bwMode="auto">
          <a:xfrm>
            <a:off x="6075401" y="2507796"/>
            <a:ext cx="1358974" cy="424602"/>
          </a:xfrm>
          <a:prstGeom prst="rect">
            <a:avLst/>
          </a:prstGeom>
          <a:noFill/>
          <a:ln w="9525">
            <a:noFill/>
            <a:miter lim="800000"/>
            <a:headEnd/>
            <a:tailEnd/>
          </a:ln>
        </p:spPr>
        <p:txBody>
          <a:bodyPr wrap="square" lIns="73025" tIns="36512" rIns="73025" bIns="36512">
            <a:spAutoFit/>
          </a:bodyPr>
          <a:lstStyle/>
          <a:p>
            <a:pPr algn="ctr" eaLnBrk="0" hangingPunct="0">
              <a:lnSpc>
                <a:spcPct val="95000"/>
              </a:lnSpc>
              <a:spcBef>
                <a:spcPct val="25000"/>
              </a:spcBef>
              <a:buClr>
                <a:schemeClr val="accent1"/>
              </a:buClr>
              <a:buFont typeface="Wingdings" pitchFamily="2" charset="2"/>
              <a:buNone/>
            </a:pPr>
            <a:r>
              <a:rPr lang="en-US" sz="1200" b="1" dirty="0">
                <a:solidFill>
                  <a:schemeClr val="accent3"/>
                </a:solidFill>
                <a:effectLst>
                  <a:outerShdw blurRad="50800" dist="38100" dir="5400000" algn="t" rotWithShape="0">
                    <a:prstClr val="black">
                      <a:alpha val="40000"/>
                    </a:prstClr>
                  </a:outerShdw>
                </a:effectLst>
              </a:rPr>
              <a:t>Management </a:t>
            </a:r>
            <a:r>
              <a:rPr lang="en-US" sz="1200" b="1" dirty="0" smtClean="0">
                <a:solidFill>
                  <a:schemeClr val="accent3"/>
                </a:solidFill>
                <a:effectLst>
                  <a:outerShdw blurRad="50800" dist="38100" dir="5400000" algn="t" rotWithShape="0">
                    <a:prstClr val="black">
                      <a:alpha val="40000"/>
                    </a:prstClr>
                  </a:outerShdw>
                </a:effectLst>
              </a:rPr>
              <a:t/>
            </a:r>
            <a:br>
              <a:rPr lang="en-US" sz="1200" b="1" dirty="0" smtClean="0">
                <a:solidFill>
                  <a:schemeClr val="accent3"/>
                </a:solidFill>
                <a:effectLst>
                  <a:outerShdw blurRad="50800" dist="38100" dir="5400000" algn="t" rotWithShape="0">
                    <a:prstClr val="black">
                      <a:alpha val="40000"/>
                    </a:prstClr>
                  </a:outerShdw>
                </a:effectLst>
              </a:rPr>
            </a:br>
            <a:r>
              <a:rPr lang="en-US" sz="1200" b="1" dirty="0" smtClean="0">
                <a:solidFill>
                  <a:schemeClr val="accent3"/>
                </a:solidFill>
                <a:effectLst>
                  <a:outerShdw blurRad="50800" dist="38100" dir="5400000" algn="t" rotWithShape="0">
                    <a:prstClr val="black">
                      <a:alpha val="40000"/>
                    </a:prstClr>
                  </a:outerShdw>
                </a:effectLst>
              </a:rPr>
              <a:t>and General</a:t>
            </a:r>
            <a:endParaRPr lang="en-US" sz="1200" b="1" dirty="0">
              <a:solidFill>
                <a:schemeClr val="accent3"/>
              </a:solidFill>
              <a:effectLst>
                <a:outerShdw blurRad="50800" dist="38100" dir="5400000" algn="t" rotWithShape="0">
                  <a:prstClr val="black">
                    <a:alpha val="40000"/>
                  </a:prstClr>
                </a:outerShdw>
              </a:effectLst>
            </a:endParaRPr>
          </a:p>
        </p:txBody>
      </p:sp>
      <p:sp>
        <p:nvSpPr>
          <p:cNvPr id="59" name="Text Box 10"/>
          <p:cNvSpPr txBox="1">
            <a:spLocks noChangeArrowheads="1"/>
          </p:cNvSpPr>
          <p:nvPr/>
        </p:nvSpPr>
        <p:spPr bwMode="auto">
          <a:xfrm>
            <a:off x="7437136" y="2507796"/>
            <a:ext cx="1559504" cy="600035"/>
          </a:xfrm>
          <a:prstGeom prst="rect">
            <a:avLst/>
          </a:prstGeom>
          <a:noFill/>
          <a:ln w="9525">
            <a:noFill/>
            <a:miter lim="800000"/>
            <a:headEnd/>
            <a:tailEnd/>
          </a:ln>
        </p:spPr>
        <p:txBody>
          <a:bodyPr wrap="square" lIns="73025" tIns="36512" rIns="73025" bIns="36512">
            <a:spAutoFit/>
          </a:bodyPr>
          <a:lstStyle/>
          <a:p>
            <a:pPr algn="ctr" eaLnBrk="0" hangingPunct="0">
              <a:lnSpc>
                <a:spcPct val="95000"/>
              </a:lnSpc>
              <a:spcBef>
                <a:spcPct val="25000"/>
              </a:spcBef>
              <a:buClr>
                <a:schemeClr val="accent1"/>
              </a:buClr>
              <a:buFont typeface="Wingdings" pitchFamily="2" charset="2"/>
              <a:buNone/>
            </a:pPr>
            <a:r>
              <a:rPr lang="en-US" sz="1200" b="1" dirty="0">
                <a:solidFill>
                  <a:schemeClr val="accent3"/>
                </a:solidFill>
                <a:effectLst>
                  <a:outerShdw blurRad="50800" dist="38100" dir="5400000" algn="t" rotWithShape="0">
                    <a:prstClr val="black">
                      <a:alpha val="40000"/>
                    </a:prstClr>
                  </a:outerShdw>
                </a:effectLst>
              </a:rPr>
              <a:t>Cisco</a:t>
            </a:r>
            <a:r>
              <a:rPr lang="en-US" sz="1200" b="1" baseline="30000" dirty="0">
                <a:solidFill>
                  <a:schemeClr val="accent3"/>
                </a:solidFill>
                <a:effectLst>
                  <a:outerShdw blurRad="50800" dist="38100" dir="5400000" algn="t" rotWithShape="0">
                    <a:prstClr val="black">
                      <a:alpha val="40000"/>
                    </a:prstClr>
                  </a:outerShdw>
                </a:effectLst>
              </a:rPr>
              <a:t>®</a:t>
            </a:r>
            <a:r>
              <a:rPr lang="en-US" sz="1200" b="1" dirty="0">
                <a:solidFill>
                  <a:schemeClr val="accent3"/>
                </a:solidFill>
                <a:effectLst>
                  <a:outerShdw blurRad="50800" dist="38100" dir="5400000" algn="t" rotWithShape="0">
                    <a:prstClr val="black">
                      <a:alpha val="40000"/>
                    </a:prstClr>
                  </a:outerShdw>
                </a:effectLst>
              </a:rPr>
              <a:t> Discovery</a:t>
            </a:r>
            <a:br>
              <a:rPr lang="en-US" sz="1200" b="1" dirty="0">
                <a:solidFill>
                  <a:schemeClr val="accent3"/>
                </a:solidFill>
                <a:effectLst>
                  <a:outerShdw blurRad="50800" dist="38100" dir="5400000" algn="t" rotWithShape="0">
                    <a:prstClr val="black">
                      <a:alpha val="40000"/>
                    </a:prstClr>
                  </a:outerShdw>
                </a:effectLst>
              </a:rPr>
            </a:br>
            <a:r>
              <a:rPr lang="en-US" sz="1200" b="1" dirty="0">
                <a:solidFill>
                  <a:schemeClr val="accent3"/>
                </a:solidFill>
                <a:effectLst>
                  <a:outerShdw blurRad="50800" dist="38100" dir="5400000" algn="t" rotWithShape="0">
                    <a:prstClr val="black">
                      <a:alpha val="40000"/>
                    </a:prstClr>
                  </a:outerShdw>
                </a:effectLst>
              </a:rPr>
              <a:t>Protocol and </a:t>
            </a:r>
            <a:r>
              <a:rPr lang="en-US" sz="1200" b="1" dirty="0" err="1" smtClean="0">
                <a:solidFill>
                  <a:schemeClr val="accent3"/>
                </a:solidFill>
                <a:effectLst>
                  <a:outerShdw blurRad="50800" dist="38100" dir="5400000" algn="t" rotWithShape="0">
                    <a:prstClr val="black">
                      <a:alpha val="40000"/>
                    </a:prstClr>
                  </a:outerShdw>
                </a:effectLst>
              </a:rPr>
              <a:t>Smartports</a:t>
            </a:r>
            <a:endParaRPr lang="en-US" sz="1200" b="1" dirty="0">
              <a:solidFill>
                <a:schemeClr val="accent3"/>
              </a:solidFill>
              <a:effectLst>
                <a:outerShdw blurRad="50800" dist="38100" dir="5400000" algn="t" rotWithShape="0">
                  <a:prstClr val="black">
                    <a:alpha val="40000"/>
                  </a:prstClr>
                </a:outerShdw>
              </a:effectLst>
            </a:endParaRPr>
          </a:p>
        </p:txBody>
      </p:sp>
      <p:pic>
        <p:nvPicPr>
          <p:cNvPr id="61" name="Picture 2"/>
          <p:cNvPicPr>
            <a:picLocks noChangeAspect="1" noChangeArrowheads="1"/>
          </p:cNvPicPr>
          <p:nvPr/>
        </p:nvPicPr>
        <p:blipFill>
          <a:blip r:embed="rId2" cstate="print"/>
          <a:srcRect/>
          <a:stretch>
            <a:fillRect/>
          </a:stretch>
        </p:blipFill>
        <p:spPr bwMode="auto">
          <a:xfrm>
            <a:off x="394896" y="1403813"/>
            <a:ext cx="971444" cy="967082"/>
          </a:xfrm>
          <a:prstGeom prst="ellipse">
            <a:avLst/>
          </a:prstGeom>
          <a:noFill/>
          <a:ln w="9525">
            <a:noFill/>
            <a:miter lim="800000"/>
            <a:headEnd/>
            <a:tailEnd/>
          </a:ln>
          <a:effectLst/>
        </p:spPr>
      </p:pic>
      <p:pic>
        <p:nvPicPr>
          <p:cNvPr id="62" name="Picture 61" descr="Untitled-158.png"/>
          <p:cNvPicPr>
            <a:picLocks noChangeAspect="1"/>
          </p:cNvPicPr>
          <p:nvPr/>
        </p:nvPicPr>
        <p:blipFill>
          <a:blip r:embed="rId3" cstate="print"/>
          <a:stretch>
            <a:fillRect/>
          </a:stretch>
        </p:blipFill>
        <p:spPr>
          <a:xfrm>
            <a:off x="3328931" y="1381172"/>
            <a:ext cx="1012364" cy="1012364"/>
          </a:xfrm>
          <a:prstGeom prst="rect">
            <a:avLst/>
          </a:prstGeom>
        </p:spPr>
      </p:pic>
      <p:pic>
        <p:nvPicPr>
          <p:cNvPr id="63" name="Picture 3"/>
          <p:cNvPicPr>
            <a:picLocks noChangeAspect="1" noChangeArrowheads="1"/>
          </p:cNvPicPr>
          <p:nvPr/>
        </p:nvPicPr>
        <p:blipFill>
          <a:blip r:embed="rId4" cstate="print"/>
          <a:srcRect/>
          <a:stretch>
            <a:fillRect/>
          </a:stretch>
        </p:blipFill>
        <p:spPr bwMode="auto">
          <a:xfrm>
            <a:off x="4789940" y="1402722"/>
            <a:ext cx="966338" cy="969264"/>
          </a:xfrm>
          <a:prstGeom prst="ellipse">
            <a:avLst/>
          </a:prstGeom>
          <a:noFill/>
          <a:ln w="9525">
            <a:noFill/>
            <a:miter lim="800000"/>
            <a:headEnd/>
            <a:tailEnd/>
          </a:ln>
          <a:effectLst/>
        </p:spPr>
      </p:pic>
      <p:pic>
        <p:nvPicPr>
          <p:cNvPr id="64" name="Picture 4"/>
          <p:cNvPicPr>
            <a:picLocks noChangeAspect="1" noChangeArrowheads="1"/>
          </p:cNvPicPr>
          <p:nvPr/>
        </p:nvPicPr>
        <p:blipFill>
          <a:blip r:embed="rId5" cstate="print"/>
          <a:srcRect/>
          <a:stretch>
            <a:fillRect/>
          </a:stretch>
        </p:blipFill>
        <p:spPr bwMode="auto">
          <a:xfrm>
            <a:off x="1851658" y="1402722"/>
            <a:ext cx="969264" cy="969264"/>
          </a:xfrm>
          <a:prstGeom prst="ellipse">
            <a:avLst/>
          </a:prstGeom>
          <a:noFill/>
          <a:ln w="9525">
            <a:noFill/>
            <a:miter lim="800000"/>
            <a:headEnd/>
            <a:tailEnd/>
          </a:ln>
          <a:effectLst/>
        </p:spPr>
      </p:pic>
      <p:pic>
        <p:nvPicPr>
          <p:cNvPr id="65" name="Picture 5"/>
          <p:cNvPicPr>
            <a:picLocks noChangeAspect="1" noChangeArrowheads="1"/>
          </p:cNvPicPr>
          <p:nvPr/>
        </p:nvPicPr>
        <p:blipFill>
          <a:blip r:embed="rId6" cstate="print"/>
          <a:srcRect/>
          <a:stretch>
            <a:fillRect/>
          </a:stretch>
        </p:blipFill>
        <p:spPr bwMode="auto">
          <a:xfrm>
            <a:off x="6269007" y="1402722"/>
            <a:ext cx="971762" cy="969264"/>
          </a:xfrm>
          <a:prstGeom prst="ellipse">
            <a:avLst/>
          </a:prstGeom>
          <a:noFill/>
          <a:ln w="9525">
            <a:noFill/>
            <a:miter lim="800000"/>
            <a:headEnd/>
            <a:tailEnd/>
          </a:ln>
          <a:effectLst/>
        </p:spPr>
      </p:pic>
      <p:pic>
        <p:nvPicPr>
          <p:cNvPr id="66" name="Picture 6"/>
          <p:cNvPicPr>
            <a:picLocks noChangeAspect="1" noChangeArrowheads="1"/>
          </p:cNvPicPr>
          <p:nvPr/>
        </p:nvPicPr>
        <p:blipFill>
          <a:blip r:embed="rId7" cstate="print"/>
          <a:srcRect/>
          <a:stretch>
            <a:fillRect/>
          </a:stretch>
        </p:blipFill>
        <p:spPr bwMode="auto">
          <a:xfrm>
            <a:off x="7733745" y="1402722"/>
            <a:ext cx="966286" cy="969264"/>
          </a:xfrm>
          <a:prstGeom prst="ellipse">
            <a:avLst/>
          </a:prstGeom>
          <a:noFill/>
          <a:ln w="9525">
            <a:noFill/>
            <a:miter lim="800000"/>
            <a:headEnd/>
            <a:tailEnd/>
          </a:ln>
          <a:effectLst/>
        </p:spPr>
      </p:pic>
      <p:sp>
        <p:nvSpPr>
          <p:cNvPr id="52" name="Text Box 13"/>
          <p:cNvSpPr txBox="1">
            <a:spLocks noChangeArrowheads="1"/>
          </p:cNvSpPr>
          <p:nvPr/>
        </p:nvSpPr>
        <p:spPr bwMode="auto">
          <a:xfrm>
            <a:off x="266238" y="3098469"/>
            <a:ext cx="1190625" cy="1781897"/>
          </a:xfrm>
          <a:prstGeom prst="rect">
            <a:avLst/>
          </a:prstGeom>
          <a:noFill/>
          <a:ln w="9525">
            <a:noFill/>
            <a:miter lim="800000"/>
            <a:headEnd/>
            <a:tailEnd/>
          </a:ln>
        </p:spPr>
        <p:txBody>
          <a:bodyPr lIns="73025" tIns="36512" rIns="73025" bIns="36512">
            <a:spAutoFit/>
          </a:bodyPr>
          <a:lstStyle/>
          <a:p>
            <a:pPr marL="117475" indent="-117475" eaLnBrk="0" hangingPunct="0">
              <a:spcBef>
                <a:spcPct val="25000"/>
              </a:spcBef>
              <a:buClr>
                <a:schemeClr val="bg1"/>
              </a:buClr>
              <a:buFont typeface="Wingdings" pitchFamily="2" charset="2"/>
              <a:buChar char="§"/>
            </a:pPr>
            <a:r>
              <a:rPr lang="en-US" sz="1200" dirty="0">
                <a:solidFill>
                  <a:schemeClr val="bg1"/>
                </a:solidFill>
              </a:rPr>
              <a:t>Wirespeed performance on Fast Ethernet and Gigabit Ethernet switches</a:t>
            </a:r>
          </a:p>
          <a:p>
            <a:pPr marL="117475" indent="-117475" eaLnBrk="0" hangingPunct="0">
              <a:spcBef>
                <a:spcPct val="25000"/>
              </a:spcBef>
              <a:buClr>
                <a:schemeClr val="bg1"/>
              </a:buClr>
              <a:buFont typeface="Wingdings" pitchFamily="2" charset="2"/>
              <a:buChar char="§"/>
            </a:pPr>
            <a:r>
              <a:rPr lang="en-US" sz="1200" dirty="0" smtClean="0">
                <a:solidFill>
                  <a:schemeClr val="bg1"/>
                </a:solidFill>
              </a:rPr>
              <a:t>Non-blocking </a:t>
            </a:r>
            <a:r>
              <a:rPr lang="en-US" sz="1200" dirty="0">
                <a:solidFill>
                  <a:schemeClr val="bg1"/>
                </a:solidFill>
              </a:rPr>
              <a:t>switch fabric</a:t>
            </a:r>
          </a:p>
        </p:txBody>
      </p:sp>
      <p:sp>
        <p:nvSpPr>
          <p:cNvPr id="53" name="Text Box 14"/>
          <p:cNvSpPr txBox="1">
            <a:spLocks noChangeArrowheads="1"/>
          </p:cNvSpPr>
          <p:nvPr/>
        </p:nvSpPr>
        <p:spPr bwMode="auto">
          <a:xfrm>
            <a:off x="1679692" y="3098469"/>
            <a:ext cx="1218314" cy="2612894"/>
          </a:xfrm>
          <a:prstGeom prst="rect">
            <a:avLst/>
          </a:prstGeom>
          <a:noFill/>
          <a:ln w="9525">
            <a:noFill/>
            <a:miter lim="800000"/>
            <a:headEnd/>
            <a:tailEnd/>
          </a:ln>
        </p:spPr>
        <p:txBody>
          <a:bodyPr wrap="square" lIns="73025" tIns="36512" rIns="73025" bIns="36512">
            <a:spAutoFit/>
          </a:bodyPr>
          <a:lstStyle/>
          <a:p>
            <a:pPr marL="117475" indent="-117475" eaLnBrk="0" hangingPunct="0">
              <a:spcBef>
                <a:spcPct val="25000"/>
              </a:spcBef>
              <a:buClr>
                <a:schemeClr val="bg1"/>
              </a:buClr>
              <a:buFont typeface="Wingdings" pitchFamily="2" charset="2"/>
              <a:buChar char="§"/>
            </a:pPr>
            <a:r>
              <a:rPr lang="en-US" sz="1200" dirty="0">
                <a:solidFill>
                  <a:schemeClr val="bg1"/>
                </a:solidFill>
              </a:rPr>
              <a:t>VLANs </a:t>
            </a:r>
          </a:p>
          <a:p>
            <a:pPr marL="117475" indent="-117475" eaLnBrk="0" hangingPunct="0">
              <a:spcBef>
                <a:spcPct val="25000"/>
              </a:spcBef>
              <a:buClr>
                <a:schemeClr val="bg1"/>
              </a:buClr>
              <a:buFont typeface="Wingdings" pitchFamily="2" charset="2"/>
              <a:buChar char="§"/>
            </a:pPr>
            <a:r>
              <a:rPr lang="en-US" sz="1200" dirty="0">
                <a:solidFill>
                  <a:schemeClr val="bg1"/>
                </a:solidFill>
              </a:rPr>
              <a:t>Spanning tree</a:t>
            </a:r>
          </a:p>
          <a:p>
            <a:pPr marL="117475" indent="-117475" eaLnBrk="0" hangingPunct="0">
              <a:spcBef>
                <a:spcPct val="25000"/>
              </a:spcBef>
              <a:buClr>
                <a:schemeClr val="bg1"/>
              </a:buClr>
              <a:buFont typeface="Wingdings" pitchFamily="2" charset="2"/>
              <a:buChar char="§"/>
            </a:pPr>
            <a:r>
              <a:rPr lang="en-US" sz="1200" dirty="0">
                <a:solidFill>
                  <a:schemeClr val="bg1"/>
                </a:solidFill>
              </a:rPr>
              <a:t>Link aggregation</a:t>
            </a:r>
          </a:p>
          <a:p>
            <a:pPr marL="117475" indent="-117475" eaLnBrk="0" hangingPunct="0">
              <a:spcBef>
                <a:spcPct val="25000"/>
              </a:spcBef>
              <a:buClr>
                <a:schemeClr val="bg1"/>
              </a:buClr>
              <a:buFont typeface="Wingdings" pitchFamily="2" charset="2"/>
              <a:buChar char="§"/>
            </a:pPr>
            <a:r>
              <a:rPr lang="en-US" sz="1200" dirty="0">
                <a:solidFill>
                  <a:schemeClr val="bg1"/>
                </a:solidFill>
              </a:rPr>
              <a:t>802.1Q Trunking, </a:t>
            </a:r>
          </a:p>
          <a:p>
            <a:pPr marL="117475" indent="-117475" eaLnBrk="0" hangingPunct="0">
              <a:spcBef>
                <a:spcPct val="25000"/>
              </a:spcBef>
              <a:buClr>
                <a:schemeClr val="bg1"/>
              </a:buClr>
              <a:buFont typeface="Wingdings" pitchFamily="2" charset="2"/>
              <a:buChar char="§"/>
            </a:pPr>
            <a:r>
              <a:rPr lang="en-US" sz="1200" dirty="0">
                <a:solidFill>
                  <a:schemeClr val="bg1"/>
                </a:solidFill>
              </a:rPr>
              <a:t>Port Mirroring (SPAN),</a:t>
            </a:r>
          </a:p>
          <a:p>
            <a:pPr marL="117475" indent="-117475" eaLnBrk="0" hangingPunct="0">
              <a:spcBef>
                <a:spcPct val="25000"/>
              </a:spcBef>
              <a:buClr>
                <a:schemeClr val="bg1"/>
              </a:buClr>
              <a:buFont typeface="Wingdings" pitchFamily="2" charset="2"/>
              <a:buChar char="§"/>
            </a:pPr>
            <a:r>
              <a:rPr lang="en-US" sz="1200" dirty="0">
                <a:solidFill>
                  <a:schemeClr val="bg1"/>
                </a:solidFill>
              </a:rPr>
              <a:t>Multicast</a:t>
            </a:r>
          </a:p>
          <a:p>
            <a:pPr marL="117475" indent="-117475" eaLnBrk="0" hangingPunct="0">
              <a:spcBef>
                <a:spcPct val="25000"/>
              </a:spcBef>
              <a:buClr>
                <a:schemeClr val="bg1"/>
              </a:buClr>
              <a:buFont typeface="Wingdings" pitchFamily="2" charset="2"/>
              <a:buChar char="§"/>
            </a:pPr>
            <a:r>
              <a:rPr lang="en-US" sz="1200" dirty="0">
                <a:solidFill>
                  <a:schemeClr val="bg1"/>
                </a:solidFill>
              </a:rPr>
              <a:t>Static routing: 32 routes</a:t>
            </a:r>
          </a:p>
          <a:p>
            <a:pPr marL="117475" indent="-117475" eaLnBrk="0" hangingPunct="0">
              <a:spcBef>
                <a:spcPct val="25000"/>
              </a:spcBef>
              <a:buClr>
                <a:schemeClr val="bg1"/>
              </a:buClr>
              <a:buFont typeface="Wingdings" pitchFamily="2" charset="2"/>
              <a:buNone/>
            </a:pPr>
            <a:endParaRPr lang="en-US" sz="1200" dirty="0">
              <a:solidFill>
                <a:schemeClr val="bg1"/>
              </a:solidFill>
            </a:endParaRPr>
          </a:p>
        </p:txBody>
      </p:sp>
      <p:sp>
        <p:nvSpPr>
          <p:cNvPr id="54" name="Text Box 15"/>
          <p:cNvSpPr txBox="1">
            <a:spLocks noChangeArrowheads="1"/>
          </p:cNvSpPr>
          <p:nvPr/>
        </p:nvSpPr>
        <p:spPr bwMode="auto">
          <a:xfrm>
            <a:off x="3156527" y="3098469"/>
            <a:ext cx="1287995" cy="2151229"/>
          </a:xfrm>
          <a:prstGeom prst="rect">
            <a:avLst/>
          </a:prstGeom>
          <a:noFill/>
          <a:ln w="9525">
            <a:noFill/>
            <a:miter lim="800000"/>
            <a:headEnd/>
            <a:tailEnd/>
          </a:ln>
        </p:spPr>
        <p:txBody>
          <a:bodyPr wrap="square" lIns="73025" tIns="36512" rIns="73025" bIns="36512">
            <a:spAutoFit/>
          </a:bodyPr>
          <a:lstStyle/>
          <a:p>
            <a:pPr marL="117475" indent="-117475" eaLnBrk="0" hangingPunct="0">
              <a:spcBef>
                <a:spcPct val="25000"/>
              </a:spcBef>
              <a:buClr>
                <a:schemeClr val="bg1"/>
              </a:buClr>
              <a:buFont typeface="Wingdings" pitchFamily="2" charset="2"/>
              <a:buChar char="§"/>
            </a:pPr>
            <a:r>
              <a:rPr lang="en-US" sz="1200" dirty="0">
                <a:solidFill>
                  <a:schemeClr val="bg1"/>
                </a:solidFill>
              </a:rPr>
              <a:t>Access control list </a:t>
            </a:r>
          </a:p>
          <a:p>
            <a:pPr marL="117475" indent="-117475" eaLnBrk="0" hangingPunct="0">
              <a:spcBef>
                <a:spcPct val="25000"/>
              </a:spcBef>
              <a:buClr>
                <a:schemeClr val="bg1"/>
              </a:buClr>
              <a:buFont typeface="Wingdings" pitchFamily="2" charset="2"/>
              <a:buChar char="§"/>
            </a:pPr>
            <a:r>
              <a:rPr lang="en-US" sz="1200" dirty="0">
                <a:solidFill>
                  <a:schemeClr val="bg1"/>
                </a:solidFill>
              </a:rPr>
              <a:t>MAC-based port security</a:t>
            </a:r>
          </a:p>
          <a:p>
            <a:pPr marL="117475" indent="-117475" eaLnBrk="0" hangingPunct="0">
              <a:spcBef>
                <a:spcPct val="25000"/>
              </a:spcBef>
              <a:buClr>
                <a:schemeClr val="bg1"/>
              </a:buClr>
              <a:buFont typeface="Wingdings" pitchFamily="2" charset="2"/>
              <a:buChar char="§"/>
            </a:pPr>
            <a:r>
              <a:rPr lang="en-US" sz="1200" dirty="0">
                <a:solidFill>
                  <a:schemeClr val="bg1"/>
                </a:solidFill>
              </a:rPr>
              <a:t>IEEE 802.1x </a:t>
            </a:r>
          </a:p>
          <a:p>
            <a:pPr marL="117475" indent="-117475" eaLnBrk="0" hangingPunct="0">
              <a:spcBef>
                <a:spcPct val="25000"/>
              </a:spcBef>
              <a:buClr>
                <a:schemeClr val="bg1"/>
              </a:buClr>
              <a:buFont typeface="Wingdings" pitchFamily="2" charset="2"/>
              <a:buChar char="§"/>
            </a:pPr>
            <a:r>
              <a:rPr lang="en-US" sz="1200" dirty="0">
                <a:solidFill>
                  <a:schemeClr val="bg1"/>
                </a:solidFill>
              </a:rPr>
              <a:t>Secure management: SSH/SSL</a:t>
            </a:r>
          </a:p>
          <a:p>
            <a:pPr marL="117475" indent="-117475" eaLnBrk="0" hangingPunct="0">
              <a:spcBef>
                <a:spcPct val="25000"/>
              </a:spcBef>
              <a:buClr>
                <a:schemeClr val="bg1"/>
              </a:buClr>
              <a:buFont typeface="Wingdings" pitchFamily="2" charset="2"/>
              <a:buChar char="§"/>
            </a:pPr>
            <a:r>
              <a:rPr lang="en-US" sz="1200" dirty="0">
                <a:solidFill>
                  <a:schemeClr val="bg1"/>
                </a:solidFill>
              </a:rPr>
              <a:t>Private VLANs</a:t>
            </a:r>
          </a:p>
          <a:p>
            <a:pPr marL="117475" indent="-117475" eaLnBrk="0" hangingPunct="0">
              <a:spcBef>
                <a:spcPct val="25000"/>
              </a:spcBef>
              <a:buClr>
                <a:schemeClr val="bg1"/>
              </a:buClr>
              <a:buFont typeface="Wingdings" pitchFamily="2" charset="2"/>
              <a:buChar char="§"/>
            </a:pPr>
            <a:r>
              <a:rPr lang="en-US" sz="1200" dirty="0">
                <a:solidFill>
                  <a:schemeClr val="bg1"/>
                </a:solidFill>
              </a:rPr>
              <a:t>Storm control</a:t>
            </a:r>
          </a:p>
        </p:txBody>
      </p:sp>
      <p:sp>
        <p:nvSpPr>
          <p:cNvPr id="55" name="Text Box 16"/>
          <p:cNvSpPr txBox="1">
            <a:spLocks noChangeArrowheads="1"/>
          </p:cNvSpPr>
          <p:nvPr/>
        </p:nvSpPr>
        <p:spPr bwMode="auto">
          <a:xfrm>
            <a:off x="4640545" y="3098469"/>
            <a:ext cx="1159558" cy="1412565"/>
          </a:xfrm>
          <a:prstGeom prst="rect">
            <a:avLst/>
          </a:prstGeom>
          <a:noFill/>
          <a:ln w="9525">
            <a:noFill/>
            <a:miter lim="800000"/>
            <a:headEnd/>
            <a:tailEnd/>
          </a:ln>
        </p:spPr>
        <p:txBody>
          <a:bodyPr wrap="square" lIns="73025" tIns="36512" rIns="73025" bIns="36512">
            <a:spAutoFit/>
          </a:bodyPr>
          <a:lstStyle/>
          <a:p>
            <a:pPr marL="117475" indent="-117475" eaLnBrk="0" hangingPunct="0">
              <a:spcBef>
                <a:spcPct val="25000"/>
              </a:spcBef>
              <a:buClr>
                <a:schemeClr val="bg1"/>
              </a:buClr>
              <a:buFont typeface="Wingdings" pitchFamily="2" charset="2"/>
              <a:buChar char="§"/>
            </a:pPr>
            <a:r>
              <a:rPr lang="en-US" sz="1200" dirty="0">
                <a:solidFill>
                  <a:schemeClr val="bg1"/>
                </a:solidFill>
              </a:rPr>
              <a:t>Classification</a:t>
            </a:r>
          </a:p>
          <a:p>
            <a:pPr marL="117475" indent="-117475" eaLnBrk="0" hangingPunct="0">
              <a:spcBef>
                <a:spcPct val="25000"/>
              </a:spcBef>
              <a:buClr>
                <a:schemeClr val="bg1"/>
              </a:buClr>
              <a:buFont typeface="Wingdings" pitchFamily="2" charset="2"/>
              <a:buChar char="§"/>
            </a:pPr>
            <a:r>
              <a:rPr lang="en-US" sz="1200" dirty="0">
                <a:solidFill>
                  <a:schemeClr val="bg1"/>
                </a:solidFill>
              </a:rPr>
              <a:t>802.1P</a:t>
            </a:r>
          </a:p>
          <a:p>
            <a:pPr marL="117475" indent="-117475" eaLnBrk="0" hangingPunct="0">
              <a:spcBef>
                <a:spcPct val="25000"/>
              </a:spcBef>
              <a:buClr>
                <a:schemeClr val="bg1"/>
              </a:buClr>
              <a:buFont typeface="Wingdings" pitchFamily="2" charset="2"/>
              <a:buChar char="§"/>
            </a:pPr>
            <a:r>
              <a:rPr lang="en-US" sz="1200" dirty="0">
                <a:solidFill>
                  <a:schemeClr val="bg1"/>
                </a:solidFill>
              </a:rPr>
              <a:t> DSCP/CoS</a:t>
            </a:r>
          </a:p>
          <a:p>
            <a:pPr marL="117475" indent="-117475" eaLnBrk="0" hangingPunct="0">
              <a:spcBef>
                <a:spcPct val="25000"/>
              </a:spcBef>
              <a:buClr>
                <a:schemeClr val="bg1"/>
              </a:buClr>
              <a:buFont typeface="Wingdings" pitchFamily="2" charset="2"/>
              <a:buChar char="§"/>
            </a:pPr>
            <a:r>
              <a:rPr lang="en-US" sz="1200" dirty="0">
                <a:solidFill>
                  <a:schemeClr val="bg1"/>
                </a:solidFill>
              </a:rPr>
              <a:t>WRR/SP</a:t>
            </a:r>
          </a:p>
          <a:p>
            <a:pPr marL="117475" indent="-117475" eaLnBrk="0" hangingPunct="0">
              <a:spcBef>
                <a:spcPct val="25000"/>
              </a:spcBef>
              <a:buClr>
                <a:schemeClr val="bg1"/>
              </a:buClr>
              <a:buFont typeface="Wingdings" pitchFamily="2" charset="2"/>
              <a:buChar char="§"/>
            </a:pPr>
            <a:r>
              <a:rPr lang="en-US" sz="1200" dirty="0">
                <a:solidFill>
                  <a:schemeClr val="bg1"/>
                </a:solidFill>
              </a:rPr>
              <a:t>Rate Limiting</a:t>
            </a:r>
          </a:p>
          <a:p>
            <a:pPr marL="117475" indent="-117475" eaLnBrk="0" hangingPunct="0">
              <a:spcBef>
                <a:spcPct val="25000"/>
              </a:spcBef>
              <a:buClr>
                <a:schemeClr val="bg1"/>
              </a:buClr>
              <a:buFont typeface="Wingdings" pitchFamily="2" charset="2"/>
              <a:buChar char="§"/>
            </a:pPr>
            <a:r>
              <a:rPr lang="en-US" sz="1200" dirty="0">
                <a:solidFill>
                  <a:schemeClr val="bg1"/>
                </a:solidFill>
              </a:rPr>
              <a:t>Shaping</a:t>
            </a:r>
          </a:p>
        </p:txBody>
      </p:sp>
      <p:sp>
        <p:nvSpPr>
          <p:cNvPr id="58" name="Text Box 16"/>
          <p:cNvSpPr txBox="1">
            <a:spLocks noChangeArrowheads="1"/>
          </p:cNvSpPr>
          <p:nvPr/>
        </p:nvSpPr>
        <p:spPr bwMode="auto">
          <a:xfrm>
            <a:off x="6107783" y="3098469"/>
            <a:ext cx="1289434" cy="3074559"/>
          </a:xfrm>
          <a:prstGeom prst="rect">
            <a:avLst/>
          </a:prstGeom>
          <a:noFill/>
          <a:ln w="9525">
            <a:noFill/>
            <a:miter lim="800000"/>
            <a:headEnd/>
            <a:tailEnd/>
          </a:ln>
        </p:spPr>
        <p:txBody>
          <a:bodyPr wrap="square" lIns="73025" tIns="36512" rIns="73025" bIns="36512">
            <a:spAutoFit/>
          </a:bodyPr>
          <a:lstStyle/>
          <a:p>
            <a:pPr marL="117475" indent="-117475" eaLnBrk="0" hangingPunct="0">
              <a:spcBef>
                <a:spcPct val="25000"/>
              </a:spcBef>
              <a:buClr>
                <a:schemeClr val="bg1"/>
              </a:buClr>
              <a:buFont typeface="Wingdings" pitchFamily="2" charset="2"/>
              <a:buChar char="§"/>
            </a:pPr>
            <a:r>
              <a:rPr lang="en-US" sz="1200" dirty="0">
                <a:solidFill>
                  <a:schemeClr val="bg1"/>
                </a:solidFill>
              </a:rPr>
              <a:t>Intuitive interface</a:t>
            </a:r>
          </a:p>
          <a:p>
            <a:pPr marL="117475" indent="-117475" eaLnBrk="0" hangingPunct="0">
              <a:spcBef>
                <a:spcPct val="25000"/>
              </a:spcBef>
              <a:buClr>
                <a:schemeClr val="bg1"/>
              </a:buClr>
              <a:buFont typeface="Wingdings" pitchFamily="2" charset="2"/>
              <a:buChar char="§"/>
            </a:pPr>
            <a:r>
              <a:rPr lang="en-US" sz="1200" dirty="0">
                <a:solidFill>
                  <a:schemeClr val="bg1"/>
                </a:solidFill>
              </a:rPr>
              <a:t>IPv6 Host</a:t>
            </a:r>
          </a:p>
          <a:p>
            <a:pPr marL="117475" indent="-117475" eaLnBrk="0" hangingPunct="0">
              <a:spcBef>
                <a:spcPct val="25000"/>
              </a:spcBef>
              <a:buClr>
                <a:schemeClr val="bg1"/>
              </a:buClr>
              <a:buFont typeface="Wingdings" pitchFamily="2" charset="2"/>
              <a:buChar char="§"/>
            </a:pPr>
            <a:r>
              <a:rPr lang="en-US" sz="1200" dirty="0">
                <a:solidFill>
                  <a:schemeClr val="bg1"/>
                </a:solidFill>
              </a:rPr>
              <a:t>SNMP/RMON</a:t>
            </a:r>
          </a:p>
          <a:p>
            <a:pPr marL="117475" indent="-117475" eaLnBrk="0" hangingPunct="0">
              <a:spcBef>
                <a:spcPct val="25000"/>
              </a:spcBef>
              <a:buClr>
                <a:schemeClr val="bg1"/>
              </a:buClr>
              <a:buFont typeface="Wingdings" pitchFamily="2" charset="2"/>
              <a:buChar char="§"/>
            </a:pPr>
            <a:r>
              <a:rPr lang="en-US" sz="1200" dirty="0">
                <a:solidFill>
                  <a:schemeClr val="bg1"/>
                </a:solidFill>
              </a:rPr>
              <a:t>Port and VLAN Mirroring</a:t>
            </a:r>
          </a:p>
          <a:p>
            <a:pPr marL="117475" indent="-117475" eaLnBrk="0" hangingPunct="0">
              <a:spcBef>
                <a:spcPct val="25000"/>
              </a:spcBef>
              <a:buClr>
                <a:schemeClr val="bg1"/>
              </a:buClr>
              <a:buFont typeface="Wingdings" pitchFamily="2" charset="2"/>
              <a:buChar char="§"/>
            </a:pPr>
            <a:r>
              <a:rPr lang="en-US" sz="1200" dirty="0">
                <a:solidFill>
                  <a:schemeClr val="bg1"/>
                </a:solidFill>
              </a:rPr>
              <a:t>DHCP Options 66, 67, and 82</a:t>
            </a:r>
          </a:p>
          <a:p>
            <a:pPr marL="117475" indent="-117475" eaLnBrk="0" hangingPunct="0">
              <a:spcBef>
                <a:spcPct val="25000"/>
              </a:spcBef>
              <a:buClr>
                <a:schemeClr val="bg1"/>
              </a:buClr>
              <a:buFont typeface="Wingdings" pitchFamily="2" charset="2"/>
              <a:buChar char="§"/>
            </a:pPr>
            <a:r>
              <a:rPr lang="en-US" sz="1200" dirty="0">
                <a:solidFill>
                  <a:schemeClr val="bg1"/>
                </a:solidFill>
              </a:rPr>
              <a:t>TextView (CLI)</a:t>
            </a:r>
          </a:p>
          <a:p>
            <a:pPr marL="117475" indent="-117475" eaLnBrk="0" hangingPunct="0">
              <a:spcBef>
                <a:spcPct val="25000"/>
              </a:spcBef>
              <a:buClr>
                <a:schemeClr val="bg1"/>
              </a:buClr>
              <a:buFont typeface="Wingdings" pitchFamily="2" charset="2"/>
              <a:buChar char="§"/>
            </a:pPr>
            <a:r>
              <a:rPr lang="en-US" sz="1200" dirty="0" smtClean="0">
                <a:solidFill>
                  <a:schemeClr val="bg1"/>
                </a:solidFill>
              </a:rPr>
              <a:t>Localization</a:t>
            </a:r>
            <a:endParaRPr lang="en-US" sz="1200" dirty="0">
              <a:solidFill>
                <a:schemeClr val="bg1"/>
              </a:solidFill>
            </a:endParaRPr>
          </a:p>
          <a:p>
            <a:pPr marL="117475" indent="-117475" eaLnBrk="0" hangingPunct="0">
              <a:spcBef>
                <a:spcPct val="25000"/>
              </a:spcBef>
              <a:buClr>
                <a:schemeClr val="bg1"/>
              </a:buClr>
              <a:buFont typeface="Wingdings" pitchFamily="2" charset="2"/>
              <a:buChar char="§"/>
            </a:pPr>
            <a:r>
              <a:rPr lang="en-US" sz="1200" dirty="0">
                <a:solidFill>
                  <a:schemeClr val="bg1"/>
                </a:solidFill>
              </a:rPr>
              <a:t>LLDP-MED</a:t>
            </a:r>
          </a:p>
          <a:p>
            <a:pPr marL="117475" indent="-117475" eaLnBrk="0" hangingPunct="0">
              <a:spcBef>
                <a:spcPct val="25000"/>
              </a:spcBef>
              <a:buClr>
                <a:schemeClr val="bg1"/>
              </a:buClr>
              <a:buFont typeface="Wingdings" pitchFamily="2" charset="2"/>
              <a:buChar char="§"/>
            </a:pPr>
            <a:r>
              <a:rPr lang="en-US" sz="1200" dirty="0">
                <a:solidFill>
                  <a:schemeClr val="bg1"/>
                </a:solidFill>
              </a:rPr>
              <a:t>Auto Voice VLAN</a:t>
            </a:r>
          </a:p>
          <a:p>
            <a:pPr marL="117475" indent="-117475" eaLnBrk="0" hangingPunct="0">
              <a:spcBef>
                <a:spcPct val="25000"/>
              </a:spcBef>
              <a:buClr>
                <a:schemeClr val="bg1"/>
              </a:buClr>
              <a:buFont typeface="Wingdings" pitchFamily="2" charset="2"/>
              <a:buChar char="§"/>
            </a:pPr>
            <a:endParaRPr lang="en-US" sz="1200" dirty="0">
              <a:solidFill>
                <a:schemeClr val="bg1"/>
              </a:solidFill>
            </a:endParaRPr>
          </a:p>
        </p:txBody>
      </p:sp>
      <p:sp>
        <p:nvSpPr>
          <p:cNvPr id="60" name="Text Box 16"/>
          <p:cNvSpPr txBox="1">
            <a:spLocks noChangeArrowheads="1"/>
          </p:cNvSpPr>
          <p:nvPr/>
        </p:nvSpPr>
        <p:spPr bwMode="auto">
          <a:xfrm>
            <a:off x="7618775" y="3098469"/>
            <a:ext cx="1237945" cy="1597231"/>
          </a:xfrm>
          <a:prstGeom prst="rect">
            <a:avLst/>
          </a:prstGeom>
          <a:noFill/>
          <a:ln w="9525">
            <a:noFill/>
            <a:miter lim="800000"/>
            <a:headEnd/>
            <a:tailEnd/>
          </a:ln>
        </p:spPr>
        <p:txBody>
          <a:bodyPr wrap="square" lIns="73025" tIns="36512" rIns="73025" bIns="36512">
            <a:spAutoFit/>
          </a:bodyPr>
          <a:lstStyle/>
          <a:p>
            <a:pPr marL="117475" indent="-117475" eaLnBrk="0" hangingPunct="0">
              <a:spcBef>
                <a:spcPct val="25000"/>
              </a:spcBef>
              <a:buClr>
                <a:schemeClr val="bg1"/>
              </a:buClr>
              <a:buFont typeface="Wingdings" pitchFamily="2" charset="2"/>
              <a:buChar char="§"/>
            </a:pPr>
            <a:r>
              <a:rPr lang="en-US" sz="1200" dirty="0">
                <a:solidFill>
                  <a:schemeClr val="bg1"/>
                </a:solidFill>
              </a:rPr>
              <a:t>Desktop</a:t>
            </a:r>
          </a:p>
          <a:p>
            <a:pPr marL="117475" indent="-117475" eaLnBrk="0" hangingPunct="0">
              <a:spcBef>
                <a:spcPct val="25000"/>
              </a:spcBef>
              <a:buClr>
                <a:schemeClr val="bg1"/>
              </a:buClr>
              <a:buFont typeface="Wingdings" pitchFamily="2" charset="2"/>
              <a:buChar char="§"/>
            </a:pPr>
            <a:r>
              <a:rPr lang="en-US" sz="1200" dirty="0">
                <a:solidFill>
                  <a:schemeClr val="bg1"/>
                </a:solidFill>
              </a:rPr>
              <a:t>Cisco phone + Desktop</a:t>
            </a:r>
          </a:p>
          <a:p>
            <a:pPr marL="117475" indent="-117475" eaLnBrk="0" hangingPunct="0">
              <a:spcBef>
                <a:spcPct val="25000"/>
              </a:spcBef>
              <a:buClr>
                <a:schemeClr val="bg1"/>
              </a:buClr>
              <a:buFont typeface="Wingdings" pitchFamily="2" charset="2"/>
              <a:buChar char="§"/>
            </a:pPr>
            <a:r>
              <a:rPr lang="en-US" sz="1200" dirty="0">
                <a:solidFill>
                  <a:schemeClr val="bg1"/>
                </a:solidFill>
              </a:rPr>
              <a:t>Router</a:t>
            </a:r>
          </a:p>
          <a:p>
            <a:pPr marL="117475" indent="-117475" eaLnBrk="0" hangingPunct="0">
              <a:spcBef>
                <a:spcPct val="25000"/>
              </a:spcBef>
              <a:buClr>
                <a:schemeClr val="bg1"/>
              </a:buClr>
              <a:buFont typeface="Wingdings" pitchFamily="2" charset="2"/>
              <a:buChar char="§"/>
            </a:pPr>
            <a:r>
              <a:rPr lang="en-US" sz="1200" dirty="0">
                <a:solidFill>
                  <a:schemeClr val="bg1"/>
                </a:solidFill>
              </a:rPr>
              <a:t>Switch</a:t>
            </a:r>
          </a:p>
          <a:p>
            <a:pPr marL="117475" indent="-117475" eaLnBrk="0" hangingPunct="0">
              <a:spcBef>
                <a:spcPct val="25000"/>
              </a:spcBef>
              <a:buClr>
                <a:schemeClr val="bg1"/>
              </a:buClr>
              <a:buFont typeface="Wingdings" pitchFamily="2" charset="2"/>
              <a:buChar char="§"/>
            </a:pPr>
            <a:r>
              <a:rPr lang="en-US" sz="1200" dirty="0">
                <a:solidFill>
                  <a:schemeClr val="bg1"/>
                </a:solidFill>
              </a:rPr>
              <a:t>Access point</a:t>
            </a:r>
          </a:p>
          <a:p>
            <a:pPr marL="117475" indent="-117475" eaLnBrk="0" hangingPunct="0">
              <a:spcBef>
                <a:spcPct val="25000"/>
              </a:spcBef>
              <a:buClr>
                <a:schemeClr val="bg1"/>
              </a:buClr>
              <a:buFont typeface="Wingdings" pitchFamily="2" charset="2"/>
              <a:buChar char="§"/>
            </a:pPr>
            <a:r>
              <a:rPr lang="en-US" sz="1200" dirty="0">
                <a:solidFill>
                  <a:schemeClr val="bg1"/>
                </a:solidFill>
              </a:rPr>
              <a:t>Other</a:t>
            </a:r>
          </a:p>
        </p:txBody>
      </p:sp>
      <p:grpSp>
        <p:nvGrpSpPr>
          <p:cNvPr id="6" name="Group 68"/>
          <p:cNvGrpSpPr/>
          <p:nvPr/>
        </p:nvGrpSpPr>
        <p:grpSpPr>
          <a:xfrm>
            <a:off x="394346" y="6029772"/>
            <a:ext cx="8355308" cy="374650"/>
            <a:chOff x="394346" y="6029772"/>
            <a:chExt cx="8355308" cy="374650"/>
          </a:xfrm>
        </p:grpSpPr>
        <p:sp>
          <p:nvSpPr>
            <p:cNvPr id="27" name="AutoShape 5"/>
            <p:cNvSpPr>
              <a:spLocks noChangeArrowheads="1"/>
            </p:cNvSpPr>
            <p:nvPr/>
          </p:nvSpPr>
          <p:spPr bwMode="auto">
            <a:xfrm>
              <a:off x="4543426" y="6029772"/>
              <a:ext cx="4206228" cy="374650"/>
            </a:xfrm>
            <a:prstGeom prst="homePlate">
              <a:avLst>
                <a:gd name="adj" fmla="val 45038"/>
              </a:avLst>
            </a:prstGeom>
            <a:gradFill rotWithShape="1">
              <a:gsLst>
                <a:gs pos="0">
                  <a:schemeClr val="bg1">
                    <a:alpha val="25000"/>
                  </a:schemeClr>
                </a:gs>
                <a:gs pos="100000">
                  <a:srgbClr val="FFFFFF">
                    <a:alpha val="68999"/>
                  </a:srgbClr>
                </a:gs>
              </a:gsLst>
              <a:lin ang="0" scaled="1"/>
            </a:gradFill>
            <a:ln w="9525" algn="ctr">
              <a:noFill/>
              <a:miter lim="800000"/>
              <a:headEnd/>
              <a:tailEnd/>
            </a:ln>
          </p:spPr>
          <p:txBody>
            <a:bodyPr wrap="none" lIns="73025" tIns="36511" rIns="73025" bIns="36511" anchor="ctr"/>
            <a:lstStyle/>
            <a:p>
              <a:pPr algn="ctr"/>
              <a:endParaRPr lang="en-US" dirty="0"/>
            </a:p>
          </p:txBody>
        </p:sp>
        <p:sp>
          <p:nvSpPr>
            <p:cNvPr id="29" name="AutoShape 5"/>
            <p:cNvSpPr>
              <a:spLocks noChangeArrowheads="1"/>
            </p:cNvSpPr>
            <p:nvPr/>
          </p:nvSpPr>
          <p:spPr bwMode="auto">
            <a:xfrm rot="10800000">
              <a:off x="394346" y="6029772"/>
              <a:ext cx="4177653" cy="374650"/>
            </a:xfrm>
            <a:prstGeom prst="homePlate">
              <a:avLst>
                <a:gd name="adj" fmla="val 45038"/>
              </a:avLst>
            </a:prstGeom>
            <a:gradFill rotWithShape="1">
              <a:gsLst>
                <a:gs pos="0">
                  <a:schemeClr val="bg1">
                    <a:alpha val="25000"/>
                  </a:schemeClr>
                </a:gs>
                <a:gs pos="100000">
                  <a:srgbClr val="FFFFFF">
                    <a:alpha val="68999"/>
                  </a:srgbClr>
                </a:gs>
              </a:gsLst>
              <a:lin ang="0" scaled="1"/>
            </a:gradFill>
            <a:ln w="9525" algn="ctr">
              <a:noFill/>
              <a:miter lim="800000"/>
              <a:headEnd/>
              <a:tailEnd/>
            </a:ln>
          </p:spPr>
          <p:txBody>
            <a:bodyPr wrap="none" lIns="73025" tIns="36511" rIns="73025" bIns="36511" anchor="ctr"/>
            <a:lstStyle/>
            <a:p>
              <a:pPr algn="ctr"/>
              <a:endParaRPr lang="en-US" dirty="0"/>
            </a:p>
          </p:txBody>
        </p:sp>
        <p:sp>
          <p:nvSpPr>
            <p:cNvPr id="28" name="AutoShape 5"/>
            <p:cNvSpPr>
              <a:spLocks noChangeArrowheads="1"/>
            </p:cNvSpPr>
            <p:nvPr/>
          </p:nvSpPr>
          <p:spPr bwMode="auto">
            <a:xfrm>
              <a:off x="4514850" y="6075810"/>
              <a:ext cx="4171304" cy="280987"/>
            </a:xfrm>
            <a:prstGeom prst="homePlate">
              <a:avLst>
                <a:gd name="adj" fmla="val 41276"/>
              </a:avLst>
            </a:prstGeom>
            <a:gradFill rotWithShape="1">
              <a:gsLst>
                <a:gs pos="0">
                  <a:srgbClr val="015F85"/>
                </a:gs>
                <a:gs pos="100000">
                  <a:schemeClr val="accent1"/>
                </a:gs>
              </a:gsLst>
              <a:lin ang="0" scaled="1"/>
            </a:gradFill>
            <a:ln w="9525" algn="ctr">
              <a:noFill/>
              <a:miter lim="800000"/>
              <a:headEnd/>
              <a:tailEnd/>
            </a:ln>
          </p:spPr>
          <p:txBody>
            <a:bodyPr vert="eaVert" lIns="82124" tIns="41061" rIns="82124" bIns="41061" anchor="ctr"/>
            <a:lstStyle/>
            <a:p>
              <a:pPr algn="ctr"/>
              <a:endParaRPr lang="en-US" dirty="0"/>
            </a:p>
          </p:txBody>
        </p:sp>
        <p:sp>
          <p:nvSpPr>
            <p:cNvPr id="30" name="AutoShape 5"/>
            <p:cNvSpPr>
              <a:spLocks noChangeArrowheads="1"/>
            </p:cNvSpPr>
            <p:nvPr/>
          </p:nvSpPr>
          <p:spPr bwMode="auto">
            <a:xfrm rot="10800000">
              <a:off x="460183" y="6075809"/>
              <a:ext cx="4104197" cy="280987"/>
            </a:xfrm>
            <a:prstGeom prst="homePlate">
              <a:avLst>
                <a:gd name="adj" fmla="val 41276"/>
              </a:avLst>
            </a:prstGeom>
            <a:gradFill rotWithShape="1">
              <a:gsLst>
                <a:gs pos="0">
                  <a:srgbClr val="015F85"/>
                </a:gs>
                <a:gs pos="100000">
                  <a:schemeClr val="accent1"/>
                </a:gs>
              </a:gsLst>
              <a:lin ang="0" scaled="1"/>
            </a:gradFill>
            <a:ln w="9525" algn="ctr">
              <a:noFill/>
              <a:miter lim="800000"/>
              <a:headEnd/>
              <a:tailEnd/>
            </a:ln>
          </p:spPr>
          <p:txBody>
            <a:bodyPr vert="eaVert" lIns="82124" tIns="41061" rIns="82124" bIns="41061" anchor="ctr"/>
            <a:lstStyle/>
            <a:p>
              <a:pPr algn="ctr"/>
              <a:endParaRPr lang="en-US" dirty="0"/>
            </a:p>
          </p:txBody>
        </p:sp>
        <p:sp>
          <p:nvSpPr>
            <p:cNvPr id="31" name="Text Box 35"/>
            <p:cNvSpPr txBox="1">
              <a:spLocks noChangeArrowheads="1"/>
            </p:cNvSpPr>
            <p:nvPr/>
          </p:nvSpPr>
          <p:spPr bwMode="auto">
            <a:xfrm>
              <a:off x="3711575" y="6052791"/>
              <a:ext cx="1720850" cy="303213"/>
            </a:xfrm>
            <a:prstGeom prst="rect">
              <a:avLst/>
            </a:prstGeom>
            <a:noFill/>
            <a:ln w="9525" algn="ctr">
              <a:noFill/>
              <a:miter lim="800000"/>
              <a:headEnd/>
              <a:tailEnd/>
            </a:ln>
          </p:spPr>
          <p:txBody>
            <a:bodyPr wrap="none" lIns="73025" tIns="36511" rIns="73025" bIns="36511" anchor="ctr"/>
            <a:lstStyle/>
            <a:p>
              <a:pPr algn="ctr"/>
              <a:r>
                <a:rPr lang="en-US" sz="1400" dirty="0" smtClean="0">
                  <a:solidFill>
                    <a:schemeClr val="bg1"/>
                  </a:solidFill>
                </a:rPr>
                <a:t>Designed</a:t>
              </a:r>
              <a:r>
                <a:rPr lang="en-US" sz="1400" dirty="0" smtClean="0">
                  <a:solidFill>
                    <a:schemeClr val="accent3"/>
                  </a:solidFill>
                </a:rPr>
                <a:t> </a:t>
              </a:r>
              <a:r>
                <a:rPr lang="en-US" sz="1400" dirty="0" smtClean="0">
                  <a:solidFill>
                    <a:schemeClr val="bg1"/>
                  </a:solidFill>
                </a:rPr>
                <a:t>for Small Business</a:t>
              </a:r>
              <a:endParaRPr lang="en-US" sz="1400" dirty="0">
                <a:solidFill>
                  <a:schemeClr val="bg1"/>
                </a:solidFill>
              </a:endParaRPr>
            </a:p>
          </p:txBody>
        </p:sp>
      </p:grpSp>
      <p:sp>
        <p:nvSpPr>
          <p:cNvPr id="68" name="Oval 51"/>
          <p:cNvSpPr>
            <a:spLocks noChangeArrowheads="1"/>
          </p:cNvSpPr>
          <p:nvPr/>
        </p:nvSpPr>
        <p:spPr bwMode="auto">
          <a:xfrm>
            <a:off x="8937625" y="6621463"/>
            <a:ext cx="95250" cy="88900"/>
          </a:xfrm>
          <a:prstGeom prst="ellipse">
            <a:avLst/>
          </a:prstGeom>
          <a:solidFill>
            <a:schemeClr val="accent2"/>
          </a:solidFill>
          <a:ln w="9525">
            <a:solidFill>
              <a:schemeClr val="tx1"/>
            </a:solidFill>
            <a:round/>
            <a:headEnd/>
            <a:tailEnd/>
          </a:ln>
        </p:spPr>
        <p:txBody>
          <a:bodyPr wrap="none" anchor="ctr"/>
          <a:lstStyle/>
          <a:p>
            <a:endParaRPr lang="en-US" dirty="0"/>
          </a:p>
        </p:txBody>
      </p:sp>
    </p:spTree>
    <p:extLst>
      <p:ext uri="{BB962C8B-B14F-4D97-AF65-F5344CB8AC3E}">
        <p14:creationId xmlns:p14="http://schemas.microsoft.com/office/powerpoint/2010/main" val="4126989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blinds(horizontal)">
                                      <p:cBhvr>
                                        <p:cTn id="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3" name="Title 1"/>
          <p:cNvSpPr>
            <a:spLocks noGrp="1"/>
          </p:cNvSpPr>
          <p:nvPr>
            <p:ph type="title"/>
          </p:nvPr>
        </p:nvSpPr>
        <p:spPr>
          <a:xfrm>
            <a:off x="229702" y="350285"/>
            <a:ext cx="8588861" cy="838200"/>
          </a:xfrm>
        </p:spPr>
        <p:txBody>
          <a:bodyPr/>
          <a:lstStyle/>
          <a:p>
            <a:r>
              <a:rPr lang="en-US" dirty="0" smtClean="0"/>
              <a:t>Small Business Switch Accessories</a:t>
            </a:r>
            <a:br>
              <a:rPr lang="en-US" dirty="0" smtClean="0"/>
            </a:br>
            <a:r>
              <a:rPr lang="en-US" sz="2400" b="0" dirty="0" smtClean="0">
                <a:solidFill>
                  <a:schemeClr val="accent4"/>
                </a:solidFill>
              </a:rPr>
              <a:t>Mini-GBIC/SFP Transceivers</a:t>
            </a:r>
          </a:p>
        </p:txBody>
      </p:sp>
      <p:sp>
        <p:nvSpPr>
          <p:cNvPr id="104" name="Line 32"/>
          <p:cNvSpPr>
            <a:spLocks noChangeShapeType="1"/>
          </p:cNvSpPr>
          <p:nvPr/>
        </p:nvSpPr>
        <p:spPr bwMode="auto">
          <a:xfrm>
            <a:off x="0" y="1577975"/>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dirty="0">
              <a:solidFill>
                <a:srgbClr val="015F46"/>
              </a:solidFill>
            </a:endParaRPr>
          </a:p>
        </p:txBody>
      </p:sp>
      <p:sp>
        <p:nvSpPr>
          <p:cNvPr id="118" name="Rectangle 2"/>
          <p:cNvSpPr>
            <a:spLocks noChangeArrowheads="1"/>
          </p:cNvSpPr>
          <p:nvPr/>
        </p:nvSpPr>
        <p:spPr bwMode="auto">
          <a:xfrm rot="-5400000">
            <a:off x="-201202" y="1790493"/>
            <a:ext cx="4918133" cy="4515728"/>
          </a:xfrm>
          <a:prstGeom prst="rect">
            <a:avLst/>
          </a:prstGeom>
          <a:gradFill flip="none" rotWithShape="1">
            <a:gsLst>
              <a:gs pos="0">
                <a:schemeClr val="bg1"/>
              </a:gs>
              <a:gs pos="100000">
                <a:srgbClr val="0183B7">
                  <a:alpha val="0"/>
                </a:srgbClr>
              </a:gs>
            </a:gsLst>
            <a:lin ang="10800000" scaled="1"/>
            <a:tileRect/>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19" name="Rectangle 55"/>
          <p:cNvSpPr>
            <a:spLocks noChangeArrowheads="1"/>
          </p:cNvSpPr>
          <p:nvPr/>
        </p:nvSpPr>
        <p:spPr bwMode="auto">
          <a:xfrm>
            <a:off x="0" y="1410682"/>
            <a:ext cx="9143999" cy="184756"/>
          </a:xfrm>
          <a:prstGeom prst="rect">
            <a:avLst/>
          </a:prstGeom>
          <a:gradFill rotWithShape="1">
            <a:gsLst>
              <a:gs pos="0">
                <a:srgbClr val="000000">
                  <a:alpha val="0"/>
                </a:srgbClr>
              </a:gs>
              <a:gs pos="100000">
                <a:srgbClr val="000000">
                  <a:alpha val="33000"/>
                </a:srgbClr>
              </a:gs>
            </a:gsLst>
            <a:lin ang="540000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dirty="0">
              <a:solidFill>
                <a:srgbClr val="015F46"/>
              </a:solidFill>
            </a:endParaRPr>
          </a:p>
        </p:txBody>
      </p:sp>
      <p:sp>
        <p:nvSpPr>
          <p:cNvPr id="105" name="Rectangle 104"/>
          <p:cNvSpPr/>
          <p:nvPr/>
        </p:nvSpPr>
        <p:spPr>
          <a:xfrm>
            <a:off x="1032319" y="1235292"/>
            <a:ext cx="2694840" cy="338554"/>
          </a:xfrm>
          <a:prstGeom prst="rect">
            <a:avLst/>
          </a:prstGeom>
        </p:spPr>
        <p:txBody>
          <a:bodyPr wrap="none">
            <a:spAutoFit/>
          </a:bodyPr>
          <a:lstStyle/>
          <a:p>
            <a:pPr algn="ctr"/>
            <a:r>
              <a:rPr lang="en-US" sz="1600" dirty="0" smtClean="0">
                <a:solidFill>
                  <a:srgbClr val="015F46"/>
                </a:solidFill>
                <a:effectLst>
                  <a:outerShdw blurRad="63500" sx="102000" sy="102000" algn="ctr" rotWithShape="0">
                    <a:prstClr val="black">
                      <a:alpha val="40000"/>
                    </a:prstClr>
                  </a:outerShdw>
                </a:effectLst>
              </a:rPr>
              <a:t>Fast Ethernet Transceivers </a:t>
            </a:r>
            <a:endParaRPr lang="en-US" sz="1600" dirty="0">
              <a:solidFill>
                <a:srgbClr val="015F46"/>
              </a:solidFill>
              <a:effectLst>
                <a:outerShdw blurRad="63500" sx="102000" sy="102000" algn="ctr" rotWithShape="0">
                  <a:prstClr val="black">
                    <a:alpha val="40000"/>
                  </a:prstClr>
                </a:outerShdw>
              </a:effectLst>
            </a:endParaRPr>
          </a:p>
        </p:txBody>
      </p:sp>
      <p:sp>
        <p:nvSpPr>
          <p:cNvPr id="106" name="Rectangle 105"/>
          <p:cNvSpPr/>
          <p:nvPr/>
        </p:nvSpPr>
        <p:spPr>
          <a:xfrm>
            <a:off x="5318841" y="1235292"/>
            <a:ext cx="2887201" cy="338554"/>
          </a:xfrm>
          <a:prstGeom prst="rect">
            <a:avLst/>
          </a:prstGeom>
        </p:spPr>
        <p:txBody>
          <a:bodyPr wrap="none">
            <a:spAutoFit/>
          </a:bodyPr>
          <a:lstStyle/>
          <a:p>
            <a:pPr algn="ctr"/>
            <a:r>
              <a:rPr lang="en-US" sz="1600" dirty="0" smtClean="0">
                <a:solidFill>
                  <a:srgbClr val="015F46"/>
                </a:solidFill>
                <a:effectLst>
                  <a:outerShdw blurRad="63500" sx="102000" sy="102000" algn="ctr" rotWithShape="0">
                    <a:prstClr val="black">
                      <a:alpha val="40000"/>
                    </a:prstClr>
                  </a:outerShdw>
                </a:effectLst>
              </a:rPr>
              <a:t>Gigabit Ethernet Transceivers</a:t>
            </a:r>
            <a:endParaRPr lang="en-US" sz="1600" dirty="0">
              <a:solidFill>
                <a:srgbClr val="015F46"/>
              </a:solidFill>
              <a:effectLst>
                <a:outerShdw blurRad="63500" sx="102000" sy="102000" algn="ctr" rotWithShape="0">
                  <a:prstClr val="black">
                    <a:alpha val="40000"/>
                  </a:prstClr>
                </a:outerShdw>
              </a:effectLst>
            </a:endParaRPr>
          </a:p>
        </p:txBody>
      </p:sp>
      <p:sp>
        <p:nvSpPr>
          <p:cNvPr id="120" name="Content Placeholder 163"/>
          <p:cNvSpPr txBox="1">
            <a:spLocks/>
          </p:cNvSpPr>
          <p:nvPr/>
        </p:nvSpPr>
        <p:spPr>
          <a:xfrm>
            <a:off x="174795" y="1832756"/>
            <a:ext cx="2976363" cy="2587558"/>
          </a:xfrm>
          <a:prstGeom prst="rect">
            <a:avLst/>
          </a:prstGeom>
        </p:spPr>
        <p:txBody>
          <a:bodyPr>
            <a:noAutofit/>
          </a:bodyPr>
          <a:lstStyle/>
          <a:p>
            <a:pPr marL="171450" indent="-171450">
              <a:lnSpc>
                <a:spcPct val="90000"/>
              </a:lnSpc>
              <a:spcBef>
                <a:spcPts val="500"/>
              </a:spcBef>
              <a:buClr>
                <a:schemeClr val="accent1"/>
              </a:buClr>
            </a:pPr>
            <a:r>
              <a:rPr lang="en-US" dirty="0" smtClean="0"/>
              <a:t>MFEBX1</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171450" lvl="0" indent="-171450">
              <a:lnSpc>
                <a:spcPct val="90000"/>
              </a:lnSpc>
              <a:spcBef>
                <a:spcPts val="500"/>
              </a:spcBef>
              <a:buClr>
                <a:schemeClr val="accent1"/>
              </a:buClr>
            </a:pPr>
            <a:r>
              <a:rPr lang="en-US" sz="1300" dirty="0" smtClean="0"/>
              <a:t>100 BASE-BX-20U SFP transceiver </a:t>
            </a:r>
          </a:p>
          <a:p>
            <a:pPr marL="171450" lvl="0" indent="-171450">
              <a:lnSpc>
                <a:spcPct val="90000"/>
              </a:lnSpc>
              <a:spcBef>
                <a:spcPts val="500"/>
              </a:spcBef>
              <a:buClr>
                <a:schemeClr val="accent1"/>
              </a:buClr>
              <a:buFont typeface="Wingdings" pitchFamily="2" charset="2"/>
              <a:buChar char="§"/>
            </a:pPr>
            <a:r>
              <a:rPr lang="en-US" sz="1300" dirty="0" smtClean="0"/>
              <a:t>1310-nm wavelength for single-mode fiber</a:t>
            </a:r>
          </a:p>
          <a:p>
            <a:pPr marL="171450" lvl="0" indent="-171450">
              <a:lnSpc>
                <a:spcPct val="90000"/>
              </a:lnSpc>
              <a:spcBef>
                <a:spcPts val="500"/>
              </a:spcBef>
              <a:buClr>
                <a:schemeClr val="accent1"/>
              </a:buClr>
              <a:buFont typeface="Wingdings" pitchFamily="2" charset="2"/>
              <a:buChar char="§"/>
            </a:pPr>
            <a:r>
              <a:rPr lang="en-US" sz="1300" dirty="0" smtClean="0"/>
              <a:t>For distances up to 20 kilometers</a:t>
            </a:r>
          </a:p>
          <a:p>
            <a:pPr marL="171450" lvl="0" indent="-171450">
              <a:lnSpc>
                <a:spcPct val="90000"/>
              </a:lnSpc>
              <a:spcBef>
                <a:spcPts val="500"/>
              </a:spcBef>
              <a:buClr>
                <a:schemeClr val="accent1"/>
              </a:buClr>
            </a:pPr>
            <a:r>
              <a:rPr lang="en-US" dirty="0" smtClean="0"/>
              <a:t>MFEFX1</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171450" lvl="0" indent="-171450">
              <a:lnSpc>
                <a:spcPct val="90000"/>
              </a:lnSpc>
              <a:spcBef>
                <a:spcPts val="500"/>
              </a:spcBef>
              <a:buClr>
                <a:schemeClr val="accent1"/>
              </a:buClr>
            </a:pPr>
            <a:r>
              <a:rPr lang="en-US" sz="1300" dirty="0" smtClean="0"/>
              <a:t>100 BASE-FX SFP transceiver</a:t>
            </a:r>
          </a:p>
          <a:p>
            <a:pPr marL="171450" lvl="0" indent="-171450">
              <a:lnSpc>
                <a:spcPct val="90000"/>
              </a:lnSpc>
              <a:spcBef>
                <a:spcPts val="500"/>
              </a:spcBef>
              <a:buClr>
                <a:schemeClr val="accent1"/>
              </a:buClr>
              <a:buFont typeface="Wingdings" pitchFamily="2" charset="2"/>
              <a:buChar char="§"/>
            </a:pPr>
            <a:r>
              <a:rPr lang="en-US" sz="1300" dirty="0" smtClean="0"/>
              <a:t>1310-nm wavelength for multimode fiber</a:t>
            </a:r>
          </a:p>
          <a:p>
            <a:pPr marL="171450" lvl="0" indent="-171450">
              <a:lnSpc>
                <a:spcPct val="90000"/>
              </a:lnSpc>
              <a:spcBef>
                <a:spcPts val="500"/>
              </a:spcBef>
              <a:buClr>
                <a:schemeClr val="accent1"/>
              </a:buClr>
              <a:buFont typeface="Wingdings" pitchFamily="2" charset="2"/>
              <a:buChar char="§"/>
            </a:pPr>
            <a:r>
              <a:rPr lang="en-US" sz="1300" dirty="0" smtClean="0"/>
              <a:t> Support for 100-Mbps speed up to 2 km</a:t>
            </a:r>
          </a:p>
          <a:p>
            <a:pPr marL="171450" lvl="0" indent="-171450">
              <a:lnSpc>
                <a:spcPct val="90000"/>
              </a:lnSpc>
              <a:spcBef>
                <a:spcPts val="500"/>
              </a:spcBef>
              <a:buClr>
                <a:schemeClr val="accent1"/>
              </a:buClr>
            </a:pPr>
            <a:r>
              <a:rPr lang="en-US" dirty="0" smtClean="0"/>
              <a:t>MFELX1</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171450" lvl="0" indent="-171450">
              <a:lnSpc>
                <a:spcPct val="90000"/>
              </a:lnSpc>
              <a:spcBef>
                <a:spcPts val="500"/>
              </a:spcBef>
              <a:buClr>
                <a:schemeClr val="accent1"/>
              </a:buClr>
            </a:pPr>
            <a:r>
              <a:rPr lang="en-US" sz="1300" dirty="0" smtClean="0"/>
              <a:t>100 BASE-LX SFP transceiver</a:t>
            </a:r>
          </a:p>
          <a:p>
            <a:pPr marL="171450" lvl="0" indent="-171450">
              <a:lnSpc>
                <a:spcPct val="90000"/>
              </a:lnSpc>
              <a:spcBef>
                <a:spcPts val="500"/>
              </a:spcBef>
              <a:buClr>
                <a:schemeClr val="accent1"/>
              </a:buClr>
              <a:buFont typeface="Wingdings" pitchFamily="2" charset="2"/>
              <a:buChar char="§"/>
            </a:pPr>
            <a:r>
              <a:rPr lang="en-US" sz="1300" dirty="0" smtClean="0"/>
              <a:t>1310-nm wavelength for single-mode fiber</a:t>
            </a:r>
          </a:p>
          <a:p>
            <a:pPr marL="171450" lvl="0" indent="-171450">
              <a:lnSpc>
                <a:spcPct val="90000"/>
              </a:lnSpc>
              <a:spcBef>
                <a:spcPts val="500"/>
              </a:spcBef>
              <a:buClr>
                <a:schemeClr val="accent1"/>
              </a:buClr>
              <a:buFont typeface="Wingdings" pitchFamily="2" charset="2"/>
              <a:buChar char="§"/>
            </a:pPr>
            <a:r>
              <a:rPr lang="en-US" sz="1300" dirty="0" smtClean="0"/>
              <a:t> For distances up to 10 km</a:t>
            </a:r>
          </a:p>
        </p:txBody>
      </p:sp>
      <p:grpSp>
        <p:nvGrpSpPr>
          <p:cNvPr id="4" name="Group 128"/>
          <p:cNvGrpSpPr/>
          <p:nvPr/>
        </p:nvGrpSpPr>
        <p:grpSpPr>
          <a:xfrm>
            <a:off x="3254556" y="3107748"/>
            <a:ext cx="1053156" cy="915681"/>
            <a:chOff x="5860269" y="3914046"/>
            <a:chExt cx="815392" cy="708955"/>
          </a:xfrm>
        </p:grpSpPr>
        <p:grpSp>
          <p:nvGrpSpPr>
            <p:cNvPr id="5" name="Group 7"/>
            <p:cNvGrpSpPr>
              <a:grpSpLocks/>
            </p:cNvGrpSpPr>
            <p:nvPr/>
          </p:nvGrpSpPr>
          <p:grpSpPr bwMode="auto">
            <a:xfrm>
              <a:off x="6020341" y="3914046"/>
              <a:ext cx="655320" cy="655320"/>
              <a:chOff x="2338" y="1816"/>
              <a:chExt cx="664" cy="664"/>
            </a:xfrm>
          </p:grpSpPr>
          <p:sp>
            <p:nvSpPr>
              <p:cNvPr id="132" name="Oval 8"/>
              <p:cNvSpPr>
                <a:spLocks noChangeArrowheads="1"/>
              </p:cNvSpPr>
              <p:nvPr/>
            </p:nvSpPr>
            <p:spPr bwMode="auto">
              <a:xfrm>
                <a:off x="2338" y="1816"/>
                <a:ext cx="664" cy="664"/>
              </a:xfrm>
              <a:prstGeom prst="ellipse">
                <a:avLst/>
              </a:prstGeom>
              <a:gradFill rotWithShape="1">
                <a:gsLst>
                  <a:gs pos="0">
                    <a:srgbClr val="FFFFFF">
                      <a:alpha val="69000"/>
                    </a:srgbClr>
                  </a:gs>
                  <a:gs pos="100000">
                    <a:srgbClr val="000000">
                      <a:alpha val="0"/>
                    </a:srgbClr>
                  </a:gs>
                </a:gsLst>
                <a:lin ang="5400000" scaled="1"/>
              </a:gradFill>
              <a:ln w="9525" algn="ctr">
                <a:noFill/>
                <a:round/>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33"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47B0D5">
                      <a:gamma/>
                      <a:shade val="46275"/>
                      <a:invGamma/>
                      <a:alpha val="75000"/>
                    </a:srgbClr>
                  </a:gs>
                </a:gsLst>
                <a:lin ang="5400000" scaled="1"/>
              </a:gradFill>
              <a:ln w="25400" algn="ctr">
                <a:solidFill>
                  <a:srgbClr val="8E8E95"/>
                </a:solidFill>
                <a:round/>
                <a:headEnd/>
                <a:tailEnd/>
              </a:ln>
              <a:effectLst/>
            </p:spPr>
            <p:txBody>
              <a:bodyPr vert="horz" wrap="square" lIns="82124" tIns="41061" rIns="82124" bIns="41061" numCol="1" anchor="ctr" anchorCtr="0" compatLnSpc="1">
                <a:prstTxWarp prst="textNoShape">
                  <a:avLst/>
                </a:prstTxWarp>
                <a:spAutoFit/>
              </a:bodyPr>
              <a:lstStyle/>
              <a:p>
                <a:endParaRPr lang="en-US" dirty="0"/>
              </a:p>
            </p:txBody>
          </p:sp>
          <p:sp>
            <p:nvSpPr>
              <p:cNvPr id="134"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a:effectLst/>
            </p:spPr>
            <p:txBody>
              <a:bodyPr rot="10800000" vert="horz" wrap="none" lIns="73025" tIns="36511" rIns="73025" bIns="36511" numCol="1" anchor="ctr" anchorCtr="0" compatLnSpc="1">
                <a:prstTxWarp prst="textNoShape">
                  <a:avLst/>
                </a:prstTxWarp>
              </a:bodyPr>
              <a:lstStyle/>
              <a:p>
                <a:endParaRPr lang="en-US" dirty="0"/>
              </a:p>
            </p:txBody>
          </p:sp>
        </p:grpSp>
        <p:pic>
          <p:nvPicPr>
            <p:cNvPr id="131" name="Picture 64" descr="MFEX1"/>
            <p:cNvPicPr>
              <a:picLocks noChangeAspect="1" noChangeArrowheads="1"/>
            </p:cNvPicPr>
            <p:nvPr/>
          </p:nvPicPr>
          <p:blipFill>
            <a:blip r:embed="rId3" cstate="print"/>
            <a:srcRect/>
            <a:stretch>
              <a:fillRect/>
            </a:stretch>
          </p:blipFill>
          <p:spPr bwMode="auto">
            <a:xfrm>
              <a:off x="5860269" y="4109709"/>
              <a:ext cx="707293" cy="513292"/>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6" name="Group 134"/>
          <p:cNvGrpSpPr/>
          <p:nvPr/>
        </p:nvGrpSpPr>
        <p:grpSpPr>
          <a:xfrm>
            <a:off x="3325831" y="4527465"/>
            <a:ext cx="978333" cy="846407"/>
            <a:chOff x="5918200" y="4913438"/>
            <a:chExt cx="757461" cy="655320"/>
          </a:xfrm>
        </p:grpSpPr>
        <p:grpSp>
          <p:nvGrpSpPr>
            <p:cNvPr id="7" name="Group 7"/>
            <p:cNvGrpSpPr>
              <a:grpSpLocks/>
            </p:cNvGrpSpPr>
            <p:nvPr/>
          </p:nvGrpSpPr>
          <p:grpSpPr bwMode="auto">
            <a:xfrm>
              <a:off x="6020341" y="4913438"/>
              <a:ext cx="655320" cy="655320"/>
              <a:chOff x="2338" y="1816"/>
              <a:chExt cx="664" cy="664"/>
            </a:xfrm>
          </p:grpSpPr>
          <p:sp>
            <p:nvSpPr>
              <p:cNvPr id="138" name="Oval 8"/>
              <p:cNvSpPr>
                <a:spLocks noChangeArrowheads="1"/>
              </p:cNvSpPr>
              <p:nvPr/>
            </p:nvSpPr>
            <p:spPr bwMode="auto">
              <a:xfrm>
                <a:off x="2338" y="1816"/>
                <a:ext cx="664" cy="664"/>
              </a:xfrm>
              <a:prstGeom prst="ellipse">
                <a:avLst/>
              </a:prstGeom>
              <a:gradFill rotWithShape="1">
                <a:gsLst>
                  <a:gs pos="0">
                    <a:srgbClr val="FFFFFF">
                      <a:alpha val="69000"/>
                    </a:srgbClr>
                  </a:gs>
                  <a:gs pos="100000">
                    <a:srgbClr val="000000">
                      <a:alpha val="0"/>
                    </a:srgbClr>
                  </a:gs>
                </a:gsLst>
                <a:lin ang="5400000" scaled="1"/>
              </a:gradFill>
              <a:ln w="9525" algn="ctr">
                <a:noFill/>
                <a:round/>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39"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47B0D5">
                      <a:gamma/>
                      <a:shade val="46275"/>
                      <a:invGamma/>
                      <a:alpha val="75000"/>
                    </a:srgbClr>
                  </a:gs>
                </a:gsLst>
                <a:lin ang="5400000" scaled="1"/>
              </a:gradFill>
              <a:ln w="25400" algn="ctr">
                <a:solidFill>
                  <a:srgbClr val="8E8E95"/>
                </a:solidFill>
                <a:round/>
                <a:headEnd/>
                <a:tailEnd/>
              </a:ln>
              <a:effectLst/>
            </p:spPr>
            <p:txBody>
              <a:bodyPr vert="horz" wrap="square" lIns="82124" tIns="41061" rIns="82124" bIns="41061" numCol="1" anchor="ctr" anchorCtr="0" compatLnSpc="1">
                <a:prstTxWarp prst="textNoShape">
                  <a:avLst/>
                </a:prstTxWarp>
                <a:spAutoFit/>
              </a:bodyPr>
              <a:lstStyle/>
              <a:p>
                <a:endParaRPr lang="en-US" dirty="0"/>
              </a:p>
            </p:txBody>
          </p:sp>
          <p:sp>
            <p:nvSpPr>
              <p:cNvPr id="140"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a:effectLst/>
            </p:spPr>
            <p:txBody>
              <a:bodyPr rot="10800000" vert="horz" wrap="none" lIns="73025" tIns="36511" rIns="73025" bIns="36511" numCol="1" anchor="ctr" anchorCtr="0" compatLnSpc="1">
                <a:prstTxWarp prst="textNoShape">
                  <a:avLst/>
                </a:prstTxWarp>
              </a:bodyPr>
              <a:lstStyle/>
              <a:p>
                <a:endParaRPr lang="en-US" dirty="0"/>
              </a:p>
            </p:txBody>
          </p:sp>
        </p:grpSp>
        <p:pic>
          <p:nvPicPr>
            <p:cNvPr id="137" name="Picture 73" descr="MFELX1"/>
            <p:cNvPicPr>
              <a:picLocks noChangeAspect="1" noChangeArrowheads="1"/>
            </p:cNvPicPr>
            <p:nvPr/>
          </p:nvPicPr>
          <p:blipFill>
            <a:blip r:embed="rId4" cstate="print"/>
            <a:srcRect/>
            <a:stretch>
              <a:fillRect/>
            </a:stretch>
          </p:blipFill>
          <p:spPr bwMode="auto">
            <a:xfrm>
              <a:off x="5918200" y="5066047"/>
              <a:ext cx="649362" cy="470180"/>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8" name="Group 140"/>
          <p:cNvGrpSpPr/>
          <p:nvPr/>
        </p:nvGrpSpPr>
        <p:grpSpPr>
          <a:xfrm>
            <a:off x="3367878" y="1909971"/>
            <a:ext cx="934193" cy="890857"/>
            <a:chOff x="5952376" y="2838454"/>
            <a:chExt cx="723285" cy="689735"/>
          </a:xfrm>
        </p:grpSpPr>
        <p:grpSp>
          <p:nvGrpSpPr>
            <p:cNvPr id="9" name="Group 7"/>
            <p:cNvGrpSpPr>
              <a:grpSpLocks/>
            </p:cNvGrpSpPr>
            <p:nvPr/>
          </p:nvGrpSpPr>
          <p:grpSpPr bwMode="auto">
            <a:xfrm>
              <a:off x="6020341" y="2838454"/>
              <a:ext cx="655320" cy="655320"/>
              <a:chOff x="2338" y="1816"/>
              <a:chExt cx="664" cy="664"/>
            </a:xfrm>
          </p:grpSpPr>
          <p:sp>
            <p:nvSpPr>
              <p:cNvPr id="144" name="Oval 8"/>
              <p:cNvSpPr>
                <a:spLocks noChangeArrowheads="1"/>
              </p:cNvSpPr>
              <p:nvPr/>
            </p:nvSpPr>
            <p:spPr bwMode="auto">
              <a:xfrm>
                <a:off x="2338" y="1816"/>
                <a:ext cx="664" cy="664"/>
              </a:xfrm>
              <a:prstGeom prst="ellipse">
                <a:avLst/>
              </a:prstGeom>
              <a:gradFill rotWithShape="1">
                <a:gsLst>
                  <a:gs pos="0">
                    <a:srgbClr val="FFFFFF">
                      <a:alpha val="69000"/>
                    </a:srgbClr>
                  </a:gs>
                  <a:gs pos="100000">
                    <a:srgbClr val="000000">
                      <a:alpha val="0"/>
                    </a:srgbClr>
                  </a:gs>
                </a:gsLst>
                <a:lin ang="5400000" scaled="1"/>
              </a:gradFill>
              <a:ln w="9525" algn="ctr">
                <a:noFill/>
                <a:round/>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45"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47B0D5">
                      <a:gamma/>
                      <a:shade val="46275"/>
                      <a:invGamma/>
                      <a:alpha val="75000"/>
                    </a:srgbClr>
                  </a:gs>
                </a:gsLst>
                <a:lin ang="5400000" scaled="1"/>
              </a:gradFill>
              <a:ln w="25400" algn="ctr">
                <a:solidFill>
                  <a:srgbClr val="8E8E95"/>
                </a:solidFill>
                <a:round/>
                <a:headEnd/>
                <a:tailEnd/>
              </a:ln>
              <a:effectLst/>
            </p:spPr>
            <p:txBody>
              <a:bodyPr vert="horz" wrap="square" lIns="82124" tIns="41061" rIns="82124" bIns="41061" numCol="1" anchor="ctr" anchorCtr="0" compatLnSpc="1">
                <a:prstTxWarp prst="textNoShape">
                  <a:avLst/>
                </a:prstTxWarp>
                <a:spAutoFit/>
              </a:bodyPr>
              <a:lstStyle/>
              <a:p>
                <a:endParaRPr lang="en-US" dirty="0"/>
              </a:p>
            </p:txBody>
          </p:sp>
          <p:sp>
            <p:nvSpPr>
              <p:cNvPr id="146"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a:effectLst/>
            </p:spPr>
            <p:txBody>
              <a:bodyPr rot="10800000" vert="horz" wrap="none" lIns="73025" tIns="36511" rIns="73025" bIns="36511" numCol="1" anchor="ctr" anchorCtr="0" compatLnSpc="1">
                <a:prstTxWarp prst="textNoShape">
                  <a:avLst/>
                </a:prstTxWarp>
              </a:bodyPr>
              <a:lstStyle/>
              <a:p>
                <a:endParaRPr lang="en-US" dirty="0"/>
              </a:p>
            </p:txBody>
          </p:sp>
        </p:grpSp>
        <p:pic>
          <p:nvPicPr>
            <p:cNvPr id="143" name="Picture 19" descr="MGBBX1_HKJ0428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952376" y="3035300"/>
              <a:ext cx="615186" cy="492889"/>
            </a:xfrm>
            <a:prstGeom prst="rect">
              <a:avLst/>
            </a:prstGeom>
            <a:noFill/>
            <a:ln w="9525">
              <a:noFill/>
              <a:miter lim="800000"/>
              <a:headEnd/>
              <a:tailEnd/>
            </a:ln>
            <a:effectLst>
              <a:outerShdw blurRad="50800" dist="38100" dir="2700000" algn="tl" rotWithShape="0">
                <a:prstClr val="black">
                  <a:alpha val="40000"/>
                </a:prstClr>
              </a:outerShdw>
            </a:effectLst>
          </p:spPr>
        </p:pic>
      </p:grpSp>
      <p:sp>
        <p:nvSpPr>
          <p:cNvPr id="147" name="Content Placeholder 163"/>
          <p:cNvSpPr txBox="1">
            <a:spLocks/>
          </p:cNvSpPr>
          <p:nvPr/>
        </p:nvSpPr>
        <p:spPr>
          <a:xfrm>
            <a:off x="4718684" y="1832756"/>
            <a:ext cx="3004482" cy="4476564"/>
          </a:xfrm>
          <a:prstGeom prst="rect">
            <a:avLst/>
          </a:prstGeom>
        </p:spPr>
        <p:txBody>
          <a:bodyPr>
            <a:noAutofit/>
          </a:bodyPr>
          <a:lstStyle/>
          <a:p>
            <a:pPr marL="171450" indent="-171450">
              <a:lnSpc>
                <a:spcPct val="90000"/>
              </a:lnSpc>
              <a:spcBef>
                <a:spcPts val="500"/>
              </a:spcBef>
              <a:buClr>
                <a:schemeClr val="accent1"/>
              </a:buClr>
            </a:pPr>
            <a:r>
              <a:rPr lang="en-US" dirty="0" smtClean="0"/>
              <a:t>MGBBX1</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171450" lvl="0" indent="-171450">
              <a:buClr>
                <a:schemeClr val="accent1"/>
              </a:buClr>
            </a:pPr>
            <a:r>
              <a:rPr lang="en-US" sz="1300" dirty="0" smtClean="0"/>
              <a:t>1000BASE-BX-20U SFP transceiver </a:t>
            </a:r>
          </a:p>
          <a:p>
            <a:pPr marL="171450" indent="-171450">
              <a:buClr>
                <a:schemeClr val="accent1"/>
              </a:buClr>
              <a:buFont typeface="Wingdings" pitchFamily="2" charset="2"/>
              <a:buChar char="§"/>
            </a:pPr>
            <a:r>
              <a:rPr lang="en-US" sz="1300" dirty="0" smtClean="0"/>
              <a:t>1310-nm wavelength for single-mode fiber</a:t>
            </a:r>
          </a:p>
          <a:p>
            <a:pPr marL="171450" indent="-171450">
              <a:buClr>
                <a:schemeClr val="accent1"/>
              </a:buClr>
              <a:buFont typeface="Wingdings" pitchFamily="2" charset="2"/>
              <a:buChar char="§"/>
            </a:pPr>
            <a:r>
              <a:rPr lang="en-US" sz="1300" dirty="0" smtClean="0"/>
              <a:t> For distances up to 40 km</a:t>
            </a:r>
          </a:p>
          <a:p>
            <a:pPr marL="171450" lvl="0" indent="-171450">
              <a:lnSpc>
                <a:spcPct val="90000"/>
              </a:lnSpc>
              <a:spcBef>
                <a:spcPts val="500"/>
              </a:spcBef>
              <a:buClr>
                <a:schemeClr val="accent1"/>
              </a:buClr>
            </a:pPr>
            <a:r>
              <a:rPr lang="en-US" dirty="0" smtClean="0"/>
              <a:t>MGBLH1</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171450" lvl="0" indent="-171450">
              <a:buClr>
                <a:schemeClr val="accent1"/>
              </a:buClr>
            </a:pPr>
            <a:r>
              <a:rPr lang="en-US" sz="1300" dirty="0" smtClean="0"/>
              <a:t>1000BASE-LH  SFP transceiver</a:t>
            </a:r>
          </a:p>
          <a:p>
            <a:pPr marL="171450" indent="-171450">
              <a:buClr>
                <a:schemeClr val="accent1"/>
              </a:buClr>
              <a:buFont typeface="Wingdings" pitchFamily="2" charset="2"/>
              <a:buChar char="§"/>
            </a:pPr>
            <a:r>
              <a:rPr lang="en-US" sz="1300" dirty="0" smtClean="0"/>
              <a:t>1310-nm wavelength for single-mode fiber </a:t>
            </a:r>
          </a:p>
          <a:p>
            <a:pPr marL="171450" indent="-171450">
              <a:buClr>
                <a:schemeClr val="accent1"/>
              </a:buClr>
              <a:buFont typeface="Wingdings" pitchFamily="2" charset="2"/>
              <a:buChar char="§"/>
            </a:pPr>
            <a:r>
              <a:rPr lang="en-US" sz="1300" dirty="0" smtClean="0"/>
              <a:t>For distances up to 40 km</a:t>
            </a:r>
          </a:p>
          <a:p>
            <a:pPr marL="171450" lvl="0" indent="-171450">
              <a:lnSpc>
                <a:spcPct val="90000"/>
              </a:lnSpc>
              <a:spcBef>
                <a:spcPts val="500"/>
              </a:spcBef>
              <a:buClr>
                <a:schemeClr val="accent1"/>
              </a:buClr>
            </a:pPr>
            <a:r>
              <a:rPr lang="en-US" dirty="0" smtClean="0"/>
              <a:t>MGBLX1</a:t>
            </a: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171450" lvl="0" indent="-171450">
              <a:buClr>
                <a:schemeClr val="accent1"/>
              </a:buClr>
            </a:pPr>
            <a:r>
              <a:rPr lang="en-US" sz="1300" dirty="0" smtClean="0"/>
              <a:t>1000BASE-LX SFP transceiver </a:t>
            </a:r>
          </a:p>
          <a:p>
            <a:pPr marL="171450" indent="-171450">
              <a:buClr>
                <a:schemeClr val="accent1"/>
              </a:buClr>
              <a:buFont typeface="Wingdings" pitchFamily="2" charset="2"/>
              <a:buChar char="§"/>
            </a:pPr>
            <a:r>
              <a:rPr lang="en-US" sz="1300" dirty="0" smtClean="0"/>
              <a:t>1310-nm wavelength for single-mode fiber</a:t>
            </a:r>
          </a:p>
          <a:p>
            <a:pPr marL="171450" indent="-171450">
              <a:buClr>
                <a:schemeClr val="accent1"/>
              </a:buClr>
              <a:buFont typeface="Wingdings" pitchFamily="2" charset="2"/>
              <a:buChar char="§"/>
            </a:pPr>
            <a:r>
              <a:rPr lang="en-US" sz="1300" dirty="0" smtClean="0"/>
              <a:t> For distances up to 10 km</a:t>
            </a:r>
          </a:p>
          <a:p>
            <a:pPr marL="171450" lvl="0" indent="-171450">
              <a:lnSpc>
                <a:spcPct val="90000"/>
              </a:lnSpc>
              <a:spcBef>
                <a:spcPts val="500"/>
              </a:spcBef>
              <a:buClr>
                <a:srgbClr val="0183B7"/>
              </a:buClr>
            </a:pPr>
            <a:r>
              <a:rPr lang="en-US" dirty="0" smtClean="0"/>
              <a:t>MGBSX1</a:t>
            </a:r>
            <a:endParaRPr lang="en-US" dirty="0" smtClean="0">
              <a:solidFill>
                <a:prstClr val="black"/>
              </a:solidFill>
            </a:endParaRPr>
          </a:p>
          <a:p>
            <a:pPr marL="171450" lvl="0" indent="-171450">
              <a:buClr>
                <a:srgbClr val="0183B7"/>
              </a:buClr>
            </a:pPr>
            <a:r>
              <a:rPr lang="en-US" sz="1300" dirty="0"/>
              <a:t>1000BASE-SX SFP transceiver</a:t>
            </a:r>
          </a:p>
          <a:p>
            <a:pPr marL="171450" indent="-171450">
              <a:buClr>
                <a:schemeClr val="accent1"/>
              </a:buClr>
              <a:buFont typeface="Wingdings" pitchFamily="2" charset="2"/>
              <a:buChar char="§"/>
            </a:pPr>
            <a:r>
              <a:rPr lang="en-US" sz="1300" dirty="0" smtClean="0"/>
              <a:t>850-nm wavelength for multimode fiber </a:t>
            </a:r>
          </a:p>
          <a:p>
            <a:pPr marL="171450" indent="-171450">
              <a:buClr>
                <a:schemeClr val="accent1"/>
              </a:buClr>
              <a:buFont typeface="Wingdings" pitchFamily="2" charset="2"/>
              <a:buChar char="§"/>
            </a:pPr>
            <a:r>
              <a:rPr lang="en-US" sz="1300" dirty="0" smtClean="0"/>
              <a:t> For distances up to 550 meters</a:t>
            </a:r>
          </a:p>
        </p:txBody>
      </p:sp>
      <p:grpSp>
        <p:nvGrpSpPr>
          <p:cNvPr id="10" name="Group 181"/>
          <p:cNvGrpSpPr/>
          <p:nvPr/>
        </p:nvGrpSpPr>
        <p:grpSpPr>
          <a:xfrm>
            <a:off x="5852164" y="5296239"/>
            <a:ext cx="2126607" cy="395837"/>
            <a:chOff x="5697416" y="4705383"/>
            <a:chExt cx="2126607" cy="395837"/>
          </a:xfrm>
        </p:grpSpPr>
        <p:cxnSp>
          <p:nvCxnSpPr>
            <p:cNvPr id="166" name="Elbow Connector 165"/>
            <p:cNvCxnSpPr/>
            <p:nvPr/>
          </p:nvCxnSpPr>
          <p:spPr>
            <a:xfrm>
              <a:off x="5697416" y="4705383"/>
              <a:ext cx="2091694" cy="352191"/>
            </a:xfrm>
            <a:prstGeom prst="bentConnector3">
              <a:avLst>
                <a:gd name="adj1" fmla="val 89144"/>
              </a:avLst>
            </a:prstGeom>
          </p:spPr>
          <p:style>
            <a:lnRef idx="1">
              <a:schemeClr val="accent1"/>
            </a:lnRef>
            <a:fillRef idx="0">
              <a:schemeClr val="accent1"/>
            </a:fillRef>
            <a:effectRef idx="0">
              <a:schemeClr val="accent1"/>
            </a:effectRef>
            <a:fontRef idx="minor">
              <a:schemeClr val="tx1"/>
            </a:fontRef>
          </p:style>
        </p:cxnSp>
        <p:sp>
          <p:nvSpPr>
            <p:cNvPr id="167" name="Oval 44"/>
            <p:cNvSpPr>
              <a:spLocks noChangeArrowheads="1"/>
            </p:cNvSpPr>
            <p:nvPr/>
          </p:nvSpPr>
          <p:spPr bwMode="auto">
            <a:xfrm>
              <a:off x="7736977" y="5014174"/>
              <a:ext cx="87046" cy="87046"/>
            </a:xfrm>
            <a:prstGeom prst="ellipse">
              <a:avLst/>
            </a:prstGeom>
            <a:solidFill>
              <a:schemeClr val="bg1"/>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nvGrpSpPr>
          <p:cNvPr id="11" name="Group 178"/>
          <p:cNvGrpSpPr/>
          <p:nvPr/>
        </p:nvGrpSpPr>
        <p:grpSpPr>
          <a:xfrm>
            <a:off x="7853684" y="2974656"/>
            <a:ext cx="1075584" cy="929509"/>
            <a:chOff x="7741140" y="2805840"/>
            <a:chExt cx="1075584" cy="929509"/>
          </a:xfrm>
        </p:grpSpPr>
        <p:grpSp>
          <p:nvGrpSpPr>
            <p:cNvPr id="12" name="Group 7"/>
            <p:cNvGrpSpPr>
              <a:grpSpLocks/>
            </p:cNvGrpSpPr>
            <p:nvPr/>
          </p:nvGrpSpPr>
          <p:grpSpPr bwMode="auto">
            <a:xfrm>
              <a:off x="7956266" y="2805840"/>
              <a:ext cx="860458" cy="860456"/>
              <a:chOff x="2338" y="1816"/>
              <a:chExt cx="664" cy="664"/>
            </a:xfrm>
          </p:grpSpPr>
          <p:sp>
            <p:nvSpPr>
              <p:cNvPr id="155" name="Oval 8"/>
              <p:cNvSpPr>
                <a:spLocks noChangeArrowheads="1"/>
              </p:cNvSpPr>
              <p:nvPr/>
            </p:nvSpPr>
            <p:spPr bwMode="auto">
              <a:xfrm>
                <a:off x="2338" y="1816"/>
                <a:ext cx="664" cy="664"/>
              </a:xfrm>
              <a:prstGeom prst="ellipse">
                <a:avLst/>
              </a:prstGeom>
              <a:gradFill rotWithShape="1">
                <a:gsLst>
                  <a:gs pos="0">
                    <a:srgbClr val="FFFFFF">
                      <a:alpha val="69000"/>
                    </a:srgbClr>
                  </a:gs>
                  <a:gs pos="100000">
                    <a:srgbClr val="000000">
                      <a:alpha val="0"/>
                    </a:srgbClr>
                  </a:gs>
                </a:gsLst>
                <a:lin ang="5400000" scaled="1"/>
              </a:gradFill>
              <a:ln w="9525" algn="ctr">
                <a:noFill/>
                <a:round/>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56"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47B0D5">
                      <a:gamma/>
                      <a:shade val="46275"/>
                      <a:invGamma/>
                      <a:alpha val="75000"/>
                    </a:srgbClr>
                  </a:gs>
                </a:gsLst>
                <a:lin ang="5400000" scaled="1"/>
              </a:gradFill>
              <a:ln w="25400" algn="ctr">
                <a:solidFill>
                  <a:srgbClr val="8E8E95"/>
                </a:solidFill>
                <a:round/>
                <a:headEnd/>
                <a:tailEnd/>
              </a:ln>
              <a:effectLst/>
            </p:spPr>
            <p:txBody>
              <a:bodyPr vert="horz" wrap="square" lIns="82124" tIns="41061" rIns="82124" bIns="41061" numCol="1" anchor="ctr" anchorCtr="0" compatLnSpc="1">
                <a:prstTxWarp prst="textNoShape">
                  <a:avLst/>
                </a:prstTxWarp>
                <a:spAutoFit/>
              </a:bodyPr>
              <a:lstStyle/>
              <a:p>
                <a:endParaRPr lang="en-US" dirty="0"/>
              </a:p>
            </p:txBody>
          </p:sp>
          <p:sp>
            <p:nvSpPr>
              <p:cNvPr id="157"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a:effectLst/>
            </p:spPr>
            <p:txBody>
              <a:bodyPr rot="10800000" vert="horz" wrap="none" lIns="73025" tIns="36511" rIns="73025" bIns="36511" numCol="1" anchor="ctr" anchorCtr="0" compatLnSpc="1">
                <a:prstTxWarp prst="textNoShape">
                  <a:avLst/>
                </a:prstTxWarp>
              </a:bodyPr>
              <a:lstStyle/>
              <a:p>
                <a:endParaRPr lang="en-US" dirty="0"/>
              </a:p>
            </p:txBody>
          </p:sp>
        </p:grpSp>
        <p:pic>
          <p:nvPicPr>
            <p:cNvPr id="172" name="Picture 56" descr="MGBLH1"/>
            <p:cNvPicPr>
              <a:picLocks noChangeAspect="1" noChangeArrowheads="1"/>
            </p:cNvPicPr>
            <p:nvPr/>
          </p:nvPicPr>
          <p:blipFill>
            <a:blip r:embed="rId6" cstate="print"/>
            <a:stretch>
              <a:fillRect/>
            </a:stretch>
          </p:blipFill>
          <p:spPr bwMode="auto">
            <a:xfrm>
              <a:off x="7741140" y="2953409"/>
              <a:ext cx="889000" cy="781940"/>
            </a:xfrm>
            <a:prstGeom prst="rect">
              <a:avLst/>
            </a:prstGeom>
            <a:noFill/>
            <a:ln>
              <a:noFill/>
            </a:ln>
          </p:spPr>
        </p:pic>
      </p:grpSp>
      <p:grpSp>
        <p:nvGrpSpPr>
          <p:cNvPr id="13" name="Group 175"/>
          <p:cNvGrpSpPr/>
          <p:nvPr/>
        </p:nvGrpSpPr>
        <p:grpSpPr>
          <a:xfrm>
            <a:off x="7953213" y="5218650"/>
            <a:ext cx="963355" cy="860456"/>
            <a:chOff x="7840669" y="4613726"/>
            <a:chExt cx="963355" cy="860456"/>
          </a:xfrm>
        </p:grpSpPr>
        <p:grpSp>
          <p:nvGrpSpPr>
            <p:cNvPr id="14" name="Group 7"/>
            <p:cNvGrpSpPr>
              <a:grpSpLocks/>
            </p:cNvGrpSpPr>
            <p:nvPr/>
          </p:nvGrpSpPr>
          <p:grpSpPr bwMode="auto">
            <a:xfrm>
              <a:off x="7943567" y="4613726"/>
              <a:ext cx="860457" cy="860456"/>
              <a:chOff x="2338" y="1816"/>
              <a:chExt cx="664" cy="664"/>
            </a:xfrm>
          </p:grpSpPr>
          <p:sp>
            <p:nvSpPr>
              <p:cNvPr id="169" name="Oval 8"/>
              <p:cNvSpPr>
                <a:spLocks noChangeArrowheads="1"/>
              </p:cNvSpPr>
              <p:nvPr/>
            </p:nvSpPr>
            <p:spPr bwMode="auto">
              <a:xfrm>
                <a:off x="2338" y="1816"/>
                <a:ext cx="664" cy="664"/>
              </a:xfrm>
              <a:prstGeom prst="ellipse">
                <a:avLst/>
              </a:prstGeom>
              <a:gradFill rotWithShape="1">
                <a:gsLst>
                  <a:gs pos="0">
                    <a:srgbClr val="FFFFFF">
                      <a:alpha val="69000"/>
                    </a:srgbClr>
                  </a:gs>
                  <a:gs pos="100000">
                    <a:srgbClr val="000000">
                      <a:alpha val="0"/>
                    </a:srgbClr>
                  </a:gs>
                </a:gsLst>
                <a:lin ang="5400000" scaled="1"/>
              </a:gradFill>
              <a:ln w="9525" algn="ctr">
                <a:noFill/>
                <a:round/>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70"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47B0D5">
                      <a:gamma/>
                      <a:shade val="46275"/>
                      <a:invGamma/>
                      <a:alpha val="75000"/>
                    </a:srgbClr>
                  </a:gs>
                </a:gsLst>
                <a:lin ang="5400000" scaled="1"/>
              </a:gradFill>
              <a:ln w="25400" algn="ctr">
                <a:solidFill>
                  <a:srgbClr val="8E8E95"/>
                </a:solidFill>
                <a:round/>
                <a:headEnd/>
                <a:tailEnd/>
              </a:ln>
              <a:effectLst/>
            </p:spPr>
            <p:txBody>
              <a:bodyPr vert="horz" wrap="square" lIns="82124" tIns="41061" rIns="82124" bIns="41061" numCol="1" anchor="ctr" anchorCtr="0" compatLnSpc="1">
                <a:prstTxWarp prst="textNoShape">
                  <a:avLst/>
                </a:prstTxWarp>
                <a:spAutoFit/>
              </a:bodyPr>
              <a:lstStyle/>
              <a:p>
                <a:endParaRPr lang="en-US" dirty="0"/>
              </a:p>
            </p:txBody>
          </p:sp>
          <p:sp>
            <p:nvSpPr>
              <p:cNvPr id="171"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a:effectLst/>
            </p:spPr>
            <p:txBody>
              <a:bodyPr rot="10800000" vert="horz" wrap="none" lIns="73025" tIns="36511" rIns="73025" bIns="36511" numCol="1" anchor="ctr" anchorCtr="0" compatLnSpc="1">
                <a:prstTxWarp prst="textNoShape">
                  <a:avLst/>
                </a:prstTxWarp>
              </a:bodyPr>
              <a:lstStyle/>
              <a:p>
                <a:endParaRPr lang="en-US" dirty="0"/>
              </a:p>
            </p:txBody>
          </p:sp>
        </p:grpSp>
        <p:pic>
          <p:nvPicPr>
            <p:cNvPr id="173" name="Picture 58" descr="MGBSX1"/>
            <p:cNvPicPr>
              <a:picLocks noChangeAspect="1" noChangeArrowheads="1"/>
            </p:cNvPicPr>
            <p:nvPr/>
          </p:nvPicPr>
          <p:blipFill>
            <a:blip r:embed="rId7" cstate="print"/>
            <a:stretch>
              <a:fillRect/>
            </a:stretch>
          </p:blipFill>
          <p:spPr bwMode="auto">
            <a:xfrm>
              <a:off x="7840669" y="4932835"/>
              <a:ext cx="789471" cy="511362"/>
            </a:xfrm>
            <a:prstGeom prst="rect">
              <a:avLst/>
            </a:prstGeom>
            <a:noFill/>
            <a:ln>
              <a:noFill/>
            </a:ln>
          </p:spPr>
        </p:pic>
      </p:grpSp>
      <p:grpSp>
        <p:nvGrpSpPr>
          <p:cNvPr id="15" name="Group 179"/>
          <p:cNvGrpSpPr/>
          <p:nvPr/>
        </p:nvGrpSpPr>
        <p:grpSpPr>
          <a:xfrm>
            <a:off x="7967984" y="1915160"/>
            <a:ext cx="961284" cy="873014"/>
            <a:chOff x="7855440" y="1872956"/>
            <a:chExt cx="961284" cy="873014"/>
          </a:xfrm>
        </p:grpSpPr>
        <p:grpSp>
          <p:nvGrpSpPr>
            <p:cNvPr id="16" name="Group 7"/>
            <p:cNvGrpSpPr>
              <a:grpSpLocks/>
            </p:cNvGrpSpPr>
            <p:nvPr/>
          </p:nvGrpSpPr>
          <p:grpSpPr bwMode="auto">
            <a:xfrm>
              <a:off x="7956266" y="1872956"/>
              <a:ext cx="860458" cy="860456"/>
              <a:chOff x="2338" y="1816"/>
              <a:chExt cx="664" cy="664"/>
            </a:xfrm>
          </p:grpSpPr>
          <p:sp>
            <p:nvSpPr>
              <p:cNvPr id="163" name="Oval 8"/>
              <p:cNvSpPr>
                <a:spLocks noChangeArrowheads="1"/>
              </p:cNvSpPr>
              <p:nvPr/>
            </p:nvSpPr>
            <p:spPr bwMode="auto">
              <a:xfrm>
                <a:off x="2338" y="1816"/>
                <a:ext cx="664" cy="664"/>
              </a:xfrm>
              <a:prstGeom prst="ellipse">
                <a:avLst/>
              </a:prstGeom>
              <a:gradFill rotWithShape="1">
                <a:gsLst>
                  <a:gs pos="0">
                    <a:srgbClr val="FFFFFF">
                      <a:alpha val="69000"/>
                    </a:srgbClr>
                  </a:gs>
                  <a:gs pos="100000">
                    <a:srgbClr val="000000">
                      <a:alpha val="0"/>
                    </a:srgbClr>
                  </a:gs>
                </a:gsLst>
                <a:lin ang="5400000" scaled="1"/>
              </a:gradFill>
              <a:ln w="9525" algn="ctr">
                <a:noFill/>
                <a:round/>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64"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47B0D5">
                      <a:gamma/>
                      <a:shade val="46275"/>
                      <a:invGamma/>
                      <a:alpha val="75000"/>
                    </a:srgbClr>
                  </a:gs>
                </a:gsLst>
                <a:lin ang="5400000" scaled="1"/>
              </a:gradFill>
              <a:ln w="25400" algn="ctr">
                <a:solidFill>
                  <a:srgbClr val="8E8E95"/>
                </a:solidFill>
                <a:round/>
                <a:headEnd/>
                <a:tailEnd/>
              </a:ln>
              <a:effectLst/>
            </p:spPr>
            <p:txBody>
              <a:bodyPr vert="horz" wrap="square" lIns="82124" tIns="41061" rIns="82124" bIns="41061" numCol="1" anchor="ctr" anchorCtr="0" compatLnSpc="1">
                <a:prstTxWarp prst="textNoShape">
                  <a:avLst/>
                </a:prstTxWarp>
                <a:spAutoFit/>
              </a:bodyPr>
              <a:lstStyle/>
              <a:p>
                <a:endParaRPr lang="en-US" dirty="0"/>
              </a:p>
            </p:txBody>
          </p:sp>
          <p:sp>
            <p:nvSpPr>
              <p:cNvPr id="165"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a:effectLst/>
            </p:spPr>
            <p:txBody>
              <a:bodyPr rot="10800000" vert="horz" wrap="none" lIns="73025" tIns="36511" rIns="73025" bIns="36511" numCol="1" anchor="ctr" anchorCtr="0" compatLnSpc="1">
                <a:prstTxWarp prst="textNoShape">
                  <a:avLst/>
                </a:prstTxWarp>
              </a:bodyPr>
              <a:lstStyle/>
              <a:p>
                <a:endParaRPr lang="en-US" dirty="0"/>
              </a:p>
            </p:txBody>
          </p:sp>
        </p:grpSp>
        <p:pic>
          <p:nvPicPr>
            <p:cNvPr id="174" name="Picture 57" descr="MGBBX1_HKJ04285"/>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7855440" y="2059979"/>
              <a:ext cx="774700" cy="685991"/>
            </a:xfrm>
            <a:prstGeom prst="rect">
              <a:avLst/>
            </a:prstGeom>
            <a:noFill/>
            <a:ln w="9525">
              <a:noFill/>
              <a:miter lim="800000"/>
              <a:headEnd/>
              <a:tailEnd/>
            </a:ln>
          </p:spPr>
        </p:pic>
      </p:grpSp>
      <p:grpSp>
        <p:nvGrpSpPr>
          <p:cNvPr id="17" name="Group 176"/>
          <p:cNvGrpSpPr/>
          <p:nvPr/>
        </p:nvGrpSpPr>
        <p:grpSpPr>
          <a:xfrm>
            <a:off x="7967984" y="4132698"/>
            <a:ext cx="948584" cy="860456"/>
            <a:chOff x="7855440" y="3724726"/>
            <a:chExt cx="948584" cy="860456"/>
          </a:xfrm>
        </p:grpSpPr>
        <p:grpSp>
          <p:nvGrpSpPr>
            <p:cNvPr id="18" name="Group 7"/>
            <p:cNvGrpSpPr>
              <a:grpSpLocks/>
            </p:cNvGrpSpPr>
            <p:nvPr/>
          </p:nvGrpSpPr>
          <p:grpSpPr bwMode="auto">
            <a:xfrm>
              <a:off x="7943567" y="3724726"/>
              <a:ext cx="860457" cy="860456"/>
              <a:chOff x="2338" y="1816"/>
              <a:chExt cx="664" cy="664"/>
            </a:xfrm>
          </p:grpSpPr>
          <p:sp>
            <p:nvSpPr>
              <p:cNvPr id="159" name="Oval 8"/>
              <p:cNvSpPr>
                <a:spLocks noChangeArrowheads="1"/>
              </p:cNvSpPr>
              <p:nvPr/>
            </p:nvSpPr>
            <p:spPr bwMode="auto">
              <a:xfrm>
                <a:off x="2338" y="1816"/>
                <a:ext cx="664" cy="664"/>
              </a:xfrm>
              <a:prstGeom prst="ellipse">
                <a:avLst/>
              </a:prstGeom>
              <a:gradFill rotWithShape="1">
                <a:gsLst>
                  <a:gs pos="0">
                    <a:srgbClr val="FFFFFF">
                      <a:alpha val="69000"/>
                    </a:srgbClr>
                  </a:gs>
                  <a:gs pos="100000">
                    <a:srgbClr val="000000">
                      <a:alpha val="0"/>
                    </a:srgbClr>
                  </a:gs>
                </a:gsLst>
                <a:lin ang="5400000" scaled="1"/>
              </a:gradFill>
              <a:ln w="9525" algn="ctr">
                <a:noFill/>
                <a:round/>
                <a:headEnd/>
                <a:tailEnd/>
              </a:ln>
              <a:effectLst/>
            </p:spPr>
            <p:txBody>
              <a:bodyPr vert="horz" wrap="none" lIns="73025" tIns="36511" rIns="73025" bIns="36511" numCol="1" anchor="ctr" anchorCtr="0" compatLnSpc="1">
                <a:prstTxWarp prst="textNoShape">
                  <a:avLst/>
                </a:prstTxWarp>
              </a:bodyPr>
              <a:lstStyle/>
              <a:p>
                <a:endParaRPr lang="en-US" dirty="0"/>
              </a:p>
            </p:txBody>
          </p:sp>
          <p:sp>
            <p:nvSpPr>
              <p:cNvPr id="160" name="Oval 9"/>
              <p:cNvSpPr>
                <a:spLocks noChangeArrowheads="1"/>
              </p:cNvSpPr>
              <p:nvPr/>
            </p:nvSpPr>
            <p:spPr bwMode="auto">
              <a:xfrm>
                <a:off x="2367" y="1845"/>
                <a:ext cx="606" cy="606"/>
              </a:xfrm>
              <a:prstGeom prst="ellipse">
                <a:avLst/>
              </a:prstGeom>
              <a:gradFill rotWithShape="1">
                <a:gsLst>
                  <a:gs pos="0">
                    <a:srgbClr val="47B0D5">
                      <a:alpha val="75000"/>
                    </a:srgbClr>
                  </a:gs>
                  <a:gs pos="100000">
                    <a:srgbClr val="47B0D5">
                      <a:gamma/>
                      <a:shade val="46275"/>
                      <a:invGamma/>
                      <a:alpha val="75000"/>
                    </a:srgbClr>
                  </a:gs>
                </a:gsLst>
                <a:lin ang="5400000" scaled="1"/>
              </a:gradFill>
              <a:ln w="25400" algn="ctr">
                <a:solidFill>
                  <a:srgbClr val="8E8E95"/>
                </a:solidFill>
                <a:round/>
                <a:headEnd/>
                <a:tailEnd/>
              </a:ln>
              <a:effectLst/>
            </p:spPr>
            <p:txBody>
              <a:bodyPr vert="horz" wrap="square" lIns="82124" tIns="41061" rIns="82124" bIns="41061" numCol="1" anchor="ctr" anchorCtr="0" compatLnSpc="1">
                <a:prstTxWarp prst="textNoShape">
                  <a:avLst/>
                </a:prstTxWarp>
                <a:spAutoFit/>
              </a:bodyPr>
              <a:lstStyle/>
              <a:p>
                <a:endParaRPr lang="en-US" dirty="0"/>
              </a:p>
            </p:txBody>
          </p:sp>
          <p:sp>
            <p:nvSpPr>
              <p:cNvPr id="161" name="Oval 10"/>
              <p:cNvSpPr>
                <a:spLocks noChangeArrowheads="1"/>
              </p:cNvSpPr>
              <p:nvPr/>
            </p:nvSpPr>
            <p:spPr bwMode="auto">
              <a:xfrm rot="10800000">
                <a:off x="2390" y="1868"/>
                <a:ext cx="560" cy="560"/>
              </a:xfrm>
              <a:prstGeom prst="ellipse">
                <a:avLst/>
              </a:prstGeom>
              <a:gradFill rotWithShape="1">
                <a:gsLst>
                  <a:gs pos="0">
                    <a:schemeClr val="bg2">
                      <a:alpha val="35001"/>
                    </a:schemeClr>
                  </a:gs>
                  <a:gs pos="100000">
                    <a:schemeClr val="bg1">
                      <a:alpha val="0"/>
                    </a:schemeClr>
                  </a:gs>
                </a:gsLst>
                <a:lin ang="5400000" scaled="1"/>
              </a:gradFill>
              <a:ln w="9525" algn="ctr">
                <a:noFill/>
                <a:round/>
                <a:headEnd/>
                <a:tailEnd/>
              </a:ln>
              <a:effectLst/>
            </p:spPr>
            <p:txBody>
              <a:bodyPr rot="10800000" vert="horz" wrap="none" lIns="73025" tIns="36511" rIns="73025" bIns="36511" numCol="1" anchor="ctr" anchorCtr="0" compatLnSpc="1">
                <a:prstTxWarp prst="textNoShape">
                  <a:avLst/>
                </a:prstTxWarp>
              </a:bodyPr>
              <a:lstStyle/>
              <a:p>
                <a:endParaRPr lang="en-US" dirty="0"/>
              </a:p>
            </p:txBody>
          </p:sp>
        </p:grpSp>
        <p:pic>
          <p:nvPicPr>
            <p:cNvPr id="175" name="Picture 60" descr="MGBBX1_HKJ04285"/>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7855440" y="3899131"/>
              <a:ext cx="774700" cy="685991"/>
            </a:xfrm>
            <a:prstGeom prst="rect">
              <a:avLst/>
            </a:prstGeom>
            <a:noFill/>
            <a:ln w="9525">
              <a:noFill/>
              <a:miter lim="800000"/>
              <a:headEnd/>
              <a:tailEnd/>
            </a:ln>
          </p:spPr>
        </p:pic>
      </p:grpSp>
      <p:grpSp>
        <p:nvGrpSpPr>
          <p:cNvPr id="19" name="Group 182"/>
          <p:cNvGrpSpPr/>
          <p:nvPr/>
        </p:nvGrpSpPr>
        <p:grpSpPr>
          <a:xfrm>
            <a:off x="5852164" y="4198959"/>
            <a:ext cx="2126607" cy="395837"/>
            <a:chOff x="5697416" y="4705383"/>
            <a:chExt cx="2126607" cy="395837"/>
          </a:xfrm>
        </p:grpSpPr>
        <p:cxnSp>
          <p:nvCxnSpPr>
            <p:cNvPr id="184" name="Elbow Connector 183"/>
            <p:cNvCxnSpPr/>
            <p:nvPr/>
          </p:nvCxnSpPr>
          <p:spPr>
            <a:xfrm>
              <a:off x="5697416" y="4705383"/>
              <a:ext cx="2091694" cy="352191"/>
            </a:xfrm>
            <a:prstGeom prst="bentConnector3">
              <a:avLst>
                <a:gd name="adj1" fmla="val 89144"/>
              </a:avLst>
            </a:prstGeom>
          </p:spPr>
          <p:style>
            <a:lnRef idx="1">
              <a:schemeClr val="accent1"/>
            </a:lnRef>
            <a:fillRef idx="0">
              <a:schemeClr val="accent1"/>
            </a:fillRef>
            <a:effectRef idx="0">
              <a:schemeClr val="accent1"/>
            </a:effectRef>
            <a:fontRef idx="minor">
              <a:schemeClr val="tx1"/>
            </a:fontRef>
          </p:style>
        </p:cxnSp>
        <p:sp>
          <p:nvSpPr>
            <p:cNvPr id="185" name="Oval 44"/>
            <p:cNvSpPr>
              <a:spLocks noChangeArrowheads="1"/>
            </p:cNvSpPr>
            <p:nvPr/>
          </p:nvSpPr>
          <p:spPr bwMode="auto">
            <a:xfrm>
              <a:off x="7736977" y="5014174"/>
              <a:ext cx="87046" cy="87046"/>
            </a:xfrm>
            <a:prstGeom prst="ellipse">
              <a:avLst/>
            </a:prstGeom>
            <a:solidFill>
              <a:schemeClr val="bg1"/>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nvGrpSpPr>
          <p:cNvPr id="20" name="Group 185"/>
          <p:cNvGrpSpPr/>
          <p:nvPr/>
        </p:nvGrpSpPr>
        <p:grpSpPr>
          <a:xfrm>
            <a:off x="5852164" y="3087611"/>
            <a:ext cx="2126607" cy="395837"/>
            <a:chOff x="5697416" y="4705383"/>
            <a:chExt cx="2126607" cy="395837"/>
          </a:xfrm>
        </p:grpSpPr>
        <p:cxnSp>
          <p:nvCxnSpPr>
            <p:cNvPr id="187" name="Elbow Connector 186"/>
            <p:cNvCxnSpPr/>
            <p:nvPr/>
          </p:nvCxnSpPr>
          <p:spPr>
            <a:xfrm>
              <a:off x="5697416" y="4705383"/>
              <a:ext cx="2091694" cy="352191"/>
            </a:xfrm>
            <a:prstGeom prst="bentConnector3">
              <a:avLst>
                <a:gd name="adj1" fmla="val 89144"/>
              </a:avLst>
            </a:prstGeom>
          </p:spPr>
          <p:style>
            <a:lnRef idx="1">
              <a:schemeClr val="accent1"/>
            </a:lnRef>
            <a:fillRef idx="0">
              <a:schemeClr val="accent1"/>
            </a:fillRef>
            <a:effectRef idx="0">
              <a:schemeClr val="accent1"/>
            </a:effectRef>
            <a:fontRef idx="minor">
              <a:schemeClr val="tx1"/>
            </a:fontRef>
          </p:style>
        </p:cxnSp>
        <p:sp>
          <p:nvSpPr>
            <p:cNvPr id="188" name="Oval 44"/>
            <p:cNvSpPr>
              <a:spLocks noChangeArrowheads="1"/>
            </p:cNvSpPr>
            <p:nvPr/>
          </p:nvSpPr>
          <p:spPr bwMode="auto">
            <a:xfrm>
              <a:off x="7736977" y="5014174"/>
              <a:ext cx="87046" cy="87046"/>
            </a:xfrm>
            <a:prstGeom prst="ellipse">
              <a:avLst/>
            </a:prstGeom>
            <a:solidFill>
              <a:schemeClr val="bg1"/>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nvGrpSpPr>
          <p:cNvPr id="21" name="Group 189"/>
          <p:cNvGrpSpPr/>
          <p:nvPr/>
        </p:nvGrpSpPr>
        <p:grpSpPr>
          <a:xfrm>
            <a:off x="5852164" y="2004399"/>
            <a:ext cx="2126607" cy="395837"/>
            <a:chOff x="5697416" y="4705383"/>
            <a:chExt cx="2126607" cy="395837"/>
          </a:xfrm>
        </p:grpSpPr>
        <p:cxnSp>
          <p:nvCxnSpPr>
            <p:cNvPr id="193" name="Elbow Connector 192"/>
            <p:cNvCxnSpPr/>
            <p:nvPr/>
          </p:nvCxnSpPr>
          <p:spPr>
            <a:xfrm>
              <a:off x="5697416" y="4705383"/>
              <a:ext cx="2091694" cy="352191"/>
            </a:xfrm>
            <a:prstGeom prst="bentConnector3">
              <a:avLst>
                <a:gd name="adj1" fmla="val 89144"/>
              </a:avLst>
            </a:prstGeom>
          </p:spPr>
          <p:style>
            <a:lnRef idx="1">
              <a:schemeClr val="accent1"/>
            </a:lnRef>
            <a:fillRef idx="0">
              <a:schemeClr val="accent1"/>
            </a:fillRef>
            <a:effectRef idx="0">
              <a:schemeClr val="accent1"/>
            </a:effectRef>
            <a:fontRef idx="minor">
              <a:schemeClr val="tx1"/>
            </a:fontRef>
          </p:style>
        </p:cxnSp>
        <p:sp>
          <p:nvSpPr>
            <p:cNvPr id="194" name="Oval 44"/>
            <p:cNvSpPr>
              <a:spLocks noChangeArrowheads="1"/>
            </p:cNvSpPr>
            <p:nvPr/>
          </p:nvSpPr>
          <p:spPr bwMode="auto">
            <a:xfrm>
              <a:off x="7736977" y="5014174"/>
              <a:ext cx="87046" cy="87046"/>
            </a:xfrm>
            <a:prstGeom prst="ellipse">
              <a:avLst/>
            </a:prstGeom>
            <a:solidFill>
              <a:schemeClr val="bg1"/>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nvGrpSpPr>
          <p:cNvPr id="22" name="Group 195"/>
          <p:cNvGrpSpPr/>
          <p:nvPr/>
        </p:nvGrpSpPr>
        <p:grpSpPr>
          <a:xfrm>
            <a:off x="1237956" y="4606931"/>
            <a:ext cx="2126607" cy="395837"/>
            <a:chOff x="5697416" y="4705383"/>
            <a:chExt cx="2126607" cy="395837"/>
          </a:xfrm>
        </p:grpSpPr>
        <p:cxnSp>
          <p:nvCxnSpPr>
            <p:cNvPr id="199" name="Elbow Connector 198"/>
            <p:cNvCxnSpPr/>
            <p:nvPr/>
          </p:nvCxnSpPr>
          <p:spPr>
            <a:xfrm>
              <a:off x="5697416" y="4705383"/>
              <a:ext cx="2091694" cy="352191"/>
            </a:xfrm>
            <a:prstGeom prst="bentConnector3">
              <a:avLst>
                <a:gd name="adj1" fmla="val 89144"/>
              </a:avLst>
            </a:prstGeom>
          </p:spPr>
          <p:style>
            <a:lnRef idx="1">
              <a:schemeClr val="accent1"/>
            </a:lnRef>
            <a:fillRef idx="0">
              <a:schemeClr val="accent1"/>
            </a:fillRef>
            <a:effectRef idx="0">
              <a:schemeClr val="accent1"/>
            </a:effectRef>
            <a:fontRef idx="minor">
              <a:schemeClr val="tx1"/>
            </a:fontRef>
          </p:style>
        </p:cxnSp>
        <p:sp>
          <p:nvSpPr>
            <p:cNvPr id="201" name="Oval 44"/>
            <p:cNvSpPr>
              <a:spLocks noChangeArrowheads="1"/>
            </p:cNvSpPr>
            <p:nvPr/>
          </p:nvSpPr>
          <p:spPr bwMode="auto">
            <a:xfrm>
              <a:off x="7736977" y="5014174"/>
              <a:ext cx="87046" cy="87046"/>
            </a:xfrm>
            <a:prstGeom prst="ellipse">
              <a:avLst/>
            </a:prstGeom>
            <a:solidFill>
              <a:schemeClr val="bg1"/>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nvGrpSpPr>
          <p:cNvPr id="23" name="Group 203"/>
          <p:cNvGrpSpPr/>
          <p:nvPr/>
        </p:nvGrpSpPr>
        <p:grpSpPr>
          <a:xfrm>
            <a:off x="1237956" y="3214223"/>
            <a:ext cx="2126607" cy="395837"/>
            <a:chOff x="5697416" y="4705383"/>
            <a:chExt cx="2126607" cy="395837"/>
          </a:xfrm>
        </p:grpSpPr>
        <p:cxnSp>
          <p:nvCxnSpPr>
            <p:cNvPr id="206" name="Elbow Connector 205"/>
            <p:cNvCxnSpPr/>
            <p:nvPr/>
          </p:nvCxnSpPr>
          <p:spPr>
            <a:xfrm>
              <a:off x="5697416" y="4705383"/>
              <a:ext cx="2091694" cy="352191"/>
            </a:xfrm>
            <a:prstGeom prst="bentConnector3">
              <a:avLst>
                <a:gd name="adj1" fmla="val 89144"/>
              </a:avLst>
            </a:prstGeom>
          </p:spPr>
          <p:style>
            <a:lnRef idx="1">
              <a:schemeClr val="accent1"/>
            </a:lnRef>
            <a:fillRef idx="0">
              <a:schemeClr val="accent1"/>
            </a:fillRef>
            <a:effectRef idx="0">
              <a:schemeClr val="accent1"/>
            </a:effectRef>
            <a:fontRef idx="minor">
              <a:schemeClr val="tx1"/>
            </a:fontRef>
          </p:style>
        </p:cxnSp>
        <p:sp>
          <p:nvSpPr>
            <p:cNvPr id="209" name="Oval 44"/>
            <p:cNvSpPr>
              <a:spLocks noChangeArrowheads="1"/>
            </p:cNvSpPr>
            <p:nvPr/>
          </p:nvSpPr>
          <p:spPr bwMode="auto">
            <a:xfrm>
              <a:off x="7736977" y="5014174"/>
              <a:ext cx="87046" cy="87046"/>
            </a:xfrm>
            <a:prstGeom prst="ellipse">
              <a:avLst/>
            </a:prstGeom>
            <a:solidFill>
              <a:schemeClr val="bg1"/>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grpSp>
        <p:nvGrpSpPr>
          <p:cNvPr id="24" name="Group 209"/>
          <p:cNvGrpSpPr/>
          <p:nvPr/>
        </p:nvGrpSpPr>
        <p:grpSpPr>
          <a:xfrm>
            <a:off x="1237956" y="2004399"/>
            <a:ext cx="2126607" cy="395837"/>
            <a:chOff x="5697416" y="4705383"/>
            <a:chExt cx="2126607" cy="395837"/>
          </a:xfrm>
        </p:grpSpPr>
        <p:cxnSp>
          <p:nvCxnSpPr>
            <p:cNvPr id="211" name="Elbow Connector 210"/>
            <p:cNvCxnSpPr/>
            <p:nvPr/>
          </p:nvCxnSpPr>
          <p:spPr>
            <a:xfrm>
              <a:off x="5697416" y="4705383"/>
              <a:ext cx="2091694" cy="352191"/>
            </a:xfrm>
            <a:prstGeom prst="bentConnector3">
              <a:avLst>
                <a:gd name="adj1" fmla="val 89144"/>
              </a:avLst>
            </a:prstGeom>
          </p:spPr>
          <p:style>
            <a:lnRef idx="1">
              <a:schemeClr val="accent1"/>
            </a:lnRef>
            <a:fillRef idx="0">
              <a:schemeClr val="accent1"/>
            </a:fillRef>
            <a:effectRef idx="0">
              <a:schemeClr val="accent1"/>
            </a:effectRef>
            <a:fontRef idx="minor">
              <a:schemeClr val="tx1"/>
            </a:fontRef>
          </p:style>
        </p:cxnSp>
        <p:sp>
          <p:nvSpPr>
            <p:cNvPr id="212" name="Oval 44"/>
            <p:cNvSpPr>
              <a:spLocks noChangeArrowheads="1"/>
            </p:cNvSpPr>
            <p:nvPr/>
          </p:nvSpPr>
          <p:spPr bwMode="auto">
            <a:xfrm>
              <a:off x="7736977" y="5014174"/>
              <a:ext cx="87046" cy="87046"/>
            </a:xfrm>
            <a:prstGeom prst="ellipse">
              <a:avLst/>
            </a:prstGeom>
            <a:solidFill>
              <a:schemeClr val="bg1"/>
            </a:solidFill>
            <a:ln w="25400" algn="ctr">
              <a:solidFill>
                <a:schemeClr val="accent1">
                  <a:shade val="95000"/>
                  <a:satMod val="105000"/>
                  <a:alpha val="50000"/>
                </a:schemeClr>
              </a:solidFill>
              <a:round/>
              <a:headEnd/>
              <a:tailEnd/>
            </a:ln>
            <a:effectLst>
              <a:outerShdw blurRad="50800" dist="38100" dir="2700000" algn="tl" rotWithShape="0">
                <a:prstClr val="black">
                  <a:alpha val="40000"/>
                </a:prstClr>
              </a:outerShdw>
            </a:effectLst>
          </p:spPr>
          <p:txBody>
            <a:bodyPr vert="horz" wrap="none" lIns="73025" tIns="36511" rIns="73025" bIns="36511" numCol="1" anchor="ctr" anchorCtr="0" compatLnSpc="1">
              <a:prstTxWarp prst="textNoShape">
                <a:avLst/>
              </a:prstTxWarp>
            </a:bodyPr>
            <a:lstStyle/>
            <a:p>
              <a:endParaRPr lang="en-US" dirty="0"/>
            </a:p>
          </p:txBody>
        </p:sp>
      </p:grpSp>
      <p:sp>
        <p:nvSpPr>
          <p:cNvPr id="87" name="Oval 51"/>
          <p:cNvSpPr>
            <a:spLocks noChangeArrowheads="1"/>
          </p:cNvSpPr>
          <p:nvPr/>
        </p:nvSpPr>
        <p:spPr bwMode="auto">
          <a:xfrm>
            <a:off x="8937625" y="6621463"/>
            <a:ext cx="95250" cy="88900"/>
          </a:xfrm>
          <a:prstGeom prst="ellipse">
            <a:avLst/>
          </a:prstGeom>
          <a:solidFill>
            <a:schemeClr val="accent2"/>
          </a:solidFill>
          <a:ln w="9525">
            <a:solidFill>
              <a:schemeClr val="tx1"/>
            </a:solidFill>
            <a:round/>
            <a:headEnd/>
            <a:tailEnd/>
          </a:ln>
        </p:spPr>
        <p:txBody>
          <a:bodyPr wrap="none" anchor="ctr"/>
          <a:lstStyle/>
          <a:p>
            <a:endParaRPr lang="en-US" dirty="0"/>
          </a:p>
        </p:txBody>
      </p:sp>
    </p:spTree>
    <p:extLst>
      <p:ext uri="{BB962C8B-B14F-4D97-AF65-F5344CB8AC3E}">
        <p14:creationId xmlns:p14="http://schemas.microsoft.com/office/powerpoint/2010/main" val="27609675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blinds(horizontal)">
                                      <p:cBhvr>
                                        <p:cTn id="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3"/>
          <p:cNvGrpSpPr/>
          <p:nvPr/>
        </p:nvGrpSpPr>
        <p:grpSpPr>
          <a:xfrm>
            <a:off x="0" y="1364566"/>
            <a:ext cx="9145588" cy="5220874"/>
            <a:chOff x="0" y="1577975"/>
            <a:chExt cx="9145588" cy="4710681"/>
          </a:xfrm>
        </p:grpSpPr>
        <p:sp>
          <p:nvSpPr>
            <p:cNvPr id="21" name="Rectangle 29"/>
            <p:cNvSpPr>
              <a:spLocks noChangeArrowheads="1"/>
            </p:cNvSpPr>
            <p:nvPr/>
          </p:nvSpPr>
          <p:spPr bwMode="auto">
            <a:xfrm>
              <a:off x="0" y="6165549"/>
              <a:ext cx="9144000" cy="123107"/>
            </a:xfrm>
            <a:prstGeom prst="rect">
              <a:avLst/>
            </a:prstGeom>
            <a:gradFill rotWithShape="1">
              <a:gsLst>
                <a:gs pos="0">
                  <a:srgbClr val="000000">
                    <a:alpha val="65000"/>
                  </a:srgbClr>
                </a:gs>
                <a:gs pos="100000">
                  <a:srgbClr val="000000">
                    <a:alpha val="0"/>
                  </a:srgbClr>
                </a:gs>
              </a:gsLst>
              <a:path path="shape">
                <a:fillToRect l="50000" t="50000" r="50000" b="50000"/>
              </a:path>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a:p>
          </p:txBody>
        </p:sp>
        <p:sp>
          <p:nvSpPr>
            <p:cNvPr id="22" name="Rectangle 60"/>
            <p:cNvSpPr>
              <a:spLocks noChangeArrowheads="1"/>
            </p:cNvSpPr>
            <p:nvPr/>
          </p:nvSpPr>
          <p:spPr bwMode="auto">
            <a:xfrm>
              <a:off x="0" y="1583508"/>
              <a:ext cx="9145588" cy="4629635"/>
            </a:xfrm>
            <a:prstGeom prst="rect">
              <a:avLst/>
            </a:prstGeom>
            <a:solidFill>
              <a:schemeClr val="bg2">
                <a:lumMod val="75000"/>
              </a:schemeClr>
            </a:soli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23" name="Rectangle 60"/>
            <p:cNvSpPr>
              <a:spLocks noChangeArrowheads="1"/>
            </p:cNvSpPr>
            <p:nvPr/>
          </p:nvSpPr>
          <p:spPr bwMode="auto">
            <a:xfrm>
              <a:off x="0" y="1584891"/>
              <a:ext cx="9144000" cy="4629636"/>
            </a:xfrm>
            <a:prstGeom prst="rect">
              <a:avLst/>
            </a:prstGeom>
            <a:gradFill rotWithShape="1">
              <a:gsLst>
                <a:gs pos="0">
                  <a:schemeClr val="bg1">
                    <a:alpha val="77000"/>
                  </a:schemeClr>
                </a:gs>
                <a:gs pos="50000">
                  <a:srgbClr val="D1D1D5"/>
                </a:gs>
                <a:gs pos="100000">
                  <a:schemeClr val="bg1">
                    <a:alpha val="69000"/>
                  </a:schemeClr>
                </a:gs>
              </a:gsLst>
              <a:lin ang="0" scaled="1"/>
            </a:gradFill>
            <a:ln w="9525" algn="ctr">
              <a:noFill/>
              <a:miter lim="800000"/>
              <a:headEnd/>
              <a:tailEnd/>
            </a:ln>
            <a:effectLst/>
          </p:spPr>
          <p:txBody>
            <a:bodyPr vert="horz" wrap="none" lIns="73025" tIns="36511" rIns="73025" bIns="36511" numCol="1" anchor="ctr" anchorCtr="0" compatLnSpc="1">
              <a:prstTxWarp prst="textNoShape">
                <a:avLst/>
              </a:prstTxWarp>
            </a:bodyPr>
            <a:lstStyle/>
            <a:p>
              <a:pPr marL="236538" marR="0" lvl="1" indent="-236538" fontAlgn="base">
                <a:lnSpc>
                  <a:spcPct val="80000"/>
                </a:lnSpc>
                <a:spcBef>
                  <a:spcPts val="840"/>
                </a:spcBef>
                <a:spcAft>
                  <a:spcPct val="0"/>
                </a:spcAft>
                <a:buClr>
                  <a:schemeClr val="accent1"/>
                </a:buClr>
                <a:buSzTx/>
                <a:buFont typeface="Wingdings" pitchFamily="2" charset="2"/>
                <a:buChar char="§"/>
                <a:tabLst/>
              </a:pPr>
              <a:endParaRPr lang="en-US" smtClean="0"/>
            </a:p>
          </p:txBody>
        </p:sp>
        <p:sp>
          <p:nvSpPr>
            <p:cNvPr id="24" name="Line 32"/>
            <p:cNvSpPr>
              <a:spLocks noChangeShapeType="1"/>
            </p:cNvSpPr>
            <p:nvPr/>
          </p:nvSpPr>
          <p:spPr bwMode="auto">
            <a:xfrm>
              <a:off x="0" y="1577975"/>
              <a:ext cx="9144000" cy="0"/>
            </a:xfrm>
            <a:prstGeom prst="line">
              <a:avLst/>
            </a:prstGeom>
            <a:noFill/>
            <a:ln w="1270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a:p>
          </p:txBody>
        </p:sp>
        <p:sp>
          <p:nvSpPr>
            <p:cNvPr id="25" name="Line 33"/>
            <p:cNvSpPr>
              <a:spLocks noChangeShapeType="1"/>
            </p:cNvSpPr>
            <p:nvPr/>
          </p:nvSpPr>
          <p:spPr bwMode="auto">
            <a:xfrm>
              <a:off x="0" y="6207610"/>
              <a:ext cx="9144000" cy="0"/>
            </a:xfrm>
            <a:prstGeom prst="line">
              <a:avLst/>
            </a:prstGeom>
            <a:noFill/>
            <a:ln w="19050">
              <a:solidFill>
                <a:srgbClr val="8E8E95"/>
              </a:solidFill>
              <a:round/>
              <a:headEnd/>
              <a:tailEnd/>
            </a:ln>
            <a:effectLst/>
          </p:spPr>
          <p:txBody>
            <a:bodyPr vert="horz" wrap="none" lIns="82124" tIns="41061" rIns="82124" bIns="41061" numCol="1" anchor="ctr" anchorCtr="0" compatLnSpc="1">
              <a:prstTxWarp prst="textNoShape">
                <a:avLst/>
              </a:prstTxWarp>
              <a:spAutoFit/>
            </a:bodyPr>
            <a:lstStyle/>
            <a:p>
              <a:endParaRPr lang="en-US"/>
            </a:p>
          </p:txBody>
        </p:sp>
      </p:grpSp>
      <p:sp>
        <p:nvSpPr>
          <p:cNvPr id="26" name="Rectangle 2"/>
          <p:cNvSpPr>
            <a:spLocks noChangeArrowheads="1"/>
          </p:cNvSpPr>
          <p:nvPr/>
        </p:nvSpPr>
        <p:spPr bwMode="auto">
          <a:xfrm rot="-5400000">
            <a:off x="2705314" y="-1178203"/>
            <a:ext cx="3733373" cy="9144002"/>
          </a:xfrm>
          <a:prstGeom prst="rect">
            <a:avLst/>
          </a:prstGeom>
          <a:gradFill flip="none" rotWithShape="1">
            <a:gsLst>
              <a:gs pos="0">
                <a:schemeClr val="bg1"/>
              </a:gs>
              <a:gs pos="100000">
                <a:srgbClr val="0183B7">
                  <a:alpha val="0"/>
                </a:srgbClr>
              </a:gs>
            </a:gsLst>
            <a:lin ang="10800000" scaled="1"/>
            <a:tileRect/>
          </a:gradFill>
          <a:ln w="9525" algn="ctr">
            <a:noFill/>
            <a:miter lim="800000"/>
            <a:headEnd/>
            <a:tailEnd/>
          </a:ln>
          <a:effectLst/>
        </p:spPr>
        <p:txBody>
          <a:bodyPr vert="horz" wrap="none" lIns="73025" tIns="36511" rIns="73025" bIns="36511" numCol="1" anchor="ctr" anchorCtr="0" compatLnSpc="1">
            <a:prstTxWarp prst="textNoShape">
              <a:avLst/>
            </a:prstTxWarp>
          </a:bodyPr>
          <a:lstStyle/>
          <a:p>
            <a:endParaRPr lang="en-US">
              <a:solidFill>
                <a:prstClr val="black"/>
              </a:solidFill>
            </a:endParaRPr>
          </a:p>
        </p:txBody>
      </p:sp>
      <p:sp>
        <p:nvSpPr>
          <p:cNvPr id="57347" name="Rectangle 2"/>
          <p:cNvSpPr>
            <a:spLocks noGrp="1" noChangeArrowheads="1"/>
          </p:cNvSpPr>
          <p:nvPr>
            <p:ph type="title"/>
          </p:nvPr>
        </p:nvSpPr>
        <p:spPr>
          <a:xfrm>
            <a:off x="793751" y="304800"/>
            <a:ext cx="7435849" cy="838200"/>
          </a:xfrm>
        </p:spPr>
        <p:txBody>
          <a:bodyPr/>
          <a:lstStyle/>
          <a:p>
            <a:r>
              <a:rPr lang="en-US" smtClean="0"/>
              <a:t>Resources and URLs</a:t>
            </a:r>
          </a:p>
        </p:txBody>
      </p:sp>
      <p:sp>
        <p:nvSpPr>
          <p:cNvPr id="57348" name="Rectangle 3"/>
          <p:cNvSpPr>
            <a:spLocks noGrp="1" noChangeArrowheads="1"/>
          </p:cNvSpPr>
          <p:nvPr>
            <p:ph type="body" idx="4294967295"/>
          </p:nvPr>
        </p:nvSpPr>
        <p:spPr>
          <a:xfrm>
            <a:off x="793751" y="1981200"/>
            <a:ext cx="7940675" cy="3657600"/>
          </a:xfrm>
        </p:spPr>
        <p:txBody>
          <a:bodyPr>
            <a:normAutofit lnSpcReduction="10000"/>
          </a:bodyPr>
          <a:lstStyle/>
          <a:p>
            <a:pPr>
              <a:lnSpc>
                <a:spcPct val="90000"/>
              </a:lnSpc>
            </a:pPr>
            <a:r>
              <a:rPr lang="en-US" sz="2000" dirty="0" smtClean="0"/>
              <a:t>Cisco 300 Series Switches</a:t>
            </a:r>
            <a:br>
              <a:rPr lang="en-US" sz="2000" dirty="0" smtClean="0"/>
            </a:br>
            <a:r>
              <a:rPr lang="en-US" dirty="0">
                <a:solidFill>
                  <a:schemeClr val="accent1"/>
                </a:solidFill>
                <a:hlinkClick r:id="rId2"/>
              </a:rPr>
              <a:t>http://www.cisco.com/cisco/web/solutions/small_business/products/routers_switches/300_series_switches/index.html-tab-</a:t>
            </a:r>
            <a:r>
              <a:rPr lang="en-US" dirty="0" smtClean="0">
                <a:solidFill>
                  <a:schemeClr val="accent1"/>
                </a:solidFill>
                <a:hlinkClick r:id="rId2"/>
              </a:rPr>
              <a:t>ForPartners</a:t>
            </a:r>
            <a:endParaRPr lang="en-US" dirty="0" smtClean="0">
              <a:solidFill>
                <a:schemeClr val="accent1"/>
              </a:solidFill>
            </a:endParaRPr>
          </a:p>
          <a:p>
            <a:pPr>
              <a:lnSpc>
                <a:spcPct val="90000"/>
              </a:lnSpc>
            </a:pPr>
            <a:r>
              <a:rPr lang="en-US" dirty="0" smtClean="0"/>
              <a:t>Partner </a:t>
            </a:r>
            <a:r>
              <a:rPr lang="en-US" sz="2000" dirty="0" smtClean="0"/>
              <a:t>Central Small Business Switching</a:t>
            </a:r>
            <a:br>
              <a:rPr lang="en-US" sz="2000" dirty="0" smtClean="0"/>
            </a:br>
            <a:r>
              <a:rPr lang="en-US" sz="2000" dirty="0" smtClean="0">
                <a:solidFill>
                  <a:schemeClr val="accent1"/>
                </a:solidFill>
              </a:rPr>
              <a:t>www.cisco.com/go/smbpartner/switching</a:t>
            </a:r>
            <a:endParaRPr lang="en-US" altLang="ja-JP" sz="2000" dirty="0" smtClean="0">
              <a:solidFill>
                <a:schemeClr val="accent1"/>
              </a:solidFill>
              <a:ea typeface="MS PGothic" pitchFamily="34" charset="-128"/>
            </a:endParaRPr>
          </a:p>
          <a:p>
            <a:pPr>
              <a:lnSpc>
                <a:spcPct val="85000"/>
              </a:lnSpc>
            </a:pPr>
            <a:r>
              <a:rPr lang="en-US" sz="2000" dirty="0" smtClean="0"/>
              <a:t>Cisco Small Business Support  Community</a:t>
            </a:r>
            <a:br>
              <a:rPr lang="en-US" sz="2000" dirty="0" smtClean="0"/>
            </a:br>
            <a:r>
              <a:rPr lang="en-US" sz="2000" dirty="0" smtClean="0">
                <a:solidFill>
                  <a:schemeClr val="accent1"/>
                </a:solidFill>
              </a:rPr>
              <a:t>https://www.myciscocommunity.com/community/smallbizsupport</a:t>
            </a:r>
          </a:p>
          <a:p>
            <a:pPr>
              <a:lnSpc>
                <a:spcPct val="85000"/>
              </a:lnSpc>
            </a:pPr>
            <a:r>
              <a:rPr lang="en-US" sz="2000" dirty="0" smtClean="0"/>
              <a:t>Cisco 300 Series Switches Warranty</a:t>
            </a:r>
            <a:br>
              <a:rPr lang="en-US" sz="2000" dirty="0" smtClean="0"/>
            </a:br>
            <a:r>
              <a:rPr lang="en-US" sz="2000" dirty="0" smtClean="0">
                <a:solidFill>
                  <a:schemeClr val="accent1"/>
                </a:solidFill>
              </a:rPr>
              <a:t>http://www.Cisco.com/go/warranty</a:t>
            </a:r>
            <a:endParaRPr lang="en-US" sz="2000" b="1" dirty="0" smtClean="0">
              <a:solidFill>
                <a:srgbClr val="FF0000"/>
              </a:solidFill>
            </a:endParaRPr>
          </a:p>
          <a:p>
            <a:pPr>
              <a:lnSpc>
                <a:spcPct val="85000"/>
              </a:lnSpc>
            </a:pPr>
            <a:r>
              <a:rPr lang="en-US" sz="2000" dirty="0" smtClean="0"/>
              <a:t>Cisco Small Business Service</a:t>
            </a:r>
            <a:br>
              <a:rPr lang="en-US" sz="2000" dirty="0" smtClean="0"/>
            </a:br>
            <a:r>
              <a:rPr lang="en-US" sz="2000" dirty="0" smtClean="0">
                <a:solidFill>
                  <a:schemeClr val="accent1"/>
                </a:solidFill>
              </a:rPr>
              <a:t>www.cisco.com/go/smbservices</a:t>
            </a:r>
            <a:endParaRPr lang="en-US" sz="2000" b="1" dirty="0" smtClean="0">
              <a:solidFill>
                <a:srgbClr val="FF0000"/>
              </a:solidFill>
            </a:endParaRPr>
          </a:p>
          <a:p>
            <a:pPr>
              <a:lnSpc>
                <a:spcPct val="85000"/>
              </a:lnSpc>
            </a:pPr>
            <a:endParaRPr lang="en-US" dirty="0" smtClean="0"/>
          </a:p>
        </p:txBody>
      </p:sp>
    </p:spTree>
    <p:extLst>
      <p:ext uri="{BB962C8B-B14F-4D97-AF65-F5344CB8AC3E}">
        <p14:creationId xmlns:p14="http://schemas.microsoft.com/office/powerpoint/2010/main" val="170939340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702" y="90840"/>
            <a:ext cx="8588861" cy="838200"/>
          </a:xfrm>
        </p:spPr>
        <p:txBody>
          <a:bodyPr/>
          <a:lstStyle/>
          <a:p>
            <a:r>
              <a:rPr lang="de-DE" dirty="0" smtClean="0"/>
              <a:t>Online Device Emulator</a:t>
            </a:r>
            <a:endParaRPr lang="en-US" dirty="0"/>
          </a:p>
        </p:txBody>
      </p:sp>
      <p:sp>
        <p:nvSpPr>
          <p:cNvPr id="4" name="Text Placeholder 3"/>
          <p:cNvSpPr>
            <a:spLocks noGrp="1"/>
          </p:cNvSpPr>
          <p:nvPr>
            <p:ph type="body" sz="quarter" idx="10"/>
          </p:nvPr>
        </p:nvSpPr>
        <p:spPr>
          <a:xfrm>
            <a:off x="239713" y="1002793"/>
            <a:ext cx="8578850" cy="4580382"/>
          </a:xfrm>
        </p:spPr>
        <p:txBody>
          <a:bodyPr/>
          <a:lstStyle/>
          <a:p>
            <a:r>
              <a:rPr lang="de-DE" dirty="0" smtClean="0"/>
              <a:t>Online Device Emulator available</a:t>
            </a:r>
            <a:br>
              <a:rPr lang="de-DE" dirty="0" smtClean="0"/>
            </a:br>
            <a:r>
              <a:rPr lang="de-DE" dirty="0" smtClean="0"/>
              <a:t> </a:t>
            </a:r>
            <a:r>
              <a:rPr lang="de-DE" dirty="0" smtClean="0">
                <a:hlinkClick r:id="rId2"/>
              </a:rPr>
              <a:t>https://supportforums.cisco.com/community/netpro/small-business/onlinedemos?view=overview</a:t>
            </a:r>
            <a:endParaRPr lang="de-DE" dirty="0" smtClean="0"/>
          </a:p>
          <a:p>
            <a:r>
              <a:rPr smtClean="0"/>
              <a:t>300 Series Managed Switches, AP500 Series Wireless Access Points, NSS300 Series Smart Storage, RV Series Routers, SA500 Series Security Appliances </a:t>
            </a:r>
          </a:p>
          <a:p>
            <a:endParaRPr lang="de-DE" dirty="0" smtClean="0"/>
          </a:p>
          <a:p>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2185085" y="3509220"/>
            <a:ext cx="4699658" cy="2941606"/>
          </a:xfrm>
          <a:prstGeom prst="rect">
            <a:avLst/>
          </a:prstGeom>
          <a:noFill/>
          <a:ln w="9525">
            <a:noFill/>
            <a:miter lim="800000"/>
            <a:headEnd/>
            <a:tailEnd/>
          </a:ln>
          <a:effectLst/>
        </p:spPr>
      </p:pic>
      <p:sp>
        <p:nvSpPr>
          <p:cNvPr id="5" name="Oval 67"/>
          <p:cNvSpPr>
            <a:spLocks noChangeArrowheads="1"/>
          </p:cNvSpPr>
          <p:nvPr/>
        </p:nvSpPr>
        <p:spPr bwMode="auto">
          <a:xfrm>
            <a:off x="8937625" y="6280088"/>
            <a:ext cx="95250" cy="88900"/>
          </a:xfrm>
          <a:prstGeom prst="ellipse">
            <a:avLst/>
          </a:prstGeom>
          <a:solidFill>
            <a:schemeClr val="tx2"/>
          </a:solidFill>
          <a:ln w="9525">
            <a:solidFill>
              <a:schemeClr val="tx1"/>
            </a:solidFill>
            <a:round/>
            <a:headEnd/>
            <a:tailEnd/>
          </a:ln>
        </p:spPr>
        <p:txBody>
          <a:bodyPr wrap="none" anchor="ctr"/>
          <a:lstStyle/>
          <a:p>
            <a:endParaRPr lang="en-US"/>
          </a:p>
        </p:txBody>
      </p:sp>
    </p:spTree>
    <p:extLst>
      <p:ext uri="{BB962C8B-B14F-4D97-AF65-F5344CB8AC3E}">
        <p14:creationId xmlns:p14="http://schemas.microsoft.com/office/powerpoint/2010/main" val="347726015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Quick Quiz</a:t>
            </a:r>
            <a:endParaRPr lang="en-US" dirty="0"/>
          </a:p>
        </p:txBody>
      </p:sp>
    </p:spTree>
    <p:extLst>
      <p:ext uri="{BB962C8B-B14F-4D97-AF65-F5344CB8AC3E}">
        <p14:creationId xmlns:p14="http://schemas.microsoft.com/office/powerpoint/2010/main" val="299786071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One question based on presentation content</a:t>
            </a:r>
          </a:p>
          <a:p>
            <a:r>
              <a:rPr lang="en-US" dirty="0" smtClean="0"/>
              <a:t>First correct answer in the chat window wins a $100 pre-paid VISA card</a:t>
            </a:r>
          </a:p>
          <a:p>
            <a:r>
              <a:rPr lang="en-US" dirty="0" smtClean="0"/>
              <a:t>Make sure your chat is directed to Everyone or Panelists</a:t>
            </a:r>
          </a:p>
          <a:p>
            <a:endParaRPr lang="en-US" dirty="0" smtClean="0"/>
          </a:p>
          <a:p>
            <a:pPr marL="0" indent="0">
              <a:buNone/>
            </a:pPr>
            <a:r>
              <a:rPr lang="en-US" sz="3600" dirty="0" smtClean="0"/>
              <a:t>Get Ready…</a:t>
            </a:r>
          </a:p>
          <a:p>
            <a:endParaRPr lang="en-US" dirty="0"/>
          </a:p>
        </p:txBody>
      </p:sp>
      <p:sp>
        <p:nvSpPr>
          <p:cNvPr id="3" name="Title 2"/>
          <p:cNvSpPr>
            <a:spLocks noGrp="1"/>
          </p:cNvSpPr>
          <p:nvPr>
            <p:ph type="title"/>
          </p:nvPr>
        </p:nvSpPr>
        <p:spPr/>
        <p:txBody>
          <a:bodyPr/>
          <a:lstStyle/>
          <a:p>
            <a:r>
              <a:rPr lang="en-US" dirty="0" smtClean="0"/>
              <a:t>Quiz Rules</a:t>
            </a:r>
            <a:endParaRPr lang="en-US" dirty="0"/>
          </a:p>
        </p:txBody>
      </p:sp>
    </p:spTree>
    <p:extLst>
      <p:ext uri="{BB962C8B-B14F-4D97-AF65-F5344CB8AC3E}">
        <p14:creationId xmlns:p14="http://schemas.microsoft.com/office/powerpoint/2010/main" val="295584683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3140968"/>
            <a:ext cx="8588861" cy="1630288"/>
          </a:xfrm>
        </p:spPr>
        <p:txBody>
          <a:bodyPr/>
          <a:lstStyle/>
          <a:p>
            <a:r>
              <a:rPr lang="en-US" sz="3600" dirty="0" smtClean="0"/>
              <a:t>True or False:</a:t>
            </a:r>
            <a:br>
              <a:rPr lang="en-US" sz="3600" dirty="0" smtClean="0"/>
            </a:br>
            <a:r>
              <a:rPr lang="en-US" sz="3600" dirty="0" smtClean="0"/>
              <a:t>300-series switches can </a:t>
            </a:r>
            <a:r>
              <a:rPr lang="en-US" sz="3600" i="1" dirty="0" smtClean="0"/>
              <a:t>route </a:t>
            </a:r>
            <a:r>
              <a:rPr lang="en-US" sz="3600" dirty="0" smtClean="0"/>
              <a:t>IP traffic?</a:t>
            </a:r>
            <a:endParaRPr lang="en-US" sz="3600" dirty="0"/>
          </a:p>
        </p:txBody>
      </p:sp>
    </p:spTree>
    <p:extLst>
      <p:ext uri="{BB962C8B-B14F-4D97-AF65-F5344CB8AC3E}">
        <p14:creationId xmlns:p14="http://schemas.microsoft.com/office/powerpoint/2010/main" val="191971948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For Smaller Networks</a:t>
            </a:r>
            <a:endParaRPr lang="en-US" dirty="0"/>
          </a:p>
        </p:txBody>
      </p:sp>
      <p:sp>
        <p:nvSpPr>
          <p:cNvPr id="3" name="Subtitle 2"/>
          <p:cNvSpPr>
            <a:spLocks noGrp="1"/>
          </p:cNvSpPr>
          <p:nvPr>
            <p:ph type="subTitle" idx="1"/>
          </p:nvPr>
        </p:nvSpPr>
        <p:spPr>
          <a:xfrm>
            <a:off x="236383" y="4464068"/>
            <a:ext cx="8112126" cy="1893890"/>
          </a:xfrm>
        </p:spPr>
        <p:txBody>
          <a:bodyPr>
            <a:normAutofit/>
          </a:bodyPr>
          <a:lstStyle/>
          <a:p>
            <a:r>
              <a:rPr lang="en-US" dirty="0" smtClean="0"/>
              <a:t>Layer 2/2+ Managed Switching</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50566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Typical Managed Switch Customer</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From very small (technology aware) to large companies (likely the broadest addressable </a:t>
            </a:r>
          </a:p>
          <a:p>
            <a:r>
              <a:rPr lang="en-US" dirty="0" smtClean="0"/>
              <a:t>Installed by a VAR (Reseller), technical department, Self installed by “the technical guy”</a:t>
            </a:r>
          </a:p>
          <a:p>
            <a:r>
              <a:rPr lang="en-US" dirty="0" smtClean="0"/>
              <a:t>Understand the need for VLAN, QoS – they leverage the network</a:t>
            </a:r>
          </a:p>
          <a:p>
            <a:r>
              <a:rPr lang="en-US" dirty="0" smtClean="0"/>
              <a:t>Either VoIP today or interested for the future</a:t>
            </a:r>
          </a:p>
          <a:p>
            <a:r>
              <a:rPr lang="en-US" dirty="0" smtClean="0"/>
              <a:t>Network is important, may not be not core yet. Usually have an IT budget and have a buying plan vers. being reactive, might have a dedicated technical person</a:t>
            </a:r>
          </a:p>
          <a:p>
            <a:r>
              <a:rPr lang="en-US" dirty="0" smtClean="0"/>
              <a:t>Price / Performance is important vers. just price</a:t>
            </a:r>
          </a:p>
          <a:p>
            <a:r>
              <a:rPr lang="en-US" dirty="0" smtClean="0"/>
              <a:t>Technology aware – Solution may be key</a:t>
            </a:r>
          </a:p>
          <a:p>
            <a:r>
              <a:rPr lang="en-US" dirty="0" smtClean="0"/>
              <a:t>Selling arguments:</a:t>
            </a:r>
            <a:br>
              <a:rPr lang="en-US" dirty="0" smtClean="0"/>
            </a:br>
            <a:r>
              <a:rPr lang="en-US" dirty="0" smtClean="0"/>
              <a:t>Cisco is #1, service and support, NBD energy saving, WebUI CLI SNMP, VoIP and other real time traffic, …</a:t>
            </a:r>
          </a:p>
        </p:txBody>
      </p:sp>
      <p:sp>
        <p:nvSpPr>
          <p:cNvPr id="4" name="Oval 51"/>
          <p:cNvSpPr>
            <a:spLocks noChangeArrowheads="1"/>
          </p:cNvSpPr>
          <p:nvPr/>
        </p:nvSpPr>
        <p:spPr bwMode="auto">
          <a:xfrm>
            <a:off x="8937625" y="6621463"/>
            <a:ext cx="95250" cy="88900"/>
          </a:xfrm>
          <a:prstGeom prst="ellipse">
            <a:avLst/>
          </a:prstGeom>
          <a:solidFill>
            <a:schemeClr val="accent2"/>
          </a:solidFill>
          <a:ln w="9525">
            <a:solidFill>
              <a:schemeClr val="tx1"/>
            </a:solidFill>
            <a:round/>
            <a:headEnd/>
            <a:tailEnd/>
          </a:ln>
        </p:spPr>
        <p:txBody>
          <a:bodyPr wrap="none" anchor="ctr"/>
          <a:lstStyle/>
          <a:p>
            <a:endParaRPr lang="en-US" dirty="0"/>
          </a:p>
        </p:txBody>
      </p:sp>
    </p:spTree>
    <p:extLst>
      <p:ext uri="{BB962C8B-B14F-4D97-AF65-F5344CB8AC3E}">
        <p14:creationId xmlns:p14="http://schemas.microsoft.com/office/powerpoint/2010/main" val="1479031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r>
              <a:rPr lang="en-US" dirty="0" smtClean="0"/>
              <a:t>Key Features that Small Businesses want to consider in choosing </a:t>
            </a:r>
            <a:r>
              <a:rPr lang="en-US" dirty="0" smtClean="0"/>
              <a:t>Switch</a:t>
            </a:r>
            <a:endParaRPr lang="en-US" dirty="0"/>
          </a:p>
        </p:txBody>
      </p:sp>
      <p:sp>
        <p:nvSpPr>
          <p:cNvPr id="191491" name="Rectangle 3"/>
          <p:cNvSpPr>
            <a:spLocks noGrp="1" noChangeArrowheads="1"/>
          </p:cNvSpPr>
          <p:nvPr>
            <p:ph type="body" idx="1"/>
          </p:nvPr>
        </p:nvSpPr>
        <p:spPr>
          <a:xfrm>
            <a:off x="395536" y="1484784"/>
            <a:ext cx="8385606" cy="4676644"/>
          </a:xfrm>
        </p:spPr>
        <p:txBody>
          <a:bodyPr>
            <a:normAutofit fontScale="92500" lnSpcReduction="20000"/>
          </a:bodyPr>
          <a:lstStyle/>
          <a:p>
            <a:r>
              <a:rPr lang="en-US" sz="2200" dirty="0" smtClean="0"/>
              <a:t>Security</a:t>
            </a:r>
          </a:p>
          <a:p>
            <a:r>
              <a:rPr lang="en-US" sz="2200" dirty="0" smtClean="0"/>
              <a:t>Performance</a:t>
            </a:r>
            <a:endParaRPr lang="en-US" sz="2200" dirty="0" smtClean="0"/>
          </a:p>
          <a:p>
            <a:r>
              <a:rPr lang="en-US" sz="2200" dirty="0" err="1" smtClean="0"/>
              <a:t>PoE</a:t>
            </a:r>
            <a:r>
              <a:rPr lang="en-US" sz="2200" dirty="0" smtClean="0"/>
              <a:t> Support</a:t>
            </a:r>
          </a:p>
          <a:p>
            <a:r>
              <a:rPr lang="en-US" sz="2200" dirty="0" smtClean="0"/>
              <a:t>Expansion Ports</a:t>
            </a:r>
          </a:p>
          <a:p>
            <a:r>
              <a:rPr lang="en-US" sz="2200" dirty="0" smtClean="0"/>
              <a:t>Stacking </a:t>
            </a:r>
            <a:r>
              <a:rPr lang="en-US" sz="2200" dirty="0" smtClean="0"/>
              <a:t>and Stacking Capacity</a:t>
            </a:r>
          </a:p>
          <a:p>
            <a:r>
              <a:rPr lang="en-US" sz="2200" dirty="0" smtClean="0"/>
              <a:t>Energy Savings</a:t>
            </a:r>
          </a:p>
          <a:p>
            <a:r>
              <a:rPr lang="en-US" sz="2200" dirty="0" smtClean="0"/>
              <a:t>Diagnostic Tools</a:t>
            </a:r>
            <a:endParaRPr lang="en-US" sz="2200" dirty="0"/>
          </a:p>
          <a:p>
            <a:r>
              <a:rPr lang="en-US" sz="2200" dirty="0" smtClean="0"/>
              <a:t>Management</a:t>
            </a:r>
            <a:endParaRPr lang="en-US" sz="2200" dirty="0" smtClean="0"/>
          </a:p>
          <a:p>
            <a:r>
              <a:rPr lang="en-US" sz="2200" dirty="0"/>
              <a:t>Application Support (e.g. Voice)</a:t>
            </a:r>
          </a:p>
          <a:p>
            <a:r>
              <a:rPr lang="en-US" sz="2200" dirty="0" smtClean="0"/>
              <a:t>Mounting </a:t>
            </a:r>
            <a:r>
              <a:rPr lang="en-US" sz="2200" dirty="0"/>
              <a:t>Options</a:t>
            </a:r>
          </a:p>
          <a:p>
            <a:r>
              <a:rPr lang="en-US" sz="2200" dirty="0" smtClean="0"/>
              <a:t>Warranty</a:t>
            </a:r>
            <a:endParaRPr lang="en-US" sz="2200" dirty="0" smtClean="0"/>
          </a:p>
          <a:p>
            <a:endParaRPr lang="en-US" sz="2400" dirty="0"/>
          </a:p>
        </p:txBody>
      </p:sp>
      <p:pic>
        <p:nvPicPr>
          <p:cNvPr id="5" name="Picture 9" descr="WebEscreen"/>
          <p:cNvPicPr>
            <a:picLocks noChangeAspect="1" noChangeArrowheads="1"/>
          </p:cNvPicPr>
          <p:nvPr/>
        </p:nvPicPr>
        <p:blipFill>
          <a:blip r:embed="rId3" cstate="print"/>
          <a:srcRect/>
          <a:stretch>
            <a:fillRect/>
          </a:stretch>
        </p:blipFill>
        <p:spPr bwMode="auto">
          <a:xfrm>
            <a:off x="4644008" y="2060848"/>
            <a:ext cx="3857625" cy="3355975"/>
          </a:xfrm>
          <a:prstGeom prst="rect">
            <a:avLst/>
          </a:prstGeom>
          <a:noFill/>
          <a:ln w="9525">
            <a:noFill/>
            <a:miter lim="800000"/>
            <a:headEnd/>
            <a:tailEnd/>
          </a:ln>
        </p:spPr>
      </p:pic>
    </p:spTree>
    <p:extLst>
      <p:ext uri="{BB962C8B-B14F-4D97-AF65-F5344CB8AC3E}">
        <p14:creationId xmlns:p14="http://schemas.microsoft.com/office/powerpoint/2010/main" val="455076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r>
              <a:rPr lang="en-US"/>
              <a:t>VoIP Deployment Challenges</a:t>
            </a:r>
          </a:p>
        </p:txBody>
      </p:sp>
      <p:sp>
        <p:nvSpPr>
          <p:cNvPr id="191491" name="Rectangle 3"/>
          <p:cNvSpPr>
            <a:spLocks noGrp="1" noChangeArrowheads="1"/>
          </p:cNvSpPr>
          <p:nvPr>
            <p:ph type="body" idx="1"/>
          </p:nvPr>
        </p:nvSpPr>
        <p:spPr>
          <a:xfrm>
            <a:off x="229701" y="1484784"/>
            <a:ext cx="8551441" cy="4820660"/>
          </a:xfrm>
        </p:spPr>
        <p:txBody>
          <a:bodyPr>
            <a:normAutofit fontScale="92500" lnSpcReduction="10000"/>
          </a:bodyPr>
          <a:lstStyle/>
          <a:p>
            <a:r>
              <a:rPr lang="en-US" sz="2800" dirty="0"/>
              <a:t>The main challenges of deploying VoIP within a data network </a:t>
            </a:r>
            <a:r>
              <a:rPr lang="en-US" sz="2800" dirty="0" smtClean="0"/>
              <a:t>are:</a:t>
            </a:r>
            <a:endParaRPr lang="en-US" sz="2800" dirty="0"/>
          </a:p>
          <a:p>
            <a:pPr lvl="1"/>
            <a:r>
              <a:rPr lang="en-US" sz="2400" dirty="0"/>
              <a:t>Mass configuration of phones and switches</a:t>
            </a:r>
          </a:p>
          <a:p>
            <a:pPr lvl="1"/>
            <a:r>
              <a:rPr lang="en-US" sz="2400" dirty="0"/>
              <a:t>Consistent configuration across the network</a:t>
            </a:r>
          </a:p>
          <a:p>
            <a:pPr lvl="1"/>
            <a:r>
              <a:rPr lang="en-US" sz="2400" dirty="0"/>
              <a:t>VoIP traffic quality</a:t>
            </a:r>
          </a:p>
          <a:p>
            <a:r>
              <a:rPr lang="en-US" sz="2800" dirty="0" smtClean="0"/>
              <a:t>Things to consider when choosing a switch for both voice and data:</a:t>
            </a:r>
          </a:p>
          <a:p>
            <a:pPr lvl="1"/>
            <a:r>
              <a:rPr lang="en-US" sz="2600" dirty="0" smtClean="0"/>
              <a:t>Port Density and Bandwidth Speed</a:t>
            </a:r>
          </a:p>
          <a:p>
            <a:pPr lvl="1"/>
            <a:r>
              <a:rPr lang="en-US" sz="2600" dirty="0" smtClean="0"/>
              <a:t>Power over Ethernet (</a:t>
            </a:r>
            <a:r>
              <a:rPr lang="en-US" sz="2600" dirty="0" err="1" smtClean="0"/>
              <a:t>PoE</a:t>
            </a:r>
            <a:r>
              <a:rPr lang="en-US" sz="2600" dirty="0" smtClean="0"/>
              <a:t>)</a:t>
            </a:r>
          </a:p>
          <a:p>
            <a:pPr lvl="1"/>
            <a:r>
              <a:rPr lang="en-US" sz="2600" dirty="0" smtClean="0"/>
              <a:t>Quality of Service</a:t>
            </a:r>
          </a:p>
          <a:p>
            <a:pPr lvl="1"/>
            <a:r>
              <a:rPr lang="en-US" sz="2600" dirty="0" smtClean="0"/>
              <a:t>VLAN management</a:t>
            </a:r>
          </a:p>
          <a:p>
            <a:pPr lvl="1"/>
            <a:endParaRPr lang="en-US" sz="2600" dirty="0" smtClean="0"/>
          </a:p>
          <a:p>
            <a:pPr lvl="1"/>
            <a:endParaRPr lang="en-US" sz="2600" dirty="0" smtClean="0"/>
          </a:p>
          <a:p>
            <a:endParaRPr lang="en-US" sz="2800" dirty="0"/>
          </a:p>
          <a:p>
            <a:endParaRPr lang="en-US" sz="2800" dirty="0"/>
          </a:p>
        </p:txBody>
      </p:sp>
    </p:spTree>
    <p:extLst>
      <p:ext uri="{BB962C8B-B14F-4D97-AF65-F5344CB8AC3E}">
        <p14:creationId xmlns:p14="http://schemas.microsoft.com/office/powerpoint/2010/main" val="3249485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751" y="466725"/>
            <a:ext cx="7435849" cy="495300"/>
          </a:xfrm>
        </p:spPr>
        <p:txBody>
          <a:bodyPr/>
          <a:lstStyle/>
          <a:p>
            <a:r>
              <a:rPr lang="en-US" sz="3200" dirty="0" smtClean="0"/>
              <a:t>Managed Switches Improve Deployments</a:t>
            </a:r>
            <a:endParaRPr lang="en-US" sz="3200" dirty="0"/>
          </a:p>
        </p:txBody>
      </p:sp>
      <p:graphicFrame>
        <p:nvGraphicFramePr>
          <p:cNvPr id="7" name="Diagram 6"/>
          <p:cNvGraphicFramePr/>
          <p:nvPr/>
        </p:nvGraphicFramePr>
        <p:xfrm>
          <a:off x="484950" y="968682"/>
          <a:ext cx="8024050" cy="50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940999" y="6048682"/>
            <a:ext cx="6849054" cy="369332"/>
          </a:xfrm>
          <a:prstGeom prst="rect">
            <a:avLst/>
          </a:prstGeom>
          <a:noFill/>
        </p:spPr>
        <p:txBody>
          <a:bodyPr wrap="none" rtlCol="0">
            <a:spAutoFit/>
          </a:bodyPr>
          <a:lstStyle/>
          <a:p>
            <a:r>
              <a:rPr lang="en-US" dirty="0" smtClean="0"/>
              <a:t>Additional Management options: Full SNMP support, </a:t>
            </a:r>
            <a:r>
              <a:rPr lang="en-US" dirty="0" err="1" smtClean="0"/>
              <a:t>FindIT</a:t>
            </a:r>
            <a:r>
              <a:rPr lang="en-US" dirty="0" smtClean="0"/>
              <a:t>, </a:t>
            </a:r>
            <a:r>
              <a:rPr lang="en-US" dirty="0" err="1" smtClean="0"/>
              <a:t>CCA</a:t>
            </a:r>
            <a:endParaRPr lang="en-US" dirty="0"/>
          </a:p>
        </p:txBody>
      </p:sp>
    </p:spTree>
    <p:extLst>
      <p:ext uri="{BB962C8B-B14F-4D97-AF65-F5344CB8AC3E}">
        <p14:creationId xmlns:p14="http://schemas.microsoft.com/office/powerpoint/2010/main" val="2497210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663160"/>
          </a:xfrm>
        </p:spPr>
        <p:txBody>
          <a:bodyPr/>
          <a:lstStyle/>
          <a:p>
            <a:r>
              <a:rPr lang="en-US" dirty="0" smtClean="0"/>
              <a:t>Automatic deployment of Voice</a:t>
            </a:r>
            <a:endParaRPr lang="en-US" dirty="0"/>
          </a:p>
        </p:txBody>
      </p:sp>
      <p:pic>
        <p:nvPicPr>
          <p:cNvPr id="4" name="Picture 3" descr="Picture6 copy.png"/>
          <p:cNvPicPr>
            <a:picLocks noChangeAspect="1"/>
          </p:cNvPicPr>
          <p:nvPr/>
        </p:nvPicPr>
        <p:blipFill>
          <a:blip r:embed="rId3" cstate="print"/>
          <a:srcRect l="4321" t="11551" b="13089"/>
          <a:stretch>
            <a:fillRect/>
          </a:stretch>
        </p:blipFill>
        <p:spPr>
          <a:xfrm>
            <a:off x="6038850" y="5371877"/>
            <a:ext cx="885825" cy="559468"/>
          </a:xfrm>
          <a:prstGeom prst="rect">
            <a:avLst/>
          </a:prstGeom>
          <a:effectLst>
            <a:outerShdw blurRad="50800" dist="38100" dir="2700000" algn="tl" rotWithShape="0">
              <a:prstClr val="black">
                <a:alpha val="40000"/>
              </a:prstClr>
            </a:outerShdw>
          </a:effectLst>
        </p:spPr>
      </p:pic>
      <p:pic>
        <p:nvPicPr>
          <p:cNvPr id="5" name="Picture 4" descr="ciscouc560.png"/>
          <p:cNvPicPr>
            <a:picLocks noChangeAspect="1"/>
          </p:cNvPicPr>
          <p:nvPr/>
        </p:nvPicPr>
        <p:blipFill>
          <a:blip r:embed="rId4"/>
          <a:srcRect l="5810" t="9573" r="4179" b="6163"/>
          <a:stretch>
            <a:fillRect/>
          </a:stretch>
        </p:blipFill>
        <p:spPr>
          <a:xfrm>
            <a:off x="2914650" y="1753956"/>
            <a:ext cx="2429427" cy="761396"/>
          </a:xfrm>
          <a:prstGeom prst="rect">
            <a:avLst/>
          </a:prstGeom>
        </p:spPr>
      </p:pic>
      <p:pic>
        <p:nvPicPr>
          <p:cNvPr id="6" name="Picture 5" descr="cisco-7975G.jpg"/>
          <p:cNvPicPr>
            <a:picLocks noChangeAspect="1"/>
          </p:cNvPicPr>
          <p:nvPr/>
        </p:nvPicPr>
        <p:blipFill>
          <a:blip r:embed="rId5" cstate="print"/>
          <a:srcRect b="3342"/>
          <a:stretch>
            <a:fillRect/>
          </a:stretch>
        </p:blipFill>
        <p:spPr>
          <a:xfrm>
            <a:off x="1648927" y="5414893"/>
            <a:ext cx="659300" cy="516452"/>
          </a:xfrm>
          <a:prstGeom prst="rect">
            <a:avLst/>
          </a:prstGeom>
        </p:spPr>
      </p:pic>
      <p:pic>
        <p:nvPicPr>
          <p:cNvPr id="7" name="Picture 6" descr="AP541.jpg"/>
          <p:cNvPicPr>
            <a:picLocks noChangeAspect="1"/>
          </p:cNvPicPr>
          <p:nvPr/>
        </p:nvPicPr>
        <p:blipFill>
          <a:blip r:embed="rId6"/>
          <a:srcRect/>
          <a:stretch>
            <a:fillRect/>
          </a:stretch>
        </p:blipFill>
        <p:spPr>
          <a:xfrm>
            <a:off x="2657475" y="5414893"/>
            <a:ext cx="919162" cy="516452"/>
          </a:xfrm>
          <a:prstGeom prst="rect">
            <a:avLst/>
          </a:prstGeom>
        </p:spPr>
      </p:pic>
      <p:pic>
        <p:nvPicPr>
          <p:cNvPr id="8" name="Picture 7" descr="SG300-28P.jpg"/>
          <p:cNvPicPr>
            <a:picLocks noChangeAspect="1"/>
          </p:cNvPicPr>
          <p:nvPr/>
        </p:nvPicPr>
        <p:blipFill>
          <a:blip r:embed="rId7"/>
          <a:srcRect t="38000" r="4400" b="38250"/>
          <a:stretch>
            <a:fillRect/>
          </a:stretch>
        </p:blipFill>
        <p:spPr>
          <a:xfrm>
            <a:off x="694015" y="3789725"/>
            <a:ext cx="3228424" cy="641632"/>
          </a:xfrm>
          <a:prstGeom prst="rect">
            <a:avLst/>
          </a:prstGeom>
        </p:spPr>
      </p:pic>
      <p:pic>
        <p:nvPicPr>
          <p:cNvPr id="9" name="Picture 8" descr="SF300-24P.jpg"/>
          <p:cNvPicPr>
            <a:picLocks noChangeAspect="1"/>
          </p:cNvPicPr>
          <p:nvPr/>
        </p:nvPicPr>
        <p:blipFill>
          <a:blip r:embed="rId8"/>
          <a:stretch>
            <a:fillRect/>
          </a:stretch>
        </p:blipFill>
        <p:spPr>
          <a:xfrm>
            <a:off x="5857874" y="3649300"/>
            <a:ext cx="3141663" cy="828101"/>
          </a:xfrm>
          <a:prstGeom prst="rect">
            <a:avLst/>
          </a:prstGeom>
        </p:spPr>
      </p:pic>
      <p:sp>
        <p:nvSpPr>
          <p:cNvPr id="10" name="TextBox 9"/>
          <p:cNvSpPr txBox="1"/>
          <p:nvPr/>
        </p:nvSpPr>
        <p:spPr>
          <a:xfrm>
            <a:off x="3543300" y="1228725"/>
            <a:ext cx="1847850" cy="584775"/>
          </a:xfrm>
          <a:prstGeom prst="rect">
            <a:avLst/>
          </a:prstGeom>
          <a:noFill/>
        </p:spPr>
        <p:txBody>
          <a:bodyPr wrap="square" rtlCol="0">
            <a:spAutoFit/>
          </a:bodyPr>
          <a:lstStyle/>
          <a:p>
            <a:pPr algn="ctr"/>
            <a:r>
              <a:rPr lang="en-US" dirty="0" err="1" smtClean="0"/>
              <a:t>UC560</a:t>
            </a:r>
            <a:r>
              <a:rPr lang="en-US" dirty="0" smtClean="0"/>
              <a:t>/</a:t>
            </a:r>
            <a:r>
              <a:rPr lang="en-US" dirty="0" err="1" smtClean="0"/>
              <a:t>UC320</a:t>
            </a:r>
            <a:endParaRPr lang="en-US" dirty="0" smtClean="0"/>
          </a:p>
          <a:p>
            <a:pPr algn="ctr"/>
            <a:r>
              <a:rPr lang="en-US" sz="1400" dirty="0" smtClean="0"/>
              <a:t>(</a:t>
            </a:r>
            <a:r>
              <a:rPr lang="en-US" sz="1400" dirty="0" err="1" smtClean="0"/>
              <a:t>HSB</a:t>
            </a:r>
            <a:r>
              <a:rPr lang="en-US" sz="1400" dirty="0" smtClean="0"/>
              <a:t> – </a:t>
            </a:r>
            <a:r>
              <a:rPr lang="en-US" sz="1400" dirty="0" err="1" smtClean="0"/>
              <a:t>SRP</a:t>
            </a:r>
            <a:r>
              <a:rPr lang="en-US" sz="1400" dirty="0" smtClean="0"/>
              <a:t> or </a:t>
            </a:r>
            <a:r>
              <a:rPr lang="en-US" sz="1400" dirty="0" err="1" smtClean="0"/>
              <a:t>IAD</a:t>
            </a:r>
            <a:r>
              <a:rPr lang="en-US" sz="1400" dirty="0" smtClean="0"/>
              <a:t>)</a:t>
            </a:r>
            <a:endParaRPr lang="en-US" sz="1400" dirty="0"/>
          </a:p>
        </p:txBody>
      </p:sp>
      <p:sp>
        <p:nvSpPr>
          <p:cNvPr id="11" name="TextBox 10"/>
          <p:cNvSpPr txBox="1"/>
          <p:nvPr/>
        </p:nvSpPr>
        <p:spPr>
          <a:xfrm>
            <a:off x="1905000" y="3495675"/>
            <a:ext cx="1390124" cy="369332"/>
          </a:xfrm>
          <a:prstGeom prst="rect">
            <a:avLst/>
          </a:prstGeom>
          <a:noFill/>
        </p:spPr>
        <p:txBody>
          <a:bodyPr wrap="square" rtlCol="0">
            <a:spAutoFit/>
          </a:bodyPr>
          <a:lstStyle/>
          <a:p>
            <a:r>
              <a:rPr lang="en-US" dirty="0" err="1" smtClean="0"/>
              <a:t>SF300-24P</a:t>
            </a:r>
            <a:endParaRPr lang="en-US" dirty="0"/>
          </a:p>
        </p:txBody>
      </p:sp>
      <p:sp>
        <p:nvSpPr>
          <p:cNvPr id="12" name="TextBox 11"/>
          <p:cNvSpPr txBox="1"/>
          <p:nvPr/>
        </p:nvSpPr>
        <p:spPr>
          <a:xfrm>
            <a:off x="6267975" y="3439443"/>
            <a:ext cx="1571099" cy="369332"/>
          </a:xfrm>
          <a:prstGeom prst="rect">
            <a:avLst/>
          </a:prstGeom>
          <a:noFill/>
        </p:spPr>
        <p:txBody>
          <a:bodyPr wrap="square" rtlCol="0">
            <a:spAutoFit/>
          </a:bodyPr>
          <a:lstStyle/>
          <a:p>
            <a:r>
              <a:rPr lang="en-US" dirty="0" err="1" smtClean="0"/>
              <a:t>SG300-28P</a:t>
            </a:r>
            <a:endParaRPr lang="en-US" dirty="0"/>
          </a:p>
        </p:txBody>
      </p:sp>
      <p:sp>
        <p:nvSpPr>
          <p:cNvPr id="13" name="TextBox 12"/>
          <p:cNvSpPr txBox="1"/>
          <p:nvPr/>
        </p:nvSpPr>
        <p:spPr>
          <a:xfrm>
            <a:off x="1667138" y="5931345"/>
            <a:ext cx="639919" cy="338554"/>
          </a:xfrm>
          <a:prstGeom prst="rect">
            <a:avLst/>
          </a:prstGeom>
          <a:noFill/>
        </p:spPr>
        <p:txBody>
          <a:bodyPr wrap="square" rtlCol="0">
            <a:spAutoFit/>
          </a:bodyPr>
          <a:lstStyle/>
          <a:p>
            <a:r>
              <a:rPr lang="en-US" sz="1600" dirty="0" smtClean="0"/>
              <a:t>7975</a:t>
            </a:r>
            <a:endParaRPr lang="en-US" sz="1600" dirty="0"/>
          </a:p>
        </p:txBody>
      </p:sp>
      <p:sp>
        <p:nvSpPr>
          <p:cNvPr id="14" name="TextBox 13"/>
          <p:cNvSpPr txBox="1"/>
          <p:nvPr/>
        </p:nvSpPr>
        <p:spPr>
          <a:xfrm>
            <a:off x="2657738" y="5902770"/>
            <a:ext cx="798617" cy="338554"/>
          </a:xfrm>
          <a:prstGeom prst="rect">
            <a:avLst/>
          </a:prstGeom>
          <a:noFill/>
        </p:spPr>
        <p:txBody>
          <a:bodyPr wrap="square" rtlCol="0">
            <a:spAutoFit/>
          </a:bodyPr>
          <a:lstStyle/>
          <a:p>
            <a:r>
              <a:rPr lang="en-US" sz="1600" dirty="0" err="1" smtClean="0"/>
              <a:t>AP541</a:t>
            </a:r>
            <a:endParaRPr lang="en-US" sz="1600" dirty="0"/>
          </a:p>
        </p:txBody>
      </p:sp>
      <p:sp>
        <p:nvSpPr>
          <p:cNvPr id="15" name="TextBox 14"/>
          <p:cNvSpPr txBox="1"/>
          <p:nvPr/>
        </p:nvSpPr>
        <p:spPr>
          <a:xfrm>
            <a:off x="6058163" y="5893245"/>
            <a:ext cx="919611" cy="338554"/>
          </a:xfrm>
          <a:prstGeom prst="rect">
            <a:avLst/>
          </a:prstGeom>
          <a:noFill/>
        </p:spPr>
        <p:txBody>
          <a:bodyPr wrap="square" rtlCol="0">
            <a:spAutoFit/>
          </a:bodyPr>
          <a:lstStyle/>
          <a:p>
            <a:r>
              <a:rPr lang="en-US" sz="1600" dirty="0" err="1" smtClean="0"/>
              <a:t>SPA525</a:t>
            </a:r>
            <a:endParaRPr lang="en-US" sz="1600" dirty="0"/>
          </a:p>
        </p:txBody>
      </p:sp>
      <p:cxnSp>
        <p:nvCxnSpPr>
          <p:cNvPr id="17" name="Straight Connector 16"/>
          <p:cNvCxnSpPr>
            <a:stCxn id="34" idx="0"/>
          </p:cNvCxnSpPr>
          <p:nvPr/>
        </p:nvCxnSpPr>
        <p:spPr>
          <a:xfrm rot="16200000" flipH="1" flipV="1">
            <a:off x="3078158" y="2778497"/>
            <a:ext cx="1464707" cy="7083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9" idx="1"/>
          </p:cNvCxnSpPr>
          <p:nvPr/>
        </p:nvCxnSpPr>
        <p:spPr>
          <a:xfrm>
            <a:off x="3931964" y="4062916"/>
            <a:ext cx="1925910" cy="4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1832609" y="4748775"/>
            <a:ext cx="983536" cy="32965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16200000" flipH="1">
            <a:off x="2262187" y="4957762"/>
            <a:ext cx="1352550" cy="1809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6305551" y="4591050"/>
            <a:ext cx="1209675" cy="485775"/>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867150" y="2400300"/>
            <a:ext cx="595035" cy="246221"/>
          </a:xfrm>
          <a:prstGeom prst="rect">
            <a:avLst/>
          </a:prstGeom>
          <a:noFill/>
        </p:spPr>
        <p:txBody>
          <a:bodyPr wrap="none" rtlCol="0">
            <a:spAutoFit/>
          </a:bodyPr>
          <a:lstStyle/>
          <a:p>
            <a:r>
              <a:rPr lang="en-US" sz="1000" dirty="0" err="1" smtClean="0"/>
              <a:t>Gi0</a:t>
            </a:r>
            <a:r>
              <a:rPr lang="en-US" sz="1000" dirty="0" smtClean="0"/>
              <a:t>/1/0</a:t>
            </a:r>
            <a:endParaRPr lang="en-US" sz="1000" dirty="0"/>
          </a:p>
        </p:txBody>
      </p:sp>
      <p:sp>
        <p:nvSpPr>
          <p:cNvPr id="35" name="TextBox 34"/>
          <p:cNvSpPr txBox="1"/>
          <p:nvPr/>
        </p:nvSpPr>
        <p:spPr>
          <a:xfrm>
            <a:off x="3228975" y="3686175"/>
            <a:ext cx="383438" cy="246221"/>
          </a:xfrm>
          <a:prstGeom prst="rect">
            <a:avLst/>
          </a:prstGeom>
          <a:noFill/>
        </p:spPr>
        <p:txBody>
          <a:bodyPr wrap="none" rtlCol="0">
            <a:spAutoFit/>
          </a:bodyPr>
          <a:lstStyle/>
          <a:p>
            <a:r>
              <a:rPr lang="en-US" sz="1000" dirty="0" err="1" smtClean="0"/>
              <a:t>Gi4</a:t>
            </a:r>
            <a:endParaRPr lang="en-US" sz="1000" dirty="0"/>
          </a:p>
        </p:txBody>
      </p:sp>
      <p:sp>
        <p:nvSpPr>
          <p:cNvPr id="36" name="TextBox 35"/>
          <p:cNvSpPr txBox="1"/>
          <p:nvPr/>
        </p:nvSpPr>
        <p:spPr>
          <a:xfrm>
            <a:off x="2200275" y="4286250"/>
            <a:ext cx="404278" cy="246221"/>
          </a:xfrm>
          <a:prstGeom prst="rect">
            <a:avLst/>
          </a:prstGeom>
          <a:noFill/>
        </p:spPr>
        <p:txBody>
          <a:bodyPr wrap="none" rtlCol="0">
            <a:spAutoFit/>
          </a:bodyPr>
          <a:lstStyle/>
          <a:p>
            <a:r>
              <a:rPr lang="en-US" sz="1000" dirty="0" err="1" smtClean="0"/>
              <a:t>Fa1</a:t>
            </a:r>
            <a:endParaRPr lang="en-US" sz="1000" dirty="0"/>
          </a:p>
        </p:txBody>
      </p:sp>
      <p:sp>
        <p:nvSpPr>
          <p:cNvPr id="37" name="TextBox 36"/>
          <p:cNvSpPr txBox="1"/>
          <p:nvPr/>
        </p:nvSpPr>
        <p:spPr>
          <a:xfrm>
            <a:off x="2609850" y="4314825"/>
            <a:ext cx="404278" cy="246221"/>
          </a:xfrm>
          <a:prstGeom prst="rect">
            <a:avLst/>
          </a:prstGeom>
          <a:noFill/>
        </p:spPr>
        <p:txBody>
          <a:bodyPr wrap="none" rtlCol="0">
            <a:spAutoFit/>
          </a:bodyPr>
          <a:lstStyle/>
          <a:p>
            <a:r>
              <a:rPr lang="en-US" sz="1000" dirty="0" err="1" smtClean="0"/>
              <a:t>Fa4</a:t>
            </a:r>
            <a:endParaRPr lang="en-US" sz="1000" dirty="0"/>
          </a:p>
        </p:txBody>
      </p:sp>
      <p:sp>
        <p:nvSpPr>
          <p:cNvPr id="38" name="TextBox 37"/>
          <p:cNvSpPr txBox="1"/>
          <p:nvPr/>
        </p:nvSpPr>
        <p:spPr>
          <a:xfrm>
            <a:off x="6753225" y="4200525"/>
            <a:ext cx="383438" cy="246221"/>
          </a:xfrm>
          <a:prstGeom prst="rect">
            <a:avLst/>
          </a:prstGeom>
          <a:noFill/>
        </p:spPr>
        <p:txBody>
          <a:bodyPr wrap="none" rtlCol="0">
            <a:spAutoFit/>
          </a:bodyPr>
          <a:lstStyle/>
          <a:p>
            <a:r>
              <a:rPr lang="en-US" sz="1000" dirty="0" err="1" smtClean="0"/>
              <a:t>Gi1</a:t>
            </a:r>
            <a:endParaRPr lang="en-US" sz="1000" dirty="0"/>
          </a:p>
        </p:txBody>
      </p:sp>
      <p:sp>
        <p:nvSpPr>
          <p:cNvPr id="39" name="TextBox 38"/>
          <p:cNvSpPr txBox="1"/>
          <p:nvPr/>
        </p:nvSpPr>
        <p:spPr>
          <a:xfrm>
            <a:off x="4248150" y="2714625"/>
            <a:ext cx="1371600" cy="430887"/>
          </a:xfrm>
          <a:prstGeom prst="rect">
            <a:avLst/>
          </a:prstGeom>
          <a:solidFill>
            <a:srgbClr val="FFC000"/>
          </a:solidFill>
          <a:ln>
            <a:solidFill>
              <a:schemeClr val="accent1"/>
            </a:solidFill>
          </a:ln>
        </p:spPr>
        <p:txBody>
          <a:bodyPr wrap="square" rtlCol="0">
            <a:spAutoFit/>
          </a:bodyPr>
          <a:lstStyle/>
          <a:p>
            <a:pPr algn="ctr"/>
            <a:r>
              <a:rPr lang="en-US" sz="1100" dirty="0" smtClean="0"/>
              <a:t>CDP Advertises </a:t>
            </a:r>
          </a:p>
          <a:p>
            <a:pPr algn="ctr"/>
            <a:r>
              <a:rPr lang="en-US" sz="1100" dirty="0" smtClean="0"/>
              <a:t>Voice VLAN 100</a:t>
            </a:r>
            <a:endParaRPr lang="en-US" sz="1100" dirty="0"/>
          </a:p>
        </p:txBody>
      </p:sp>
      <p:sp>
        <p:nvSpPr>
          <p:cNvPr id="40" name="Oval 39"/>
          <p:cNvSpPr/>
          <p:nvPr/>
        </p:nvSpPr>
        <p:spPr>
          <a:xfrm>
            <a:off x="4162425" y="2781300"/>
            <a:ext cx="257175" cy="238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cxnSp>
        <p:nvCxnSpPr>
          <p:cNvPr id="42" name="Straight Arrow Connector 41"/>
          <p:cNvCxnSpPr/>
          <p:nvPr/>
        </p:nvCxnSpPr>
        <p:spPr>
          <a:xfrm rot="5400000">
            <a:off x="3900894" y="2755653"/>
            <a:ext cx="430057" cy="21179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85724" y="3486150"/>
            <a:ext cx="1457325" cy="600164"/>
          </a:xfrm>
          <a:prstGeom prst="rect">
            <a:avLst/>
          </a:prstGeom>
          <a:solidFill>
            <a:srgbClr val="FFC000"/>
          </a:solidFill>
          <a:ln>
            <a:solidFill>
              <a:schemeClr val="accent1"/>
            </a:solidFill>
          </a:ln>
        </p:spPr>
        <p:txBody>
          <a:bodyPr wrap="square" rtlCol="0">
            <a:spAutoFit/>
          </a:bodyPr>
          <a:lstStyle/>
          <a:p>
            <a:pPr algn="ctr"/>
            <a:r>
              <a:rPr lang="en-US" sz="1100" dirty="0" smtClean="0"/>
              <a:t>VLAN 100 created</a:t>
            </a:r>
          </a:p>
          <a:p>
            <a:pPr algn="ctr"/>
            <a:r>
              <a:rPr lang="en-US" sz="1100" dirty="0" smtClean="0"/>
              <a:t>on switch – assigned to port </a:t>
            </a:r>
            <a:r>
              <a:rPr lang="en-US" sz="1100" dirty="0" err="1" smtClean="0"/>
              <a:t>Gi4</a:t>
            </a:r>
            <a:endParaRPr lang="en-US" sz="1100" dirty="0"/>
          </a:p>
        </p:txBody>
      </p:sp>
      <p:sp>
        <p:nvSpPr>
          <p:cNvPr id="46" name="Oval 45"/>
          <p:cNvSpPr/>
          <p:nvPr/>
        </p:nvSpPr>
        <p:spPr>
          <a:xfrm>
            <a:off x="0" y="3648075"/>
            <a:ext cx="257175" cy="238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7" name="TextBox 46"/>
          <p:cNvSpPr txBox="1"/>
          <p:nvPr/>
        </p:nvSpPr>
        <p:spPr>
          <a:xfrm>
            <a:off x="4171950" y="3409950"/>
            <a:ext cx="1581150" cy="600164"/>
          </a:xfrm>
          <a:prstGeom prst="rect">
            <a:avLst/>
          </a:prstGeom>
          <a:solidFill>
            <a:srgbClr val="FFC000"/>
          </a:solidFill>
          <a:ln>
            <a:solidFill>
              <a:schemeClr val="accent1"/>
            </a:solidFill>
          </a:ln>
        </p:spPr>
        <p:txBody>
          <a:bodyPr wrap="square" rtlCol="0">
            <a:spAutoFit/>
          </a:bodyPr>
          <a:lstStyle/>
          <a:p>
            <a:pPr algn="ctr"/>
            <a:r>
              <a:rPr lang="en-US" sz="1100" dirty="0" smtClean="0"/>
              <a:t>Voice VLAN 100 and DSCP/COS values advertized via </a:t>
            </a:r>
            <a:r>
              <a:rPr lang="en-US" sz="1100" dirty="0" err="1" smtClean="0"/>
              <a:t>VSDP</a:t>
            </a:r>
            <a:endParaRPr lang="en-US" sz="1100" dirty="0"/>
          </a:p>
        </p:txBody>
      </p:sp>
      <p:sp>
        <p:nvSpPr>
          <p:cNvPr id="48" name="Oval 47"/>
          <p:cNvSpPr/>
          <p:nvPr/>
        </p:nvSpPr>
        <p:spPr>
          <a:xfrm>
            <a:off x="4086225" y="3667125"/>
            <a:ext cx="257175" cy="238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cxnSp>
        <p:nvCxnSpPr>
          <p:cNvPr id="50" name="Straight Arrow Connector 49"/>
          <p:cNvCxnSpPr/>
          <p:nvPr/>
        </p:nvCxnSpPr>
        <p:spPr>
          <a:xfrm>
            <a:off x="4514850" y="4114800"/>
            <a:ext cx="6477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7686675" y="3352800"/>
            <a:ext cx="1457325" cy="600164"/>
          </a:xfrm>
          <a:prstGeom prst="rect">
            <a:avLst/>
          </a:prstGeom>
          <a:solidFill>
            <a:srgbClr val="FFC000"/>
          </a:solidFill>
          <a:ln>
            <a:solidFill>
              <a:schemeClr val="accent1"/>
            </a:solidFill>
          </a:ln>
        </p:spPr>
        <p:txBody>
          <a:bodyPr wrap="square" rtlCol="0">
            <a:spAutoFit/>
          </a:bodyPr>
          <a:lstStyle/>
          <a:p>
            <a:pPr algn="ctr"/>
            <a:r>
              <a:rPr lang="en-US" sz="1100" dirty="0" smtClean="0"/>
              <a:t>VLAN 100 created</a:t>
            </a:r>
          </a:p>
          <a:p>
            <a:pPr algn="ctr"/>
            <a:r>
              <a:rPr lang="en-US" sz="1100" dirty="0" smtClean="0"/>
              <a:t>on switch – assigned to </a:t>
            </a:r>
            <a:r>
              <a:rPr lang="en-US" sz="1100" dirty="0" err="1" smtClean="0"/>
              <a:t>Gi28</a:t>
            </a:r>
            <a:endParaRPr lang="en-US" sz="1100" dirty="0"/>
          </a:p>
        </p:txBody>
      </p:sp>
      <p:sp>
        <p:nvSpPr>
          <p:cNvPr id="52" name="Oval 51"/>
          <p:cNvSpPr/>
          <p:nvPr/>
        </p:nvSpPr>
        <p:spPr>
          <a:xfrm>
            <a:off x="7600951" y="3514725"/>
            <a:ext cx="257175" cy="238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53" name="TextBox 52"/>
          <p:cNvSpPr txBox="1"/>
          <p:nvPr/>
        </p:nvSpPr>
        <p:spPr>
          <a:xfrm>
            <a:off x="5562600" y="4019550"/>
            <a:ext cx="453970" cy="246221"/>
          </a:xfrm>
          <a:prstGeom prst="rect">
            <a:avLst/>
          </a:prstGeom>
          <a:noFill/>
        </p:spPr>
        <p:txBody>
          <a:bodyPr wrap="none" rtlCol="0">
            <a:spAutoFit/>
          </a:bodyPr>
          <a:lstStyle/>
          <a:p>
            <a:r>
              <a:rPr lang="en-US" sz="1000" dirty="0" err="1" smtClean="0"/>
              <a:t>Gi28</a:t>
            </a:r>
            <a:endParaRPr lang="en-US" sz="1000" dirty="0"/>
          </a:p>
        </p:txBody>
      </p:sp>
      <p:sp>
        <p:nvSpPr>
          <p:cNvPr id="54" name="TextBox 53"/>
          <p:cNvSpPr txBox="1"/>
          <p:nvPr/>
        </p:nvSpPr>
        <p:spPr>
          <a:xfrm>
            <a:off x="457200" y="4333875"/>
            <a:ext cx="1638300" cy="1107996"/>
          </a:xfrm>
          <a:prstGeom prst="rect">
            <a:avLst/>
          </a:prstGeom>
          <a:solidFill>
            <a:srgbClr val="FFC000"/>
          </a:solidFill>
          <a:ln>
            <a:solidFill>
              <a:schemeClr val="accent1"/>
            </a:solidFill>
          </a:ln>
        </p:spPr>
        <p:txBody>
          <a:bodyPr wrap="square" rtlCol="0">
            <a:spAutoFit/>
          </a:bodyPr>
          <a:lstStyle/>
          <a:p>
            <a:pPr algn="ctr"/>
            <a:r>
              <a:rPr lang="en-US" sz="1100" dirty="0" smtClean="0"/>
              <a:t>CDP/</a:t>
            </a:r>
            <a:r>
              <a:rPr lang="en-US" sz="1100" dirty="0" err="1" smtClean="0"/>
              <a:t>LLDP</a:t>
            </a:r>
            <a:r>
              <a:rPr lang="en-US" sz="1100" dirty="0" smtClean="0"/>
              <a:t>  Advertizes</a:t>
            </a:r>
          </a:p>
          <a:p>
            <a:pPr algn="ctr"/>
            <a:r>
              <a:rPr lang="en-US" sz="1100" dirty="0" smtClean="0"/>
              <a:t>Voice VLAN 100 and DSCP/COS values – switch adds to </a:t>
            </a:r>
            <a:r>
              <a:rPr lang="en-US" sz="1100" dirty="0" err="1" smtClean="0"/>
              <a:t>Fa1</a:t>
            </a:r>
            <a:r>
              <a:rPr lang="en-US" sz="1100" dirty="0" smtClean="0"/>
              <a:t>. Sets port with ideal</a:t>
            </a:r>
          </a:p>
          <a:p>
            <a:pPr algn="ctr"/>
            <a:r>
              <a:rPr lang="en-US" sz="1100" dirty="0" smtClean="0"/>
              <a:t>Parameters for </a:t>
            </a:r>
            <a:r>
              <a:rPr lang="en-US" sz="1100" b="1" dirty="0" smtClean="0"/>
              <a:t>Phone</a:t>
            </a:r>
            <a:endParaRPr lang="en-US" sz="1100" b="1" dirty="0"/>
          </a:p>
        </p:txBody>
      </p:sp>
      <p:sp>
        <p:nvSpPr>
          <p:cNvPr id="55" name="Oval 54"/>
          <p:cNvSpPr/>
          <p:nvPr/>
        </p:nvSpPr>
        <p:spPr>
          <a:xfrm>
            <a:off x="304800" y="4714875"/>
            <a:ext cx="257175" cy="238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cxnSp>
        <p:nvCxnSpPr>
          <p:cNvPr id="59" name="Straight Arrow Connector 58"/>
          <p:cNvCxnSpPr/>
          <p:nvPr/>
        </p:nvCxnSpPr>
        <p:spPr>
          <a:xfrm rot="5400000">
            <a:off x="2009776" y="4791075"/>
            <a:ext cx="428625" cy="16192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7219950" y="4438650"/>
            <a:ext cx="1676400" cy="1107996"/>
          </a:xfrm>
          <a:prstGeom prst="rect">
            <a:avLst/>
          </a:prstGeom>
          <a:solidFill>
            <a:srgbClr val="FFC000"/>
          </a:solidFill>
          <a:ln>
            <a:solidFill>
              <a:schemeClr val="accent1"/>
            </a:solidFill>
          </a:ln>
        </p:spPr>
        <p:txBody>
          <a:bodyPr wrap="square" rtlCol="0">
            <a:spAutoFit/>
          </a:bodyPr>
          <a:lstStyle/>
          <a:p>
            <a:pPr algn="ctr"/>
            <a:r>
              <a:rPr lang="en-US" sz="1100" dirty="0" smtClean="0"/>
              <a:t>CDP/</a:t>
            </a:r>
            <a:r>
              <a:rPr lang="en-US" sz="1100" dirty="0" err="1" smtClean="0"/>
              <a:t>LLDP</a:t>
            </a:r>
            <a:r>
              <a:rPr lang="en-US" sz="1100" dirty="0" smtClean="0"/>
              <a:t>  Advertises </a:t>
            </a:r>
          </a:p>
          <a:p>
            <a:pPr algn="ctr"/>
            <a:r>
              <a:rPr lang="en-US" sz="1100" dirty="0" smtClean="0"/>
              <a:t>Voice VLAN 100 and DSCP/COS values – switch adds to </a:t>
            </a:r>
            <a:r>
              <a:rPr lang="en-US" sz="1100" dirty="0" err="1" smtClean="0"/>
              <a:t>Gi1</a:t>
            </a:r>
            <a:r>
              <a:rPr lang="en-US" sz="1100" dirty="0" smtClean="0"/>
              <a:t>. Sets port with ideal </a:t>
            </a:r>
            <a:endParaRPr lang="en-US" sz="1100" b="1" dirty="0" smtClean="0"/>
          </a:p>
          <a:p>
            <a:pPr algn="ctr"/>
            <a:r>
              <a:rPr lang="en-US" sz="1100" dirty="0" smtClean="0"/>
              <a:t>Parameters for </a:t>
            </a:r>
            <a:r>
              <a:rPr lang="en-US" sz="1100" b="1" dirty="0" smtClean="0"/>
              <a:t>Phone</a:t>
            </a:r>
          </a:p>
        </p:txBody>
      </p:sp>
      <p:sp>
        <p:nvSpPr>
          <p:cNvPr id="61" name="Oval 60"/>
          <p:cNvSpPr/>
          <p:nvPr/>
        </p:nvSpPr>
        <p:spPr>
          <a:xfrm>
            <a:off x="7134225" y="4695825"/>
            <a:ext cx="257175" cy="238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cxnSp>
        <p:nvCxnSpPr>
          <p:cNvPr id="63" name="Straight Arrow Connector 62"/>
          <p:cNvCxnSpPr/>
          <p:nvPr/>
        </p:nvCxnSpPr>
        <p:spPr>
          <a:xfrm rot="5400000">
            <a:off x="6829426" y="4667250"/>
            <a:ext cx="428625" cy="18097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3181350" y="4448175"/>
            <a:ext cx="1581150" cy="1107996"/>
          </a:xfrm>
          <a:prstGeom prst="rect">
            <a:avLst/>
          </a:prstGeom>
          <a:solidFill>
            <a:srgbClr val="FFC000"/>
          </a:solidFill>
          <a:ln>
            <a:solidFill>
              <a:schemeClr val="accent1"/>
            </a:solidFill>
          </a:ln>
        </p:spPr>
        <p:txBody>
          <a:bodyPr wrap="square" rtlCol="0">
            <a:spAutoFit/>
          </a:bodyPr>
          <a:lstStyle/>
          <a:p>
            <a:pPr algn="ctr"/>
            <a:r>
              <a:rPr lang="en-US" sz="1100" dirty="0" smtClean="0"/>
              <a:t>CDP/</a:t>
            </a:r>
            <a:r>
              <a:rPr lang="en-US" sz="1100" dirty="0" err="1" smtClean="0"/>
              <a:t>LLDP</a:t>
            </a:r>
            <a:r>
              <a:rPr lang="en-US" sz="1100" dirty="0" smtClean="0"/>
              <a:t> Advertises </a:t>
            </a:r>
          </a:p>
          <a:p>
            <a:pPr algn="ctr"/>
            <a:r>
              <a:rPr lang="en-US" sz="1100" dirty="0" smtClean="0"/>
              <a:t>Voice VLAN 100 and DSCP/COS values – switch adds to </a:t>
            </a:r>
            <a:r>
              <a:rPr lang="en-US" sz="1100" dirty="0" err="1" smtClean="0"/>
              <a:t>Fa4</a:t>
            </a:r>
            <a:r>
              <a:rPr lang="en-US" sz="1100" dirty="0" smtClean="0"/>
              <a:t>. Sets port with ideal parameters for </a:t>
            </a:r>
            <a:r>
              <a:rPr lang="en-US" sz="1100" b="1" dirty="0" smtClean="0"/>
              <a:t>AP</a:t>
            </a:r>
          </a:p>
        </p:txBody>
      </p:sp>
      <p:sp>
        <p:nvSpPr>
          <p:cNvPr id="66" name="Oval 65"/>
          <p:cNvSpPr/>
          <p:nvPr/>
        </p:nvSpPr>
        <p:spPr>
          <a:xfrm>
            <a:off x="3095625" y="4705350"/>
            <a:ext cx="257175" cy="238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7</a:t>
            </a:r>
            <a:endParaRPr lang="en-US" dirty="0"/>
          </a:p>
        </p:txBody>
      </p:sp>
      <p:cxnSp>
        <p:nvCxnSpPr>
          <p:cNvPr id="68" name="Straight Arrow Connector 67"/>
          <p:cNvCxnSpPr/>
          <p:nvPr/>
        </p:nvCxnSpPr>
        <p:spPr>
          <a:xfrm rot="16200000" flipH="1">
            <a:off x="2747962" y="4862512"/>
            <a:ext cx="476250" cy="6667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443611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500" fill="hold"/>
                                        <p:tgtEl>
                                          <p:spTgt spid="53"/>
                                        </p:tgtEl>
                                        <p:attrNameLst>
                                          <p:attrName>ppt_x</p:attrName>
                                        </p:attrNameLst>
                                      </p:cBhvr>
                                      <p:tavLst>
                                        <p:tav tm="0">
                                          <p:val>
                                            <p:strVal val="#ppt_x"/>
                                          </p:val>
                                        </p:tav>
                                        <p:tav tm="100000">
                                          <p:val>
                                            <p:strVal val="#ppt_x"/>
                                          </p:val>
                                        </p:tav>
                                      </p:tavLst>
                                    </p:anim>
                                    <p:anim calcmode="lin" valueType="num">
                                      <p:cBhvr additive="base">
                                        <p:cTn id="5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5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500" fill="hold"/>
                                        <p:tgtEl>
                                          <p:spTgt spid="29"/>
                                        </p:tgtEl>
                                        <p:attrNameLst>
                                          <p:attrName>ppt_x</p:attrName>
                                        </p:attrNameLst>
                                      </p:cBhvr>
                                      <p:tavLst>
                                        <p:tav tm="0">
                                          <p:val>
                                            <p:strVal val="#ppt_x"/>
                                          </p:val>
                                        </p:tav>
                                        <p:tav tm="100000">
                                          <p:val>
                                            <p:strVal val="#ppt_x"/>
                                          </p:val>
                                        </p:tav>
                                      </p:tavLst>
                                    </p:anim>
                                    <p:anim calcmode="lin" valueType="num">
                                      <p:cBhvr additive="base">
                                        <p:cTn id="76" dur="500" fill="hold"/>
                                        <p:tgtEl>
                                          <p:spTgt spid="2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additive="base">
                                        <p:cTn id="79" dur="500" fill="hold"/>
                                        <p:tgtEl>
                                          <p:spTgt spid="36"/>
                                        </p:tgtEl>
                                        <p:attrNameLst>
                                          <p:attrName>ppt_x</p:attrName>
                                        </p:attrNameLst>
                                      </p:cBhvr>
                                      <p:tavLst>
                                        <p:tav tm="0">
                                          <p:val>
                                            <p:strVal val="#ppt_x"/>
                                          </p:val>
                                        </p:tav>
                                        <p:tav tm="100000">
                                          <p:val>
                                            <p:strVal val="#ppt_x"/>
                                          </p:val>
                                        </p:tav>
                                      </p:tavLst>
                                    </p:anim>
                                    <p:anim calcmode="lin" valueType="num">
                                      <p:cBhvr additive="base">
                                        <p:cTn id="80" dur="500" fill="hold"/>
                                        <p:tgtEl>
                                          <p:spTgt spid="36"/>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500" fill="hold"/>
                                        <p:tgtEl>
                                          <p:spTgt spid="6"/>
                                        </p:tgtEl>
                                        <p:attrNameLst>
                                          <p:attrName>ppt_x</p:attrName>
                                        </p:attrNameLst>
                                      </p:cBhvr>
                                      <p:tavLst>
                                        <p:tav tm="0">
                                          <p:val>
                                            <p:strVal val="#ppt_x"/>
                                          </p:val>
                                        </p:tav>
                                        <p:tav tm="100000">
                                          <p:val>
                                            <p:strVal val="#ppt_x"/>
                                          </p:val>
                                        </p:tav>
                                      </p:tavLst>
                                    </p:anim>
                                    <p:anim calcmode="lin" valueType="num">
                                      <p:cBhvr additive="base">
                                        <p:cTn id="84" dur="500" fill="hold"/>
                                        <p:tgtEl>
                                          <p:spTgt spid="6"/>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500" fill="hold"/>
                                        <p:tgtEl>
                                          <p:spTgt spid="13"/>
                                        </p:tgtEl>
                                        <p:attrNameLst>
                                          <p:attrName>ppt_x</p:attrName>
                                        </p:attrNameLst>
                                      </p:cBhvr>
                                      <p:tavLst>
                                        <p:tav tm="0">
                                          <p:val>
                                            <p:strVal val="#ppt_x"/>
                                          </p:val>
                                        </p:tav>
                                        <p:tav tm="100000">
                                          <p:val>
                                            <p:strVal val="#ppt_x"/>
                                          </p:val>
                                        </p:tav>
                                      </p:tavLst>
                                    </p:anim>
                                    <p:anim calcmode="lin" valueType="num">
                                      <p:cBhvr additive="base">
                                        <p:cTn id="8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54"/>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5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additive="base">
                                        <p:cTn id="101" dur="500" fill="hold"/>
                                        <p:tgtEl>
                                          <p:spTgt spid="38"/>
                                        </p:tgtEl>
                                        <p:attrNameLst>
                                          <p:attrName>ppt_x</p:attrName>
                                        </p:attrNameLst>
                                      </p:cBhvr>
                                      <p:tavLst>
                                        <p:tav tm="0">
                                          <p:val>
                                            <p:strVal val="#ppt_x"/>
                                          </p:val>
                                        </p:tav>
                                        <p:tav tm="100000">
                                          <p:val>
                                            <p:strVal val="#ppt_x"/>
                                          </p:val>
                                        </p:tav>
                                      </p:tavLst>
                                    </p:anim>
                                    <p:anim calcmode="lin" valueType="num">
                                      <p:cBhvr additive="base">
                                        <p:cTn id="102" dur="500" fill="hold"/>
                                        <p:tgtEl>
                                          <p:spTgt spid="38"/>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33"/>
                                        </p:tgtEl>
                                        <p:attrNameLst>
                                          <p:attrName>style.visibility</p:attrName>
                                        </p:attrNameLst>
                                      </p:cBhvr>
                                      <p:to>
                                        <p:strVal val="visible"/>
                                      </p:to>
                                    </p:set>
                                    <p:anim calcmode="lin" valueType="num">
                                      <p:cBhvr additive="base">
                                        <p:cTn id="105" dur="500" fill="hold"/>
                                        <p:tgtEl>
                                          <p:spTgt spid="33"/>
                                        </p:tgtEl>
                                        <p:attrNameLst>
                                          <p:attrName>ppt_x</p:attrName>
                                        </p:attrNameLst>
                                      </p:cBhvr>
                                      <p:tavLst>
                                        <p:tav tm="0">
                                          <p:val>
                                            <p:strVal val="#ppt_x"/>
                                          </p:val>
                                        </p:tav>
                                        <p:tav tm="100000">
                                          <p:val>
                                            <p:strVal val="#ppt_x"/>
                                          </p:val>
                                        </p:tav>
                                      </p:tavLst>
                                    </p:anim>
                                    <p:anim calcmode="lin" valueType="num">
                                      <p:cBhvr additive="base">
                                        <p:cTn id="106" dur="500" fill="hold"/>
                                        <p:tgtEl>
                                          <p:spTgt spid="33"/>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4"/>
                                        </p:tgtEl>
                                        <p:attrNameLst>
                                          <p:attrName>style.visibility</p:attrName>
                                        </p:attrNameLst>
                                      </p:cBhvr>
                                      <p:to>
                                        <p:strVal val="visible"/>
                                      </p:to>
                                    </p:set>
                                    <p:anim calcmode="lin" valueType="num">
                                      <p:cBhvr additive="base">
                                        <p:cTn id="109" dur="500" fill="hold"/>
                                        <p:tgtEl>
                                          <p:spTgt spid="4"/>
                                        </p:tgtEl>
                                        <p:attrNameLst>
                                          <p:attrName>ppt_x</p:attrName>
                                        </p:attrNameLst>
                                      </p:cBhvr>
                                      <p:tavLst>
                                        <p:tav tm="0">
                                          <p:val>
                                            <p:strVal val="#ppt_x"/>
                                          </p:val>
                                        </p:tav>
                                        <p:tav tm="100000">
                                          <p:val>
                                            <p:strVal val="#ppt_x"/>
                                          </p:val>
                                        </p:tav>
                                      </p:tavLst>
                                    </p:anim>
                                    <p:anim calcmode="lin" valueType="num">
                                      <p:cBhvr additive="base">
                                        <p:cTn id="110" dur="500" fill="hold"/>
                                        <p:tgtEl>
                                          <p:spTgt spid="4"/>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15"/>
                                        </p:tgtEl>
                                        <p:attrNameLst>
                                          <p:attrName>style.visibility</p:attrName>
                                        </p:attrNameLst>
                                      </p:cBhvr>
                                      <p:to>
                                        <p:strVal val="visible"/>
                                      </p:to>
                                    </p:set>
                                    <p:anim calcmode="lin" valueType="num">
                                      <p:cBhvr additive="base">
                                        <p:cTn id="113" dur="500" fill="hold"/>
                                        <p:tgtEl>
                                          <p:spTgt spid="15"/>
                                        </p:tgtEl>
                                        <p:attrNameLst>
                                          <p:attrName>ppt_x</p:attrName>
                                        </p:attrNameLst>
                                      </p:cBhvr>
                                      <p:tavLst>
                                        <p:tav tm="0">
                                          <p:val>
                                            <p:strVal val="#ppt_x"/>
                                          </p:val>
                                        </p:tav>
                                        <p:tav tm="100000">
                                          <p:val>
                                            <p:strVal val="#ppt_x"/>
                                          </p:val>
                                        </p:tav>
                                      </p:tavLst>
                                    </p:anim>
                                    <p:anim calcmode="lin" valueType="num">
                                      <p:cBhvr additive="base">
                                        <p:cTn id="1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60"/>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61"/>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63"/>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500" fill="hold"/>
                                        <p:tgtEl>
                                          <p:spTgt spid="37"/>
                                        </p:tgtEl>
                                        <p:attrNameLst>
                                          <p:attrName>ppt_x</p:attrName>
                                        </p:attrNameLst>
                                      </p:cBhvr>
                                      <p:tavLst>
                                        <p:tav tm="0">
                                          <p:val>
                                            <p:strVal val="#ppt_x"/>
                                          </p:val>
                                        </p:tav>
                                        <p:tav tm="100000">
                                          <p:val>
                                            <p:strVal val="#ppt_x"/>
                                          </p:val>
                                        </p:tav>
                                      </p:tavLst>
                                    </p:anim>
                                    <p:anim calcmode="lin" valueType="num">
                                      <p:cBhvr additive="base">
                                        <p:cTn id="128" dur="500" fill="hold"/>
                                        <p:tgtEl>
                                          <p:spTgt spid="37"/>
                                        </p:tgtEl>
                                        <p:attrNameLst>
                                          <p:attrName>ppt_y</p:attrName>
                                        </p:attrNameLst>
                                      </p:cBhvr>
                                      <p:tavLst>
                                        <p:tav tm="0">
                                          <p:val>
                                            <p:strVal val="1+#ppt_h/2"/>
                                          </p:val>
                                        </p:tav>
                                        <p:tav tm="100000">
                                          <p:val>
                                            <p:strVal val="#ppt_y"/>
                                          </p:val>
                                        </p:tav>
                                      </p:tavLst>
                                    </p:anim>
                                  </p:childTnLst>
                                </p:cTn>
                              </p:par>
                              <p:par>
                                <p:cTn id="129" presetID="2" presetClass="entr" presetSubtype="4" fill="hold" nodeType="withEffect">
                                  <p:stCondLst>
                                    <p:cond delay="0"/>
                                  </p:stCondLst>
                                  <p:childTnLst>
                                    <p:set>
                                      <p:cBhvr>
                                        <p:cTn id="130" dur="1" fill="hold">
                                          <p:stCondLst>
                                            <p:cond delay="0"/>
                                          </p:stCondLst>
                                        </p:cTn>
                                        <p:tgtEl>
                                          <p:spTgt spid="31"/>
                                        </p:tgtEl>
                                        <p:attrNameLst>
                                          <p:attrName>style.visibility</p:attrName>
                                        </p:attrNameLst>
                                      </p:cBhvr>
                                      <p:to>
                                        <p:strVal val="visible"/>
                                      </p:to>
                                    </p:set>
                                    <p:anim calcmode="lin" valueType="num">
                                      <p:cBhvr additive="base">
                                        <p:cTn id="131" dur="500" fill="hold"/>
                                        <p:tgtEl>
                                          <p:spTgt spid="31"/>
                                        </p:tgtEl>
                                        <p:attrNameLst>
                                          <p:attrName>ppt_x</p:attrName>
                                        </p:attrNameLst>
                                      </p:cBhvr>
                                      <p:tavLst>
                                        <p:tav tm="0">
                                          <p:val>
                                            <p:strVal val="#ppt_x"/>
                                          </p:val>
                                        </p:tav>
                                        <p:tav tm="100000">
                                          <p:val>
                                            <p:strVal val="#ppt_x"/>
                                          </p:val>
                                        </p:tav>
                                      </p:tavLst>
                                    </p:anim>
                                    <p:anim calcmode="lin" valueType="num">
                                      <p:cBhvr additive="base">
                                        <p:cTn id="132" dur="500" fill="hold"/>
                                        <p:tgtEl>
                                          <p:spTgt spid="31"/>
                                        </p:tgtEl>
                                        <p:attrNameLst>
                                          <p:attrName>ppt_y</p:attrName>
                                        </p:attrNameLst>
                                      </p:cBhvr>
                                      <p:tavLst>
                                        <p:tav tm="0">
                                          <p:val>
                                            <p:strVal val="1+#ppt_h/2"/>
                                          </p:val>
                                        </p:tav>
                                        <p:tav tm="100000">
                                          <p:val>
                                            <p:strVal val="#ppt_y"/>
                                          </p:val>
                                        </p:tav>
                                      </p:tavLst>
                                    </p:anim>
                                  </p:childTnLst>
                                </p:cTn>
                              </p:par>
                              <p:par>
                                <p:cTn id="133" presetID="2" presetClass="entr" presetSubtype="4" fill="hold" nodeType="withEffect">
                                  <p:stCondLst>
                                    <p:cond delay="0"/>
                                  </p:stCondLst>
                                  <p:childTnLst>
                                    <p:set>
                                      <p:cBhvr>
                                        <p:cTn id="134" dur="1" fill="hold">
                                          <p:stCondLst>
                                            <p:cond delay="0"/>
                                          </p:stCondLst>
                                        </p:cTn>
                                        <p:tgtEl>
                                          <p:spTgt spid="7"/>
                                        </p:tgtEl>
                                        <p:attrNameLst>
                                          <p:attrName>style.visibility</p:attrName>
                                        </p:attrNameLst>
                                      </p:cBhvr>
                                      <p:to>
                                        <p:strVal val="visible"/>
                                      </p:to>
                                    </p:set>
                                    <p:anim calcmode="lin" valueType="num">
                                      <p:cBhvr additive="base">
                                        <p:cTn id="135" dur="500" fill="hold"/>
                                        <p:tgtEl>
                                          <p:spTgt spid="7"/>
                                        </p:tgtEl>
                                        <p:attrNameLst>
                                          <p:attrName>ppt_x</p:attrName>
                                        </p:attrNameLst>
                                      </p:cBhvr>
                                      <p:tavLst>
                                        <p:tav tm="0">
                                          <p:val>
                                            <p:strVal val="#ppt_x"/>
                                          </p:val>
                                        </p:tav>
                                        <p:tav tm="100000">
                                          <p:val>
                                            <p:strVal val="#ppt_x"/>
                                          </p:val>
                                        </p:tav>
                                      </p:tavLst>
                                    </p:anim>
                                    <p:anim calcmode="lin" valueType="num">
                                      <p:cBhvr additive="base">
                                        <p:cTn id="136" dur="500" fill="hold"/>
                                        <p:tgtEl>
                                          <p:spTgt spid="7"/>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14"/>
                                        </p:tgtEl>
                                        <p:attrNameLst>
                                          <p:attrName>style.visibility</p:attrName>
                                        </p:attrNameLst>
                                      </p:cBhvr>
                                      <p:to>
                                        <p:strVal val="visible"/>
                                      </p:to>
                                    </p:set>
                                    <p:anim calcmode="lin" valueType="num">
                                      <p:cBhvr additive="base">
                                        <p:cTn id="139" dur="500" fill="hold"/>
                                        <p:tgtEl>
                                          <p:spTgt spid="14"/>
                                        </p:tgtEl>
                                        <p:attrNameLst>
                                          <p:attrName>ppt_x</p:attrName>
                                        </p:attrNameLst>
                                      </p:cBhvr>
                                      <p:tavLst>
                                        <p:tav tm="0">
                                          <p:val>
                                            <p:strVal val="#ppt_x"/>
                                          </p:val>
                                        </p:tav>
                                        <p:tav tm="100000">
                                          <p:val>
                                            <p:strVal val="#ppt_x"/>
                                          </p:val>
                                        </p:tav>
                                      </p:tavLst>
                                    </p:anim>
                                    <p:anim calcmode="lin" valueType="num">
                                      <p:cBhvr additive="base">
                                        <p:cTn id="1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65"/>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66"/>
                                        </p:tgtEl>
                                        <p:attrNameLst>
                                          <p:attrName>style.visibility</p:attrName>
                                        </p:attrNameLst>
                                      </p:cBhvr>
                                      <p:to>
                                        <p:strVal val="visible"/>
                                      </p:to>
                                    </p:set>
                                  </p:childTnLst>
                                </p:cTn>
                              </p:par>
                              <p:par>
                                <p:cTn id="147" presetID="1" presetClass="entr" presetSubtype="0" fill="hold" nodeType="withEffect">
                                  <p:stCondLst>
                                    <p:cond delay="0"/>
                                  </p:stCondLst>
                                  <p:childTnLst>
                                    <p:set>
                                      <p:cBhvr>
                                        <p:cTn id="148"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34" grpId="0"/>
      <p:bldP spid="35" grpId="0"/>
      <p:bldP spid="36" grpId="0"/>
      <p:bldP spid="37" grpId="0"/>
      <p:bldP spid="38" grpId="0"/>
      <p:bldP spid="39" grpId="0" animBg="1"/>
      <p:bldP spid="40" grpId="0" animBg="1"/>
      <p:bldP spid="45" grpId="0" animBg="1"/>
      <p:bldP spid="46" grpId="0" animBg="1"/>
      <p:bldP spid="47" grpId="0" animBg="1"/>
      <p:bldP spid="48" grpId="0" animBg="1"/>
      <p:bldP spid="51" grpId="0" animBg="1"/>
      <p:bldP spid="52" grpId="0" animBg="1"/>
      <p:bldP spid="53" grpId="0"/>
      <p:bldP spid="54" grpId="0" animBg="1"/>
      <p:bldP spid="55" grpId="0" animBg="1"/>
      <p:bldP spid="60" grpId="0" animBg="1"/>
      <p:bldP spid="61" grpId="0" animBg="1"/>
      <p:bldP spid="65" grpId="0" animBg="1"/>
      <p:bldP spid="6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a:xfrm>
            <a:off x="229702" y="574576"/>
            <a:ext cx="8588861" cy="838200"/>
          </a:xfrm>
        </p:spPr>
        <p:txBody>
          <a:bodyPr/>
          <a:lstStyle/>
          <a:p>
            <a:r>
              <a:rPr lang="en-US" dirty="0" smtClean="0"/>
              <a:t>Layer </a:t>
            </a:r>
            <a:r>
              <a:rPr lang="en-US" dirty="0" smtClean="0"/>
              <a:t>2, Layer 2+ and Layer 3 </a:t>
            </a:r>
            <a:r>
              <a:rPr lang="en-US" dirty="0" smtClean="0"/>
              <a:t>Switches</a:t>
            </a:r>
            <a:endParaRPr lang="en-US" dirty="0"/>
          </a:p>
        </p:txBody>
      </p:sp>
      <p:sp>
        <p:nvSpPr>
          <p:cNvPr id="191491" name="Rectangle 3"/>
          <p:cNvSpPr>
            <a:spLocks noGrp="1" noChangeArrowheads="1"/>
          </p:cNvSpPr>
          <p:nvPr>
            <p:ph type="body" idx="1"/>
          </p:nvPr>
        </p:nvSpPr>
        <p:spPr>
          <a:xfrm>
            <a:off x="229701" y="1628800"/>
            <a:ext cx="5782459" cy="4676644"/>
          </a:xfrm>
        </p:spPr>
        <p:txBody>
          <a:bodyPr>
            <a:normAutofit fontScale="85000" lnSpcReduction="20000"/>
          </a:bodyPr>
          <a:lstStyle/>
          <a:p>
            <a:r>
              <a:rPr lang="en-US" sz="2400" dirty="0" smtClean="0"/>
              <a:t>OSI model ‘Layers’</a:t>
            </a:r>
          </a:p>
          <a:p>
            <a:r>
              <a:rPr lang="en-US" sz="2400" b="1" dirty="0"/>
              <a:t>Layer 2 </a:t>
            </a:r>
            <a:r>
              <a:rPr lang="en-US" sz="2400" dirty="0"/>
              <a:t>switch operates at data link layer (no routing</a:t>
            </a:r>
            <a:r>
              <a:rPr lang="en-US" sz="2400" dirty="0" smtClean="0"/>
              <a:t>)</a:t>
            </a:r>
          </a:p>
          <a:p>
            <a:pPr lvl="1"/>
            <a:r>
              <a:rPr lang="en-US" sz="2200" dirty="0" smtClean="0"/>
              <a:t>Communicates at frame level based on layer 2 information</a:t>
            </a:r>
          </a:p>
          <a:p>
            <a:r>
              <a:rPr lang="en-US" sz="2400" b="1" dirty="0" smtClean="0"/>
              <a:t>Layer 2+ </a:t>
            </a:r>
            <a:r>
              <a:rPr lang="en-US" sz="2400" dirty="0" smtClean="0"/>
              <a:t>and </a:t>
            </a:r>
            <a:r>
              <a:rPr lang="en-US" sz="2400" b="1" dirty="0" smtClean="0"/>
              <a:t>Layer 3 </a:t>
            </a:r>
            <a:r>
              <a:rPr lang="en-US" sz="2400" dirty="0" smtClean="0"/>
              <a:t>switches operate at both data link and network levels based on layer 3 information</a:t>
            </a:r>
          </a:p>
          <a:p>
            <a:pPr lvl="1"/>
            <a:r>
              <a:rPr lang="en-US" sz="2200" b="1" dirty="0" smtClean="0"/>
              <a:t>Layer 2+ </a:t>
            </a:r>
            <a:r>
              <a:rPr lang="en-US" sz="2200" dirty="0" smtClean="0"/>
              <a:t>switch does static routing at network layer</a:t>
            </a:r>
          </a:p>
          <a:p>
            <a:pPr lvl="1"/>
            <a:r>
              <a:rPr lang="en-US" sz="2200" b="1" dirty="0" smtClean="0"/>
              <a:t>Layer 3 </a:t>
            </a:r>
            <a:r>
              <a:rPr lang="en-US" sz="2200" dirty="0" smtClean="0"/>
              <a:t>switch operates at network layer and routes dynamically (acts like a router) – communicates at packet </a:t>
            </a:r>
            <a:r>
              <a:rPr lang="en-US" sz="2200" dirty="0" smtClean="0"/>
              <a:t>level</a:t>
            </a:r>
          </a:p>
          <a:p>
            <a:r>
              <a:rPr lang="en-US" sz="2400" dirty="0" smtClean="0"/>
              <a:t>Cisco Small Business Managed 300 Series and Managed Stackable switches are Layer 2+</a:t>
            </a:r>
            <a:endParaRPr lang="en-US" sz="2400" dirty="0"/>
          </a:p>
          <a:p>
            <a:endParaRPr lang="en-US" sz="2400" dirty="0"/>
          </a:p>
        </p:txBody>
      </p:sp>
      <p:pic>
        <p:nvPicPr>
          <p:cNvPr id="2" name="Picture 1"/>
          <p:cNvPicPr>
            <a:picLocks noChangeAspect="1"/>
          </p:cNvPicPr>
          <p:nvPr/>
        </p:nvPicPr>
        <p:blipFill>
          <a:blip r:embed="rId3">
            <a:clrChange>
              <a:clrFrom>
                <a:srgbClr val="FFFFFF"/>
              </a:clrFrom>
              <a:clrTo>
                <a:srgbClr val="FFFFFF">
                  <a:alpha val="0"/>
                </a:srgbClr>
              </a:clrTo>
            </a:clrChange>
          </a:blip>
          <a:stretch>
            <a:fillRect/>
          </a:stretch>
        </p:blipFill>
        <p:spPr>
          <a:xfrm>
            <a:off x="5930852" y="2132856"/>
            <a:ext cx="3200723" cy="2448272"/>
          </a:xfrm>
          <a:prstGeom prst="rect">
            <a:avLst/>
          </a:prstGeom>
        </p:spPr>
      </p:pic>
    </p:spTree>
    <p:extLst>
      <p:ext uri="{BB962C8B-B14F-4D97-AF65-F5344CB8AC3E}">
        <p14:creationId xmlns:p14="http://schemas.microsoft.com/office/powerpoint/2010/main" val="3541955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PSNARRATION" val="12,1177690412,c:\my documents\ppt\IDEA 20 Dist 2 Reseller Training\Voice and switch Feb 09\switching Feb 09.ppc"/>
</p:tagLst>
</file>

<file path=ppt/tags/tag2.xml><?xml version="1.0" encoding="utf-8"?>
<p:tagLst xmlns:a="http://schemas.openxmlformats.org/drawingml/2006/main" xmlns:r="http://schemas.openxmlformats.org/officeDocument/2006/relationships" xmlns:p="http://schemas.openxmlformats.org/presentationml/2006/main">
  <p:tag name="PPSNARRATION" val="15,1177690412,c:\my documents\ppt\IDEA 20 Dist 2 Reseller Training\Voice and switch Feb 09\switching Feb 09.ppc"/>
</p:tagLst>
</file>

<file path=ppt/tags/tag3.xml><?xml version="1.0" encoding="utf-8"?>
<p:tagLst xmlns:a="http://schemas.openxmlformats.org/drawingml/2006/main" xmlns:r="http://schemas.openxmlformats.org/officeDocument/2006/relationships" xmlns:p="http://schemas.openxmlformats.org/presentationml/2006/main">
  <p:tag name="PPSNARRATION" val="16,1177690412,c:\my documents\ppt\IDEA 20 Dist 2 Reseller Training\Voice and switch Feb 09\switching Feb 09.ppc"/>
</p:tagLst>
</file>

<file path=ppt/tags/tag4.xml><?xml version="1.0" encoding="utf-8"?>
<p:tagLst xmlns:a="http://schemas.openxmlformats.org/drawingml/2006/main" xmlns:r="http://schemas.openxmlformats.org/officeDocument/2006/relationships" xmlns:p="http://schemas.openxmlformats.org/presentationml/2006/main">
  <p:tag name="PPSNARRATION" val="20,1177690412,c:\my documents\ppt\IDEA 20 Dist 2 Reseller Training\Voice and switch Feb 09\switching Feb 09.ppc"/>
</p:tagLst>
</file>

<file path=ppt/theme/theme1.xml><?xml version="1.0" encoding="utf-8"?>
<a:theme xmlns:a="http://schemas.openxmlformats.org/drawingml/2006/main" name="Cisco_Template_2010_Arial">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3783</TotalTime>
  <Words>3081</Words>
  <Application>Microsoft Macintosh PowerPoint</Application>
  <PresentationFormat>On-screen Show (4:3)</PresentationFormat>
  <Paragraphs>517</Paragraphs>
  <Slides>30</Slides>
  <Notes>18</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Cisco_Template_2010_Arial</vt:lpstr>
      <vt:lpstr>Fast Track 2 -           Small Business Switching – Module 4</vt:lpstr>
      <vt:lpstr>Agenda</vt:lpstr>
      <vt:lpstr>For Smaller Networks</vt:lpstr>
      <vt:lpstr>The Typical Managed Switch Customer</vt:lpstr>
      <vt:lpstr>Key Features that Small Businesses want to consider in choosing Switch</vt:lpstr>
      <vt:lpstr>VoIP Deployment Challenges</vt:lpstr>
      <vt:lpstr>Managed Switches Improve Deployments</vt:lpstr>
      <vt:lpstr>Automatic deployment of Voice</vt:lpstr>
      <vt:lpstr>Layer 2, Layer 2+ and Layer 3 Switches</vt:lpstr>
      <vt:lpstr>Next-Generation Internet</vt:lpstr>
      <vt:lpstr>300 Series Switches</vt:lpstr>
      <vt:lpstr>PowerPoint Presentation</vt:lpstr>
      <vt:lpstr>Cisco 300 Series Switches Model Overview</vt:lpstr>
      <vt:lpstr>Cisco 300 Series New Features Offer Ease of Use</vt:lpstr>
      <vt:lpstr>300 Switches Simplify Configuration and Management</vt:lpstr>
      <vt:lpstr>Cisco 300 Series  Warranty</vt:lpstr>
      <vt:lpstr>Tolly Independent Validation </vt:lpstr>
      <vt:lpstr>PowerPoint Presentation</vt:lpstr>
      <vt:lpstr>Stackable Switches</vt:lpstr>
      <vt:lpstr>PowerPoint Presentation</vt:lpstr>
      <vt:lpstr>PowerPoint Presentation</vt:lpstr>
      <vt:lpstr>Switch Stacking</vt:lpstr>
      <vt:lpstr>Feature-Rich Switches Offer  Best Value</vt:lpstr>
      <vt:lpstr>Small Business Switch Accessories Mini-GBIC/SFP Transceivers</vt:lpstr>
      <vt:lpstr>Resources and URLs</vt:lpstr>
      <vt:lpstr>Online Device Emulator</vt:lpstr>
      <vt:lpstr>Quick Quiz</vt:lpstr>
      <vt:lpstr>Quiz Rules</vt:lpstr>
      <vt:lpstr>True or False: 300-series switches can route IP traffic?</vt:lpstr>
      <vt:lpstr>PowerPoint Presentation</vt:lpstr>
    </vt:vector>
  </TitlesOfParts>
  <Company>Cisco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Commercial &amp; Partner Led Marketing Update</dc:title>
  <dc:creator>shansen</dc:creator>
  <cp:lastModifiedBy>David Harper</cp:lastModifiedBy>
  <cp:revision>183</cp:revision>
  <dcterms:created xsi:type="dcterms:W3CDTF">2010-10-19T22:38:27Z</dcterms:created>
  <dcterms:modified xsi:type="dcterms:W3CDTF">2011-08-08T05:21:14Z</dcterms:modified>
</cp:coreProperties>
</file>