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30"/>
  </p:notesMasterIdLst>
  <p:handoutMasterIdLst>
    <p:handoutMasterId r:id="rId31"/>
  </p:handoutMasterIdLst>
  <p:sldIdLst>
    <p:sldId id="261" r:id="rId2"/>
    <p:sldId id="412" r:id="rId3"/>
    <p:sldId id="433" r:id="rId4"/>
    <p:sldId id="414" r:id="rId5"/>
    <p:sldId id="415" r:id="rId6"/>
    <p:sldId id="416" r:id="rId7"/>
    <p:sldId id="439" r:id="rId8"/>
    <p:sldId id="437" r:id="rId9"/>
    <p:sldId id="417" r:id="rId10"/>
    <p:sldId id="418" r:id="rId11"/>
    <p:sldId id="421" r:id="rId12"/>
    <p:sldId id="419" r:id="rId13"/>
    <p:sldId id="420" r:id="rId14"/>
    <p:sldId id="440" r:id="rId15"/>
    <p:sldId id="422" r:id="rId16"/>
    <p:sldId id="423" r:id="rId17"/>
    <p:sldId id="424" r:id="rId18"/>
    <p:sldId id="429" r:id="rId19"/>
    <p:sldId id="425" r:id="rId20"/>
    <p:sldId id="426" r:id="rId21"/>
    <p:sldId id="427" r:id="rId22"/>
    <p:sldId id="428" r:id="rId23"/>
    <p:sldId id="430" r:id="rId24"/>
    <p:sldId id="434" r:id="rId25"/>
    <p:sldId id="435" r:id="rId26"/>
    <p:sldId id="436" r:id="rId27"/>
    <p:sldId id="431" r:id="rId28"/>
    <p:sldId id="432" r:id="rId2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3399"/>
    <a:srgbClr val="333333"/>
    <a:srgbClr val="4D4D4D"/>
    <a:srgbClr val="FF6600"/>
    <a:srgbClr val="0066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9773" autoAdjust="0"/>
  </p:normalViewPr>
  <p:slideViewPr>
    <p:cSldViewPr>
      <p:cViewPr varScale="1">
        <p:scale>
          <a:sx n="76" d="100"/>
          <a:sy n="76" d="100"/>
        </p:scale>
        <p:origin x="-66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894" y="-96"/>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8E8CF48C-4237-49AF-B211-EC3E34F12EDB}" type="datetimeFigureOut">
              <a:rPr lang="en-AU" smtClean="0"/>
              <a:pPr/>
              <a:t>8/1/11</a:t>
            </a:fld>
            <a:endParaRPr lang="en-AU"/>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66471C93-3158-4917-99E3-936BCCC0222C}" type="slidenum">
              <a:rPr lang="en-AU" smtClean="0"/>
              <a:pPr/>
              <a:t>‹#›</a:t>
            </a:fld>
            <a:endParaRPr lang="en-AU"/>
          </a:p>
        </p:txBody>
      </p:sp>
    </p:spTree>
    <p:extLst>
      <p:ext uri="{BB962C8B-B14F-4D97-AF65-F5344CB8AC3E}">
        <p14:creationId xmlns:p14="http://schemas.microsoft.com/office/powerpoint/2010/main" val="3832093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438AB07E-0FF6-480B-AC16-65AFFA665CAF}" type="datetimeFigureOut">
              <a:rPr lang="en-AU" smtClean="0"/>
              <a:pPr/>
              <a:t>8/1/11</a:t>
            </a:fld>
            <a:endParaRPr lang="en-AU"/>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FD19664E-1FDC-4DAF-9D74-9721D3669328}" type="slidenum">
              <a:rPr lang="en-AU" smtClean="0"/>
              <a:pPr/>
              <a:t>‹#›</a:t>
            </a:fld>
            <a:endParaRPr lang="en-AU"/>
          </a:p>
        </p:txBody>
      </p:sp>
    </p:spTree>
    <p:extLst>
      <p:ext uri="{BB962C8B-B14F-4D97-AF65-F5344CB8AC3E}">
        <p14:creationId xmlns:p14="http://schemas.microsoft.com/office/powerpoint/2010/main" val="3894229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morning everyone. Thanks very much for your time to join today’s Cisco</a:t>
            </a:r>
            <a:r>
              <a:rPr lang="en-US" baseline="0" dirty="0" smtClean="0"/>
              <a:t> Fast Track 2 Switching Module 3.</a:t>
            </a:r>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1</a:t>
            </a:fld>
            <a:endParaRPr lang="en-AU"/>
          </a:p>
        </p:txBody>
      </p:sp>
    </p:spTree>
    <p:extLst>
      <p:ext uri="{BB962C8B-B14F-4D97-AF65-F5344CB8AC3E}">
        <p14:creationId xmlns:p14="http://schemas.microsoft.com/office/powerpoint/2010/main" val="233230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xfrm>
            <a:off x="3884852" y="8829989"/>
            <a:ext cx="2971593" cy="464820"/>
          </a:xfrm>
          <a:prstGeom prst="rect">
            <a:avLst/>
          </a:prstGeom>
          <a:ln/>
        </p:spPr>
        <p:txBody>
          <a:bodyPr/>
          <a:lstStyle/>
          <a:p>
            <a:fld id="{FF7B3E62-B00E-4C40-846C-EEE0B56378E7}" type="slidenum">
              <a:rPr lang="en-US"/>
              <a:pPr/>
              <a:t>10</a:t>
            </a:fld>
            <a:endParaRPr lang="en-US"/>
          </a:p>
        </p:txBody>
      </p:sp>
      <p:sp>
        <p:nvSpPr>
          <p:cNvPr id="936962" name="Rectangle 2"/>
          <p:cNvSpPr>
            <a:spLocks noGrp="1" noRot="1" noChangeAspect="1" noChangeArrowheads="1" noTextEdit="1"/>
          </p:cNvSpPr>
          <p:nvPr>
            <p:ph type="sldImg"/>
          </p:nvPr>
        </p:nvSpPr>
        <p:spPr>
          <a:xfrm>
            <a:off x="1116013" y="704850"/>
            <a:ext cx="4627562" cy="3471863"/>
          </a:xfrm>
          <a:ln/>
        </p:spPr>
      </p:sp>
      <p:sp>
        <p:nvSpPr>
          <p:cNvPr id="936963" name="Rectangle 3"/>
          <p:cNvSpPr>
            <a:spLocks noGrp="1" noChangeArrowheads="1"/>
          </p:cNvSpPr>
          <p:nvPr>
            <p:ph type="body" idx="1"/>
          </p:nvPr>
        </p:nvSpPr>
        <p:spPr>
          <a:xfrm>
            <a:off x="914711" y="4416426"/>
            <a:ext cx="5028579" cy="4183063"/>
          </a:xfrm>
        </p:spPr>
        <p:txBody>
          <a:bodyPr/>
          <a:lstStyle/>
          <a:p>
            <a:pPr>
              <a:buFont typeface="Arial"/>
              <a:buChar char="•"/>
            </a:pPr>
            <a:r>
              <a:rPr lang="en-US" dirty="0" smtClean="0"/>
              <a:t>Cisco 100 Series switches are a line of unmanaged switches that provide wire-speed Fast Ethernet and Gigabit Ethernet connectivity in either desktop or rack mount models. </a:t>
            </a:r>
          </a:p>
          <a:p>
            <a:pPr>
              <a:buFont typeface="Arial"/>
              <a:buChar char="•"/>
            </a:pPr>
            <a:r>
              <a:rPr lang="en-US" dirty="0" smtClean="0"/>
              <a:t>These switches work </a:t>
            </a:r>
            <a:r>
              <a:rPr lang="en-US" dirty="0" smtClean="0"/>
              <a:t>out </a:t>
            </a:r>
            <a:r>
              <a:rPr lang="en-US" dirty="0" smtClean="0"/>
              <a:t>of the box and require no configuration – </a:t>
            </a:r>
            <a:r>
              <a:rPr lang="en-US" dirty="0" smtClean="0"/>
              <a:t>they’re really designed to be plug an </a:t>
            </a:r>
            <a:r>
              <a:rPr lang="en-US" dirty="0" err="1" smtClean="0"/>
              <a:t>dplay</a:t>
            </a:r>
            <a:r>
              <a:rPr lang="en-US" dirty="0" smtClean="0"/>
              <a:t>. </a:t>
            </a:r>
            <a:r>
              <a:rPr lang="en-US" dirty="0" smtClean="0"/>
              <a:t>They feature a </a:t>
            </a:r>
            <a:r>
              <a:rPr lang="en-US" dirty="0" err="1" smtClean="0"/>
              <a:t>fanless</a:t>
            </a:r>
            <a:r>
              <a:rPr lang="en-US" dirty="0" smtClean="0"/>
              <a:t> design for quiet operation and provide </a:t>
            </a:r>
            <a:r>
              <a:rPr lang="en-US" dirty="0" smtClean="0"/>
              <a:t>unmanaged connectivity.</a:t>
            </a:r>
          </a:p>
          <a:p>
            <a:pPr>
              <a:buFont typeface="Arial"/>
              <a:buChar char="•"/>
            </a:pPr>
            <a:r>
              <a:rPr lang="en-US" dirty="0" smtClean="0"/>
              <a:t>The </a:t>
            </a:r>
            <a:r>
              <a:rPr lang="en-US" dirty="0" smtClean="0"/>
              <a:t>100 series offers </a:t>
            </a:r>
            <a:r>
              <a:rPr lang="en-US" dirty="0" smtClean="0"/>
              <a:t>some features </a:t>
            </a:r>
            <a:r>
              <a:rPr lang="en-US" dirty="0" smtClean="0"/>
              <a:t>such as quality of service (</a:t>
            </a:r>
            <a:r>
              <a:rPr lang="en-US" dirty="0" err="1" smtClean="0"/>
              <a:t>QoS</a:t>
            </a:r>
            <a:r>
              <a:rPr lang="en-US" dirty="0" smtClean="0"/>
              <a:t>) and green efficient technology that saves power and reduces costs. </a:t>
            </a:r>
            <a:r>
              <a:rPr lang="en-US" dirty="0" smtClean="0"/>
              <a:t>I’ll talk to </a:t>
            </a:r>
            <a:r>
              <a:rPr lang="en-US" dirty="0" err="1" smtClean="0"/>
              <a:t>QoS</a:t>
            </a:r>
            <a:r>
              <a:rPr lang="en-US" dirty="0" smtClean="0"/>
              <a:t> on the next slide.</a:t>
            </a:r>
            <a:endParaRPr lang="en-US" dirty="0" smtClean="0"/>
          </a:p>
          <a:p>
            <a:pPr>
              <a:buFont typeface="Arial"/>
              <a:buChar char="•"/>
            </a:pPr>
            <a:r>
              <a:rPr lang="en-US" dirty="0" smtClean="0"/>
              <a:t>These switches offer peace of mind with a limited lifetime warranty and are supported by the Cisco Small Business Support Center.</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FF7B3E62-B00E-4C40-846C-EEE0B56378E7}" type="slidenum">
              <a:rPr lang="en-US"/>
              <a:pPr/>
              <a:t>11</a:t>
            </a:fld>
            <a:endParaRPr lang="en-US" dirty="0"/>
          </a:p>
        </p:txBody>
      </p:sp>
      <p:sp>
        <p:nvSpPr>
          <p:cNvPr id="936962" name="Rectangle 2"/>
          <p:cNvSpPr>
            <a:spLocks noGrp="1" noRot="1" noChangeAspect="1" noChangeArrowheads="1" noTextEdit="1"/>
          </p:cNvSpPr>
          <p:nvPr>
            <p:ph type="sldImg"/>
          </p:nvPr>
        </p:nvSpPr>
        <p:spPr>
          <a:xfrm>
            <a:off x="1114425" y="703263"/>
            <a:ext cx="4630738" cy="3473450"/>
          </a:xfrm>
          <a:ln/>
        </p:spPr>
      </p:sp>
      <p:sp>
        <p:nvSpPr>
          <p:cNvPr id="936963" name="Rectangle 3"/>
          <p:cNvSpPr>
            <a:spLocks noGrp="1" noChangeArrowheads="1"/>
          </p:cNvSpPr>
          <p:nvPr>
            <p:ph type="body" idx="1"/>
          </p:nvPr>
        </p:nvSpPr>
        <p:spPr>
          <a:xfrm>
            <a:off x="914712" y="4416426"/>
            <a:ext cx="5028579" cy="4183063"/>
          </a:xfrm>
        </p:spPr>
        <p:txBody>
          <a:bodyPr/>
          <a:lstStyle/>
          <a:p>
            <a:pPr marL="171450" indent="-171450">
              <a:buFont typeface="Arial"/>
              <a:buChar char="•"/>
            </a:pPr>
            <a:r>
              <a:rPr lang="en-US" dirty="0" smtClean="0"/>
              <a:t>Quality of service allows you to prioritize your network traffic by assigning a higher priority to critical traffic. This helps ensure consistent network performance and can support delay-sensitive data such as real-time voice. For instance, if I know I have voice packets traveling over my network, I want to make sure they have the highest priority so that these voice packets don’t get dropped or delayed and mangle a phone conversation. </a:t>
            </a:r>
          </a:p>
          <a:p>
            <a:pPr marL="171450" indent="-171450">
              <a:buFont typeface="Arial"/>
              <a:buChar char="•"/>
            </a:pPr>
            <a:r>
              <a:rPr lang="en-US" dirty="0" smtClean="0"/>
              <a:t>While there is no</a:t>
            </a:r>
            <a:r>
              <a:rPr lang="en-US" baseline="0" dirty="0" smtClean="0"/>
              <a:t> management interface on Cisco’s unmanaged switches, there is a level of quality of service on the 100 series switches to help applications run smoothly. There is basic traffic prioritization on the switches – all received packets are examined for </a:t>
            </a:r>
            <a:r>
              <a:rPr lang="en-US" baseline="0" dirty="0" err="1" smtClean="0"/>
              <a:t>QoS</a:t>
            </a:r>
            <a:r>
              <a:rPr lang="en-US" baseline="0" dirty="0" smtClean="0"/>
              <a:t> priority encoding. The switch reads the 802.p class of service or priority level and forwards the packet based on that priority level. For example, during heavy loads voice and video traffic are given priority over data traffic. So if you plug in a phone, the switch will automatically comply with 802.1p tagged frames. This ensures that time-sensitive traffic like voice gets the highest level of service.</a:t>
            </a:r>
          </a:p>
          <a:p>
            <a:pPr marL="171450" indent="-171450">
              <a:buFont typeface="Arial"/>
              <a:buChar char="•"/>
            </a:pPr>
            <a:r>
              <a:rPr lang="en-US" baseline="0" dirty="0" smtClean="0"/>
              <a:t>To prioritize voice or video traffic by using the </a:t>
            </a:r>
            <a:r>
              <a:rPr lang="en-US" baseline="0" dirty="0" err="1" smtClean="0"/>
              <a:t>QoS</a:t>
            </a:r>
            <a:r>
              <a:rPr lang="en-US" baseline="0" dirty="0" smtClean="0"/>
              <a:t> feature on the unmanaged switch, you set flow control to off in the configurations of </a:t>
            </a:r>
          </a:p>
          <a:p>
            <a:pPr marL="171450" indent="-171450">
              <a:buFont typeface="Arial"/>
              <a:buChar char="•"/>
            </a:pPr>
            <a:r>
              <a:rPr lang="en-US" baseline="0" dirty="0" smtClean="0"/>
              <a:t>the connected devices like phones.</a:t>
            </a:r>
            <a:endParaRPr lang="en-US" dirty="0" smtClean="0"/>
          </a:p>
          <a:p>
            <a:pPr marL="171450" indent="-171450">
              <a:buFont typeface="Arial"/>
              <a:buChar char="•"/>
            </a:pPr>
            <a:endParaRPr lang="en-US" dirty="0" smtClean="0"/>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sldNum" sz="quarter" idx="5"/>
          </p:nvPr>
        </p:nvSpPr>
        <p:spPr>
          <a:ln/>
        </p:spPr>
        <p:txBody>
          <a:bodyPr/>
          <a:lstStyle/>
          <a:p>
            <a:fld id="{FCAD0BF6-4A23-46D9-9E7A-5946A86BE906}" type="slidenum">
              <a:rPr lang="en-US"/>
              <a:pPr/>
              <a:t>12</a:t>
            </a:fld>
            <a:endParaRPr lang="en-US" dirty="0"/>
          </a:p>
        </p:txBody>
      </p:sp>
      <p:sp>
        <p:nvSpPr>
          <p:cNvPr id="1022978" name="Rectangle 11"/>
          <p:cNvSpPr txBox="1">
            <a:spLocks noGrp="1" noChangeArrowheads="1"/>
          </p:cNvSpPr>
          <p:nvPr/>
        </p:nvSpPr>
        <p:spPr bwMode="auto">
          <a:xfrm>
            <a:off x="5800051" y="8680357"/>
            <a:ext cx="795018" cy="288124"/>
          </a:xfrm>
          <a:prstGeom prst="rect">
            <a:avLst/>
          </a:prstGeom>
          <a:noFill/>
          <a:ln w="9525">
            <a:noFill/>
            <a:miter lim="800000"/>
            <a:headEnd/>
            <a:tailEnd/>
          </a:ln>
        </p:spPr>
        <p:txBody>
          <a:bodyPr lIns="18771" tIns="0" rIns="18771" bIns="0" anchor="b"/>
          <a:lstStyle/>
          <a:p>
            <a:pPr algn="r" defTabSz="901585"/>
            <a:fld id="{6C4A7E98-B3B8-4DE2-8828-A74495A396E5}" type="slidenum">
              <a:rPr lang="en-US" sz="800"/>
              <a:pPr algn="r" defTabSz="901585"/>
              <a:t>12</a:t>
            </a:fld>
            <a:endParaRPr lang="en-US" sz="800" dirty="0"/>
          </a:p>
        </p:txBody>
      </p:sp>
      <p:sp>
        <p:nvSpPr>
          <p:cNvPr id="1022979" name="Rectangle 2"/>
          <p:cNvSpPr>
            <a:spLocks noGrp="1" noRot="1" noChangeAspect="1" noChangeArrowheads="1" noTextEdit="1"/>
          </p:cNvSpPr>
          <p:nvPr>
            <p:ph type="sldImg"/>
          </p:nvPr>
        </p:nvSpPr>
        <p:spPr>
          <a:xfrm>
            <a:off x="796925" y="244475"/>
            <a:ext cx="5319713" cy="3990975"/>
          </a:xfrm>
          <a:ln/>
        </p:spPr>
      </p:sp>
      <p:sp>
        <p:nvSpPr>
          <p:cNvPr id="1022980" name="Rectangle 3"/>
          <p:cNvSpPr>
            <a:spLocks noGrp="1" noChangeArrowheads="1"/>
          </p:cNvSpPr>
          <p:nvPr>
            <p:ph type="body" idx="1"/>
          </p:nvPr>
        </p:nvSpPr>
        <p:spPr/>
        <p:txBody>
          <a:bodyPr lIns="95419" tIns="50057" rIns="95419" bIns="50057"/>
          <a:lstStyle/>
          <a:p>
            <a:r>
              <a:rPr lang="en-US" dirty="0" smtClean="0"/>
              <a:t>Here are the Cisco 100 Series unmanaged</a:t>
            </a:r>
            <a:r>
              <a:rPr lang="en-US" baseline="0" dirty="0" smtClean="0"/>
              <a:t> switch models – there are Fast and Gigabit Ethernet, </a:t>
            </a:r>
            <a:r>
              <a:rPr lang="en-US" baseline="0" dirty="0" err="1" smtClean="0"/>
              <a:t>PoE</a:t>
            </a:r>
            <a:r>
              <a:rPr lang="en-US" baseline="0" dirty="0" smtClean="0"/>
              <a:t> and non-</a:t>
            </a:r>
            <a:r>
              <a:rPr lang="en-US" baseline="0" dirty="0" err="1" smtClean="0"/>
              <a:t>PoE</a:t>
            </a:r>
            <a:r>
              <a:rPr lang="en-US" baseline="0" dirty="0" smtClean="0"/>
              <a:t> and desktop and </a:t>
            </a:r>
            <a:r>
              <a:rPr lang="en-US" baseline="0" dirty="0" err="1" smtClean="0"/>
              <a:t>rackmount</a:t>
            </a:r>
            <a:r>
              <a:rPr lang="en-US" baseline="0" dirty="0" smtClean="0"/>
              <a:t> models – all have a limited lifetime hardware warranty with return-to-factory replacement and a 1-year warranty for fans and power supplies. They are positioned as switches with no installation software and nothing to configure, providing an affordable reliable switch infrastructure. </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6925" y="244475"/>
            <a:ext cx="5319713" cy="3990975"/>
          </a:xfrm>
        </p:spPr>
      </p:sp>
      <p:sp>
        <p:nvSpPr>
          <p:cNvPr id="3" name="Notes Placeholder 2"/>
          <p:cNvSpPr>
            <a:spLocks noGrp="1"/>
          </p:cNvSpPr>
          <p:nvPr>
            <p:ph type="body" idx="1"/>
          </p:nvPr>
        </p:nvSpPr>
        <p:spPr/>
        <p:txBody>
          <a:bodyPr>
            <a:normAutofit/>
          </a:bodyPr>
          <a:lstStyle/>
          <a:p>
            <a:r>
              <a:rPr lang="en-US" dirty="0" smtClean="0"/>
              <a:t>Here are some of the portfolio benefits</a:t>
            </a:r>
            <a:r>
              <a:rPr lang="en-US" baseline="0" dirty="0" smtClean="0"/>
              <a:t> of the 100 series unmanaged switches mapped to customer benefit.</a:t>
            </a:r>
          </a:p>
          <a:p>
            <a:r>
              <a:rPr lang="en-US" baseline="0" dirty="0" smtClean="0"/>
              <a:t>These unmanaged switches are designed to optimize power usage, they’re largely </a:t>
            </a:r>
            <a:r>
              <a:rPr lang="en-US" baseline="0" dirty="0" err="1" smtClean="0"/>
              <a:t>fanless</a:t>
            </a:r>
            <a:r>
              <a:rPr lang="en-US" baseline="0" dirty="0" smtClean="0"/>
              <a:t> to reduce noise in a small business environment, and the switch supports IPv6 addressing. There is also the lifetime warranty – the limited part means that it applies to the original owner and if Cisco </a:t>
            </a:r>
            <a:r>
              <a:rPr lang="en-US" baseline="0" dirty="0" err="1" smtClean="0"/>
              <a:t>EoS</a:t>
            </a:r>
            <a:r>
              <a:rPr lang="en-US" baseline="0" dirty="0" smtClean="0"/>
              <a:t>/</a:t>
            </a:r>
            <a:r>
              <a:rPr lang="en-US" baseline="0" dirty="0" err="1" smtClean="0"/>
              <a:t>EoL</a:t>
            </a:r>
            <a:r>
              <a:rPr lang="en-US" baseline="0" dirty="0" smtClean="0"/>
              <a:t> the switch, the warranty continues for 5 years after the </a:t>
            </a:r>
            <a:r>
              <a:rPr lang="en-US" baseline="0" dirty="0" err="1" smtClean="0"/>
              <a:t>EoS</a:t>
            </a:r>
            <a:r>
              <a:rPr lang="en-US" baseline="0" dirty="0" smtClean="0"/>
              <a:t>/</a:t>
            </a:r>
            <a:r>
              <a:rPr lang="en-US" baseline="0" dirty="0" err="1" smtClean="0"/>
              <a:t>EoL</a:t>
            </a:r>
            <a:r>
              <a:rPr lang="en-US" baseline="0" dirty="0" smtClean="0"/>
              <a:t> date. </a:t>
            </a:r>
            <a:endParaRPr lang="en-US" dirty="0"/>
          </a:p>
        </p:txBody>
      </p:sp>
      <p:sp>
        <p:nvSpPr>
          <p:cNvPr id="4" name="Slide Number Placeholder 3"/>
          <p:cNvSpPr>
            <a:spLocks noGrp="1"/>
          </p:cNvSpPr>
          <p:nvPr>
            <p:ph type="sldNum" sz="quarter" idx="10"/>
          </p:nvPr>
        </p:nvSpPr>
        <p:spPr>
          <a:xfrm>
            <a:off x="3884852" y="8829989"/>
            <a:ext cx="2971593" cy="464820"/>
          </a:xfrm>
          <a:prstGeom prst="rect">
            <a:avLst/>
          </a:prstGeom>
        </p:spPr>
        <p:txBody>
          <a:bodyPr/>
          <a:lstStyle/>
          <a:p>
            <a:fld id="{4E62CD0F-726A-4F97-9549-47184B3AE858}"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Why pay more for a Smart switch? Each business needs to evaluate the needs of their network. If your customer’s network requirements are at the point where they would like to have some input and control over the behavior of traffic on their LAN, or if you need some level of redundancy or troubleshooting capability, then it is a good time to consider a smart switch, which is</a:t>
            </a:r>
            <a:r>
              <a:rPr lang="en-US" baseline="0" dirty="0" smtClean="0"/>
              <a:t> a manageable switch</a:t>
            </a:r>
            <a:r>
              <a:rPr lang="en-US" dirty="0" smtClean="0"/>
              <a:t>. </a:t>
            </a:r>
          </a:p>
          <a:p>
            <a:pPr marL="171450" indent="-171450">
              <a:buFont typeface="Arial"/>
              <a:buChar char="•"/>
            </a:pPr>
            <a:r>
              <a:rPr lang="en-US" dirty="0" smtClean="0"/>
              <a:t>Also, if you are planning to deploy advanced services such as wireless LANs or IP telephony in the near future, smart and managed switches can lay the foundation for these technologies. </a:t>
            </a:r>
          </a:p>
          <a:p>
            <a:pPr marL="171450" indent="-171450">
              <a:buFont typeface="Arial"/>
              <a:buChar char="•"/>
            </a:pPr>
            <a:r>
              <a:rPr lang="en-US" dirty="0" smtClean="0"/>
              <a:t>The ability to control and segment network traffic helps reduce unnecessary traffic. For instance, you can segment traffic between your finance and marketing groups, so that mission-critical finance information can flow without delay to the finance users and not get bogged down by marketing traffic. This allows better network performance and in many cases provides an additional level of security.  </a:t>
            </a:r>
          </a:p>
          <a:p>
            <a:pPr marL="171450" indent="-171450">
              <a:buFont typeface="Arial"/>
              <a:buChar char="•"/>
            </a:pPr>
            <a:r>
              <a:rPr lang="en-US" dirty="0" smtClean="0"/>
              <a:t>Another important feature of a managed switch is redundancy. Redundancy provides the ability to safeguard a network in case a connection or cable fails by providing an alternate data path for traffic. Managed switches incorporate what is called Spanning Tree Protocol standard, or STP, to provide path redundancy in the network. Using the spanning-tree algorithm, STP provides redundant paths while preventing loops that are created by multiple active paths between switches. STP allows for one active path at a time between two network devices, preventing loops and establishing the redundant links as a backup to keep integrated systems available and preventing </a:t>
            </a:r>
          </a:p>
          <a:p>
            <a:pPr marL="171450" indent="-171450">
              <a:buFont typeface="Arial"/>
              <a:buChar char="•"/>
            </a:pPr>
            <a:r>
              <a:rPr lang="en-US" dirty="0" smtClean="0"/>
              <a:t>expensive downtime.</a:t>
            </a:r>
          </a:p>
          <a:p>
            <a:pPr marL="171450" indent="-171450">
              <a:buFont typeface="Arial"/>
              <a:buChar char="•"/>
            </a:pPr>
            <a:r>
              <a:rPr lang="en-US" dirty="0" smtClean="0"/>
              <a:t>And, finally, there are troubleshooting capabilities like port mirroring. In conjunction with a network analyzer, this feature is useful to diagnose problems. It copies the switch network traffic and forwards it to a single port on the same switch for analysis by a network analyzer. You can use the analyzer on a monitor port to troubleshoot network problems by examining traffic on other ports or segments. The benefit of this is you can troubleshoot problems without taking the network out of service. </a:t>
            </a:r>
          </a:p>
          <a:p>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14</a:t>
            </a:fld>
            <a:endParaRPr lang="en-US"/>
          </a:p>
        </p:txBody>
      </p:sp>
    </p:spTree>
    <p:extLst>
      <p:ext uri="{BB962C8B-B14F-4D97-AF65-F5344CB8AC3E}">
        <p14:creationId xmlns:p14="http://schemas.microsoft.com/office/powerpoint/2010/main" val="130212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typical customer for a Smart switch is a price sensitive small business customer that is aware of the need for a</a:t>
            </a:r>
            <a:r>
              <a:rPr lang="en-US" baseline="0" dirty="0" smtClean="0"/>
              <a:t> network that they can control and manage. They are technology aware and may be either interested in VoIP today or in the future. The network is important but not a core part of the business. The target customer will usually have an IT budget and a buying plan vs. being reactive. They’ll also understand that functions do have a price. They’ll want to build a basic network with performance ad reliability, with easy-to-use management at a great price.</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15</a:t>
            </a:fld>
            <a:endParaRPr lang="en-US"/>
          </a:p>
        </p:txBody>
      </p:sp>
    </p:spTree>
    <p:extLst>
      <p:ext uri="{BB962C8B-B14F-4D97-AF65-F5344CB8AC3E}">
        <p14:creationId xmlns:p14="http://schemas.microsoft.com/office/powerpoint/2010/main" val="130212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What</a:t>
            </a:r>
            <a:r>
              <a:rPr lang="en-US" baseline="0" dirty="0" smtClean="0"/>
              <a:t> makes a smart switch ‘smart’</a:t>
            </a:r>
            <a:r>
              <a:rPr lang="en-US" baseline="0" dirty="0" smtClean="0"/>
              <a:t>?</a:t>
            </a:r>
            <a:r>
              <a:rPr lang="en-US" dirty="0" smtClean="0"/>
              <a:t> For the typical non-</a:t>
            </a:r>
            <a:r>
              <a:rPr lang="en-US" dirty="0" err="1" smtClean="0"/>
              <a:t>techhy</a:t>
            </a:r>
            <a:r>
              <a:rPr lang="en-US" baseline="0" dirty="0" smtClean="0"/>
              <a:t> user</a:t>
            </a:r>
            <a:r>
              <a:rPr lang="en-US" dirty="0" smtClean="0"/>
              <a:t>, the web smart switch is friendly. You don’t need to remember commands, and you can use the web interface to configure the switch. You won’t be able to manage the smart switch via SNMP,CLI ,telnet.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Smart switches supports basic settings, such as VLAN</a:t>
            </a:r>
            <a:r>
              <a:rPr lang="en-US" baseline="0" dirty="0" smtClean="0"/>
              <a:t> segmentation</a:t>
            </a:r>
            <a:r>
              <a:rPr lang="en-US" dirty="0" smtClean="0"/>
              <a:t>, MAC address binding, rate limit setting and so on.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There</a:t>
            </a:r>
            <a:r>
              <a:rPr lang="en-US" baseline="0" dirty="0" smtClean="0"/>
              <a:t> are basic </a:t>
            </a:r>
            <a:r>
              <a:rPr lang="en-US" baseline="0" dirty="0" err="1" smtClean="0"/>
              <a:t>QoS</a:t>
            </a:r>
            <a:r>
              <a:rPr lang="en-US" baseline="0" dirty="0" smtClean="0"/>
              <a:t> capabilities including basic queuing, mapping </a:t>
            </a:r>
            <a:r>
              <a:rPr lang="en-US" baseline="0" dirty="0" err="1" smtClean="0"/>
              <a:t>CoS</a:t>
            </a:r>
            <a:r>
              <a:rPr lang="en-US" baseline="0" dirty="0" smtClean="0"/>
              <a:t>/802.1p and DSCP (differentiated services code point) values to egress queues and configuring bandwidth.</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Security features include the ability to define users, configure RADIUS parameters</a:t>
            </a:r>
            <a:r>
              <a:rPr lang="en-US" baseline="0" dirty="0" smtClean="0"/>
              <a:t> and management access authentication, define access profiles, configure TCP/UP services and storm control, and also to configure port security and identity based networking capabilities such as 802.1x.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The price of web smart switch is much lower than full managed switch, so if you only want to build a simple business network with important features like quality of service and basic</a:t>
            </a:r>
            <a:r>
              <a:rPr lang="en-US" baseline="0" dirty="0" smtClean="0"/>
              <a:t> network security</a:t>
            </a:r>
            <a:r>
              <a:rPr lang="en-US" dirty="0" smtClean="0"/>
              <a:t>,</a:t>
            </a:r>
            <a:r>
              <a:rPr lang="en-US" baseline="0" dirty="0" smtClean="0"/>
              <a:t> these Smart switches are a </a:t>
            </a:r>
            <a:r>
              <a:rPr lang="en-US" dirty="0" smtClean="0"/>
              <a:t>great choice.</a:t>
            </a:r>
          </a:p>
          <a:p>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16</a:t>
            </a:fld>
            <a:endParaRPr lang="en-US"/>
          </a:p>
        </p:txBody>
      </p:sp>
    </p:spTree>
    <p:extLst>
      <p:ext uri="{BB962C8B-B14F-4D97-AF65-F5344CB8AC3E}">
        <p14:creationId xmlns:p14="http://schemas.microsoft.com/office/powerpoint/2010/main" val="1257952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xfrm>
            <a:off x="3884852" y="8829989"/>
            <a:ext cx="2971593" cy="464820"/>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2E8EEE87-A97D-4A23-AFDB-92D7D1053007}" type="slidenum">
              <a:rPr lang="en-US" smtClean="0">
                <a:solidFill>
                  <a:prstClr val="black"/>
                </a:solidFill>
              </a:rPr>
              <a:pPr fontAlgn="base">
                <a:spcBef>
                  <a:spcPct val="0"/>
                </a:spcBef>
                <a:spcAft>
                  <a:spcPct val="0"/>
                </a:spcAft>
                <a:defRPr/>
              </a:pPr>
              <a:t>17</a:t>
            </a:fld>
            <a:endParaRPr lang="en-US" dirty="0" smtClean="0">
              <a:solidFill>
                <a:prstClr val="black"/>
              </a:solidFill>
            </a:endParaRPr>
          </a:p>
        </p:txBody>
      </p:sp>
      <p:sp>
        <p:nvSpPr>
          <p:cNvPr id="70659" name="Rectangle 2"/>
          <p:cNvSpPr>
            <a:spLocks noGrp="1" noRot="1" noChangeAspect="1" noChangeArrowheads="1" noTextEdit="1"/>
          </p:cNvSpPr>
          <p:nvPr>
            <p:ph type="sldImg"/>
          </p:nvPr>
        </p:nvSpPr>
        <p:spPr bwMode="auto">
          <a:xfrm>
            <a:off x="796925" y="244475"/>
            <a:ext cx="5319713" cy="3990975"/>
          </a:xfrm>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a:t>
            </a:r>
            <a:r>
              <a:rPr lang="en-US" baseline="0" dirty="0" smtClean="0"/>
              <a:t> Cisco 200 series smart switches can be easily positioned to the price sensitive customer as a switch that will deliver basic managed features at an affordable price. They get numerous features to achieve a business-class network with those important capabilities like </a:t>
            </a:r>
            <a:r>
              <a:rPr lang="en-US" baseline="0" dirty="0" err="1" smtClean="0"/>
              <a:t>QoS</a:t>
            </a:r>
            <a:r>
              <a:rPr lang="en-US" baseline="0" dirty="0" smtClean="0"/>
              <a:t>, </a:t>
            </a:r>
            <a:r>
              <a:rPr lang="en-US" baseline="0" dirty="0" err="1" smtClean="0"/>
              <a:t>PoE</a:t>
            </a:r>
            <a:r>
              <a:rPr lang="en-US" baseline="0" dirty="0" smtClean="0"/>
              <a:t> and IPv6. They’re very easy to install and setup with a browser-based configuration interface. The performance is very good, so you can feel comfortable selling this product to a value customer. Support is from Cisco’s Small Business Support Center, which runs 24x7 globally.</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080E64-B401-4556-872D-97148695BE89}" type="slidenum">
              <a:rPr lang="en-US" smtClean="0"/>
              <a:pPr fontAlgn="base">
                <a:spcBef>
                  <a:spcPct val="0"/>
                </a:spcBef>
                <a:spcAft>
                  <a:spcPct val="0"/>
                </a:spcAft>
                <a:defRPr/>
              </a:pPr>
              <a:t>18</a:t>
            </a:fld>
            <a:endParaRPr lang="en-US" dirty="0" smtClean="0"/>
          </a:p>
        </p:txBody>
      </p:sp>
      <p:sp>
        <p:nvSpPr>
          <p:cNvPr id="65539"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65540" name="Rectangle 3"/>
          <p:cNvSpPr>
            <a:spLocks noGrp="1" noChangeArrowheads="1"/>
          </p:cNvSpPr>
          <p:nvPr>
            <p:ph type="body" idx="1"/>
          </p:nvPr>
        </p:nvSpPr>
        <p:spPr bwMode="auto">
          <a:xfrm>
            <a:off x="914400" y="4415790"/>
            <a:ext cx="5029200" cy="4183380"/>
          </a:xfrm>
          <a:noFill/>
        </p:spPr>
        <p:txBody>
          <a:bodyPr wrap="square" numCol="1" anchor="t" anchorCtr="0" compatLnSpc="1">
            <a:prstTxWarp prst="textNoShape">
              <a:avLst/>
            </a:prstTxWarp>
          </a:bodyPr>
          <a:lstStyle/>
          <a:p>
            <a:pPr marL="171450" indent="-171450" eaLnBrk="1" hangingPunct="1">
              <a:spcBef>
                <a:spcPct val="0"/>
              </a:spcBef>
              <a:buFont typeface="Arial"/>
              <a:buChar char="•"/>
            </a:pPr>
            <a:r>
              <a:rPr lang="en-US" dirty="0" smtClean="0"/>
              <a:t>The switches have an energy efficient design that conserves energy by optimizing power use and lowers energy costs; ports power down automatically when a link is down. The switch also adjusts power usage based on cable length.  </a:t>
            </a:r>
          </a:p>
          <a:p>
            <a:pPr marL="171450" indent="-171450" eaLnBrk="1" hangingPunct="1">
              <a:spcBef>
                <a:spcPct val="0"/>
              </a:spcBef>
              <a:buFont typeface="Arial"/>
              <a:buChar char="•"/>
            </a:pPr>
            <a:r>
              <a:rPr lang="en-US" dirty="0" smtClean="0"/>
              <a:t>802.3 Energy Efficient Ethernet (EEE) is used to achieve these power efficiencies, though note that the attached device must support EEE also.</a:t>
            </a: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6925" y="244475"/>
            <a:ext cx="5319713" cy="3990975"/>
          </a:xfrm>
        </p:spPr>
      </p:sp>
      <p:sp>
        <p:nvSpPr>
          <p:cNvPr id="3" name="Notes Placeholder 2"/>
          <p:cNvSpPr>
            <a:spLocks noGrp="1"/>
          </p:cNvSpPr>
          <p:nvPr>
            <p:ph type="body" idx="1"/>
          </p:nvPr>
        </p:nvSpPr>
        <p:spPr/>
        <p:txBody>
          <a:bodyPr>
            <a:normAutofit/>
          </a:bodyPr>
          <a:lstStyle/>
          <a:p>
            <a:r>
              <a:rPr lang="en-US" dirty="0" smtClean="0"/>
              <a:t>These 200 series switches replace the old SLM</a:t>
            </a:r>
            <a:r>
              <a:rPr lang="en-US" baseline="0" dirty="0" smtClean="0"/>
              <a:t> switches (there is a legacy reference to SLM in the product name but they’re entirely new hardware and software). These smart switches will help you achieve a basic business-class network with important features like </a:t>
            </a:r>
            <a:r>
              <a:rPr lang="en-US" baseline="0" dirty="0" err="1" smtClean="0"/>
              <a:t>QoS</a:t>
            </a:r>
            <a:r>
              <a:rPr lang="en-US" baseline="0" dirty="0" smtClean="0"/>
              <a:t>, </a:t>
            </a:r>
            <a:r>
              <a:rPr lang="en-US" baseline="0" dirty="0" err="1" smtClean="0"/>
              <a:t>PoE</a:t>
            </a:r>
            <a:r>
              <a:rPr lang="en-US" baseline="0" dirty="0" smtClean="0"/>
              <a:t> and Ipv6 support on a switch that’s very easy to use with a limited lifetime warranty.</a:t>
            </a:r>
            <a:endParaRPr lang="en-US" dirty="0" smtClean="0"/>
          </a:p>
        </p:txBody>
      </p:sp>
      <p:sp>
        <p:nvSpPr>
          <p:cNvPr id="4" name="Slide Number Placeholder 3"/>
          <p:cNvSpPr>
            <a:spLocks noGrp="1"/>
          </p:cNvSpPr>
          <p:nvPr>
            <p:ph type="sldNum" sz="quarter" idx="10"/>
          </p:nvPr>
        </p:nvSpPr>
        <p:spPr>
          <a:xfrm>
            <a:off x="3884852" y="8829989"/>
            <a:ext cx="2971593" cy="464820"/>
          </a:xfrm>
          <a:prstGeom prst="rect">
            <a:avLst/>
          </a:prstGeom>
        </p:spPr>
        <p:txBody>
          <a:bodyPr/>
          <a:lstStyle/>
          <a:p>
            <a:fld id="{4E62CD0F-726A-4F97-9549-47184B3AE858}" type="slidenum">
              <a:rPr lang="en-US" smtClean="0">
                <a:solidFill>
                  <a:prstClr val="black"/>
                </a:solidFill>
              </a:rPr>
              <a:pPr/>
              <a:t>19</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miter lim="800000"/>
            <a:headEnd/>
            <a:tailEnd/>
          </a:ln>
          <a:extLst>
            <a:ext uri="{909E8E84-426E-40dd-AFC4-6F175D3DCCD1}">
              <a14:hiddenFill xmlns:a14="http://schemas.microsoft.com/office/drawing/2010/main">
                <a:solidFill>
                  <a:srgbClr val="FFFFFF"/>
                </a:solidFill>
              </a14:hiddenFill>
            </a:ext>
          </a:extLst>
        </p:spPr>
      </p:sp>
      <p:sp>
        <p:nvSpPr>
          <p:cNvPr id="880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dirty="0" smtClean="0"/>
              <a:t>In this module, we’ll cover what switching solutions to position with really price sensitive customers,</a:t>
            </a:r>
            <a:r>
              <a:rPr lang="en-US" sz="1200" baseline="0" dirty="0" smtClean="0"/>
              <a:t> and some of the pros and cons of those product choices.</a:t>
            </a:r>
            <a:endParaRPr dirty="0"/>
          </a:p>
        </p:txBody>
      </p:sp>
      <p:sp>
        <p:nvSpPr>
          <p:cNvPr id="88067" name="Slide Number Placeholder 3"/>
          <p:cNvSpPr>
            <a:spLocks noGrp="1"/>
          </p:cNvSpPr>
          <p:nvPr>
            <p:ph type="sldNum" sz="quarter" idx="4294967295"/>
          </p:nvPr>
        </p:nvSpPr>
        <p:spPr bwMode="auto">
          <a:xfrm>
            <a:off x="3884613" y="8829675"/>
            <a:ext cx="2971800"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fld id="{028A5400-1F16-445D-BDB1-F2498F4836EA}"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sldNum" sz="quarter" idx="5"/>
          </p:nvPr>
        </p:nvSpPr>
        <p:spPr>
          <a:xfrm>
            <a:off x="3884852" y="8829989"/>
            <a:ext cx="2971593" cy="464820"/>
          </a:xfrm>
          <a:prstGeom prst="rect">
            <a:avLst/>
          </a:prstGeom>
          <a:ln/>
        </p:spPr>
        <p:txBody>
          <a:bodyPr/>
          <a:lstStyle/>
          <a:p>
            <a:fld id="{FCAD0BF6-4A23-46D9-9E7A-5946A86BE906}" type="slidenum">
              <a:rPr lang="en-US"/>
              <a:pPr/>
              <a:t>20</a:t>
            </a:fld>
            <a:endParaRPr lang="en-US" dirty="0"/>
          </a:p>
        </p:txBody>
      </p:sp>
      <p:sp>
        <p:nvSpPr>
          <p:cNvPr id="1022978" name="Rectangle 11"/>
          <p:cNvSpPr txBox="1">
            <a:spLocks noGrp="1" noChangeArrowheads="1"/>
          </p:cNvSpPr>
          <p:nvPr/>
        </p:nvSpPr>
        <p:spPr bwMode="auto">
          <a:xfrm>
            <a:off x="5800052" y="8680356"/>
            <a:ext cx="795018" cy="288124"/>
          </a:xfrm>
          <a:prstGeom prst="rect">
            <a:avLst/>
          </a:prstGeom>
          <a:noFill/>
          <a:ln w="9525">
            <a:noFill/>
            <a:miter lim="800000"/>
            <a:headEnd/>
            <a:tailEnd/>
          </a:ln>
        </p:spPr>
        <p:txBody>
          <a:bodyPr lIns="18769" tIns="0" rIns="18769" bIns="0" anchor="b"/>
          <a:lstStyle/>
          <a:p>
            <a:pPr algn="r" defTabSz="901515"/>
            <a:fld id="{6C4A7E98-B3B8-4DE2-8828-A74495A396E5}" type="slidenum">
              <a:rPr lang="en-US" sz="800"/>
              <a:pPr algn="r" defTabSz="901515"/>
              <a:t>20</a:t>
            </a:fld>
            <a:endParaRPr lang="en-US" sz="800" dirty="0"/>
          </a:p>
        </p:txBody>
      </p:sp>
      <p:sp>
        <p:nvSpPr>
          <p:cNvPr id="1022979" name="Rectangle 2"/>
          <p:cNvSpPr>
            <a:spLocks noGrp="1" noRot="1" noChangeAspect="1" noChangeArrowheads="1" noTextEdit="1"/>
          </p:cNvSpPr>
          <p:nvPr>
            <p:ph type="sldImg"/>
          </p:nvPr>
        </p:nvSpPr>
        <p:spPr>
          <a:xfrm>
            <a:off x="795338" y="244475"/>
            <a:ext cx="5321300" cy="3992563"/>
          </a:xfrm>
          <a:ln/>
        </p:spPr>
      </p:sp>
      <p:sp>
        <p:nvSpPr>
          <p:cNvPr id="1022980" name="Rectangle 3"/>
          <p:cNvSpPr>
            <a:spLocks noGrp="1" noChangeArrowheads="1"/>
          </p:cNvSpPr>
          <p:nvPr>
            <p:ph type="body" idx="1"/>
          </p:nvPr>
        </p:nvSpPr>
        <p:spPr/>
        <p:txBody>
          <a:bodyPr lIns="95412" tIns="50054" rIns="95412" bIns="50054"/>
          <a:lstStyle/>
          <a:p>
            <a:pPr marL="171450" indent="-171450">
              <a:buFont typeface="Arial"/>
              <a:buChar char="•"/>
            </a:pPr>
            <a:r>
              <a:rPr lang="en-US" dirty="0" smtClean="0"/>
              <a:t>Choose from 24 and 48 ports of Fast Ethernet or 8 to 50 ports of Gigabit Ethernet connectivity</a:t>
            </a:r>
          </a:p>
          <a:p>
            <a:pPr marL="171450" indent="-171450">
              <a:buFont typeface="Arial"/>
              <a:buChar char="•"/>
            </a:pPr>
            <a:r>
              <a:rPr lang="en-US" dirty="0" smtClean="0"/>
              <a:t>Power over Ethernet (</a:t>
            </a:r>
            <a:r>
              <a:rPr lang="en-US" dirty="0" err="1" smtClean="0"/>
              <a:t>PoE</a:t>
            </a:r>
            <a:r>
              <a:rPr lang="en-US" dirty="0" smtClean="0"/>
              <a:t>) is available on up to 48 ports of Fast Ethernet and 50 ports of Gigabit Ethernet</a:t>
            </a:r>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6925" y="244475"/>
            <a:ext cx="5319713" cy="3990975"/>
          </a:xfrm>
        </p:spPr>
      </p:sp>
      <p:sp>
        <p:nvSpPr>
          <p:cNvPr id="3" name="Notes Placeholder 2"/>
          <p:cNvSpPr>
            <a:spLocks noGrp="1"/>
          </p:cNvSpPr>
          <p:nvPr>
            <p:ph type="body" idx="1"/>
          </p:nvPr>
        </p:nvSpPr>
        <p:spPr/>
        <p:txBody>
          <a:bodyPr>
            <a:normAutofit/>
          </a:bodyPr>
          <a:lstStyle/>
          <a:p>
            <a:pPr>
              <a:buFont typeface="Arial"/>
              <a:buChar char="•"/>
            </a:pPr>
            <a:r>
              <a:rPr lang="en-US" dirty="0" smtClean="0"/>
              <a:t>New </a:t>
            </a:r>
            <a:r>
              <a:rPr lang="en-US" dirty="0" smtClean="0"/>
              <a:t>to the portfolio is the addition of energy efficient technology.  </a:t>
            </a:r>
            <a:r>
              <a:rPr lang="en-US" dirty="0" smtClean="0"/>
              <a:t>As I mentioned, these switches </a:t>
            </a:r>
            <a:r>
              <a:rPr lang="en-US" dirty="0" smtClean="0"/>
              <a:t>optimize power use to protect the environment and reduce energy costs, without compromising performance.</a:t>
            </a:r>
          </a:p>
          <a:p>
            <a:pPr>
              <a:buFont typeface="Arial"/>
              <a:buChar char="•"/>
            </a:pPr>
            <a:r>
              <a:rPr lang="en-US" dirty="0" smtClean="0"/>
              <a:t>A </a:t>
            </a:r>
            <a:r>
              <a:rPr lang="en-US" dirty="0" err="1" smtClean="0"/>
              <a:t>fanless</a:t>
            </a:r>
            <a:r>
              <a:rPr lang="en-US" dirty="0" smtClean="0"/>
              <a:t> design has been added to more model so that they run silently and unobtrusively. </a:t>
            </a:r>
          </a:p>
          <a:p>
            <a:pPr>
              <a:buFont typeface="Arial"/>
              <a:buChar char="•"/>
            </a:pPr>
            <a:r>
              <a:rPr lang="en-US" dirty="0" smtClean="0"/>
              <a:t>A </a:t>
            </a:r>
            <a:r>
              <a:rPr lang="en-US" dirty="0" smtClean="0"/>
              <a:t>key enhancement is the addition of more ports across the Gigabit Ethernet portfolio.  </a:t>
            </a:r>
          </a:p>
          <a:p>
            <a:pPr>
              <a:buFont typeface="Arial"/>
              <a:buChar char="•"/>
            </a:pPr>
            <a:r>
              <a:rPr lang="en-US" dirty="0" smtClean="0"/>
              <a:t>The </a:t>
            </a:r>
            <a:r>
              <a:rPr lang="en-US" dirty="0" smtClean="0"/>
              <a:t>Cisco 200 Series provides native support for IPv6, the newest version of the Internet Protocol, as well as the previous IPv4 standard. You will be able to move up to the next generation of networking applications and operating systems without an extensive equipment upgrade</a:t>
            </a:r>
            <a:r>
              <a:rPr lang="en-US" dirty="0" smtClean="0"/>
              <a:t>.</a:t>
            </a:r>
          </a:p>
          <a:p>
            <a:pPr marL="171450" indent="-171450" eaLnBrk="1" fontAlgn="auto" hangingPunct="1">
              <a:lnSpc>
                <a:spcPct val="100000"/>
              </a:lnSpc>
              <a:spcBef>
                <a:spcPts val="0"/>
              </a:spcBef>
              <a:spcAft>
                <a:spcPts val="0"/>
              </a:spcAft>
              <a:buFont typeface="Arial"/>
              <a:buChar char="•"/>
              <a:defRPr/>
            </a:pPr>
            <a:r>
              <a:rPr lang="en-US" sz="1000" dirty="0" smtClean="0"/>
              <a:t>The base feature capabilities remain the same as the old SLM feature sets. So for example all </a:t>
            </a:r>
            <a:r>
              <a:rPr lang="en-US" sz="1000" dirty="0" err="1" smtClean="0"/>
              <a:t>SKus</a:t>
            </a:r>
            <a:r>
              <a:rPr lang="en-US" sz="1000" dirty="0" smtClean="0"/>
              <a:t> provide full line rate with a non-blocking architecture and support for support for IEEE 802.1D spanning tree and IEEE 802.1Q with full line rate forwarding. Other features on the 200 series include:</a:t>
            </a:r>
          </a:p>
          <a:p>
            <a:pPr marL="628650" lvl="1" indent="-171450" eaLnBrk="1" fontAlgn="auto" hangingPunct="1">
              <a:lnSpc>
                <a:spcPct val="100000"/>
              </a:lnSpc>
              <a:spcBef>
                <a:spcPts val="0"/>
              </a:spcBef>
              <a:spcAft>
                <a:spcPts val="0"/>
              </a:spcAft>
              <a:buFont typeface="Arial"/>
              <a:buChar char="•"/>
              <a:defRPr/>
            </a:pPr>
            <a:r>
              <a:rPr lang="en-US" sz="1000" dirty="0" smtClean="0"/>
              <a:t>Support for next-generation </a:t>
            </a:r>
            <a:r>
              <a:rPr lang="en-US" sz="1000" dirty="0" err="1" smtClean="0"/>
              <a:t>ip</a:t>
            </a:r>
            <a:r>
              <a:rPr lang="en-US" sz="1000" dirty="0" smtClean="0"/>
              <a:t> addressing with IPv6</a:t>
            </a:r>
          </a:p>
          <a:p>
            <a:pPr marL="628650" lvl="1" indent="-171450" eaLnBrk="1" fontAlgn="auto" hangingPunct="1">
              <a:lnSpc>
                <a:spcPct val="100000"/>
              </a:lnSpc>
              <a:spcBef>
                <a:spcPts val="0"/>
              </a:spcBef>
              <a:spcAft>
                <a:spcPts val="0"/>
              </a:spcAft>
              <a:buFont typeface="Arial"/>
              <a:buChar char="•"/>
              <a:defRPr/>
            </a:pPr>
            <a:r>
              <a:rPr lang="en-US" sz="1000" dirty="0" smtClean="0"/>
              <a:t>Support for IEEE 802.3af-powered devices, which  means you don’t need to run additional power outlets for devices like IP phones, wireless access points, and surveillance cameras.</a:t>
            </a:r>
          </a:p>
          <a:p>
            <a:pPr marL="628650" lvl="1" indent="-171450">
              <a:buFont typeface="Arial"/>
              <a:buChar char="•"/>
              <a:defRPr/>
            </a:pPr>
            <a:r>
              <a:rPr lang="en-US" sz="1000" dirty="0" smtClean="0"/>
              <a:t>support for per port configuration, status, utilization, and monitoring.</a:t>
            </a:r>
          </a:p>
          <a:p>
            <a:pPr marL="628650" lvl="1" indent="-171450">
              <a:buFont typeface="Arial"/>
              <a:buChar char="•"/>
              <a:defRPr/>
            </a:pPr>
            <a:r>
              <a:rPr lang="en-US" sz="1000" dirty="0" smtClean="0"/>
              <a:t>more capabilities for diagnostic analysis and troubleshooting, including hardware port mirroring. </a:t>
            </a:r>
          </a:p>
          <a:p>
            <a:pPr marL="628650" lvl="1" indent="-171450">
              <a:buFont typeface="Arial"/>
              <a:buChar char="•"/>
              <a:defRPr/>
            </a:pPr>
            <a:r>
              <a:rPr lang="en-US" sz="1000" dirty="0" smtClean="0"/>
              <a:t>Support for a minimum of 8000 MAC addresses </a:t>
            </a:r>
          </a:p>
          <a:p>
            <a:pPr marL="628650" lvl="1" indent="-171450">
              <a:buFont typeface="Arial"/>
              <a:buChar char="•"/>
              <a:defRPr/>
            </a:pPr>
            <a:r>
              <a:rPr lang="en-US" sz="1000" dirty="0" smtClean="0"/>
              <a:t>Support for shared as well as independent VLAN learning</a:t>
            </a:r>
          </a:p>
          <a:p>
            <a:pPr marL="628650" lvl="1" indent="-171450">
              <a:buFont typeface="Arial"/>
              <a:buChar char="•"/>
              <a:defRPr/>
            </a:pPr>
            <a:r>
              <a:rPr lang="en-US" sz="1000" dirty="0" smtClean="0"/>
              <a:t>the ability to configure Port VLAND IDs and port VLAN priority as well as ingress filtering.</a:t>
            </a:r>
          </a:p>
          <a:p>
            <a:pPr marL="628650" lvl="1" indent="-171450">
              <a:buFont typeface="Arial"/>
              <a:buChar char="•"/>
              <a:defRPr/>
            </a:pPr>
            <a:r>
              <a:rPr lang="en-US" sz="1000" dirty="0" smtClean="0"/>
              <a:t>Support for Multiple Spanning tree and Rapid Spanning tree (or PVST in Cisco Classic terms) fast convergence, link aggregation (802.1ad),</a:t>
            </a:r>
          </a:p>
          <a:p>
            <a:pPr marL="628650" lvl="1" indent="-171450">
              <a:buFont typeface="Arial"/>
              <a:buChar char="•"/>
              <a:defRPr/>
            </a:pPr>
            <a:r>
              <a:rPr lang="en-US" sz="1000" dirty="0" smtClean="0"/>
              <a:t>Support for </a:t>
            </a:r>
            <a:r>
              <a:rPr lang="en-US" sz="1000" dirty="0" err="1" smtClean="0"/>
              <a:t>QoS</a:t>
            </a:r>
            <a:r>
              <a:rPr lang="en-US" sz="1000" dirty="0" smtClean="0"/>
              <a:t> and rate limiting by port, link aggregation group, </a:t>
            </a:r>
            <a:r>
              <a:rPr lang="en-US" sz="1000" dirty="0" err="1" smtClean="0"/>
              <a:t>vlan</a:t>
            </a:r>
            <a:r>
              <a:rPr lang="en-US" sz="1000" dirty="0" smtClean="0"/>
              <a:t> or access control list.</a:t>
            </a:r>
          </a:p>
          <a:p>
            <a:pPr marL="628650" lvl="1" indent="-171450">
              <a:buFont typeface="Arial"/>
              <a:buChar char="•"/>
              <a:defRPr/>
            </a:pPr>
            <a:r>
              <a:rPr lang="en-US" sz="1000" dirty="0" err="1" smtClean="0"/>
              <a:t>Supprot</a:t>
            </a:r>
            <a:r>
              <a:rPr lang="en-US" sz="1000" dirty="0" smtClean="0"/>
              <a:t> for IPv6.</a:t>
            </a:r>
          </a:p>
          <a:p>
            <a:pPr marL="628650" lvl="1" indent="-171450">
              <a:buFont typeface="Arial"/>
              <a:buChar char="•"/>
              <a:defRPr/>
            </a:pPr>
            <a:r>
              <a:rPr lang="en-US" sz="1000" dirty="0" smtClean="0"/>
              <a:t>Support for CLI and </a:t>
            </a:r>
            <a:r>
              <a:rPr lang="en-US" sz="1000" dirty="0" err="1" smtClean="0"/>
              <a:t>smarports</a:t>
            </a:r>
            <a:endParaRPr lang="en-US" dirty="0" smtClean="0"/>
          </a:p>
          <a:p>
            <a:endParaRPr lang="en-US" dirty="0"/>
          </a:p>
        </p:txBody>
      </p:sp>
      <p:sp>
        <p:nvSpPr>
          <p:cNvPr id="4" name="Slide Number Placeholder 3"/>
          <p:cNvSpPr>
            <a:spLocks noGrp="1"/>
          </p:cNvSpPr>
          <p:nvPr>
            <p:ph type="sldNum" sz="quarter" idx="10"/>
          </p:nvPr>
        </p:nvSpPr>
        <p:spPr>
          <a:xfrm>
            <a:off x="3884852" y="8829989"/>
            <a:ext cx="2971593" cy="464820"/>
          </a:xfrm>
          <a:prstGeom prst="rect">
            <a:avLst/>
          </a:prstGeom>
        </p:spPr>
        <p:txBody>
          <a:bodyPr/>
          <a:lstStyle/>
          <a:p>
            <a:fld id="{4E62CD0F-726A-4F97-9549-47184B3AE858}"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t>Cisco positions these Cisco 200 series as offering the best value/feature mix and is priced lower than key competitors. There are a lot of smarts in saving power, enhanced features for IPv6 across all models, </a:t>
            </a:r>
            <a:r>
              <a:rPr lang="en-US" sz="1200" dirty="0" err="1" smtClean="0"/>
              <a:t>QoS</a:t>
            </a:r>
            <a:r>
              <a:rPr lang="en-US" sz="1200" dirty="0" smtClean="0"/>
              <a:t> and security, additional ports on Gigabit Ethernet models, plus Cisco quality and reliability. </a:t>
            </a:r>
            <a:r>
              <a:rPr lang="en-US" sz="1200" dirty="0" smtClean="0">
                <a:ea typeface="+mn-ea"/>
                <a:cs typeface="+mn-cs"/>
              </a:rPr>
              <a:t>Very important, 200 series switches are easy to manage and includes a limited lifetime warranty.</a:t>
            </a:r>
            <a:r>
              <a:rPr lang="en-US" sz="1200" dirty="0" smtClean="0"/>
              <a:t>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t>Comparisons to other vendors are shown here – most other vendors have a much more limited switch</a:t>
            </a:r>
            <a:r>
              <a:rPr lang="en-US" sz="1200" baseline="0" dirty="0" smtClean="0"/>
              <a:t> portfolio at higher prices than what Cisco offers with these Small Business switches.</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t>As a partner, these 200 series switches are going to enable you to sell a price sensitive</a:t>
            </a:r>
            <a:r>
              <a:rPr lang="en-US" sz="1200" baseline="0" dirty="0" smtClean="0"/>
              <a:t> customer a switch with </a:t>
            </a:r>
            <a:r>
              <a:rPr lang="en-US" sz="1200" dirty="0" smtClean="0"/>
              <a:t>high-speed network connectivity and many of the same Quality-of-Service and Security features found in more expensive full Layer 2 managed switches but without their complexity</a:t>
            </a:r>
            <a:r>
              <a:rPr lang="en-US" sz="1200" baseline="0" dirty="0" smtClean="0"/>
              <a:t> – backed by the Cisco brand and Cisco support.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22</a:t>
            </a:fld>
            <a:endParaRPr lang="en-AU"/>
          </a:p>
        </p:txBody>
      </p:sp>
    </p:spTree>
    <p:extLst>
      <p:ext uri="{BB962C8B-B14F-4D97-AF65-F5344CB8AC3E}">
        <p14:creationId xmlns:p14="http://schemas.microsoft.com/office/powerpoint/2010/main" val="3013330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resources.</a:t>
            </a:r>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23</a:t>
            </a:fld>
            <a:endParaRPr lang="en-AU"/>
          </a:p>
        </p:txBody>
      </p:sp>
    </p:spTree>
    <p:extLst>
      <p:ext uri="{BB962C8B-B14F-4D97-AF65-F5344CB8AC3E}">
        <p14:creationId xmlns:p14="http://schemas.microsoft.com/office/powerpoint/2010/main" val="35268529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Correct answer: A - both smart and unmanaged switches can be fixed configuration devices.</a:t>
            </a:r>
          </a:p>
          <a:p>
            <a:endParaRPr lang="en-US" dirty="0" smtClean="0"/>
          </a:p>
          <a:p>
            <a:r>
              <a:rPr lang="en-US" dirty="0" smtClean="0"/>
              <a:t>A</a:t>
            </a:r>
            <a:r>
              <a:rPr lang="en-US" baseline="0" dirty="0" smtClean="0"/>
              <a:t> reminder to please complete the poll at the end of this session. Thank you very much for your time and have </a:t>
            </a:r>
            <a:r>
              <a:rPr lang="en-US" baseline="0" smtClean="0"/>
              <a:t>a great day!</a:t>
            </a:r>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26</a:t>
            </a:fld>
            <a:endParaRPr lang="en-AU"/>
          </a:p>
        </p:txBody>
      </p:sp>
    </p:spTree>
    <p:extLst>
      <p:ext uri="{BB962C8B-B14F-4D97-AF65-F5344CB8AC3E}">
        <p14:creationId xmlns:p14="http://schemas.microsoft.com/office/powerpoint/2010/main" val="2316392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2FA4D9-E7D2-4DAD-B949-D2EF526ACE38}"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a:t>
            </a:r>
            <a:r>
              <a:rPr lang="en-US" baseline="0" dirty="0" smtClean="0"/>
              <a:t> small business resellers are faced with customers who only look at two things on a project – price and payback. Often the business owner just wants to connect ports on desks, and for the IT purchaser, if there isn’t a regulatory requirement, it’s often a challenge to get money for equipment.</a:t>
            </a:r>
          </a:p>
          <a:p>
            <a:r>
              <a:rPr lang="en-US" baseline="0" dirty="0" smtClean="0"/>
              <a:t>In a lot of cases, vendors may encourage you to throw in unmanaged switches onto the network to keep the quote down. Executives don’t want to hear about the differences between </a:t>
            </a:r>
            <a:r>
              <a:rPr lang="en-US" baseline="0" dirty="0" err="1" smtClean="0"/>
              <a:t>swtiches</a:t>
            </a:r>
            <a:r>
              <a:rPr lang="en-US" baseline="0" dirty="0" smtClean="0"/>
              <a:t>, but it’s very important to be aware of the pros and cons of your switch choices for price sensitive customers. There are huge implications in terms of security, scalability and reliability of the business in choosing a switch.</a:t>
            </a:r>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3</a:t>
            </a:fld>
            <a:endParaRPr lang="en-AU"/>
          </a:p>
        </p:txBody>
      </p:sp>
    </p:spTree>
    <p:extLst>
      <p:ext uri="{BB962C8B-B14F-4D97-AF65-F5344CB8AC3E}">
        <p14:creationId xmlns:p14="http://schemas.microsoft.com/office/powerpoint/2010/main" val="2201520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particularly true for Small Businesses with less than 100 employees. The bottom line is that you cannot sell based</a:t>
            </a:r>
            <a:r>
              <a:rPr lang="en-US" baseline="0" dirty="0" smtClean="0"/>
              <a:t> on technology or feeds and speeds. What needs to be addressed is that price is not the only criteria. Small businesses </a:t>
            </a:r>
            <a:r>
              <a:rPr lang="en-US" baseline="0" dirty="0" err="1" smtClean="0"/>
              <a:t>tpically</a:t>
            </a:r>
            <a:r>
              <a:rPr lang="en-US" baseline="0" dirty="0" smtClean="0"/>
              <a:t> want products that are low maintenance, and that are reliable. Some small businesses will also want their network ‘futures-ready’ for technology like Voice over IP. </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Unmanaged switches are primarily targeted for home and SOHO.</a:t>
            </a:r>
          </a:p>
          <a:p>
            <a:r>
              <a:rPr lang="en-US" dirty="0" smtClean="0"/>
              <a:t>Typically the switch is self-installed, sometimes</a:t>
            </a:r>
            <a:r>
              <a:rPr lang="en-US" baseline="0" dirty="0" smtClean="0"/>
              <a:t> a reseller may set it up.</a:t>
            </a:r>
          </a:p>
          <a:p>
            <a:r>
              <a:rPr lang="en-US" baseline="0" dirty="0" smtClean="0"/>
              <a:t>Unmanaged switches are typically positioned for networks that function as a tool for basic data connectivity to do things like email, web with no use of technologies like . </a:t>
            </a:r>
          </a:p>
          <a:p>
            <a:r>
              <a:rPr lang="en-US" baseline="0" dirty="0" smtClean="0"/>
              <a:t>They will usually be purchased by more reactive buyers that are extremely price sensitive and not technical. </a:t>
            </a:r>
          </a:p>
          <a:p>
            <a:r>
              <a:rPr lang="en-US" baseline="0" dirty="0" smtClean="0"/>
              <a:t>The customer will typically not be concerned about manageability, troubleshooting, uptime and security. </a:t>
            </a:r>
            <a:endParaRPr lang="en-US" dirty="0" smtClean="0"/>
          </a:p>
        </p:txBody>
      </p:sp>
      <p:sp>
        <p:nvSpPr>
          <p:cNvPr id="4" name="Slide Number Placeholder 3"/>
          <p:cNvSpPr>
            <a:spLocks noGrp="1"/>
          </p:cNvSpPr>
          <p:nvPr>
            <p:ph type="sldNum" sz="quarter" idx="10"/>
          </p:nvPr>
        </p:nvSpPr>
        <p:spPr/>
        <p:txBody>
          <a:bodyPr/>
          <a:lstStyle/>
          <a:p>
            <a:fld id="{1F2FA4D9-E7D2-4DAD-B949-D2EF526ACE38}" type="slidenum">
              <a:rPr lang="en-US" smtClean="0"/>
              <a:pPr/>
              <a:t>5</a:t>
            </a:fld>
            <a:endParaRPr lang="en-US"/>
          </a:p>
        </p:txBody>
      </p:sp>
    </p:spTree>
    <p:extLst>
      <p:ext uri="{BB962C8B-B14F-4D97-AF65-F5344CB8AC3E}">
        <p14:creationId xmlns:p14="http://schemas.microsoft.com/office/powerpoint/2010/main" val="3387598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target customers are small and medium business, and some of the verticals shown</a:t>
            </a:r>
            <a:r>
              <a:rPr lang="en-US" baseline="0" dirty="0" smtClean="0"/>
              <a:t> here. In some of these customer environments you will link unmanaged switches to connect ports on desks, and then link the unmanaged switches to managed devices.</a:t>
            </a:r>
          </a:p>
          <a:p>
            <a:r>
              <a:rPr lang="en-US" baseline="0" dirty="0" smtClean="0"/>
              <a:t>As I said, most customers in this category are going to choose </a:t>
            </a:r>
            <a:r>
              <a:rPr lang="en-US" dirty="0" smtClean="0"/>
              <a:t>on budget and application. If you just want to set up a basic, network, a network unmanaged or smart-managed switches are good enough. If you need configuration options like like VLAN, </a:t>
            </a:r>
            <a:r>
              <a:rPr lang="en-US" dirty="0" err="1" smtClean="0"/>
              <a:t>QoS</a:t>
            </a:r>
            <a:r>
              <a:rPr lang="en-US" dirty="0" smtClean="0"/>
              <a:t> you will have to use a smart-managed switch (depending on the features they offer). One of the messages</a:t>
            </a:r>
            <a:r>
              <a:rPr lang="en-US" baseline="0" dirty="0" smtClean="0"/>
              <a:t> I’d really like you to take away today is that unmanaged switches are not appropriate for some types of deployments, and there are in my opinion many cons that can </a:t>
            </a:r>
            <a:r>
              <a:rPr lang="en-US" baseline="0" dirty="0" err="1" smtClean="0"/>
              <a:t>outweight</a:t>
            </a:r>
            <a:r>
              <a:rPr lang="en-US" baseline="0" dirty="0" smtClean="0"/>
              <a:t> the pros even for a price sensitive customer. In a LAN completely made up of unmanaged </a:t>
            </a:r>
            <a:r>
              <a:rPr lang="en-US" baseline="0" dirty="0" err="1" smtClean="0"/>
              <a:t>swtiches</a:t>
            </a:r>
            <a:r>
              <a:rPr lang="en-US" baseline="0" dirty="0" smtClean="0"/>
              <a:t>, a simple looping of a cable can bring the entire network to it’s knees.</a:t>
            </a:r>
            <a:endParaRPr lang="en-US" dirty="0" smtClean="0"/>
          </a:p>
          <a:p>
            <a:r>
              <a:rPr lang="en-US" dirty="0" smtClean="0"/>
              <a:t>For customers that need manageability</a:t>
            </a:r>
            <a:r>
              <a:rPr lang="en-US" baseline="0" dirty="0" smtClean="0"/>
              <a:t> and reliability, and particularly customers with </a:t>
            </a:r>
            <a:r>
              <a:rPr lang="en-US" dirty="0" smtClean="0"/>
              <a:t>high load networks or time critical applications with a lot of traffic,</a:t>
            </a:r>
            <a:r>
              <a:rPr lang="en-US" baseline="0" dirty="0" smtClean="0"/>
              <a:t> </a:t>
            </a:r>
            <a:r>
              <a:rPr lang="en-US" dirty="0" smtClean="0"/>
              <a:t>smart-managed is the minimum simply because most unmanaged switches don’t have the ability to identify</a:t>
            </a:r>
            <a:r>
              <a:rPr lang="en-US" baseline="0" dirty="0" smtClean="0"/>
              <a:t> and prioritize different traffic types like voice.</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6</a:t>
            </a:fld>
            <a:endParaRPr lang="en-US"/>
          </a:p>
        </p:txBody>
      </p:sp>
    </p:spTree>
    <p:extLst>
      <p:ext uri="{BB962C8B-B14F-4D97-AF65-F5344CB8AC3E}">
        <p14:creationId xmlns:p14="http://schemas.microsoft.com/office/powerpoint/2010/main" val="2676148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171450" indent="-171450">
              <a:buFont typeface="Arial"/>
              <a:buChar char="•"/>
            </a:pPr>
            <a:r>
              <a:rPr lang="en-US" dirty="0" smtClean="0"/>
              <a:t>The</a:t>
            </a:r>
            <a:r>
              <a:rPr lang="en-US" baseline="0" dirty="0" smtClean="0"/>
              <a:t> key difference between unmanaged and smart or managed switches is that an unmanaged switch doesn’t have any kind of configuration interface or configuration options.  </a:t>
            </a:r>
            <a:r>
              <a:rPr lang="en-US" dirty="0" smtClean="0"/>
              <a:t>They are plug-and-play, so you only need to connect your computer or other network devices to the unmanaged switch directly. If there are no advanced applications needed, the unmanaged switch can be an</a:t>
            </a:r>
            <a:r>
              <a:rPr lang="en-US" baseline="0" dirty="0" smtClean="0"/>
              <a:t> okay </a:t>
            </a:r>
            <a:r>
              <a:rPr lang="en-US" dirty="0" smtClean="0"/>
              <a:t>choice. Normally, the unmanaged switch will be found in the home, SOHO or small business.</a:t>
            </a:r>
          </a:p>
          <a:p>
            <a:pPr marL="171450" indent="-171450">
              <a:buFont typeface="Arial"/>
              <a:buChar char="•"/>
            </a:pPr>
            <a:r>
              <a:rPr lang="en-US" dirty="0" smtClean="0"/>
              <a:t>An unmanaged switch simply allows Ethernet devices to communicate with one another, such as a PC or network printer. The benefit of an unmanaged switch over a hub are full bandwidth to each port, rather than broadcasting</a:t>
            </a:r>
            <a:r>
              <a:rPr lang="en-US" baseline="0" dirty="0" smtClean="0"/>
              <a:t> </a:t>
            </a:r>
            <a:r>
              <a:rPr lang="en-US" dirty="0" smtClean="0"/>
              <a:t>all data over all the ports like a hubs and dealing with collisions.</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Unmanaged switches allows all traffic to go all through your network and while this is happening you have no control over the data which is coming inside the network or going outside. While if you have a managed switch you can simply have very good control over the data and it will allows ports to talk to further ports or discard at all.</a:t>
            </a:r>
          </a:p>
          <a:p>
            <a:pPr marL="171450" indent="-171450">
              <a:buFont typeface="Arial"/>
              <a:buChar char="•"/>
            </a:pPr>
            <a:r>
              <a:rPr lang="en-US" dirty="0" smtClean="0"/>
              <a:t>Smart-Managed switches are recommended for small to medium sized business users who may need some or certain configurations</a:t>
            </a:r>
            <a:r>
              <a:rPr lang="en-US" baseline="0" dirty="0" smtClean="0"/>
              <a:t> and control over the network. </a:t>
            </a:r>
            <a:r>
              <a:rPr lang="en-US" dirty="0" smtClean="0"/>
              <a:t>Smart Managed switches are somewhere in between unmanaged and managed Layer 2 switches. They have more features as unmanaged switches but only allow a certain amount of individual configuration via web interface. So you</a:t>
            </a:r>
            <a:r>
              <a:rPr lang="en-US" baseline="0" dirty="0" smtClean="0"/>
              <a:t> can do basic management and configure features to ensure network security and reliability, but all the bells and whistles of an advanced switch aren’t there. </a:t>
            </a:r>
          </a:p>
          <a:p>
            <a:pPr marL="171450" indent="-171450">
              <a:buFont typeface="Arial"/>
              <a:buChar char="•"/>
            </a:pPr>
            <a:r>
              <a:rPr lang="en-US" dirty="0" smtClean="0"/>
              <a:t>Many</a:t>
            </a:r>
            <a:r>
              <a:rPr lang="en-US" baseline="0" dirty="0" smtClean="0"/>
              <a:t> other vendors offer smart switches with no CLI (command line configuration), but Cisco Small Business Smart Switches offer a full CLI.</a:t>
            </a:r>
          </a:p>
          <a:p>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7</a:t>
            </a:fld>
            <a:endParaRPr lang="en-AU"/>
          </a:p>
        </p:txBody>
      </p:sp>
    </p:spTree>
    <p:extLst>
      <p:ext uri="{BB962C8B-B14F-4D97-AF65-F5344CB8AC3E}">
        <p14:creationId xmlns:p14="http://schemas.microsoft.com/office/powerpoint/2010/main" val="2033763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lnSpcReduction="10000"/>
          </a:bodyPr>
          <a:lstStyle/>
          <a:p>
            <a:pPr marL="237744" indent="-237744" eaLnBrk="1" fontAlgn="auto" hangingPunct="1">
              <a:spcBef>
                <a:spcPts val="1440"/>
              </a:spcBef>
              <a:spcAft>
                <a:spcPts val="0"/>
              </a:spcAft>
              <a:buFont typeface="Wingdings" pitchFamily="2" charset="2"/>
              <a:buChar char="§"/>
              <a:defRPr/>
            </a:pPr>
            <a:r>
              <a:rPr dirty="0">
                <a:ea typeface="+mn-ea"/>
                <a:cs typeface="+mn-cs"/>
              </a:rPr>
              <a:t>A maintenance release for the 300 Series and 200 Series switches </a:t>
            </a:r>
            <a:r>
              <a:rPr dirty="0" smtClean="0">
                <a:ea typeface="+mn-ea"/>
                <a:cs typeface="+mn-cs"/>
              </a:rPr>
              <a:t>is now downloadable from Cisco.com, and it’s free – there is no service contract required – just download it. Not all stock is going to have this firmware release, so please ensure that you upgrade any existing install switch as well as new ordered stock to this firmware as soon as possible. There is about 7-12 weeks between when stock on shelf will have this new firmware release.</a:t>
            </a:r>
          </a:p>
          <a:p>
            <a:pPr marL="237744" indent="-237744" eaLnBrk="1" fontAlgn="auto" hangingPunct="1">
              <a:spcBef>
                <a:spcPts val="1440"/>
              </a:spcBef>
              <a:spcAft>
                <a:spcPts val="0"/>
              </a:spcAft>
              <a:buFont typeface="Wingdings" pitchFamily="2" charset="2"/>
              <a:buChar char="§"/>
              <a:defRPr/>
            </a:pPr>
            <a:r>
              <a:rPr dirty="0" smtClean="0">
                <a:ea typeface="+mn-ea"/>
                <a:cs typeface="+mn-cs"/>
              </a:rPr>
              <a:t>This </a:t>
            </a:r>
            <a:r>
              <a:rPr dirty="0">
                <a:ea typeface="+mn-ea"/>
                <a:cs typeface="+mn-cs"/>
              </a:rPr>
              <a:t>maintenance release will bring in:</a:t>
            </a:r>
          </a:p>
          <a:p>
            <a:pPr marL="237744" indent="-237744" eaLnBrk="1" fontAlgn="auto" hangingPunct="1">
              <a:spcBef>
                <a:spcPts val="1440"/>
              </a:spcBef>
              <a:spcAft>
                <a:spcPts val="0"/>
              </a:spcAft>
              <a:buFont typeface="Wingdings" pitchFamily="2" charset="2"/>
              <a:buChar char="§"/>
              <a:defRPr/>
            </a:pPr>
            <a:r>
              <a:rPr dirty="0">
                <a:ea typeface="+mn-ea"/>
                <a:cs typeface="+mn-cs"/>
              </a:rPr>
              <a:t>A voice feature set on the switches. What that does is implement the ability to detect a Cisco UC device like UC500 or UC300 advertising a voice vlan with Cisco Discovery Protocol (CDP), automatically create that voice van, set up ports dynamically as ip phone plus desktop, and implement autoports or smartport functionality, so you can plug in an access point to one of those phones, etc. That voice feature set will be available on both the 200 and 300 series switches.</a:t>
            </a:r>
          </a:p>
          <a:p>
            <a:pPr marL="237744" indent="-237744" eaLnBrk="1" fontAlgn="auto" hangingPunct="1">
              <a:spcBef>
                <a:spcPts val="1440"/>
              </a:spcBef>
              <a:spcAft>
                <a:spcPts val="0"/>
              </a:spcAft>
              <a:buFont typeface="Wingdings" pitchFamily="2" charset="2"/>
              <a:buChar char="§"/>
              <a:defRPr/>
            </a:pPr>
            <a:r>
              <a:rPr dirty="0">
                <a:ea typeface="+mn-ea"/>
                <a:cs typeface="+mn-cs"/>
              </a:rPr>
              <a:t>We </a:t>
            </a:r>
            <a:r>
              <a:rPr dirty="0" smtClean="0">
                <a:ea typeface="+mn-ea"/>
                <a:cs typeface="+mn-cs"/>
              </a:rPr>
              <a:t>have introduced a full </a:t>
            </a:r>
            <a:r>
              <a:rPr dirty="0">
                <a:ea typeface="+mn-ea"/>
                <a:cs typeface="+mn-cs"/>
              </a:rPr>
              <a:t>command line interface or CLI called Textview for text-based configuration or for mass deployments. </a:t>
            </a:r>
          </a:p>
          <a:p>
            <a:pPr marL="237744" indent="-237744" eaLnBrk="1" fontAlgn="auto" hangingPunct="1">
              <a:spcBef>
                <a:spcPts val="1440"/>
              </a:spcBef>
              <a:spcAft>
                <a:spcPts val="0"/>
              </a:spcAft>
              <a:buFont typeface="Wingdings" pitchFamily="2" charset="2"/>
              <a:buChar char="§"/>
              <a:defRPr/>
            </a:pPr>
            <a:r>
              <a:rPr dirty="0">
                <a:ea typeface="+mn-ea"/>
                <a:cs typeface="+mn-cs"/>
              </a:rPr>
              <a:t>There will also be management hooks for cca to be able to manage these switches with an XML API, and there is a plan for a future CCA release to discover these switches, but that CCA release will </a:t>
            </a:r>
            <a:r>
              <a:rPr dirty="0" smtClean="0">
                <a:ea typeface="+mn-ea"/>
                <a:cs typeface="+mn-cs"/>
              </a:rPr>
              <a:t>be before the end of the CY.</a:t>
            </a:r>
          </a:p>
          <a:p>
            <a:pPr marL="237744" indent="-237744" eaLnBrk="1" fontAlgn="auto" hangingPunct="1">
              <a:spcBef>
                <a:spcPts val="1440"/>
              </a:spcBef>
              <a:spcAft>
                <a:spcPts val="0"/>
              </a:spcAft>
              <a:buFont typeface="Wingdings" pitchFamily="2" charset="2"/>
              <a:buChar char="§"/>
              <a:defRPr/>
            </a:pPr>
            <a:r>
              <a:rPr dirty="0" smtClean="0">
                <a:ea typeface="+mn-ea"/>
                <a:cs typeface="+mn-cs"/>
              </a:rPr>
              <a:t>When you go to cisco.com software download center, choose Cisco Samll Business 200 or 300 series Managed Switches and there is one image that serves the complete series of switches, no matter the port density.</a:t>
            </a:r>
          </a:p>
          <a:p>
            <a:pPr marL="237744" indent="-237744" eaLnBrk="1" fontAlgn="auto" hangingPunct="1">
              <a:spcBef>
                <a:spcPts val="1440"/>
              </a:spcBef>
              <a:spcAft>
                <a:spcPts val="0"/>
              </a:spcAft>
              <a:buFont typeface="Wingdings" pitchFamily="2" charset="2"/>
              <a:buChar char="§"/>
              <a:defRPr/>
            </a:pPr>
            <a:r>
              <a:rPr dirty="0" smtClean="0">
                <a:ea typeface="+mn-ea"/>
                <a:cs typeface="+mn-cs"/>
              </a:rPr>
              <a:t>There is a command line CLI reference guide available now at the link at bottom of this slide. This explains in detail all the individual features.</a:t>
            </a:r>
            <a:endParaRPr dirty="0">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Choose the Cisco Unmanaged Switch if you need:</a:t>
            </a:r>
          </a:p>
          <a:p>
            <a:r>
              <a:rPr lang="en-US" dirty="0" smtClean="0"/>
              <a:t>A simple network</a:t>
            </a:r>
          </a:p>
          <a:p>
            <a:r>
              <a:rPr lang="en-US" dirty="0" smtClean="0"/>
              <a:t>Basic connectivity*</a:t>
            </a:r>
          </a:p>
          <a:p>
            <a:r>
              <a:rPr lang="en-US" dirty="0" smtClean="0"/>
              <a:t>End-user installation and support</a:t>
            </a:r>
          </a:p>
          <a:p>
            <a:r>
              <a:rPr lang="en-US" dirty="0" smtClean="0"/>
              <a:t>Smaller (non-rack-mountable) form factor</a:t>
            </a:r>
          </a:p>
          <a:p>
            <a:r>
              <a:rPr lang="en-US" dirty="0" smtClean="0"/>
              <a:t>*No management, no VLANs, not ready for voice or video</a:t>
            </a:r>
          </a:p>
          <a:p>
            <a:endParaRPr lang="en-US" dirty="0" smtClean="0"/>
          </a:p>
          <a:p>
            <a:r>
              <a:rPr lang="en-US" dirty="0" smtClean="0"/>
              <a:t>Unmanageable switch comes with default setting and L2 switching</a:t>
            </a:r>
            <a:r>
              <a:rPr lang="en-US" baseline="0" dirty="0" smtClean="0"/>
              <a:t> functionality. </a:t>
            </a:r>
            <a:r>
              <a:rPr lang="en-US" dirty="0" smtClean="0"/>
              <a:t>There is no management on an unmanaged switch. </a:t>
            </a:r>
          </a:p>
          <a:p>
            <a:r>
              <a:rPr lang="en-US" dirty="0" smtClean="0"/>
              <a:t>As</a:t>
            </a:r>
            <a:r>
              <a:rPr lang="en-US" baseline="0" dirty="0" smtClean="0"/>
              <a:t> I said, there are quite a few risks of using an unmanaged switch. </a:t>
            </a:r>
            <a:r>
              <a:rPr lang="en-US" dirty="0" smtClean="0"/>
              <a:t>If something goes wrong, you may have to go around to every switch in the place and reboot it to get it back on the network and you may still end up having packet loss on the network. </a:t>
            </a:r>
            <a:r>
              <a:rPr lang="en-US" baseline="0" dirty="0" smtClean="0"/>
              <a:t>If by mistake you take an unmanaged switch and uplink it twice to the network, or to another switch two times, you can also get a network loop, which can bring the whole network to a standstill. </a:t>
            </a:r>
            <a:r>
              <a:rPr lang="en-US" baseline="0" dirty="0" smtClean="0"/>
              <a:t>This is because u</a:t>
            </a:r>
            <a:r>
              <a:rPr lang="en-US" dirty="0" smtClean="0"/>
              <a:t>nmanaged switches also lack protocols such as Spanning</a:t>
            </a:r>
            <a:r>
              <a:rPr lang="en-US" baseline="0" dirty="0" smtClean="0"/>
              <a:t> Tree Protocol, which prevent loops in the network. </a:t>
            </a:r>
            <a:r>
              <a:rPr lang="en-US" dirty="0" smtClean="0"/>
              <a:t>Smart and managed switches prevent all of this by STP and </a:t>
            </a:r>
            <a:r>
              <a:rPr lang="en-US" dirty="0" err="1" smtClean="0"/>
              <a:t>portfast</a:t>
            </a:r>
            <a:r>
              <a:rPr lang="en-US" dirty="0" smtClean="0"/>
              <a:t>.</a:t>
            </a:r>
            <a:endParaRPr lang="en-US" dirty="0"/>
          </a:p>
        </p:txBody>
      </p:sp>
      <p:sp>
        <p:nvSpPr>
          <p:cNvPr id="4" name="Slide Number Placeholder 3"/>
          <p:cNvSpPr>
            <a:spLocks noGrp="1"/>
          </p:cNvSpPr>
          <p:nvPr>
            <p:ph type="sldNum" sz="quarter" idx="10"/>
          </p:nvPr>
        </p:nvSpPr>
        <p:spPr/>
        <p:txBody>
          <a:bodyPr/>
          <a:lstStyle/>
          <a:p>
            <a:fld id="{FD19664E-1FDC-4DAF-9D74-9721D3669328}" type="slidenum">
              <a:rPr lang="en-AU" smtClean="0"/>
              <a:pPr/>
              <a:t>9</a:t>
            </a:fld>
            <a:endParaRPr lang="en-AU"/>
          </a:p>
        </p:txBody>
      </p:sp>
    </p:spTree>
    <p:extLst>
      <p:ext uri="{BB962C8B-B14F-4D97-AF65-F5344CB8AC3E}">
        <p14:creationId xmlns:p14="http://schemas.microsoft.com/office/powerpoint/2010/main" val="3320102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animated bar_static">
    <p:spTree>
      <p:nvGrpSpPr>
        <p:cNvPr id="1" name=""/>
        <p:cNvGrpSpPr/>
        <p:nvPr/>
      </p:nvGrpSpPr>
      <p:grpSpPr>
        <a:xfrm>
          <a:off x="0" y="0"/>
          <a:ext cx="0" cy="0"/>
          <a:chOff x="0" y="0"/>
          <a:chExt cx="0" cy="0"/>
        </a:xfrm>
      </p:grpSpPr>
      <p:sp>
        <p:nvSpPr>
          <p:cNvPr id="62"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baseline="0" dirty="0">
                <a:solidFill>
                  <a:srgbClr val="FF9900"/>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63" name="Title Placeholder 1"/>
          <p:cNvSpPr>
            <a:spLocks noGrp="1"/>
          </p:cNvSpPr>
          <p:nvPr>
            <p:ph type="title" hasCustomPrompt="1"/>
          </p:nvPr>
        </p:nvSpPr>
        <p:spPr>
          <a:xfrm>
            <a:off x="179512" y="2204864"/>
            <a:ext cx="8588861" cy="1630288"/>
          </a:xfrm>
          <a:prstGeom prst="rect">
            <a:avLst/>
          </a:prstGeom>
        </p:spPr>
        <p:txBody>
          <a:bodyPr vert="horz" lIns="82296" tIns="45720" rIns="82296" bIns="45720" rtlCol="0" anchor="b" anchorCtr="0">
            <a:noAutofit/>
          </a:bodyPr>
          <a:lstStyle>
            <a:lvl1pPr>
              <a:defRPr sz="6000" baseline="0"/>
            </a:lvl1pPr>
          </a:lstStyle>
          <a:p>
            <a:r>
              <a:rPr lang="en-US" dirty="0" smtClean="0"/>
              <a:t>Presentation Title Goes Here</a:t>
            </a:r>
            <a:endParaRPr lang="en-US" dirty="0"/>
          </a:p>
        </p:txBody>
      </p:sp>
      <p:pic>
        <p:nvPicPr>
          <p:cNvPr id="64" name="Picture 4" descr="C:\Users\Noopy\Desktop\FT2\Cisco_FT2_PowerPoint_Stripe_2.jpg"/>
          <p:cNvPicPr>
            <a:picLocks noChangeAspect="1" noChangeArrowheads="1"/>
          </p:cNvPicPr>
          <p:nvPr userDrawn="1"/>
        </p:nvPicPr>
        <p:blipFill>
          <a:blip r:embed="rId2" cstate="print"/>
          <a:srcRect/>
          <a:stretch>
            <a:fillRect/>
          </a:stretch>
        </p:blipFill>
        <p:spPr bwMode="auto">
          <a:xfrm>
            <a:off x="324172" y="6334844"/>
            <a:ext cx="8496300" cy="1905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rgbClr val="FF6600"/>
              </a:buClr>
              <a:buFont typeface="Wingdings" pitchFamily="2" charset="2"/>
              <a:buChar char="Ø"/>
              <a:defRPr>
                <a:solidFill>
                  <a:srgbClr val="003399"/>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6C872D4-46B2-4FB5-95A2-27D15086B45B}" type="datetimeFigureOut">
              <a:rPr lang="en-US" smtClean="0"/>
              <a:pPr/>
              <a:t>8/1/11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C3BD3B1-E18F-4D8B-8DAF-6C8BE74CB9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6001834"/>
      </p:ext>
    </p:extLst>
  </p:cSld>
  <p:clrMapOvr>
    <a:masterClrMapping/>
  </p:clrMapOvr>
  <p:transition xmlns:p14="http://schemas.microsoft.com/office/powerpoint/2010/mai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51" y="304800"/>
            <a:ext cx="7435849" cy="83820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793751" y="1600200"/>
            <a:ext cx="7435849" cy="4525963"/>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51" y="1186542"/>
            <a:ext cx="7435849" cy="38100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6372423"/>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4269814057"/>
      </p:ext>
    </p:extLst>
  </p:cSld>
  <p:clrMapOvr>
    <a:masterClrMapping/>
  </p:clrMapOvr>
  <p:transition xmlns:p14="http://schemas.microsoft.com/office/powerpoint/2010/mai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51" y="304800"/>
            <a:ext cx="7435849" cy="83820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793751" y="1600200"/>
            <a:ext cx="7435849" cy="4525963"/>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51" y="1186542"/>
            <a:ext cx="7435849" cy="38100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6372423"/>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2143743451"/>
      </p:ext>
    </p:extLst>
  </p:cSld>
  <p:clrMapOvr>
    <a:masterClrMapping/>
  </p:clrMapOvr>
  <p:transition xmlns:p14="http://schemas.microsoft.com/office/powerpoint/2010/mai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7" name="Picture 2" descr="C:\Users\Noopy\Desktop\FT2\Cisco_FT2_PowerPoint_Background_1.jpg"/>
          <p:cNvPicPr>
            <a:picLocks noChangeAspect="1" noChangeArrowheads="1"/>
          </p:cNvPicPr>
          <p:nvPr userDrawn="1"/>
        </p:nvPicPr>
        <p:blipFill>
          <a:blip r:embed="rId2" cstate="print"/>
          <a:srcRect/>
          <a:stretch>
            <a:fillRect/>
          </a:stretch>
        </p:blipFill>
        <p:spPr bwMode="auto">
          <a:xfrm>
            <a:off x="-36512" y="0"/>
            <a:ext cx="9180512" cy="6858000"/>
          </a:xfrm>
          <a:prstGeom prst="rect">
            <a:avLst/>
          </a:prstGeom>
          <a:noFill/>
        </p:spPr>
      </p:pic>
      <p:sp>
        <p:nvSpPr>
          <p:cNvPr id="30" name="Rounded Rectangle 29"/>
          <p:cNvSpPr/>
          <p:nvPr/>
        </p:nvSpPr>
        <p:spPr>
          <a:xfrm>
            <a:off x="-36512" y="-637720"/>
            <a:ext cx="1729740" cy="8148430"/>
          </a:xfrm>
          <a:prstGeom prst="roundRect">
            <a:avLst>
              <a:gd name="adj" fmla="val 50000"/>
            </a:avLst>
          </a:prstGeom>
          <a:gradFill flip="none" rotWithShape="1">
            <a:gsLst>
              <a:gs pos="52000">
                <a:srgbClr val="003399">
                  <a:alpha val="10000"/>
                </a:srgbClr>
              </a:gs>
              <a:gs pos="70000">
                <a:srgbClr val="FF9900">
                  <a:alpha val="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chemeClr val="bg2">
                  <a:lumMod val="65000"/>
                  <a:alpha val="15000"/>
                </a:schemeClr>
              </a:gs>
              <a:gs pos="100000">
                <a:srgbClr val="FF9900">
                  <a:alpha val="9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6585483" y="-2913279"/>
            <a:ext cx="1729740" cy="8148430"/>
          </a:xfrm>
          <a:prstGeom prst="roundRect">
            <a:avLst>
              <a:gd name="adj" fmla="val 50000"/>
            </a:avLst>
          </a:prstGeom>
          <a:gradFill flip="none" rotWithShape="1">
            <a:gsLst>
              <a:gs pos="0">
                <a:schemeClr val="accent6">
                  <a:lumMod val="75000"/>
                  <a:alpha val="36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8105451" y="5699195"/>
            <a:ext cx="1729740" cy="8148430"/>
          </a:xfrm>
          <a:prstGeom prst="roundRect">
            <a:avLst>
              <a:gd name="adj" fmla="val 50000"/>
            </a:avLst>
          </a:prstGeom>
          <a:gradFill flip="none" rotWithShape="1">
            <a:gsLst>
              <a:gs pos="0">
                <a:schemeClr val="accent6">
                  <a:lumMod val="75000"/>
                  <a:alpha val="15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chemeClr val="bg2">
                  <a:lumMod val="65000"/>
                  <a:alpha val="10000"/>
                </a:schemeClr>
              </a:gs>
              <a:gs pos="100000">
                <a:schemeClr val="bg2">
                  <a:lumMod val="95000"/>
                  <a:alpha val="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lumMod val="85000"/>
                  </a:schemeClr>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rgbClr val="FF9900"/>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441345"/>
            <a:ext cx="8578850" cy="4527655"/>
          </a:xfrm>
        </p:spPr>
        <p:txBody>
          <a:bodyPr/>
          <a:lstStyle>
            <a:lvl1pPr>
              <a:lnSpc>
                <a:spcPct val="95000"/>
              </a:lnSpc>
              <a:spcBef>
                <a:spcPts val="1480"/>
              </a:spcBef>
              <a:buClr>
                <a:srgbClr val="FF6600"/>
              </a:buClr>
              <a:buFont typeface="Wingdings" pitchFamily="2" charset="2"/>
              <a:buChar char="Ø"/>
              <a:defRPr sz="2200">
                <a:solidFill>
                  <a:srgbClr val="003399"/>
                </a:solidFill>
                <a:latin typeface="+mj-lt"/>
              </a:defRPr>
            </a:lvl1pPr>
            <a:lvl2pPr>
              <a:lnSpc>
                <a:spcPct val="95000"/>
              </a:lnSpc>
              <a:spcBef>
                <a:spcPts val="600"/>
              </a:spcBef>
              <a:defRPr>
                <a:solidFill>
                  <a:srgbClr val="333333"/>
                </a:solidFill>
                <a:latin typeface="+mj-lt"/>
              </a:defRPr>
            </a:lvl2pPr>
            <a:lvl3pPr>
              <a:defRPr>
                <a:solidFill>
                  <a:srgbClr val="333333"/>
                </a:solidFill>
                <a:latin typeface="+mj-lt"/>
              </a:defRPr>
            </a:lvl3pPr>
            <a:lvl4pPr>
              <a:defRPr>
                <a:solidFill>
                  <a:srgbClr val="333333"/>
                </a:solidFill>
                <a:latin typeface="+mj-lt"/>
              </a:defRPr>
            </a:lvl4pPr>
            <a:lvl5pPr>
              <a:defRPr>
                <a:solidFill>
                  <a:srgbClr val="33333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1"/>
          <p:cNvSpPr>
            <a:spLocks noGrp="1"/>
          </p:cNvSpPr>
          <p:nvPr>
            <p:ph type="title" hasCustomPrompt="1"/>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_Heavy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22425" cy="4965700"/>
          </a:xfrm>
        </p:spPr>
        <p:txBody>
          <a:bodyPr>
            <a:normAutofit/>
          </a:bodyPr>
          <a:lstStyle>
            <a:lvl1pPr>
              <a:lnSpc>
                <a:spcPct val="95000"/>
              </a:lnSpc>
              <a:spcBef>
                <a:spcPts val="1480"/>
              </a:spcBef>
              <a:buClr>
                <a:srgbClr val="FF6600"/>
              </a:buClr>
              <a:buFont typeface="Wingdings" pitchFamily="2" charset="2"/>
              <a:buChar char="Ø"/>
              <a:defRPr sz="1800">
                <a:solidFill>
                  <a:srgbClr val="003399"/>
                </a:solidFill>
                <a:latin typeface="+mj-lt"/>
              </a:defRPr>
            </a:lvl1pPr>
            <a:lvl2pPr>
              <a:lnSpc>
                <a:spcPct val="95000"/>
              </a:lnSpc>
              <a:spcBef>
                <a:spcPts val="600"/>
              </a:spcBef>
              <a:defRPr sz="1400">
                <a:solidFill>
                  <a:srgbClr val="333333"/>
                </a:solidFill>
                <a:latin typeface="+mj-lt"/>
              </a:defRPr>
            </a:lvl2pPr>
            <a:lvl3pPr>
              <a:defRPr sz="1200">
                <a:solidFill>
                  <a:srgbClr val="333333"/>
                </a:solidFill>
                <a:latin typeface="+mj-lt"/>
              </a:defRPr>
            </a:lvl3pPr>
            <a:lvl4pPr>
              <a:defRPr sz="1100">
                <a:solidFill>
                  <a:srgbClr val="333333"/>
                </a:solidFill>
                <a:latin typeface="+mj-lt"/>
              </a:defRPr>
            </a:lvl4pPr>
            <a:lvl5pPr>
              <a:defRPr sz="1100">
                <a:solidFill>
                  <a:srgbClr val="33333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buClr>
                <a:srgbClr val="FF6600"/>
              </a:buClr>
              <a:buFont typeface="Wingdings" pitchFamily="2" charset="2"/>
              <a:buChar char="Ø"/>
              <a:defRPr sz="1800">
                <a:solidFill>
                  <a:srgbClr val="003399"/>
                </a:solidFill>
                <a:latin typeface="+mj-lt"/>
              </a:defRPr>
            </a:lvl1pPr>
            <a:lvl2pPr>
              <a:lnSpc>
                <a:spcPct val="95000"/>
              </a:lnSpc>
              <a:spcBef>
                <a:spcPts val="600"/>
              </a:spcBef>
              <a:defRPr sz="1400">
                <a:solidFill>
                  <a:srgbClr val="333333"/>
                </a:solidFill>
                <a:latin typeface="+mj-lt"/>
              </a:defRPr>
            </a:lvl2pPr>
            <a:lvl3pPr>
              <a:defRPr sz="1200">
                <a:solidFill>
                  <a:srgbClr val="333333"/>
                </a:solidFill>
                <a:latin typeface="+mj-lt"/>
              </a:defRPr>
            </a:lvl3pPr>
            <a:lvl4pPr>
              <a:defRPr sz="1100">
                <a:solidFill>
                  <a:srgbClr val="333333"/>
                </a:solidFill>
                <a:latin typeface="+mj-lt"/>
              </a:defRPr>
            </a:lvl4pPr>
            <a:lvl5pPr>
              <a:defRPr sz="1100">
                <a:solidFill>
                  <a:srgbClr val="33333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1"/>
          <p:cNvSpPr txBox="1">
            <a:spLocks/>
          </p:cNvSpPr>
          <p:nvPr userDrawn="1"/>
        </p:nvSpPr>
        <p:spPr>
          <a:xfrm>
            <a:off x="251520" y="332656"/>
            <a:ext cx="8588861" cy="838200"/>
          </a:xfrm>
          <a:prstGeom prst="rect">
            <a:avLst/>
          </a:prstGeom>
        </p:spPr>
        <p:txBody>
          <a:bodyPr vert="horz" lIns="82296" tIns="45720" rIns="82296" bIns="45720" rtlCol="0" anchor="b" anchorCtr="0">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rPr>
              <a:t>Slide Title Goes Here</a:t>
            </a:r>
            <a:endParaRPr kumimoji="0" lang="en-US" sz="3600" b="0" i="0" u="none" strike="noStrike" kern="1200" cap="none" spc="-100" normalizeH="0" baseline="0" noProof="0" dirty="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buClr>
                <a:srgbClr val="FF6600"/>
              </a:buClr>
              <a:buFont typeface="Wingdings" pitchFamily="2" charset="2"/>
              <a:buChar char="Ø"/>
              <a:defRPr sz="2200">
                <a:solidFill>
                  <a:srgbClr val="003399"/>
                </a:solidFill>
                <a:latin typeface="+mj-lt"/>
              </a:defRPr>
            </a:lvl1pPr>
            <a:lvl2pPr>
              <a:lnSpc>
                <a:spcPct val="95000"/>
              </a:lnSpc>
              <a:spcBef>
                <a:spcPts val="600"/>
              </a:spcBef>
              <a:defRPr>
                <a:solidFill>
                  <a:srgbClr val="333333"/>
                </a:solidFill>
                <a:latin typeface="+mj-lt"/>
              </a:defRPr>
            </a:lvl2pPr>
            <a:lvl3pPr>
              <a:defRPr>
                <a:solidFill>
                  <a:srgbClr val="333333"/>
                </a:solidFill>
                <a:latin typeface="+mj-lt"/>
              </a:defRPr>
            </a:lvl3pPr>
            <a:lvl4pPr>
              <a:defRPr>
                <a:solidFill>
                  <a:srgbClr val="333333"/>
                </a:solidFill>
                <a:latin typeface="+mj-lt"/>
              </a:defRPr>
            </a:lvl4pPr>
            <a:lvl5pPr>
              <a:defRPr>
                <a:solidFill>
                  <a:srgbClr val="33333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1" hasCustomPrompt="1"/>
          </p:nvPr>
        </p:nvSpPr>
        <p:spPr>
          <a:xfrm>
            <a:off x="5221224" y="1747683"/>
            <a:ext cx="3236976" cy="978729"/>
          </a:xfrm>
        </p:spPr>
        <p:txBody>
          <a:bodyPr>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2000" b="0" i="0" u="none" strike="noStrike" kern="1200" cap="none" spc="-100" normalizeH="0" baseline="0" noProof="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a:t>
            </a:r>
            <a: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n-ea"/>
                <a:cs typeface="+mn-cs"/>
              </a:rPr>
              <a:t>This is a sample quote</a:t>
            </a:r>
            <a:r>
              <a:rPr lang="en-US" dirty="0" smtClean="0"/>
              <a:t>”</a:t>
            </a:r>
          </a:p>
        </p:txBody>
      </p:sp>
      <p:sp>
        <p:nvSpPr>
          <p:cNvPr id="8" name="Text Placeholder 11"/>
          <p:cNvSpPr>
            <a:spLocks noGrp="1"/>
          </p:cNvSpPr>
          <p:nvPr>
            <p:ph type="body" sz="quarter" idx="13" hasCustomPrompt="1"/>
          </p:nvPr>
        </p:nvSpPr>
        <p:spPr>
          <a:xfrm>
            <a:off x="5310432" y="4735551"/>
            <a:ext cx="3236976" cy="338554"/>
          </a:xfrm>
          <a:noFill/>
        </p:spPr>
        <p:txBody>
          <a:bodyPr vert="horz" wrap="square" lIns="91440" tIns="45720" rIns="91440" bIns="45720" rtlCol="0">
            <a:spAutoFit/>
          </a:bodyPr>
          <a:lstStyle>
            <a:lvl1pPr marL="114300" marR="0" indent="-114300" algn="l" defTabSz="914400" rtl="0" eaLnBrk="1" fontAlgn="auto" latinLnBrk="0" hangingPunct="1">
              <a:lnSpc>
                <a:spcPct val="100000"/>
              </a:lnSpc>
              <a:spcBef>
                <a:spcPts val="0"/>
              </a:spcBef>
              <a:spcAft>
                <a:spcPts val="0"/>
              </a:spcAft>
              <a:buClrTx/>
              <a:buSzTx/>
              <a:buFontTx/>
              <a:buNone/>
              <a:tabLst/>
              <a:defRPr kumimoji="0" lang="en-US" sz="1600" b="0" i="0" u="none" strike="noStrike" kern="1200" cap="none" spc="0" normalizeH="0" baseline="0" noProof="0">
                <a:ln>
                  <a:noFill/>
                </a:ln>
                <a:solidFill>
                  <a:srgbClr val="FFFFFF">
                    <a:lumMod val="50000"/>
                  </a:srgbClr>
                </a:solidFill>
                <a:effectLst/>
                <a:uLnTx/>
                <a:uFillTx/>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marL="114300" marR="0" lvl="0" indent="-11430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FFFFFF">
                    <a:lumMod val="50000"/>
                  </a:srgbClr>
                </a:solidFill>
                <a:effectLst/>
                <a:uLnTx/>
                <a:uFillTx/>
                <a:latin typeface="Ciscolight" pitchFamily="2" charset="0"/>
                <a:ea typeface="+mn-ea"/>
                <a:cs typeface="+mn-cs"/>
              </a:rPr>
              <a:t>Source Name</a:t>
            </a:r>
          </a:p>
        </p:txBody>
      </p:sp>
      <p:sp>
        <p:nvSpPr>
          <p:cNvPr id="11"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7"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9" name="Picture 18" descr="CIS4649_UCS_perfect_PP_divider.png"/>
          <p:cNvPicPr>
            <a:picLocks noChangeAspect="1"/>
          </p:cNvPicPr>
          <p:nvPr userDrawn="1"/>
        </p:nvPicPr>
        <p:blipFill>
          <a:blip r:embed="rId2" cstate="print"/>
          <a:stretch>
            <a:fillRect/>
          </a:stretch>
        </p:blipFill>
        <p:spPr>
          <a:xfrm rot="5400000">
            <a:off x="4427984" y="2204863"/>
            <a:ext cx="144016" cy="8496944"/>
          </a:xfrm>
          <a:prstGeom prst="rect">
            <a:avLst/>
          </a:prstGeom>
        </p:spPr>
      </p:pic>
      <p:sp>
        <p:nvSpPr>
          <p:cNvPr id="20" name="Title Placeholder 1"/>
          <p:cNvSpPr txBox="1">
            <a:spLocks/>
          </p:cNvSpPr>
          <p:nvPr userDrawn="1"/>
        </p:nvSpPr>
        <p:spPr>
          <a:xfrm>
            <a:off x="251520" y="332656"/>
            <a:ext cx="8588861" cy="838200"/>
          </a:xfrm>
          <a:prstGeom prst="rect">
            <a:avLst/>
          </a:prstGeom>
        </p:spPr>
        <p:txBody>
          <a:bodyPr vert="horz" lIns="82296" tIns="45720" rIns="82296" bIns="45720" rtlCol="0" anchor="b" anchorCtr="0">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rPr>
              <a:t>Slide Title Goes Here</a:t>
            </a:r>
            <a:endParaRPr kumimoji="0" lang="en-US" sz="3600" b="0" i="0" u="none" strike="noStrike" kern="1200" cap="none" spc="-100" normalizeH="0" baseline="0" noProof="0" dirty="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_Title only">
    <p:spTree>
      <p:nvGrpSpPr>
        <p:cNvPr id="1" name=""/>
        <p:cNvGrpSpPr/>
        <p:nvPr/>
      </p:nvGrpSpPr>
      <p:grpSpPr>
        <a:xfrm>
          <a:off x="0" y="0"/>
          <a:ext cx="0" cy="0"/>
          <a:chOff x="0" y="0"/>
          <a:chExt cx="0" cy="0"/>
        </a:xfrm>
      </p:grpSpPr>
      <p:sp>
        <p:nvSpPr>
          <p:cNvPr id="5" name="Title Placeholder 1"/>
          <p:cNvSpPr>
            <a:spLocks noGrp="1"/>
          </p:cNvSpPr>
          <p:nvPr>
            <p:ph type="title" hasCustomPrompt="1"/>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23"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9" name="Text Placeholder 8"/>
          <p:cNvSpPr>
            <a:spLocks noGrp="1"/>
          </p:cNvSpPr>
          <p:nvPr>
            <p:ph type="body" sz="quarter" idx="11" hasCustomPrompt="1"/>
          </p:nvPr>
        </p:nvSpPr>
        <p:spPr>
          <a:xfrm>
            <a:off x="219455" y="1600200"/>
            <a:ext cx="4142232" cy="4526280"/>
          </a:xfrm>
          <a:prstGeom prst="rect">
            <a:avLst/>
          </a:prstGeom>
        </p:spPr>
        <p:txBody>
          <a:bodyPr/>
          <a:lstStyle>
            <a:lvl1pPr marL="0" indent="0">
              <a:buNone/>
              <a:defRPr>
                <a:solidFill>
                  <a:schemeClr val="tx2"/>
                </a:solidFill>
                <a:latin typeface="+mj-lt"/>
              </a:defRPr>
            </a:lvl1pPr>
            <a:lvl2pPr marL="635000" indent="-228600">
              <a:buClr>
                <a:srgbClr val="FF6600"/>
              </a:buClr>
              <a:buFont typeface="Wingdings" pitchFamily="2" charset="2"/>
              <a:buChar char="Ø"/>
              <a:tabLst/>
              <a:defRPr>
                <a:solidFill>
                  <a:schemeClr val="tx2"/>
                </a:solidFill>
                <a:latin typeface="+mj-lt"/>
              </a:defRPr>
            </a:lvl2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1F497D"/>
                </a:solidFill>
                <a:effectLst/>
                <a:uLnTx/>
                <a:uFillTx/>
                <a:latin typeface="Arial"/>
              </a:rPr>
              <a:t>Body copy uses sentence capital letters only, size 20, left aligned</a:t>
            </a:r>
          </a:p>
          <a:p>
            <a:pPr marL="635000" marR="0" lvl="1" indent="-228600" defTabSz="914400" eaLnBrk="1" fontAlgn="auto" latinLnBrk="0" hangingPunct="1">
              <a:lnSpc>
                <a:spcPct val="100000"/>
              </a:lnSpc>
              <a:spcBef>
                <a:spcPts val="0"/>
              </a:spcBef>
              <a:spcAft>
                <a:spcPts val="0"/>
              </a:spcAft>
              <a:buClr>
                <a:srgbClr val="4BACC6"/>
              </a:buClr>
              <a:buSzTx/>
              <a:buFont typeface="Arial" pitchFamily="34" charset="0"/>
              <a:buChar char="•"/>
              <a:tabLst/>
              <a:defRPr/>
            </a:pPr>
            <a:r>
              <a:rPr kumimoji="0" lang="en-US" sz="1800" b="0" i="0" u="none" strike="noStrike" kern="0" cap="none" spc="0" normalizeH="0" baseline="0" noProof="0" dirty="0" smtClean="0">
                <a:ln>
                  <a:noFill/>
                </a:ln>
                <a:solidFill>
                  <a:srgbClr val="1F497D"/>
                </a:solidFill>
                <a:effectLst/>
                <a:uLnTx/>
                <a:uFillTx/>
                <a:latin typeface="Arial"/>
              </a:rPr>
              <a:t>Sub-bullets are size 18 </a:t>
            </a:r>
            <a:br>
              <a:rPr kumimoji="0" lang="en-US" sz="1800" b="0" i="0" u="none" strike="noStrike" kern="0" cap="none" spc="0" normalizeH="0" baseline="0" noProof="0" dirty="0" smtClean="0">
                <a:ln>
                  <a:noFill/>
                </a:ln>
                <a:solidFill>
                  <a:srgbClr val="1F497D"/>
                </a:solidFill>
                <a:effectLst/>
                <a:uLnTx/>
                <a:uFillTx/>
                <a:latin typeface="Arial"/>
              </a:rPr>
            </a:br>
            <a:r>
              <a:rPr kumimoji="0" lang="en-US" sz="1800" b="0" i="0" u="none" strike="noStrike" kern="0" cap="none" spc="0" normalizeH="0" baseline="0" noProof="0" dirty="0" smtClean="0">
                <a:ln>
                  <a:noFill/>
                </a:ln>
                <a:solidFill>
                  <a:srgbClr val="1F497D"/>
                </a:solidFill>
                <a:effectLst/>
                <a:uLnTx/>
                <a:uFillTx/>
                <a:latin typeface="Arial"/>
              </a:rPr>
              <a:t>and indented</a:t>
            </a:r>
          </a:p>
          <a:p>
            <a:pPr marL="635000" marR="0" lvl="1" indent="-228600" defTabSz="914400" eaLnBrk="1" fontAlgn="auto" latinLnBrk="0" hangingPunct="1">
              <a:lnSpc>
                <a:spcPct val="100000"/>
              </a:lnSpc>
              <a:spcBef>
                <a:spcPts val="0"/>
              </a:spcBef>
              <a:spcAft>
                <a:spcPts val="0"/>
              </a:spcAft>
              <a:buClr>
                <a:srgbClr val="4BACC6"/>
              </a:buClr>
              <a:buSzTx/>
              <a:buFont typeface="Arial" pitchFamily="34" charset="0"/>
              <a:buChar char="•"/>
              <a:tabLst/>
              <a:defRPr/>
            </a:pPr>
            <a:r>
              <a:rPr kumimoji="0" lang="en-US" sz="1800" b="0" i="0" u="none" strike="noStrike" kern="0" cap="none" spc="0" normalizeH="0" baseline="0" noProof="0" dirty="0" smtClean="0">
                <a:ln>
                  <a:noFill/>
                </a:ln>
                <a:solidFill>
                  <a:srgbClr val="1F497D"/>
                </a:solidFill>
                <a:effectLst/>
                <a:uLnTx/>
                <a:uFillTx/>
                <a:latin typeface="Arial"/>
              </a:rPr>
              <a:t>Hyperlink: www.cisco.com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1F497D"/>
                </a:solidFill>
                <a:effectLst/>
                <a:uLnTx/>
                <a:uFillTx/>
                <a:latin typeface="Arial"/>
              </a:rPr>
              <a:t>Use Cisco highlight color, bold, or both when emphasizing words, </a:t>
            </a:r>
            <a:br>
              <a:rPr kumimoji="0" lang="en-US" sz="1800" b="0" i="0" u="none" strike="noStrike" kern="0" cap="none" spc="0" normalizeH="0" baseline="0" noProof="0" dirty="0" smtClean="0">
                <a:ln>
                  <a:noFill/>
                </a:ln>
                <a:solidFill>
                  <a:srgbClr val="1F497D"/>
                </a:solidFill>
                <a:effectLst/>
                <a:uLnTx/>
                <a:uFillTx/>
                <a:latin typeface="Arial"/>
              </a:rPr>
            </a:br>
            <a:r>
              <a:rPr kumimoji="0" lang="en-US" sz="1800" b="0" i="0" u="none" strike="noStrike" kern="0" cap="none" spc="0" normalizeH="0" baseline="0" noProof="0" dirty="0" smtClean="0">
                <a:ln>
                  <a:noFill/>
                </a:ln>
                <a:solidFill>
                  <a:srgbClr val="1F497D"/>
                </a:solidFill>
                <a:effectLst/>
                <a:uLnTx/>
                <a:uFillTx/>
                <a:latin typeface="Arial"/>
              </a:rPr>
              <a:t>do not italicize; use yellow on the </a:t>
            </a:r>
            <a:br>
              <a:rPr kumimoji="0" lang="en-US" sz="1800" b="0" i="0" u="none" strike="noStrike" kern="0" cap="none" spc="0" normalizeH="0" baseline="0" noProof="0" dirty="0" smtClean="0">
                <a:ln>
                  <a:noFill/>
                </a:ln>
                <a:solidFill>
                  <a:srgbClr val="1F497D"/>
                </a:solidFill>
                <a:effectLst/>
                <a:uLnTx/>
                <a:uFillTx/>
                <a:latin typeface="Arial"/>
              </a:rPr>
            </a:br>
            <a:r>
              <a:rPr kumimoji="0" lang="en-US" sz="1800" b="0" i="0" u="none" strike="noStrike" kern="0" cap="none" spc="0" normalizeH="0" baseline="0" noProof="0" dirty="0" smtClean="0">
                <a:ln>
                  <a:noFill/>
                </a:ln>
                <a:solidFill>
                  <a:srgbClr val="1F497D"/>
                </a:solidFill>
                <a:effectLst/>
                <a:uLnTx/>
                <a:uFillTx/>
                <a:latin typeface="Arial"/>
              </a:rPr>
              <a:t>black template and red for the white template</a:t>
            </a:r>
          </a:p>
        </p:txBody>
      </p:sp>
      <p:sp>
        <p:nvSpPr>
          <p:cNvPr id="20" name="Text Placeholder 11"/>
          <p:cNvSpPr>
            <a:spLocks noGrp="1"/>
          </p:cNvSpPr>
          <p:nvPr>
            <p:ph type="body" sz="quarter" idx="12" hasCustomPrompt="1"/>
          </p:nvPr>
        </p:nvSpPr>
        <p:spPr>
          <a:xfrm>
            <a:off x="4818888" y="1600200"/>
            <a:ext cx="4005072" cy="4526280"/>
          </a:xfrm>
          <a:prstGeom prst="rect">
            <a:avLst/>
          </a:prstGeo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4F81BD"/>
                </a:solidFill>
                <a:effectLst/>
                <a:uLnTx/>
                <a:uFillTx/>
                <a:latin typeface="Arial"/>
              </a:rPr>
              <a:t>Body copy uses sentence capital letters only, size 20, left aligned</a:t>
            </a:r>
          </a:p>
          <a:p>
            <a:pPr marL="635000" marR="0" lvl="1" indent="-228600" defTabSz="914400" eaLnBrk="1" fontAlgn="auto" latinLnBrk="0" hangingPunct="1">
              <a:lnSpc>
                <a:spcPct val="100000"/>
              </a:lnSpc>
              <a:spcBef>
                <a:spcPts val="0"/>
              </a:spcBef>
              <a:spcAft>
                <a:spcPts val="0"/>
              </a:spcAft>
              <a:buClr>
                <a:srgbClr val="4F81BD">
                  <a:lumMod val="40000"/>
                  <a:lumOff val="60000"/>
                </a:srgbClr>
              </a:buClr>
              <a:buSzTx/>
              <a:buFont typeface="Arial" pitchFamily="34" charset="0"/>
              <a:buChar char="•"/>
              <a:tabLst/>
              <a:defRPr/>
            </a:pPr>
            <a:r>
              <a:rPr kumimoji="0" lang="en-US" sz="1800" b="0" i="0" u="none" strike="noStrike" kern="0" cap="none" spc="0" normalizeH="0" baseline="0" noProof="0" dirty="0" smtClean="0">
                <a:ln>
                  <a:noFill/>
                </a:ln>
                <a:solidFill>
                  <a:srgbClr val="4F81BD"/>
                </a:solidFill>
                <a:effectLst/>
                <a:uLnTx/>
                <a:uFillTx/>
                <a:latin typeface="Arial"/>
              </a:rPr>
              <a:t>Sub-bullets are size 18 </a:t>
            </a:r>
            <a:br>
              <a:rPr kumimoji="0" lang="en-US" sz="1800" b="0" i="0" u="none" strike="noStrike" kern="0" cap="none" spc="0" normalizeH="0" baseline="0" noProof="0" dirty="0" smtClean="0">
                <a:ln>
                  <a:noFill/>
                </a:ln>
                <a:solidFill>
                  <a:srgbClr val="4F81BD"/>
                </a:solidFill>
                <a:effectLst/>
                <a:uLnTx/>
                <a:uFillTx/>
                <a:latin typeface="Arial"/>
              </a:rPr>
            </a:br>
            <a:r>
              <a:rPr kumimoji="0" lang="en-US" sz="1800" b="0" i="0" u="none" strike="noStrike" kern="0" cap="none" spc="0" normalizeH="0" baseline="0" noProof="0" dirty="0" smtClean="0">
                <a:ln>
                  <a:noFill/>
                </a:ln>
                <a:solidFill>
                  <a:srgbClr val="4F81BD"/>
                </a:solidFill>
                <a:effectLst/>
                <a:uLnTx/>
                <a:uFillTx/>
                <a:latin typeface="Arial"/>
              </a:rPr>
              <a:t>and indented</a:t>
            </a:r>
          </a:p>
          <a:p>
            <a:pPr marL="635000" marR="0" lvl="1" indent="-228600" defTabSz="914400" eaLnBrk="1" fontAlgn="auto" latinLnBrk="0" hangingPunct="1">
              <a:lnSpc>
                <a:spcPct val="100000"/>
              </a:lnSpc>
              <a:spcBef>
                <a:spcPts val="0"/>
              </a:spcBef>
              <a:spcAft>
                <a:spcPts val="0"/>
              </a:spcAft>
              <a:buClr>
                <a:srgbClr val="4F81BD">
                  <a:lumMod val="40000"/>
                  <a:lumOff val="60000"/>
                </a:srgbClr>
              </a:buClr>
              <a:buSzTx/>
              <a:buFont typeface="Arial" pitchFamily="34" charset="0"/>
              <a:buChar char="•"/>
              <a:tabLst/>
              <a:defRPr/>
            </a:pPr>
            <a:r>
              <a:rPr kumimoji="0" lang="en-US" sz="1800" b="0" i="0" u="none" strike="noStrike" kern="0" cap="none" spc="0" normalizeH="0" baseline="0" noProof="0" dirty="0" smtClean="0">
                <a:ln>
                  <a:noFill/>
                </a:ln>
                <a:solidFill>
                  <a:srgbClr val="4F81BD"/>
                </a:solidFill>
                <a:effectLst/>
                <a:uLnTx/>
                <a:uFillTx/>
                <a:latin typeface="Arial"/>
              </a:rPr>
              <a:t>Hyperlink: www.cisco.com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4F81BD"/>
                </a:solidFill>
                <a:effectLst/>
                <a:uLnTx/>
                <a:uFillTx/>
                <a:latin typeface="Arial"/>
              </a:rPr>
              <a:t>Use Cisco highlight color, bold, or both when emphasizing words, do not italicize; use yellow on the black template and red for the white template</a:t>
            </a:r>
          </a:p>
        </p:txBody>
      </p:sp>
      <p:pic>
        <p:nvPicPr>
          <p:cNvPr id="24" name="Picture 23" descr="CIS4649_UCS_perfect_PP_divider.png"/>
          <p:cNvPicPr>
            <a:picLocks noChangeAspect="1"/>
          </p:cNvPicPr>
          <p:nvPr userDrawn="1"/>
        </p:nvPicPr>
        <p:blipFill>
          <a:blip r:embed="rId2" cstate="print"/>
          <a:stretch>
            <a:fillRect/>
          </a:stretch>
        </p:blipFill>
        <p:spPr>
          <a:xfrm>
            <a:off x="4572000" y="404664"/>
            <a:ext cx="72008" cy="5729312"/>
          </a:xfrm>
          <a:prstGeom prst="rect">
            <a:avLst/>
          </a:prstGeom>
        </p:spPr>
      </p:pic>
      <p:sp>
        <p:nvSpPr>
          <p:cNvPr id="25" name="Title Placeholder 1"/>
          <p:cNvSpPr>
            <a:spLocks noGrp="1"/>
          </p:cNvSpPr>
          <p:nvPr>
            <p:ph type="title" hasCustomPrompt="1"/>
          </p:nvPr>
        </p:nvSpPr>
        <p:spPr>
          <a:xfrm>
            <a:off x="301710" y="403009"/>
            <a:ext cx="3190170" cy="1009767"/>
          </a:xfrm>
          <a:prstGeom prst="rect">
            <a:avLst/>
          </a:prstGeom>
        </p:spPr>
        <p:txBody>
          <a:bodyPr vert="horz" lIns="82296" tIns="45720" rIns="82296" bIns="45720" rtlCol="0" anchor="b" anchorCtr="0">
            <a:noAutofit/>
          </a:bodyPr>
          <a:lstStyle>
            <a:lvl1pPr>
              <a:defRPr baseline="0"/>
            </a:lvl1pPr>
          </a:lstStyle>
          <a:p>
            <a:r>
              <a:rPr lang="en-US" dirty="0" smtClean="0"/>
              <a:t>Two Column </a:t>
            </a:r>
            <a:br>
              <a:rPr lang="en-US" dirty="0" smtClean="0"/>
            </a:br>
            <a:r>
              <a:rPr lang="en-US" dirty="0" smtClean="0"/>
              <a:t>Title Left</a:t>
            </a:r>
            <a:endParaRPr lang="en-US" dirty="0"/>
          </a:p>
        </p:txBody>
      </p:sp>
      <p:sp>
        <p:nvSpPr>
          <p:cNvPr id="34" name="Text Placeholder 33"/>
          <p:cNvSpPr>
            <a:spLocks noGrp="1"/>
          </p:cNvSpPr>
          <p:nvPr>
            <p:ph type="body" sz="quarter" idx="13" hasCustomPrompt="1"/>
          </p:nvPr>
        </p:nvSpPr>
        <p:spPr>
          <a:xfrm>
            <a:off x="5148263" y="333374"/>
            <a:ext cx="3527425" cy="1079401"/>
          </a:xfrm>
        </p:spPr>
        <p:txBody>
          <a:bodyPr>
            <a:noAutofit/>
          </a:bodyPr>
          <a:lstStyle>
            <a:lvl1pPr marL="0" indent="0">
              <a:spcBef>
                <a:spcPts val="0"/>
              </a:spcBef>
              <a:buNone/>
              <a:defRPr sz="1200"/>
            </a:lvl1pPr>
          </a:lstStyle>
          <a:p>
            <a:pPr lvl="0"/>
            <a: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rPr>
              <a:t>Two Column </a:t>
            </a:r>
            <a:b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rPr>
            </a:br>
            <a:r>
              <a:rPr kumimoji="0" lang="en-US" sz="3600" b="0" i="0" u="none" strike="noStrike" kern="1200" cap="none" spc="-100" normalizeH="0" baseline="0" noProof="0" dirty="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latin typeface="+mj-lt"/>
                <a:ea typeface="+mj-ea"/>
                <a:cs typeface="+mj-cs"/>
              </a:rPr>
              <a:t>Title Right</a:t>
            </a:r>
            <a:endParaRPr lang="en-AU"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hasCustomPrompt="1"/>
          </p:nvPr>
        </p:nvSpPr>
        <p:spPr>
          <a:xfrm>
            <a:off x="244475" y="1600200"/>
            <a:ext cx="2622550" cy="4391025"/>
          </a:xfrm>
        </p:spPr>
        <p:txBody>
          <a:bodyPr/>
          <a:lstStyle>
            <a:lvl1pPr>
              <a:buClr>
                <a:srgbClr val="FF6600"/>
              </a:buClr>
              <a:buFont typeface="Wingdings" pitchFamily="2" charset="2"/>
              <a:buChar char="Ø"/>
              <a:defRPr sz="2000">
                <a:solidFill>
                  <a:srgbClr val="003399"/>
                </a:solidFill>
                <a:latin typeface="+mj-lt"/>
                <a:cs typeface="Arial" pitchFamily="34" charset="0"/>
              </a:defRPr>
            </a:lvl1pPr>
            <a:lvl2pPr>
              <a:defRPr>
                <a:solidFill>
                  <a:srgbClr val="333333"/>
                </a:solidFill>
                <a:latin typeface="+mj-lt"/>
                <a:cs typeface="Arial" pitchFamily="34" charset="0"/>
              </a:defRPr>
            </a:lvl2pPr>
            <a:lvl3pPr>
              <a:defRPr>
                <a:solidFill>
                  <a:srgbClr val="333333"/>
                </a:solidFill>
                <a:latin typeface="+mj-lt"/>
                <a:cs typeface="Arial" pitchFamily="34" charset="0"/>
              </a:defRPr>
            </a:lvl3pPr>
            <a:lvl4pPr>
              <a:defRPr>
                <a:solidFill>
                  <a:srgbClr val="333333"/>
                </a:solidFill>
                <a:latin typeface="+mj-lt"/>
                <a:cs typeface="Arial" pitchFamily="34" charset="0"/>
              </a:defRPr>
            </a:lvl4pPr>
            <a:lvl5pPr>
              <a:defRPr>
                <a:solidFill>
                  <a:srgbClr val="333333"/>
                </a:solidFill>
                <a:latin typeface="+mj-lt"/>
                <a:cs typeface="Arial" pitchFamily="34" charset="0"/>
              </a:defRPr>
            </a:lvl5pPr>
          </a:lstStyle>
          <a:p>
            <a:pPr lvl="0"/>
            <a:r>
              <a:rPr kumimoji="0" lang="en-US" sz="1800" b="0" i="0" u="none" strike="noStrike" kern="0" cap="none" spc="0" normalizeH="0" baseline="0" noProof="0" dirty="0" smtClean="0">
                <a:ln>
                  <a:noFill/>
                </a:ln>
                <a:solidFill>
                  <a:srgbClr val="1F497D"/>
                </a:solidFill>
                <a:effectLst/>
                <a:uLnTx/>
                <a:uFillTx/>
                <a:latin typeface="+mj-lt"/>
              </a:rPr>
              <a:t>Second level </a:t>
            </a:r>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2"/>
          <p:cNvSpPr>
            <a:spLocks noGrp="1"/>
          </p:cNvSpPr>
          <p:nvPr>
            <p:ph type="body" sz="quarter" idx="15" hasCustomPrompt="1"/>
          </p:nvPr>
        </p:nvSpPr>
        <p:spPr>
          <a:xfrm>
            <a:off x="3292474" y="1600200"/>
            <a:ext cx="2593975" cy="4362450"/>
          </a:xfrm>
        </p:spPr>
        <p:txBody>
          <a:bodyPr/>
          <a:lstStyle>
            <a:lvl1pPr>
              <a:buClr>
                <a:srgbClr val="FF6600"/>
              </a:buClr>
              <a:buFont typeface="Wingdings" pitchFamily="2" charset="2"/>
              <a:buChar char="Ø"/>
              <a:defRPr sz="2000">
                <a:solidFill>
                  <a:srgbClr val="003399"/>
                </a:solidFill>
                <a:latin typeface="+mj-lt"/>
                <a:cs typeface="Arial" pitchFamily="34" charset="0"/>
              </a:defRPr>
            </a:lvl1pPr>
            <a:lvl2pPr>
              <a:defRPr>
                <a:solidFill>
                  <a:srgbClr val="333333"/>
                </a:solidFill>
                <a:latin typeface="+mj-lt"/>
                <a:cs typeface="Arial" pitchFamily="34" charset="0"/>
              </a:defRPr>
            </a:lvl2pPr>
            <a:lvl3pPr>
              <a:defRPr>
                <a:solidFill>
                  <a:srgbClr val="333333"/>
                </a:solidFill>
                <a:latin typeface="+mj-lt"/>
                <a:cs typeface="Arial" pitchFamily="34" charset="0"/>
              </a:defRPr>
            </a:lvl3pPr>
            <a:lvl4pPr>
              <a:defRPr>
                <a:solidFill>
                  <a:srgbClr val="333333"/>
                </a:solidFill>
                <a:latin typeface="+mj-lt"/>
                <a:cs typeface="Arial" pitchFamily="34" charset="0"/>
              </a:defRPr>
            </a:lvl4pPr>
            <a:lvl5pPr>
              <a:defRPr>
                <a:solidFill>
                  <a:srgbClr val="333333"/>
                </a:solidFill>
                <a:latin typeface="+mj-lt"/>
                <a:cs typeface="Arial" pitchFamily="34" charset="0"/>
              </a:defRPr>
            </a:lvl5pPr>
          </a:lstStyle>
          <a:p>
            <a:pPr lvl="0"/>
            <a:r>
              <a:rPr kumimoji="0" lang="en-US" sz="1800" b="0" i="0" u="none" strike="noStrike" kern="0" cap="none" spc="0" normalizeH="0" baseline="0" noProof="0" dirty="0" smtClean="0">
                <a:ln>
                  <a:noFill/>
                </a:ln>
                <a:solidFill>
                  <a:srgbClr val="1F497D"/>
                </a:solidFill>
                <a:effectLst/>
                <a:uLnTx/>
                <a:uFillTx/>
                <a:latin typeface="+mj-lt"/>
              </a:rPr>
              <a:t>Second level </a:t>
            </a:r>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2"/>
          <p:cNvSpPr>
            <a:spLocks noGrp="1"/>
          </p:cNvSpPr>
          <p:nvPr>
            <p:ph type="body" sz="quarter" idx="16" hasCustomPrompt="1"/>
          </p:nvPr>
        </p:nvSpPr>
        <p:spPr>
          <a:xfrm>
            <a:off x="6300788" y="1600200"/>
            <a:ext cx="2633662" cy="4333875"/>
          </a:xfrm>
        </p:spPr>
        <p:txBody>
          <a:bodyPr/>
          <a:lstStyle>
            <a:lvl1pPr>
              <a:buClr>
                <a:srgbClr val="FF6600"/>
              </a:buClr>
              <a:buFont typeface="Wingdings" pitchFamily="2" charset="2"/>
              <a:buChar char="Ø"/>
              <a:defRPr sz="2000">
                <a:solidFill>
                  <a:srgbClr val="003399"/>
                </a:solidFill>
                <a:latin typeface="+mj-lt"/>
                <a:cs typeface="Arial" pitchFamily="34" charset="0"/>
              </a:defRPr>
            </a:lvl1pPr>
            <a:lvl2pPr>
              <a:defRPr>
                <a:solidFill>
                  <a:srgbClr val="333333"/>
                </a:solidFill>
                <a:latin typeface="+mj-lt"/>
                <a:cs typeface="Arial" pitchFamily="34" charset="0"/>
              </a:defRPr>
            </a:lvl2pPr>
            <a:lvl3pPr>
              <a:defRPr>
                <a:solidFill>
                  <a:srgbClr val="333333"/>
                </a:solidFill>
                <a:latin typeface="+mj-lt"/>
                <a:cs typeface="Arial" pitchFamily="34" charset="0"/>
              </a:defRPr>
            </a:lvl3pPr>
            <a:lvl4pPr>
              <a:defRPr>
                <a:solidFill>
                  <a:srgbClr val="333333"/>
                </a:solidFill>
                <a:latin typeface="+mj-lt"/>
                <a:cs typeface="Arial" pitchFamily="34" charset="0"/>
              </a:defRPr>
            </a:lvl4pPr>
            <a:lvl5pPr>
              <a:defRPr>
                <a:solidFill>
                  <a:srgbClr val="333333"/>
                </a:solidFill>
                <a:latin typeface="+mj-lt"/>
                <a:cs typeface="Arial" pitchFamily="34" charset="0"/>
              </a:defRPr>
            </a:lvl5pPr>
          </a:lstStyle>
          <a:p>
            <a:pPr lvl="0"/>
            <a:r>
              <a:rPr kumimoji="0" lang="en-US" sz="1800" b="0" i="0" u="none" strike="noStrike" kern="0" cap="none" spc="0" normalizeH="0" baseline="0" noProof="0" dirty="0" smtClean="0">
                <a:ln>
                  <a:noFill/>
                </a:ln>
                <a:solidFill>
                  <a:srgbClr val="1F497D"/>
                </a:solidFill>
                <a:effectLst/>
                <a:uLnTx/>
                <a:uFillTx/>
                <a:latin typeface="+mj-lt"/>
              </a:rPr>
              <a:t>Second level </a:t>
            </a:r>
            <a:endParaRPr lang="en-US" dirty="0" smtClean="0"/>
          </a:p>
          <a:p>
            <a:pPr lvl="2"/>
            <a:r>
              <a:rPr lang="en-US" dirty="0" smtClean="0"/>
              <a:t>Third level</a:t>
            </a:r>
          </a:p>
          <a:p>
            <a:pPr lvl="3"/>
            <a:r>
              <a:rPr lang="en-US" dirty="0" smtClean="0"/>
              <a:t>Fourth level</a:t>
            </a:r>
          </a:p>
          <a:p>
            <a:pPr lvl="4"/>
            <a:r>
              <a:rPr lang="en-US" dirty="0" smtClean="0"/>
              <a:t>Fifth level</a:t>
            </a:r>
            <a:endParaRPr lang="en-US" dirty="0"/>
          </a:p>
        </p:txBody>
      </p:sp>
      <p:pic>
        <p:nvPicPr>
          <p:cNvPr id="20" name="Picture 19" descr="CIS4649_UCS_perfect_PP_divider.png"/>
          <p:cNvPicPr>
            <a:picLocks noChangeAspect="1"/>
          </p:cNvPicPr>
          <p:nvPr userDrawn="1"/>
        </p:nvPicPr>
        <p:blipFill>
          <a:blip r:embed="rId2" cstate="print"/>
          <a:stretch>
            <a:fillRect/>
          </a:stretch>
        </p:blipFill>
        <p:spPr>
          <a:xfrm>
            <a:off x="3059832" y="404664"/>
            <a:ext cx="72008" cy="5729312"/>
          </a:xfrm>
          <a:prstGeom prst="rect">
            <a:avLst/>
          </a:prstGeom>
        </p:spPr>
      </p:pic>
      <p:pic>
        <p:nvPicPr>
          <p:cNvPr id="21" name="Picture 20" descr="CIS4649_UCS_perfect_PP_divider.png"/>
          <p:cNvPicPr>
            <a:picLocks noChangeAspect="1"/>
          </p:cNvPicPr>
          <p:nvPr userDrawn="1"/>
        </p:nvPicPr>
        <p:blipFill>
          <a:blip r:embed="rId2" cstate="print"/>
          <a:stretch>
            <a:fillRect/>
          </a:stretch>
        </p:blipFill>
        <p:spPr>
          <a:xfrm>
            <a:off x="6084168" y="404664"/>
            <a:ext cx="72008" cy="5729312"/>
          </a:xfrm>
          <a:prstGeom prst="rect">
            <a:avLst/>
          </a:prstGeom>
        </p:spPr>
      </p:pic>
      <p:sp>
        <p:nvSpPr>
          <p:cNvPr id="34" name="Text Placeholder 33"/>
          <p:cNvSpPr>
            <a:spLocks noGrp="1"/>
          </p:cNvSpPr>
          <p:nvPr>
            <p:ph type="body" sz="quarter" idx="17" hasCustomPrompt="1"/>
          </p:nvPr>
        </p:nvSpPr>
        <p:spPr>
          <a:xfrm>
            <a:off x="3347864" y="332656"/>
            <a:ext cx="2447503" cy="1079401"/>
          </a:xfrm>
        </p:spPr>
        <p:txBody>
          <a:bodyPr wrap="square">
            <a:normAutofit/>
          </a:bodyPr>
          <a:lstStyle>
            <a:lvl1pPr marL="0" marR="0" indent="0" algn="l" defTabSz="914400" rtl="0" eaLnBrk="1" fontAlgn="auto" latinLnBrk="0" hangingPunct="1">
              <a:lnSpc>
                <a:spcPct val="95000"/>
              </a:lnSpc>
              <a:spcBef>
                <a:spcPts val="1440"/>
              </a:spcBef>
              <a:spcAft>
                <a:spcPts val="0"/>
              </a:spcAft>
              <a:buClr>
                <a:schemeClr val="tx2"/>
              </a:buClr>
              <a:buSzPct val="90000"/>
              <a:buFont typeface="Arial" pitchFamily="34" charset="0"/>
              <a:buNone/>
              <a:tabLst/>
              <a:defRPr kumimoji="0" lang="en-US" sz="3200" b="0" i="0" u="none" strike="noStrike" kern="1200" cap="none" spc="-100" normalizeH="0" baseline="0" noProof="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defRPr>
            </a:lvl1pPr>
          </a:lstStyle>
          <a:p>
            <a:pPr lvl="0"/>
            <a:r>
              <a:rPr lang="en-AU" dirty="0" smtClean="0"/>
              <a:t>Three Column</a:t>
            </a:r>
          </a:p>
          <a:p>
            <a:pPr lvl="0"/>
            <a:endParaRPr lang="en-AU" dirty="0"/>
          </a:p>
        </p:txBody>
      </p:sp>
      <p:sp>
        <p:nvSpPr>
          <p:cNvPr id="39" name="Text Placeholder 33"/>
          <p:cNvSpPr>
            <a:spLocks noGrp="1"/>
          </p:cNvSpPr>
          <p:nvPr>
            <p:ph type="body" sz="quarter" idx="20" hasCustomPrompt="1"/>
          </p:nvPr>
        </p:nvSpPr>
        <p:spPr>
          <a:xfrm>
            <a:off x="323528" y="332656"/>
            <a:ext cx="2447503" cy="1079401"/>
          </a:xfrm>
        </p:spPr>
        <p:txBody>
          <a:bodyPr wrap="square">
            <a:normAutofit/>
          </a:bodyPr>
          <a:lstStyle>
            <a:lvl1pPr marL="0" marR="0" indent="0" algn="l" defTabSz="914400" rtl="0" eaLnBrk="1" fontAlgn="auto" latinLnBrk="0" hangingPunct="1">
              <a:lnSpc>
                <a:spcPct val="95000"/>
              </a:lnSpc>
              <a:spcBef>
                <a:spcPts val="1440"/>
              </a:spcBef>
              <a:spcAft>
                <a:spcPts val="0"/>
              </a:spcAft>
              <a:buClr>
                <a:schemeClr val="tx2"/>
              </a:buClr>
              <a:buSzPct val="90000"/>
              <a:buFont typeface="Arial" pitchFamily="34" charset="0"/>
              <a:buNone/>
              <a:tabLst/>
              <a:defRPr kumimoji="0" lang="en-US" sz="3200" b="0" i="0" u="none" strike="noStrike" kern="1200" cap="none" spc="-100" normalizeH="0" baseline="0" noProof="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defRPr>
            </a:lvl1pPr>
          </a:lstStyle>
          <a:p>
            <a:pPr lvl="0"/>
            <a:r>
              <a:rPr lang="en-AU" dirty="0" smtClean="0"/>
              <a:t>Three Column</a:t>
            </a:r>
          </a:p>
          <a:p>
            <a:pPr lvl="0"/>
            <a:endParaRPr lang="en-AU" dirty="0"/>
          </a:p>
        </p:txBody>
      </p:sp>
      <p:sp>
        <p:nvSpPr>
          <p:cNvPr id="40" name="Text Placeholder 33"/>
          <p:cNvSpPr>
            <a:spLocks noGrp="1"/>
          </p:cNvSpPr>
          <p:nvPr>
            <p:ph type="body" sz="quarter" idx="21" hasCustomPrompt="1"/>
          </p:nvPr>
        </p:nvSpPr>
        <p:spPr>
          <a:xfrm>
            <a:off x="6372200" y="332656"/>
            <a:ext cx="2447503" cy="1079401"/>
          </a:xfrm>
        </p:spPr>
        <p:txBody>
          <a:bodyPr wrap="square">
            <a:normAutofit/>
          </a:bodyPr>
          <a:lstStyle>
            <a:lvl1pPr marL="0" marR="0" indent="0" algn="l" defTabSz="914400" rtl="0" eaLnBrk="1" fontAlgn="auto" latinLnBrk="0" hangingPunct="1">
              <a:lnSpc>
                <a:spcPct val="95000"/>
              </a:lnSpc>
              <a:spcBef>
                <a:spcPts val="1440"/>
              </a:spcBef>
              <a:spcAft>
                <a:spcPts val="0"/>
              </a:spcAft>
              <a:buClr>
                <a:schemeClr val="tx2"/>
              </a:buClr>
              <a:buSzPct val="90000"/>
              <a:buFont typeface="Arial" pitchFamily="34" charset="0"/>
              <a:buNone/>
              <a:tabLst/>
              <a:defRPr kumimoji="0" lang="en-US" sz="3200" b="0" i="0" u="none" strike="noStrike" kern="1200" cap="none" spc="-100" normalizeH="0" baseline="0" noProof="0" smtClean="0">
                <a:ln>
                  <a:noFill/>
                </a:ln>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effectLst/>
                <a:uLnTx/>
                <a:uFillTx/>
              </a:defRPr>
            </a:lvl1pPr>
          </a:lstStyle>
          <a:p>
            <a:pPr lvl="0"/>
            <a:r>
              <a:rPr lang="en-AU" dirty="0" smtClean="0"/>
              <a:t>Three Column</a:t>
            </a:r>
          </a:p>
          <a:p>
            <a:pPr lvl="0"/>
            <a:endParaRPr lang="en-AU"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ottom title_photo and tex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marR="0" indent="0" defTabSz="914400" eaLnBrk="1" fontAlgn="auto" latinLnBrk="0" hangingPunct="1">
              <a:lnSpc>
                <a:spcPct val="100000"/>
              </a:lnSpc>
              <a:spcBef>
                <a:spcPts val="0"/>
              </a:spcBef>
              <a:spcAft>
                <a:spcPts val="0"/>
              </a:spcAft>
              <a:buClrTx/>
              <a:buSzTx/>
              <a:buFontTx/>
              <a:buNone/>
              <a:tabLst/>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4F81BD"/>
                </a:solidFill>
                <a:effectLst/>
                <a:uLnTx/>
                <a:uFillTx/>
                <a:latin typeface="+mj-lt"/>
              </a:rPr>
              <a:t>Use Cisco highlight color, bold, or both when emphasizing words, do not italicize; use yellow on the black template and red for the white template</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
        <p:nvSpPr>
          <p:cNvPr id="5" name="Title Placeholder 1"/>
          <p:cNvSpPr>
            <a:spLocks noGrp="1"/>
          </p:cNvSpPr>
          <p:nvPr>
            <p:ph type="title"/>
          </p:nvPr>
        </p:nvSpPr>
        <p:spPr>
          <a:xfrm>
            <a:off x="179512" y="5445224"/>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2" name="Picture 11" descr="CIS4649_UCS_perfect_PP_divider.png"/>
          <p:cNvPicPr>
            <a:picLocks noChangeAspect="1"/>
          </p:cNvPicPr>
          <p:nvPr userDrawn="1"/>
        </p:nvPicPr>
        <p:blipFill>
          <a:blip r:embed="rId16" cstate="print"/>
          <a:stretch>
            <a:fillRect/>
          </a:stretch>
        </p:blipFill>
        <p:spPr>
          <a:xfrm rot="5400000">
            <a:off x="4427984" y="2204863"/>
            <a:ext cx="144016" cy="8496944"/>
          </a:xfrm>
          <a:prstGeom prst="rect">
            <a:avLst/>
          </a:prstGeom>
        </p:spPr>
      </p:pic>
    </p:spTree>
  </p:cSld>
  <p:clrMap bg1="lt1" tx1="dk1" bg2="lt2" tx2="dk2" accent1="accent1" accent2="accent2" accent3="accent3" accent4="accent4" accent5="accent5" accent6="accent6" hlink="hlink" folHlink="folHlink"/>
  <p:sldLayoutIdLst>
    <p:sldLayoutId id="2147483929" r:id="rId1"/>
    <p:sldLayoutId id="2147483899" r:id="rId2"/>
    <p:sldLayoutId id="2147483901" r:id="rId3"/>
    <p:sldLayoutId id="2147483902" r:id="rId4"/>
    <p:sldLayoutId id="2147483903" r:id="rId5"/>
    <p:sldLayoutId id="2147483904" r:id="rId6"/>
    <p:sldLayoutId id="2147483905" r:id="rId7"/>
    <p:sldLayoutId id="2147483906" r:id="rId8"/>
    <p:sldLayoutId id="2147483908" r:id="rId9"/>
    <p:sldLayoutId id="2147483930" r:id="rId10"/>
    <p:sldLayoutId id="2147483932" r:id="rId11"/>
    <p:sldLayoutId id="2147483933" r:id="rId12"/>
    <p:sldLayoutId id="2147483934" r:id="rId13"/>
    <p:sldLayoutId id="2147483935" r:id="rId14"/>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flip="none" rotWithShape="1">
            <a:gsLst>
              <a:gs pos="0">
                <a:srgbClr val="000000"/>
              </a:gs>
              <a:gs pos="0">
                <a:srgbClr val="000000"/>
              </a:gs>
              <a:gs pos="0">
                <a:srgbClr val="000000"/>
              </a:gs>
              <a:gs pos="39999">
                <a:srgbClr val="0A128C"/>
              </a:gs>
              <a:gs pos="70000">
                <a:srgbClr val="0066FF"/>
              </a:gs>
              <a:gs pos="88000">
                <a:srgbClr val="FF9900"/>
              </a:gs>
              <a:gs pos="88000">
                <a:srgbClr val="FF6600"/>
              </a:gs>
              <a:gs pos="88000">
                <a:srgbClr val="FF6600"/>
              </a:gs>
            </a:gsLst>
            <a:lin ang="2700000" scaled="1"/>
            <a:tileRect/>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333333"/>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33333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33333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33333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33333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png"/><Relationship Id="rId10" Type="http://schemas.openxmlformats.org/officeDocument/2006/relationships/image" Target="../media/image18.png"/><Relationship Id="rId11" Type="http://schemas.openxmlformats.org/officeDocument/2006/relationships/image" Target="../media/image19.png"/><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20.jpeg"/><Relationship Id="rId5" Type="http://schemas.openxmlformats.org/officeDocument/2006/relationships/image" Target="../media/image7.jpeg"/><Relationship Id="rId6" Type="http://schemas.openxmlformats.org/officeDocument/2006/relationships/image" Target="../media/image21.jpeg"/><Relationship Id="rId7" Type="http://schemas.openxmlformats.org/officeDocument/2006/relationships/image" Target="../media/image22.jpeg"/><Relationship Id="rId8" Type="http://schemas.openxmlformats.org/officeDocument/2006/relationships/image" Target="../media/image6.emf"/><Relationship Id="rId9" Type="http://schemas.openxmlformats.org/officeDocument/2006/relationships/image" Target="../media/image23.jpeg"/><Relationship Id="rId10" Type="http://schemas.openxmlformats.org/officeDocument/2006/relationships/image" Target="../media/image24.jpeg"/><Relationship Id="rId1" Type="http://schemas.openxmlformats.org/officeDocument/2006/relationships/tags" Target="../tags/tag2.xml"/><Relationship Id="rId2"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0" Type="http://schemas.openxmlformats.org/officeDocument/2006/relationships/image" Target="../media/image35.png"/><Relationship Id="rId11"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www.cisco.com/cisco/web/solutions/small_business/products/routers_switches/100_series_switches/index.html-tab-ForPartners" TargetMode="External"/><Relationship Id="rId4" Type="http://schemas.openxmlformats.org/officeDocument/2006/relationships/hyperlink" Target="http://www.cisco.com/cisco/web/solutions/small_business/products/routers_switches/200_series_switches/index.html-tab-ForPartners" TargetMode="External"/><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hyperlink" Target="http://www.cisco.com/en/US/products/ps10898/prod_command_reference_list.html"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6.emf"/><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1" Type="http://schemas.openxmlformats.org/officeDocument/2006/relationships/tags" Target="../tags/tag1.xml"/><Relationship Id="rId2"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Fast Track 2 -           Small Business Switching – Module 3</a:t>
            </a:r>
            <a:endParaRPr lang="en-US" dirty="0"/>
          </a:p>
        </p:txBody>
      </p:sp>
      <p:sp>
        <p:nvSpPr>
          <p:cNvPr id="3" name="Subtitle 2"/>
          <p:cNvSpPr>
            <a:spLocks noGrp="1"/>
          </p:cNvSpPr>
          <p:nvPr>
            <p:ph type="subTitle" idx="1"/>
          </p:nvPr>
        </p:nvSpPr>
        <p:spPr>
          <a:xfrm>
            <a:off x="236383" y="4464068"/>
            <a:ext cx="8112126" cy="1893890"/>
          </a:xfrm>
        </p:spPr>
        <p:txBody>
          <a:bodyPr>
            <a:normAutofit/>
          </a:bodyPr>
          <a:lstStyle/>
          <a:p>
            <a:r>
              <a:rPr lang="en-US" dirty="0" smtClean="0">
                <a:solidFill>
                  <a:srgbClr val="FF9900"/>
                </a:solidFill>
              </a:rPr>
              <a:t>Leah Davis</a:t>
            </a:r>
            <a:endParaRPr dirty="0" smtClean="0">
              <a:solidFill>
                <a:srgbClr val="FF9900"/>
              </a:solidFill>
            </a:endParaRPr>
          </a:p>
          <a:p>
            <a:r>
              <a:rPr lang="en-US" dirty="0" smtClean="0">
                <a:solidFill>
                  <a:srgbClr val="FF9900"/>
                </a:solidFill>
              </a:rPr>
              <a:t/>
            </a:r>
            <a:br>
              <a:rPr lang="en-US" dirty="0" smtClean="0">
                <a:solidFill>
                  <a:srgbClr val="FF9900"/>
                </a:solidFill>
              </a:rPr>
            </a:br>
            <a:r>
              <a:rPr lang="en-US" dirty="0" smtClean="0">
                <a:solidFill>
                  <a:srgbClr val="FF9900"/>
                </a:solidFill>
              </a:rPr>
              <a:t>August 2011</a:t>
            </a:r>
            <a:endParaRPr lang="en-US" dirty="0">
              <a:solidFill>
                <a:srgbClr val="FF9900"/>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31007" y="1447800"/>
            <a:ext cx="8281987" cy="4838700"/>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8600" tIns="228600" rIns="91440" rtlCol="0" anchor="t" anchorCtr="0"/>
          <a:lstStyle/>
          <a:p>
            <a:pPr marL="342900" indent="-342900">
              <a:lnSpc>
                <a:spcPct val="95000"/>
              </a:lnSpc>
              <a:spcAft>
                <a:spcPts val="1200"/>
              </a:spcAft>
              <a:buClr>
                <a:srgbClr val="6DB344"/>
              </a:buClr>
              <a:buSzPct val="90000"/>
              <a:buFont typeface="Arial" pitchFamily="34" charset="0"/>
              <a:buChar char="•"/>
            </a:pPr>
            <a:endParaRPr lang="en-US" sz="2200" dirty="0">
              <a:solidFill>
                <a:srgbClr val="525252"/>
              </a:solidFill>
            </a:endParaRPr>
          </a:p>
        </p:txBody>
      </p:sp>
      <p:sp>
        <p:nvSpPr>
          <p:cNvPr id="935954" name="Rectangle 18"/>
          <p:cNvSpPr>
            <a:spLocks noGrp="1" noChangeArrowheads="1"/>
          </p:cNvSpPr>
          <p:nvPr>
            <p:ph type="title"/>
          </p:nvPr>
        </p:nvSpPr>
        <p:spPr/>
        <p:txBody>
          <a:bodyPr/>
          <a:lstStyle/>
          <a:p>
            <a:r>
              <a:rPr lang="en-US" dirty="0" smtClean="0"/>
              <a:t>Cisco 100 Series</a:t>
            </a:r>
            <a:br>
              <a:rPr lang="en-US" dirty="0" smtClean="0"/>
            </a:br>
            <a:r>
              <a:rPr lang="en-US" sz="2400" dirty="0" smtClean="0"/>
              <a:t>Product Overview</a:t>
            </a:r>
            <a:endParaRPr lang="en-US" dirty="0"/>
          </a:p>
        </p:txBody>
      </p:sp>
      <p:sp>
        <p:nvSpPr>
          <p:cNvPr id="164" name="Content Placeholder 163"/>
          <p:cNvSpPr>
            <a:spLocks noGrp="1"/>
          </p:cNvSpPr>
          <p:nvPr>
            <p:ph type="body" sz="quarter" idx="10"/>
          </p:nvPr>
        </p:nvSpPr>
        <p:spPr>
          <a:xfrm>
            <a:off x="549481" y="3456707"/>
            <a:ext cx="4022519" cy="2448794"/>
          </a:xfrm>
        </p:spPr>
        <p:txBody>
          <a:bodyPr>
            <a:noAutofit/>
          </a:bodyPr>
          <a:lstStyle/>
          <a:p>
            <a:pPr>
              <a:spcBef>
                <a:spcPts val="1200"/>
              </a:spcBef>
            </a:pPr>
            <a:r>
              <a:rPr lang="en-US" sz="1600" dirty="0" smtClean="0"/>
              <a:t>Unmanaged Layer-2 switches, </a:t>
            </a:r>
            <a:br>
              <a:rPr lang="en-US" sz="1600" dirty="0" smtClean="0"/>
            </a:br>
            <a:r>
              <a:rPr lang="en-US" sz="1600" dirty="0" smtClean="0"/>
              <a:t>5 to 24 port, FE and GE models</a:t>
            </a:r>
          </a:p>
          <a:p>
            <a:pPr>
              <a:spcBef>
                <a:spcPts val="1200"/>
              </a:spcBef>
            </a:pPr>
            <a:r>
              <a:rPr lang="en-US" sz="1600" dirty="0" smtClean="0"/>
              <a:t>Zero configuration; Zero customization</a:t>
            </a:r>
          </a:p>
          <a:p>
            <a:pPr>
              <a:spcBef>
                <a:spcPts val="1200"/>
              </a:spcBef>
            </a:pPr>
            <a:r>
              <a:rPr lang="en-US" sz="1600" dirty="0" smtClean="0"/>
              <a:t>Energy-Efficient Technology </a:t>
            </a:r>
            <a:br>
              <a:rPr lang="en-US" sz="1600" dirty="0" smtClean="0"/>
            </a:br>
            <a:r>
              <a:rPr lang="en-US" sz="1600" dirty="0" smtClean="0"/>
              <a:t>(Gigabit models)</a:t>
            </a:r>
          </a:p>
          <a:p>
            <a:pPr>
              <a:spcBef>
                <a:spcPts val="1200"/>
              </a:spcBef>
            </a:pPr>
            <a:r>
              <a:rPr lang="en-US" sz="1600" dirty="0" err="1" smtClean="0"/>
              <a:t>QoS</a:t>
            </a:r>
            <a:r>
              <a:rPr lang="en-US" sz="1600" dirty="0" smtClean="0"/>
              <a:t> for better voice, video </a:t>
            </a:r>
            <a:br>
              <a:rPr lang="en-US" sz="1600" dirty="0" smtClean="0"/>
            </a:br>
            <a:r>
              <a:rPr lang="en-US" sz="1600" dirty="0" smtClean="0"/>
              <a:t>and multimedia performance</a:t>
            </a:r>
          </a:p>
        </p:txBody>
      </p:sp>
      <p:pic>
        <p:nvPicPr>
          <p:cNvPr id="173" name="Picture 172" descr="Untitled-1.png"/>
          <p:cNvPicPr>
            <a:picLocks noChangeAspect="1"/>
          </p:cNvPicPr>
          <p:nvPr/>
        </p:nvPicPr>
        <p:blipFill>
          <a:blip r:embed="rId3" cstate="print"/>
          <a:stretch>
            <a:fillRect/>
          </a:stretch>
        </p:blipFill>
        <p:spPr>
          <a:xfrm>
            <a:off x="2244520" y="1581150"/>
            <a:ext cx="4654961" cy="1770781"/>
          </a:xfrm>
          <a:prstGeom prst="rect">
            <a:avLst/>
          </a:prstGeom>
          <a:effectLst>
            <a:outerShdw blurRad="101600" dist="38100" dir="5400000" algn="t" rotWithShape="0">
              <a:prstClr val="black">
                <a:alpha val="60000"/>
              </a:prstClr>
            </a:outerShdw>
          </a:effectLst>
        </p:spPr>
      </p:pic>
      <p:sp>
        <p:nvSpPr>
          <p:cNvPr id="7" name="Content Placeholder 163"/>
          <p:cNvSpPr txBox="1">
            <a:spLocks/>
          </p:cNvSpPr>
          <p:nvPr/>
        </p:nvSpPr>
        <p:spPr>
          <a:xfrm>
            <a:off x="4690475" y="3456707"/>
            <a:ext cx="4022519" cy="2448794"/>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480"/>
              </a:spcBef>
              <a:buClr>
                <a:schemeClr val="tx2"/>
              </a:buClr>
              <a:buSzPct val="90000"/>
              <a:buFont typeface="Arial" pitchFamily="34" charset="0"/>
              <a:buChar char="•"/>
              <a:tabLst/>
              <a:defRPr lang="en-US" sz="2200" kern="1200">
                <a:solidFill>
                  <a:srgbClr val="435153"/>
                </a:solidFill>
                <a:latin typeface="+mj-lt"/>
                <a:ea typeface="+mn-ea"/>
                <a:cs typeface="+mn-cs"/>
              </a:defRPr>
            </a:lvl1pPr>
            <a:lvl2pPr marL="406400" indent="0" algn="l" defTabSz="914400" rtl="0" eaLnBrk="1" latinLnBrk="0" hangingPunct="1">
              <a:lnSpc>
                <a:spcPct val="95000"/>
              </a:lnSpc>
              <a:spcBef>
                <a:spcPts val="600"/>
              </a:spcBef>
              <a:buClr>
                <a:schemeClr val="tx2"/>
              </a:buClr>
              <a:buFontTx/>
              <a:buNone/>
              <a:defRPr lang="en-US" sz="1800" kern="120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US" sz="1600" dirty="0" smtClean="0"/>
              <a:t>Fan-less design for quiet operation</a:t>
            </a:r>
          </a:p>
          <a:p>
            <a:pPr>
              <a:spcBef>
                <a:spcPts val="1200"/>
              </a:spcBef>
            </a:pPr>
            <a:r>
              <a:rPr lang="en-US" sz="1600" dirty="0" smtClean="0"/>
              <a:t>Desktop and rack-mount</a:t>
            </a:r>
          </a:p>
          <a:p>
            <a:pPr>
              <a:spcBef>
                <a:spcPts val="1200"/>
              </a:spcBef>
            </a:pPr>
            <a:r>
              <a:rPr lang="en-US" sz="1600" dirty="0" smtClean="0"/>
              <a:t>Supported by small business support center with CCNA-certified staff</a:t>
            </a:r>
          </a:p>
          <a:p>
            <a:pPr>
              <a:spcBef>
                <a:spcPts val="1200"/>
              </a:spcBef>
            </a:pPr>
            <a:r>
              <a:rPr lang="en-US" sz="1600" dirty="0" smtClean="0"/>
              <a:t>Limited Lifetime warranty</a:t>
            </a:r>
            <a:endParaRPr lang="en-US" sz="1600" dirty="0"/>
          </a:p>
        </p:txBody>
      </p:sp>
    </p:spTree>
    <p:extLst>
      <p:ext uri="{BB962C8B-B14F-4D97-AF65-F5344CB8AC3E}">
        <p14:creationId xmlns:p14="http://schemas.microsoft.com/office/powerpoint/2010/main" val="220342021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54" name="Rectangle 18"/>
          <p:cNvSpPr>
            <a:spLocks noGrp="1" noChangeArrowheads="1"/>
          </p:cNvSpPr>
          <p:nvPr>
            <p:ph type="title"/>
          </p:nvPr>
        </p:nvSpPr>
        <p:spPr/>
        <p:txBody>
          <a:bodyPr/>
          <a:lstStyle/>
          <a:p>
            <a:r>
              <a:rPr lang="en-US" dirty="0" smtClean="0"/>
              <a:t>Quality of Service in 100 Series</a:t>
            </a:r>
            <a:endParaRPr lang="en-US" sz="2200" b="0" dirty="0">
              <a:solidFill>
                <a:srgbClr val="8E8E95"/>
              </a:solidFill>
            </a:endParaRPr>
          </a:p>
        </p:txBody>
      </p:sp>
      <p:sp>
        <p:nvSpPr>
          <p:cNvPr id="164" name="Content Placeholder 163"/>
          <p:cNvSpPr>
            <a:spLocks noGrp="1"/>
          </p:cNvSpPr>
          <p:nvPr>
            <p:ph idx="1"/>
          </p:nvPr>
        </p:nvSpPr>
        <p:spPr>
          <a:xfrm>
            <a:off x="793751" y="1395375"/>
            <a:ext cx="7834434" cy="4525963"/>
          </a:xfrm>
        </p:spPr>
        <p:txBody>
          <a:bodyPr>
            <a:noAutofit/>
          </a:bodyPr>
          <a:lstStyle/>
          <a:p>
            <a:pPr marL="0" indent="0">
              <a:buNone/>
            </a:pPr>
            <a:r>
              <a:rPr lang="en-US" sz="2200" b="1" dirty="0" smtClean="0"/>
              <a:t>Integrated Quality of Service (QoS)</a:t>
            </a:r>
          </a:p>
          <a:p>
            <a:r>
              <a:rPr lang="en-US" sz="1800" dirty="0" smtClean="0"/>
              <a:t>Zero configuration is required by the user</a:t>
            </a:r>
          </a:p>
          <a:p>
            <a:r>
              <a:rPr lang="en-US" sz="1800" dirty="0" smtClean="0"/>
              <a:t>Switch is able to read 802.1p tags and prioritize traffic accordingly</a:t>
            </a:r>
          </a:p>
          <a:p>
            <a:r>
              <a:rPr lang="en-US" sz="1800" dirty="0" smtClean="0"/>
              <a:t>Automatically prioritizes traffic based on priority mapping</a:t>
            </a:r>
          </a:p>
          <a:p>
            <a:pPr marL="0" indent="0">
              <a:buNone/>
            </a:pPr>
            <a:r>
              <a:rPr lang="en-US" sz="2200" b="1" dirty="0" smtClean="0"/>
              <a:t>Uses standard 802.1p class of service (CoS) settings</a:t>
            </a:r>
          </a:p>
          <a:p>
            <a:r>
              <a:rPr lang="en-US" sz="1800" dirty="0" smtClean="0"/>
              <a:t>Set with the same default QoS settings as the Cisco SPA IP phones and IP cameras</a:t>
            </a:r>
          </a:p>
          <a:p>
            <a:pPr lvl="1">
              <a:buFontTx/>
              <a:buChar char="-"/>
            </a:pPr>
            <a:r>
              <a:rPr lang="en-US" sz="1400" dirty="0" smtClean="0"/>
              <a:t>Simply connect Cisco IP phones and cameras to 100 Series switches</a:t>
            </a:r>
          </a:p>
          <a:p>
            <a:pPr lvl="1">
              <a:buFontTx/>
              <a:buChar char="-"/>
            </a:pPr>
            <a:r>
              <a:rPr lang="en-US" sz="1400" dirty="0" smtClean="0"/>
              <a:t>No configuration required based on default QoS settings</a:t>
            </a:r>
          </a:p>
          <a:p>
            <a:r>
              <a:rPr lang="en-US" sz="1800" dirty="0" smtClean="0"/>
              <a:t>Layer 3 QoS (differentiated services code point [DSCP]) is not affected</a:t>
            </a:r>
          </a:p>
          <a:p>
            <a:pPr lvl="1"/>
            <a:r>
              <a:rPr lang="en-US" sz="1400" dirty="0" smtClean="0"/>
              <a:t>- 100 Series are Layer 2 switches and do not read L3 QoS tags</a:t>
            </a:r>
          </a:p>
        </p:txBody>
      </p:sp>
      <p:sp>
        <p:nvSpPr>
          <p:cNvPr id="12"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88763174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 name="Rectangle 29"/>
          <p:cNvSpPr>
            <a:spLocks noChangeArrowheads="1"/>
          </p:cNvSpPr>
          <p:nvPr/>
        </p:nvSpPr>
        <p:spPr bwMode="auto">
          <a:xfrm>
            <a:off x="0" y="6152281"/>
            <a:ext cx="9144000" cy="123107"/>
          </a:xfrm>
          <a:prstGeom prst="rect">
            <a:avLst/>
          </a:prstGeom>
          <a:gradFill rotWithShape="1">
            <a:gsLst>
              <a:gs pos="0">
                <a:srgbClr val="000000">
                  <a:alpha val="60001"/>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42" name="Rectangle 60"/>
          <p:cNvSpPr>
            <a:spLocks noChangeArrowheads="1"/>
          </p:cNvSpPr>
          <p:nvPr/>
        </p:nvSpPr>
        <p:spPr bwMode="auto">
          <a:xfrm>
            <a:off x="0" y="1583508"/>
            <a:ext cx="9145588" cy="4629635"/>
          </a:xfrm>
          <a:prstGeom prst="rect">
            <a:avLst/>
          </a:prstGeom>
          <a:solidFill>
            <a:srgbClr val="8E8E95"/>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43" name="Rectangle 60"/>
          <p:cNvSpPr>
            <a:spLocks noChangeArrowheads="1"/>
          </p:cNvSpPr>
          <p:nvPr/>
        </p:nvSpPr>
        <p:spPr bwMode="auto">
          <a:xfrm>
            <a:off x="0" y="1584891"/>
            <a:ext cx="9145588" cy="4629635"/>
          </a:xfrm>
          <a:prstGeom prst="rect">
            <a:avLst/>
          </a:prstGeom>
          <a:gradFill rotWithShape="1">
            <a:gsLst>
              <a:gs pos="0">
                <a:schemeClr val="bg1">
                  <a:alpha val="5000"/>
                </a:schemeClr>
              </a:gs>
              <a:gs pos="50000">
                <a:srgbClr val="E6E6E8">
                  <a:alpha val="95000"/>
                </a:srgbClr>
              </a:gs>
              <a:gs pos="100000">
                <a:schemeClr val="bg1">
                  <a:alpha val="5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45" name="Line 33"/>
          <p:cNvSpPr>
            <a:spLocks noChangeShapeType="1"/>
          </p:cNvSpPr>
          <p:nvPr/>
        </p:nvSpPr>
        <p:spPr bwMode="auto">
          <a:xfrm>
            <a:off x="0" y="6207610"/>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4098" name="Rectangle 2"/>
          <p:cNvSpPr>
            <a:spLocks noChangeArrowheads="1"/>
          </p:cNvSpPr>
          <p:nvPr/>
        </p:nvSpPr>
        <p:spPr bwMode="auto">
          <a:xfrm rot="-5400000">
            <a:off x="-54895" y="1630121"/>
            <a:ext cx="4529389" cy="4419600"/>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46" name="Rectangle 2"/>
          <p:cNvSpPr>
            <a:spLocks noChangeArrowheads="1"/>
          </p:cNvSpPr>
          <p:nvPr/>
        </p:nvSpPr>
        <p:spPr bwMode="auto">
          <a:xfrm rot="-5400000">
            <a:off x="4669506" y="1630122"/>
            <a:ext cx="4529389" cy="4419600"/>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grpSp>
        <p:nvGrpSpPr>
          <p:cNvPr id="2" name="Group 58"/>
          <p:cNvGrpSpPr/>
          <p:nvPr/>
        </p:nvGrpSpPr>
        <p:grpSpPr>
          <a:xfrm>
            <a:off x="552449" y="2207882"/>
            <a:ext cx="3573780" cy="713495"/>
            <a:chOff x="457199" y="2112632"/>
            <a:chExt cx="3573780" cy="713495"/>
          </a:xfrm>
        </p:grpSpPr>
        <p:sp>
          <p:nvSpPr>
            <p:cNvPr id="316" name="Rectangle 21"/>
            <p:cNvSpPr>
              <a:spLocks noChangeAspect="1" noChangeArrowheads="1"/>
            </p:cNvSpPr>
            <p:nvPr/>
          </p:nvSpPr>
          <p:spPr bwMode="auto">
            <a:xfrm>
              <a:off x="2221224" y="2112632"/>
              <a:ext cx="1809755" cy="362078"/>
            </a:xfrm>
            <a:prstGeom prst="rect">
              <a:avLst/>
            </a:prstGeom>
            <a:noFill/>
            <a:ln w="9525">
              <a:noFill/>
              <a:miter lim="800000"/>
              <a:headEnd/>
              <a:tailEnd/>
            </a:ln>
          </p:spPr>
          <p:txBody>
            <a:bodyPr wrap="none" lIns="0" tIns="0" rIns="0" bIns="0">
              <a:noAutofit/>
            </a:bodyPr>
            <a:lstStyle/>
            <a:p>
              <a:pPr algn="l" defTabSz="538163">
                <a:spcBef>
                  <a:spcPts val="300"/>
                </a:spcBef>
              </a:pPr>
              <a:r>
                <a:rPr lang="en-US" sz="1400" b="1" dirty="0" smtClean="0">
                  <a:solidFill>
                    <a:schemeClr val="accent1"/>
                  </a:solidFill>
                </a:rPr>
                <a:t>SF 102-24</a:t>
              </a:r>
            </a:p>
            <a:p>
              <a:pPr algn="l" defTabSz="538163">
                <a:spcBef>
                  <a:spcPts val="300"/>
                </a:spcBef>
              </a:pPr>
              <a:r>
                <a:rPr lang="en-US" sz="1000" dirty="0" smtClean="0"/>
                <a:t>24 10/100 Ports</a:t>
              </a:r>
            </a:p>
            <a:p>
              <a:pPr algn="l" defTabSz="538163">
                <a:spcBef>
                  <a:spcPts val="300"/>
                </a:spcBef>
              </a:pPr>
              <a:r>
                <a:rPr lang="en-US" sz="1000" dirty="0" smtClean="0"/>
                <a:t>2 Combo mini-GBIC ports</a:t>
              </a:r>
            </a:p>
          </p:txBody>
        </p:sp>
        <p:pic>
          <p:nvPicPr>
            <p:cNvPr id="322" name="Picture 321" descr="SF 102-24.png"/>
            <p:cNvPicPr>
              <a:picLocks noChangeAspect="1"/>
            </p:cNvPicPr>
            <p:nvPr/>
          </p:nvPicPr>
          <p:blipFill>
            <a:blip r:embed="rId3" cstate="print"/>
            <a:stretch>
              <a:fillRect/>
            </a:stretch>
          </p:blipFill>
          <p:spPr>
            <a:xfrm>
              <a:off x="457199" y="2372281"/>
              <a:ext cx="1539423" cy="239176"/>
            </a:xfrm>
            <a:prstGeom prst="rect">
              <a:avLst/>
            </a:prstGeom>
          </p:spPr>
        </p:pic>
        <p:cxnSp>
          <p:nvCxnSpPr>
            <p:cNvPr id="317" name="Straight Connector 316"/>
            <p:cNvCxnSpPr/>
            <p:nvPr/>
          </p:nvCxnSpPr>
          <p:spPr bwMode="auto">
            <a:xfrm rot="5400000">
              <a:off x="1716792" y="2491869"/>
              <a:ext cx="668516"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99" name="Oval 44"/>
            <p:cNvSpPr>
              <a:spLocks noChangeArrowheads="1"/>
            </p:cNvSpPr>
            <p:nvPr/>
          </p:nvSpPr>
          <p:spPr bwMode="auto">
            <a:xfrm>
              <a:off x="2007190" y="2448346"/>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3" name="Group 59"/>
          <p:cNvGrpSpPr/>
          <p:nvPr/>
        </p:nvGrpSpPr>
        <p:grpSpPr>
          <a:xfrm>
            <a:off x="723768" y="3108555"/>
            <a:ext cx="2697177" cy="362078"/>
            <a:chOff x="628518" y="3085130"/>
            <a:chExt cx="2697177" cy="362078"/>
          </a:xfrm>
        </p:grpSpPr>
        <p:sp>
          <p:nvSpPr>
            <p:cNvPr id="51" name="Rectangle 21"/>
            <p:cNvSpPr>
              <a:spLocks noChangeAspect="1" noChangeArrowheads="1"/>
            </p:cNvSpPr>
            <p:nvPr/>
          </p:nvSpPr>
          <p:spPr bwMode="auto">
            <a:xfrm>
              <a:off x="2221225" y="3085130"/>
              <a:ext cx="1104470" cy="36207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SF 100-24</a:t>
              </a:r>
            </a:p>
            <a:p>
              <a:pPr defTabSz="538163">
                <a:spcBef>
                  <a:spcPts val="300"/>
                </a:spcBef>
              </a:pPr>
              <a:r>
                <a:rPr lang="en-US" sz="1000" dirty="0" smtClean="0"/>
                <a:t>24 10/100/100 Ports</a:t>
              </a:r>
            </a:p>
          </p:txBody>
        </p:sp>
        <p:cxnSp>
          <p:nvCxnSpPr>
            <p:cNvPr id="75" name="Straight Connector 74"/>
            <p:cNvCxnSpPr/>
            <p:nvPr/>
          </p:nvCxnSpPr>
          <p:spPr bwMode="auto">
            <a:xfrm rot="5400000">
              <a:off x="1884365" y="3266169"/>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1" name="Oval 44"/>
            <p:cNvSpPr>
              <a:spLocks noChangeArrowheads="1"/>
            </p:cNvSpPr>
            <p:nvPr/>
          </p:nvSpPr>
          <p:spPr bwMode="auto">
            <a:xfrm>
              <a:off x="2007190" y="3222646"/>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311" name="Picture 310" descr="SF 100-24.png"/>
            <p:cNvPicPr>
              <a:picLocks noChangeAspect="1"/>
            </p:cNvPicPr>
            <p:nvPr/>
          </p:nvPicPr>
          <p:blipFill>
            <a:blip r:embed="rId4" cstate="print"/>
            <a:stretch>
              <a:fillRect/>
            </a:stretch>
          </p:blipFill>
          <p:spPr>
            <a:xfrm>
              <a:off x="628518" y="3152242"/>
              <a:ext cx="1306645" cy="254391"/>
            </a:xfrm>
            <a:prstGeom prst="rect">
              <a:avLst/>
            </a:prstGeom>
          </p:spPr>
        </p:pic>
      </p:grpSp>
      <p:grpSp>
        <p:nvGrpSpPr>
          <p:cNvPr id="4" name="Group 60"/>
          <p:cNvGrpSpPr/>
          <p:nvPr/>
        </p:nvGrpSpPr>
        <p:grpSpPr>
          <a:xfrm>
            <a:off x="566743" y="3667336"/>
            <a:ext cx="3529006" cy="379470"/>
            <a:chOff x="471493" y="3668111"/>
            <a:chExt cx="3529006" cy="379470"/>
          </a:xfrm>
        </p:grpSpPr>
        <p:sp>
          <p:nvSpPr>
            <p:cNvPr id="78" name="Rectangle 21"/>
            <p:cNvSpPr>
              <a:spLocks noChangeAspect="1" noChangeArrowheads="1"/>
            </p:cNvSpPr>
            <p:nvPr/>
          </p:nvSpPr>
          <p:spPr bwMode="auto">
            <a:xfrm>
              <a:off x="2221224" y="3668111"/>
              <a:ext cx="1779275" cy="36207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SF 100D-16</a:t>
              </a:r>
            </a:p>
            <a:p>
              <a:pPr defTabSz="538163">
                <a:spcBef>
                  <a:spcPts val="300"/>
                </a:spcBef>
              </a:pPr>
              <a:r>
                <a:rPr lang="en-US" sz="1000" dirty="0" smtClean="0"/>
                <a:t>16 10/100/ Ports</a:t>
              </a:r>
              <a:endParaRPr lang="en-US" sz="1400" b="1" dirty="0">
                <a:solidFill>
                  <a:schemeClr val="accent2"/>
                </a:solidFill>
              </a:endParaRPr>
            </a:p>
          </p:txBody>
        </p:sp>
        <p:cxnSp>
          <p:nvCxnSpPr>
            <p:cNvPr id="80" name="Straight Connector 79"/>
            <p:cNvCxnSpPr/>
            <p:nvPr/>
          </p:nvCxnSpPr>
          <p:spPr bwMode="auto">
            <a:xfrm rot="5400000">
              <a:off x="1884365" y="3849150"/>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2" name="Oval 44"/>
            <p:cNvSpPr>
              <a:spLocks noChangeArrowheads="1"/>
            </p:cNvSpPr>
            <p:nvPr/>
          </p:nvSpPr>
          <p:spPr bwMode="auto">
            <a:xfrm>
              <a:off x="2007190" y="3805627"/>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294" name="Picture 293" descr="sg 100-16.png"/>
            <p:cNvPicPr>
              <a:picLocks noChangeAspect="1"/>
            </p:cNvPicPr>
            <p:nvPr/>
          </p:nvPicPr>
          <p:blipFill>
            <a:blip r:embed="rId5" cstate="print"/>
            <a:stretch>
              <a:fillRect/>
            </a:stretch>
          </p:blipFill>
          <p:spPr>
            <a:xfrm>
              <a:off x="471493" y="3728718"/>
              <a:ext cx="1485901" cy="318863"/>
            </a:xfrm>
            <a:prstGeom prst="rect">
              <a:avLst/>
            </a:prstGeom>
          </p:spPr>
        </p:pic>
      </p:grpSp>
      <p:grpSp>
        <p:nvGrpSpPr>
          <p:cNvPr id="5" name="Group 61"/>
          <p:cNvGrpSpPr/>
          <p:nvPr/>
        </p:nvGrpSpPr>
        <p:grpSpPr>
          <a:xfrm>
            <a:off x="623782" y="4253034"/>
            <a:ext cx="3051575" cy="491112"/>
            <a:chOff x="528532" y="4299479"/>
            <a:chExt cx="3051575" cy="491112"/>
          </a:xfrm>
        </p:grpSpPr>
        <p:sp>
          <p:nvSpPr>
            <p:cNvPr id="82" name="Rectangle 21"/>
            <p:cNvSpPr>
              <a:spLocks noChangeAspect="1" noChangeArrowheads="1"/>
            </p:cNvSpPr>
            <p:nvPr/>
          </p:nvSpPr>
          <p:spPr bwMode="auto">
            <a:xfrm>
              <a:off x="2221224" y="4336817"/>
              <a:ext cx="1358883" cy="453774"/>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SF 100D-16</a:t>
              </a:r>
            </a:p>
            <a:p>
              <a:pPr defTabSz="538163">
                <a:spcBef>
                  <a:spcPts val="300"/>
                </a:spcBef>
              </a:pPr>
              <a:r>
                <a:rPr lang="en-US" sz="1000" dirty="0" smtClean="0"/>
                <a:t>16 10/100/ Ports</a:t>
              </a:r>
              <a:endParaRPr lang="en-US" sz="1400" b="1" dirty="0">
                <a:solidFill>
                  <a:schemeClr val="accent2"/>
                </a:solidFill>
              </a:endParaRPr>
            </a:p>
          </p:txBody>
        </p:sp>
        <p:cxnSp>
          <p:nvCxnSpPr>
            <p:cNvPr id="84" name="Straight Connector 83"/>
            <p:cNvCxnSpPr/>
            <p:nvPr/>
          </p:nvCxnSpPr>
          <p:spPr bwMode="auto">
            <a:xfrm rot="5400000">
              <a:off x="1884365" y="4517856"/>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3" name="Oval 44"/>
            <p:cNvSpPr>
              <a:spLocks noChangeArrowheads="1"/>
            </p:cNvSpPr>
            <p:nvPr/>
          </p:nvSpPr>
          <p:spPr bwMode="auto">
            <a:xfrm>
              <a:off x="2007190" y="4474333"/>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321" name="Picture 320" descr="SF 100D-16.png"/>
            <p:cNvPicPr>
              <a:picLocks noChangeAspect="1"/>
            </p:cNvPicPr>
            <p:nvPr/>
          </p:nvPicPr>
          <p:blipFill>
            <a:blip r:embed="rId6" cstate="print"/>
            <a:stretch>
              <a:fillRect/>
            </a:stretch>
          </p:blipFill>
          <p:spPr>
            <a:xfrm>
              <a:off x="528532" y="4299479"/>
              <a:ext cx="1435206" cy="473689"/>
            </a:xfrm>
            <a:prstGeom prst="rect">
              <a:avLst/>
            </a:prstGeom>
          </p:spPr>
        </p:pic>
      </p:grpSp>
      <p:grpSp>
        <p:nvGrpSpPr>
          <p:cNvPr id="6" name="Group 62"/>
          <p:cNvGrpSpPr/>
          <p:nvPr/>
        </p:nvGrpSpPr>
        <p:grpSpPr>
          <a:xfrm>
            <a:off x="824734" y="4940849"/>
            <a:ext cx="2801115" cy="378796"/>
            <a:chOff x="729484" y="5005523"/>
            <a:chExt cx="2801115" cy="378796"/>
          </a:xfrm>
        </p:grpSpPr>
        <p:sp>
          <p:nvSpPr>
            <p:cNvPr id="86" name="Rectangle 21"/>
            <p:cNvSpPr>
              <a:spLocks noChangeAspect="1" noChangeArrowheads="1"/>
            </p:cNvSpPr>
            <p:nvPr/>
          </p:nvSpPr>
          <p:spPr bwMode="auto">
            <a:xfrm>
              <a:off x="2221224" y="5005523"/>
              <a:ext cx="1309375" cy="36207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SF 100D-08</a:t>
              </a:r>
            </a:p>
            <a:p>
              <a:pPr defTabSz="538163">
                <a:spcBef>
                  <a:spcPts val="300"/>
                </a:spcBef>
              </a:pPr>
              <a:r>
                <a:rPr lang="en-US" sz="1000" dirty="0" smtClean="0"/>
                <a:t>8 10/100 Ports</a:t>
              </a:r>
            </a:p>
          </p:txBody>
        </p:sp>
        <p:cxnSp>
          <p:nvCxnSpPr>
            <p:cNvPr id="88" name="Straight Connector 87"/>
            <p:cNvCxnSpPr/>
            <p:nvPr/>
          </p:nvCxnSpPr>
          <p:spPr bwMode="auto">
            <a:xfrm rot="5400000">
              <a:off x="1884027" y="5186562"/>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4" name="Oval 44"/>
            <p:cNvSpPr>
              <a:spLocks noChangeArrowheads="1"/>
            </p:cNvSpPr>
            <p:nvPr/>
          </p:nvSpPr>
          <p:spPr bwMode="auto">
            <a:xfrm>
              <a:off x="2007190" y="5143039"/>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310" name="Picture 309" descr="SF 100D-08.png"/>
            <p:cNvPicPr>
              <a:picLocks noChangeAspect="1"/>
            </p:cNvPicPr>
            <p:nvPr/>
          </p:nvPicPr>
          <p:blipFill>
            <a:blip r:embed="rId7" cstate="print"/>
            <a:stretch>
              <a:fillRect/>
            </a:stretch>
          </p:blipFill>
          <p:spPr>
            <a:xfrm>
              <a:off x="729484" y="5043464"/>
              <a:ext cx="1276223" cy="340855"/>
            </a:xfrm>
            <a:prstGeom prst="rect">
              <a:avLst/>
            </a:prstGeom>
          </p:spPr>
        </p:pic>
      </p:grpSp>
      <p:grpSp>
        <p:nvGrpSpPr>
          <p:cNvPr id="7" name="Group 63"/>
          <p:cNvGrpSpPr/>
          <p:nvPr/>
        </p:nvGrpSpPr>
        <p:grpSpPr>
          <a:xfrm>
            <a:off x="893658" y="5516348"/>
            <a:ext cx="2527287" cy="464312"/>
            <a:chOff x="798408" y="5640173"/>
            <a:chExt cx="2527287" cy="464312"/>
          </a:xfrm>
        </p:grpSpPr>
        <p:sp>
          <p:nvSpPr>
            <p:cNvPr id="90" name="Rectangle 21"/>
            <p:cNvSpPr>
              <a:spLocks noChangeAspect="1" noChangeArrowheads="1"/>
            </p:cNvSpPr>
            <p:nvPr/>
          </p:nvSpPr>
          <p:spPr bwMode="auto">
            <a:xfrm>
              <a:off x="2221225" y="5674228"/>
              <a:ext cx="1104470" cy="36207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SF 100D-05</a:t>
              </a:r>
            </a:p>
            <a:p>
              <a:pPr defTabSz="538163">
                <a:spcBef>
                  <a:spcPts val="300"/>
                </a:spcBef>
              </a:pPr>
              <a:r>
                <a:rPr lang="en-US" sz="1000" dirty="0" smtClean="0"/>
                <a:t>5 10/100 Ports</a:t>
              </a:r>
              <a:endParaRPr lang="en-US" sz="1400" b="1" dirty="0">
                <a:solidFill>
                  <a:schemeClr val="accent2"/>
                </a:solidFill>
              </a:endParaRPr>
            </a:p>
          </p:txBody>
        </p:sp>
        <p:cxnSp>
          <p:nvCxnSpPr>
            <p:cNvPr id="92" name="Straight Connector 91"/>
            <p:cNvCxnSpPr/>
            <p:nvPr/>
          </p:nvCxnSpPr>
          <p:spPr bwMode="auto">
            <a:xfrm rot="5400000">
              <a:off x="1884027" y="5855267"/>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05" name="Oval 44"/>
            <p:cNvSpPr>
              <a:spLocks noChangeArrowheads="1"/>
            </p:cNvSpPr>
            <p:nvPr/>
          </p:nvSpPr>
          <p:spPr bwMode="auto">
            <a:xfrm>
              <a:off x="2007190" y="5811744"/>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251" name="Picture 250" descr="100D-05.png"/>
            <p:cNvPicPr>
              <a:picLocks noChangeAspect="1"/>
            </p:cNvPicPr>
            <p:nvPr/>
          </p:nvPicPr>
          <p:blipFill>
            <a:blip r:embed="rId8" cstate="print"/>
            <a:stretch>
              <a:fillRect/>
            </a:stretch>
          </p:blipFill>
          <p:spPr>
            <a:xfrm>
              <a:off x="798408" y="5640173"/>
              <a:ext cx="1224988" cy="464312"/>
            </a:xfrm>
            <a:prstGeom prst="rect">
              <a:avLst/>
            </a:prstGeom>
            <a:effectLst/>
          </p:spPr>
        </p:pic>
      </p:grpSp>
      <p:grpSp>
        <p:nvGrpSpPr>
          <p:cNvPr id="8" name="Group 140"/>
          <p:cNvGrpSpPr/>
          <p:nvPr/>
        </p:nvGrpSpPr>
        <p:grpSpPr>
          <a:xfrm>
            <a:off x="5220353" y="4667689"/>
            <a:ext cx="3529006" cy="379470"/>
            <a:chOff x="5220353" y="3534761"/>
            <a:chExt cx="3529006" cy="379470"/>
          </a:xfrm>
        </p:grpSpPr>
        <p:sp>
          <p:nvSpPr>
            <p:cNvPr id="116" name="Rectangle 21"/>
            <p:cNvSpPr>
              <a:spLocks noChangeAspect="1" noChangeArrowheads="1"/>
            </p:cNvSpPr>
            <p:nvPr/>
          </p:nvSpPr>
          <p:spPr bwMode="auto">
            <a:xfrm>
              <a:off x="6970084" y="3534761"/>
              <a:ext cx="1779275" cy="36207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SG 100-16</a:t>
              </a:r>
            </a:p>
            <a:p>
              <a:pPr defTabSz="538163">
                <a:spcBef>
                  <a:spcPts val="300"/>
                </a:spcBef>
              </a:pPr>
              <a:r>
                <a:rPr lang="en-US" sz="1000" dirty="0" smtClean="0"/>
                <a:t>16 10/100/1000 Ports</a:t>
              </a:r>
            </a:p>
          </p:txBody>
        </p:sp>
        <p:cxnSp>
          <p:nvCxnSpPr>
            <p:cNvPr id="122" name="Straight Connector 121"/>
            <p:cNvCxnSpPr/>
            <p:nvPr/>
          </p:nvCxnSpPr>
          <p:spPr bwMode="auto">
            <a:xfrm rot="5400000">
              <a:off x="6633225" y="3715800"/>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31" name="Oval 44"/>
            <p:cNvSpPr>
              <a:spLocks noChangeArrowheads="1"/>
            </p:cNvSpPr>
            <p:nvPr/>
          </p:nvSpPr>
          <p:spPr bwMode="auto">
            <a:xfrm>
              <a:off x="6756050" y="3672277"/>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136" name="Picture 135" descr="sg 100-16.png"/>
            <p:cNvPicPr>
              <a:picLocks noChangeAspect="1"/>
            </p:cNvPicPr>
            <p:nvPr/>
          </p:nvPicPr>
          <p:blipFill>
            <a:blip r:embed="rId5" cstate="print"/>
            <a:stretch>
              <a:fillRect/>
            </a:stretch>
          </p:blipFill>
          <p:spPr>
            <a:xfrm>
              <a:off x="5220353" y="3595368"/>
              <a:ext cx="1485901" cy="318863"/>
            </a:xfrm>
            <a:prstGeom prst="rect">
              <a:avLst/>
            </a:prstGeom>
          </p:spPr>
        </p:pic>
      </p:grpSp>
      <p:grpSp>
        <p:nvGrpSpPr>
          <p:cNvPr id="9" name="Group 146"/>
          <p:cNvGrpSpPr/>
          <p:nvPr/>
        </p:nvGrpSpPr>
        <p:grpSpPr>
          <a:xfrm>
            <a:off x="5231787" y="2205976"/>
            <a:ext cx="3912213" cy="963943"/>
            <a:chOff x="5231787" y="2215501"/>
            <a:chExt cx="3912213" cy="963943"/>
          </a:xfrm>
        </p:grpSpPr>
        <p:sp>
          <p:nvSpPr>
            <p:cNvPr id="115" name="Rectangle 21"/>
            <p:cNvSpPr>
              <a:spLocks noChangeAspect="1" noChangeArrowheads="1"/>
            </p:cNvSpPr>
            <p:nvPr/>
          </p:nvSpPr>
          <p:spPr bwMode="auto">
            <a:xfrm>
              <a:off x="6970084" y="2215501"/>
              <a:ext cx="2173916" cy="963943"/>
            </a:xfrm>
            <a:prstGeom prst="rect">
              <a:avLst/>
            </a:prstGeom>
            <a:noFill/>
            <a:ln w="9525">
              <a:noFill/>
              <a:miter lim="800000"/>
              <a:headEnd/>
              <a:tailEnd/>
            </a:ln>
          </p:spPr>
          <p:txBody>
            <a:bodyPr wrap="none" lIns="0" tIns="0" rIns="0" bIns="0">
              <a:noAutofit/>
            </a:bodyPr>
            <a:lstStyle/>
            <a:p>
              <a:pPr algn="l" defTabSz="538163">
                <a:spcBef>
                  <a:spcPts val="300"/>
                </a:spcBef>
              </a:pPr>
              <a:r>
                <a:rPr lang="en-US" sz="1400" b="1" dirty="0" smtClean="0">
                  <a:solidFill>
                    <a:schemeClr val="accent1"/>
                  </a:solidFill>
                </a:rPr>
                <a:t>SG 102-24</a:t>
              </a:r>
            </a:p>
            <a:p>
              <a:pPr defTabSz="538163">
                <a:spcBef>
                  <a:spcPts val="300"/>
                </a:spcBef>
              </a:pPr>
              <a:r>
                <a:rPr lang="en-US" sz="1000" dirty="0" smtClean="0"/>
                <a:t>Compact size</a:t>
              </a:r>
            </a:p>
            <a:p>
              <a:pPr defTabSz="538163">
                <a:spcBef>
                  <a:spcPts val="300"/>
                </a:spcBef>
              </a:pPr>
              <a:r>
                <a:rPr lang="en-US" sz="1000" dirty="0" smtClean="0"/>
                <a:t>22 10/100/1000 Ports</a:t>
              </a:r>
            </a:p>
            <a:p>
              <a:pPr defTabSz="538163">
                <a:spcBef>
                  <a:spcPts val="300"/>
                </a:spcBef>
              </a:pPr>
              <a:r>
                <a:rPr lang="en-US" sz="1000" dirty="0" smtClean="0"/>
                <a:t>2 Combo mini-GBIC Ports</a:t>
              </a:r>
            </a:p>
          </p:txBody>
        </p:sp>
        <p:cxnSp>
          <p:nvCxnSpPr>
            <p:cNvPr id="119" name="Straight Connector 118"/>
            <p:cNvCxnSpPr/>
            <p:nvPr/>
          </p:nvCxnSpPr>
          <p:spPr bwMode="auto">
            <a:xfrm rot="5400000">
              <a:off x="6370094" y="2689622"/>
              <a:ext cx="859632"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29" name="Oval 44"/>
            <p:cNvSpPr>
              <a:spLocks noChangeArrowheads="1"/>
            </p:cNvSpPr>
            <p:nvPr/>
          </p:nvSpPr>
          <p:spPr bwMode="auto">
            <a:xfrm>
              <a:off x="6756050" y="2646099"/>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300" name="Picture 299" descr="SG-102 24.png"/>
            <p:cNvPicPr>
              <a:picLocks noChangeAspect="1"/>
            </p:cNvPicPr>
            <p:nvPr/>
          </p:nvPicPr>
          <p:blipFill>
            <a:blip r:embed="rId9" cstate="print"/>
            <a:stretch>
              <a:fillRect/>
            </a:stretch>
          </p:blipFill>
          <p:spPr>
            <a:xfrm>
              <a:off x="5231787" y="2531820"/>
              <a:ext cx="1521439" cy="369403"/>
            </a:xfrm>
            <a:prstGeom prst="rect">
              <a:avLst/>
            </a:prstGeom>
          </p:spPr>
        </p:pic>
      </p:grpSp>
      <p:grpSp>
        <p:nvGrpSpPr>
          <p:cNvPr id="10" name="Group 149"/>
          <p:cNvGrpSpPr/>
          <p:nvPr/>
        </p:nvGrpSpPr>
        <p:grpSpPr>
          <a:xfrm>
            <a:off x="5194930" y="3532960"/>
            <a:ext cx="3729614" cy="771688"/>
            <a:chOff x="5194930" y="3308187"/>
            <a:chExt cx="3729614" cy="771688"/>
          </a:xfrm>
        </p:grpSpPr>
        <p:sp>
          <p:nvSpPr>
            <p:cNvPr id="120" name="Rectangle 21"/>
            <p:cNvSpPr>
              <a:spLocks noChangeAspect="1" noChangeArrowheads="1"/>
            </p:cNvSpPr>
            <p:nvPr/>
          </p:nvSpPr>
          <p:spPr bwMode="auto">
            <a:xfrm>
              <a:off x="6970084" y="3308187"/>
              <a:ext cx="1954460" cy="771688"/>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SG 100-24</a:t>
              </a:r>
            </a:p>
            <a:p>
              <a:pPr defTabSz="538163">
                <a:spcBef>
                  <a:spcPts val="300"/>
                </a:spcBef>
              </a:pPr>
              <a:r>
                <a:rPr lang="en-US" sz="1000" dirty="0" smtClean="0"/>
                <a:t>22 10/100/1000 Ports</a:t>
              </a:r>
            </a:p>
            <a:p>
              <a:pPr defTabSz="538163">
                <a:spcBef>
                  <a:spcPts val="300"/>
                </a:spcBef>
              </a:pPr>
              <a:r>
                <a:rPr lang="en-US" sz="1000" dirty="0" smtClean="0"/>
                <a:t>2 Combo mini-GBIC ports</a:t>
              </a:r>
            </a:p>
          </p:txBody>
        </p:sp>
        <p:cxnSp>
          <p:nvCxnSpPr>
            <p:cNvPr id="121" name="Straight Connector 120"/>
            <p:cNvCxnSpPr/>
            <p:nvPr/>
          </p:nvCxnSpPr>
          <p:spPr bwMode="auto">
            <a:xfrm rot="5400000">
              <a:off x="6463364" y="3686176"/>
              <a:ext cx="673097"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30" name="Oval 44"/>
            <p:cNvSpPr>
              <a:spLocks noChangeArrowheads="1"/>
            </p:cNvSpPr>
            <p:nvPr/>
          </p:nvSpPr>
          <p:spPr bwMode="auto">
            <a:xfrm>
              <a:off x="6756050" y="3642653"/>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323" name="Picture 322" descr="SG 100-24.png"/>
            <p:cNvPicPr>
              <a:picLocks noChangeAspect="1"/>
            </p:cNvPicPr>
            <p:nvPr/>
          </p:nvPicPr>
          <p:blipFill>
            <a:blip r:embed="rId10" cstate="print"/>
            <a:stretch>
              <a:fillRect/>
            </a:stretch>
          </p:blipFill>
          <p:spPr>
            <a:xfrm>
              <a:off x="5194930" y="3556808"/>
              <a:ext cx="1561392" cy="247000"/>
            </a:xfrm>
            <a:prstGeom prst="rect">
              <a:avLst/>
            </a:prstGeom>
          </p:spPr>
        </p:pic>
      </p:grpSp>
      <p:grpSp>
        <p:nvGrpSpPr>
          <p:cNvPr id="11" name="Group 151"/>
          <p:cNvGrpSpPr/>
          <p:nvPr/>
        </p:nvGrpSpPr>
        <p:grpSpPr>
          <a:xfrm>
            <a:off x="5197558" y="5410200"/>
            <a:ext cx="3131409" cy="533332"/>
            <a:chOff x="5197558" y="4933950"/>
            <a:chExt cx="3131409" cy="533332"/>
          </a:xfrm>
        </p:grpSpPr>
        <p:sp>
          <p:nvSpPr>
            <p:cNvPr id="123" name="Rectangle 21"/>
            <p:cNvSpPr>
              <a:spLocks noChangeAspect="1" noChangeArrowheads="1"/>
            </p:cNvSpPr>
            <p:nvPr/>
          </p:nvSpPr>
          <p:spPr bwMode="auto">
            <a:xfrm>
              <a:off x="6970084" y="4994042"/>
              <a:ext cx="1358883" cy="453774"/>
            </a:xfrm>
            <a:prstGeom prst="rect">
              <a:avLst/>
            </a:prstGeom>
            <a:noFill/>
            <a:ln w="9525">
              <a:noFill/>
              <a:miter lim="800000"/>
              <a:headEnd/>
              <a:tailEnd/>
            </a:ln>
          </p:spPr>
          <p:txBody>
            <a:bodyPr wrap="none" lIns="0" tIns="0" rIns="0" bIns="0">
              <a:noAutofit/>
            </a:bodyPr>
            <a:lstStyle/>
            <a:p>
              <a:pPr defTabSz="538163">
                <a:spcBef>
                  <a:spcPts val="300"/>
                </a:spcBef>
              </a:pPr>
              <a:r>
                <a:rPr lang="en-US" sz="1400" b="1" dirty="0" smtClean="0">
                  <a:solidFill>
                    <a:schemeClr val="accent1"/>
                  </a:solidFill>
                </a:rPr>
                <a:t>SG 100D-08</a:t>
              </a:r>
            </a:p>
            <a:p>
              <a:pPr defTabSz="538163">
                <a:spcBef>
                  <a:spcPts val="300"/>
                </a:spcBef>
              </a:pPr>
              <a:r>
                <a:rPr lang="en-US" sz="1000" dirty="0" smtClean="0"/>
                <a:t>8 10/100/1000 Ports</a:t>
              </a:r>
            </a:p>
          </p:txBody>
        </p:sp>
        <p:cxnSp>
          <p:nvCxnSpPr>
            <p:cNvPr id="124" name="Straight Connector 123"/>
            <p:cNvCxnSpPr/>
            <p:nvPr/>
          </p:nvCxnSpPr>
          <p:spPr bwMode="auto">
            <a:xfrm rot="5400000">
              <a:off x="6633225" y="5175081"/>
              <a:ext cx="333373" cy="0"/>
            </a:xfrm>
            <a:prstGeom prst="line">
              <a:avLst/>
            </a:prstGeom>
            <a:solidFill>
              <a:schemeClr val="accent1"/>
            </a:solidFill>
            <a:ln w="12700" cap="flat" cmpd="sng" algn="ctr">
              <a:solidFill>
                <a:schemeClr val="accent1"/>
              </a:solidFill>
              <a:prstDash val="solid"/>
              <a:round/>
              <a:headEnd type="none" w="med" len="med"/>
              <a:tailEnd type="none" w="med" len="med"/>
            </a:ln>
            <a:effectLst/>
          </p:spPr>
        </p:cxnSp>
        <p:sp>
          <p:nvSpPr>
            <p:cNvPr id="132" name="Oval 44"/>
            <p:cNvSpPr>
              <a:spLocks noChangeArrowheads="1"/>
            </p:cNvSpPr>
            <p:nvPr/>
          </p:nvSpPr>
          <p:spPr bwMode="auto">
            <a:xfrm>
              <a:off x="6756050" y="5131558"/>
              <a:ext cx="87046" cy="87046"/>
            </a:xfrm>
            <a:prstGeom prst="ellipse">
              <a:avLst/>
            </a:prstGeom>
            <a:solidFill>
              <a:schemeClr val="bg1">
                <a:alpha val="75000"/>
              </a:schemeClr>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pic>
          <p:nvPicPr>
            <p:cNvPr id="151" name="Picture 150" descr="Untitled-2.png"/>
            <p:cNvPicPr>
              <a:picLocks noChangeAspect="1"/>
            </p:cNvPicPr>
            <p:nvPr/>
          </p:nvPicPr>
          <p:blipFill>
            <a:blip r:embed="rId11" cstate="print"/>
            <a:stretch>
              <a:fillRect/>
            </a:stretch>
          </p:blipFill>
          <p:spPr>
            <a:xfrm>
              <a:off x="5197558" y="4933950"/>
              <a:ext cx="1604675" cy="533332"/>
            </a:xfrm>
            <a:prstGeom prst="rect">
              <a:avLst/>
            </a:prstGeom>
          </p:spPr>
        </p:pic>
      </p:grpSp>
      <p:sp>
        <p:nvSpPr>
          <p:cNvPr id="44"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57" name="Rectangle 56"/>
          <p:cNvSpPr/>
          <p:nvPr/>
        </p:nvSpPr>
        <p:spPr>
          <a:xfrm>
            <a:off x="1290638" y="1701284"/>
            <a:ext cx="1723549" cy="369332"/>
          </a:xfrm>
          <a:prstGeom prst="rect">
            <a:avLst/>
          </a:prstGeom>
        </p:spPr>
        <p:txBody>
          <a:bodyPr wrap="none">
            <a:spAutoFit/>
          </a:bodyPr>
          <a:lstStyle/>
          <a:p>
            <a:pPr algn="ctr"/>
            <a:r>
              <a:rPr lang="en-US" b="1" dirty="0" smtClean="0"/>
              <a:t>Fast Ethernet </a:t>
            </a:r>
            <a:endParaRPr lang="en-US" b="1" dirty="0"/>
          </a:p>
        </p:txBody>
      </p:sp>
      <p:sp>
        <p:nvSpPr>
          <p:cNvPr id="65" name="Rectangle 64"/>
          <p:cNvSpPr/>
          <p:nvPr/>
        </p:nvSpPr>
        <p:spPr>
          <a:xfrm>
            <a:off x="5805488" y="1701284"/>
            <a:ext cx="1980029" cy="369332"/>
          </a:xfrm>
          <a:prstGeom prst="rect">
            <a:avLst/>
          </a:prstGeom>
        </p:spPr>
        <p:txBody>
          <a:bodyPr wrap="none">
            <a:spAutoFit/>
          </a:bodyPr>
          <a:lstStyle/>
          <a:p>
            <a:pPr algn="ctr"/>
            <a:r>
              <a:rPr lang="en-US" b="1" dirty="0" smtClean="0"/>
              <a:t>Gigabit Ethernet</a:t>
            </a:r>
            <a:endParaRPr lang="en-US" b="1" dirty="0"/>
          </a:p>
        </p:txBody>
      </p:sp>
      <p:sp>
        <p:nvSpPr>
          <p:cNvPr id="63"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
        <p:nvSpPr>
          <p:cNvPr id="64" name="Rectangle 18"/>
          <p:cNvSpPr>
            <a:spLocks noGrp="1" noChangeArrowheads="1"/>
          </p:cNvSpPr>
          <p:nvPr>
            <p:ph type="title"/>
          </p:nvPr>
        </p:nvSpPr>
        <p:spPr>
          <a:xfrm>
            <a:off x="229702" y="432215"/>
            <a:ext cx="8588861" cy="838200"/>
          </a:xfrm>
        </p:spPr>
        <p:txBody>
          <a:bodyPr/>
          <a:lstStyle/>
          <a:p>
            <a:r>
              <a:rPr lang="en-US" dirty="0" smtClean="0"/>
              <a:t>Cisco 100 Series</a:t>
            </a:r>
            <a:br>
              <a:rPr lang="en-US" dirty="0" smtClean="0"/>
            </a:br>
            <a:r>
              <a:rPr lang="en-US" sz="2400" dirty="0" smtClean="0"/>
              <a:t>Switch Model Overview</a:t>
            </a:r>
            <a:endParaRPr lang="en-US" dirty="0"/>
          </a:p>
        </p:txBody>
      </p:sp>
    </p:spTree>
    <p:extLst>
      <p:ext uri="{BB962C8B-B14F-4D97-AF65-F5344CB8AC3E}">
        <p14:creationId xmlns:p14="http://schemas.microsoft.com/office/powerpoint/2010/main" val="425207040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blinds(horizontal)">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Important Portfolio Enhancements</a:t>
            </a:r>
          </a:p>
        </p:txBody>
      </p:sp>
      <p:graphicFrame>
        <p:nvGraphicFramePr>
          <p:cNvPr id="24" name="Content Placeholder 3"/>
          <p:cNvGraphicFramePr>
            <a:graphicFrameLocks noGrp="1"/>
          </p:cNvGraphicFramePr>
          <p:nvPr>
            <p:ph idx="4294967295"/>
            <p:extLst>
              <p:ext uri="{D42A27DB-BD31-4B8C-83A1-F6EECF244321}">
                <p14:modId xmlns:p14="http://schemas.microsoft.com/office/powerpoint/2010/main" val="3729080995"/>
              </p:ext>
            </p:extLst>
          </p:nvPr>
        </p:nvGraphicFramePr>
        <p:xfrm>
          <a:off x="640160" y="1524000"/>
          <a:ext cx="7863681" cy="4583579"/>
        </p:xfrm>
        <a:graphic>
          <a:graphicData uri="http://schemas.openxmlformats.org/drawingml/2006/table">
            <a:tbl>
              <a:tblPr>
                <a:effectLst>
                  <a:outerShdw blurRad="63500" algn="tl" rotWithShape="0">
                    <a:prstClr val="black">
                      <a:alpha val="14000"/>
                    </a:prstClr>
                  </a:outerShdw>
                </a:effectLst>
                <a:tableStyleId>{2D5ABB26-0587-4C30-8999-92F81FD0307C}</a:tableStyleId>
              </a:tblPr>
              <a:tblGrid>
                <a:gridCol w="3462994"/>
                <a:gridCol w="4400687"/>
              </a:tblGrid>
              <a:tr h="51352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b="1" kern="1200" dirty="0" smtClean="0">
                          <a:solidFill>
                            <a:schemeClr val="lt1"/>
                          </a:solidFill>
                          <a:effectLst>
                            <a:outerShdw blurRad="88900" algn="ctr" rotWithShape="0">
                              <a:prstClr val="black">
                                <a:alpha val="40000"/>
                              </a:prstClr>
                            </a:outerShdw>
                          </a:effectLst>
                          <a:latin typeface="+mn-lt"/>
                          <a:ea typeface="+mn-ea"/>
                          <a:cs typeface="+mn-cs"/>
                        </a:rPr>
                        <a:t>Improvement</a:t>
                      </a: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46700">
                          <a:srgbClr val="379F41"/>
                        </a:gs>
                        <a:gs pos="0">
                          <a:srgbClr val="AAC42A"/>
                        </a:gs>
                        <a:gs pos="100000">
                          <a:srgbClr val="015F46"/>
                        </a:gs>
                      </a:gsLst>
                      <a:lin ang="5400000" scaled="0"/>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b="1" kern="1200" dirty="0" smtClean="0">
                          <a:solidFill>
                            <a:schemeClr val="lt1"/>
                          </a:solidFill>
                          <a:effectLst>
                            <a:outerShdw blurRad="88900" algn="ctr" rotWithShape="0">
                              <a:prstClr val="black">
                                <a:alpha val="40000"/>
                              </a:prstClr>
                            </a:outerShdw>
                          </a:effectLst>
                          <a:latin typeface="+mn-lt"/>
                          <a:ea typeface="+mn-ea"/>
                          <a:cs typeface="+mn-cs"/>
                        </a:rPr>
                        <a:t>Customer Benefit</a:t>
                      </a: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gradFill>
                      <a:gsLst>
                        <a:gs pos="46700">
                          <a:srgbClr val="379F41"/>
                        </a:gs>
                        <a:gs pos="0">
                          <a:srgbClr val="AAC42A"/>
                        </a:gs>
                        <a:gs pos="100000">
                          <a:srgbClr val="015F46"/>
                        </a:gs>
                      </a:gsLst>
                      <a:lin ang="5400000" scaled="0"/>
                    </a:gra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Energy-Efficient Technology</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Reduced power consumption and energy costs</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Fanless Designs</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Quiet operation and increased mean time </a:t>
                      </a:r>
                      <a:br>
                        <a:rPr kumimoji="0" lang="en-US" sz="1400" u="none" strike="noStrike" cap="none" normalizeH="0" baseline="0" dirty="0" smtClean="0">
                          <a:ln>
                            <a:noFill/>
                          </a:ln>
                          <a:solidFill>
                            <a:srgbClr val="435153"/>
                          </a:solidFill>
                          <a:effectLst/>
                        </a:rPr>
                      </a:br>
                      <a:r>
                        <a:rPr kumimoji="0" lang="en-US" sz="1400" u="none" strike="noStrike" cap="none" normalizeH="0" baseline="0" dirty="0" smtClean="0">
                          <a:ln>
                            <a:noFill/>
                          </a:ln>
                          <a:solidFill>
                            <a:srgbClr val="435153"/>
                          </a:solidFill>
                          <a:effectLst/>
                        </a:rPr>
                        <a:t>between failures (MTBF)</a:t>
                      </a: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Additional usable Gigabit Ethernet </a:t>
                      </a:r>
                      <a:br>
                        <a:rPr kumimoji="0" lang="en-US" sz="1400" u="none" strike="noStrike" cap="none" normalizeH="0" baseline="0" dirty="0" smtClean="0">
                          <a:ln>
                            <a:noFill/>
                          </a:ln>
                          <a:solidFill>
                            <a:srgbClr val="435153"/>
                          </a:solidFill>
                          <a:effectLst/>
                        </a:rPr>
                      </a:br>
                      <a:r>
                        <a:rPr kumimoji="0" lang="en-US" sz="1400" u="none" strike="noStrike" cap="none" normalizeH="0" baseline="0" dirty="0" smtClean="0">
                          <a:ln>
                            <a:noFill/>
                          </a:ln>
                          <a:solidFill>
                            <a:srgbClr val="435153"/>
                          </a:solidFill>
                          <a:effectLst/>
                        </a:rPr>
                        <a:t>ports on Gigabit Ethernet models</a:t>
                      </a: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Ability to connect more devices and </a:t>
                      </a:r>
                      <a:br>
                        <a:rPr kumimoji="0" lang="en-US" sz="1400" u="none" strike="noStrike" cap="none" normalizeH="0" baseline="0" dirty="0" smtClean="0">
                          <a:ln>
                            <a:noFill/>
                          </a:ln>
                          <a:solidFill>
                            <a:srgbClr val="435153"/>
                          </a:solidFill>
                          <a:effectLst/>
                        </a:rPr>
                      </a:br>
                      <a:r>
                        <a:rPr kumimoji="0" lang="en-US" sz="1400" u="none" strike="noStrike" cap="none" normalizeH="0" baseline="0" dirty="0" smtClean="0">
                          <a:ln>
                            <a:noFill/>
                          </a:ln>
                          <a:solidFill>
                            <a:srgbClr val="435153"/>
                          </a:solidFill>
                          <a:effectLst/>
                        </a:rPr>
                        <a:t>better value for the purchase</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solidFill>
                            <a:srgbClr val="435153"/>
                          </a:solidFill>
                          <a:effectLst/>
                          <a:latin typeface="+mn-lt"/>
                          <a:ea typeface="+mn-ea"/>
                          <a:cs typeface="+mn-cs"/>
                        </a:rPr>
                        <a:t>IPv6</a:t>
                      </a: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kern="1200" cap="none" normalizeH="0" baseline="0" dirty="0" smtClean="0">
                          <a:ln>
                            <a:noFill/>
                          </a:ln>
                          <a:solidFill>
                            <a:srgbClr val="435153"/>
                          </a:solidFill>
                          <a:effectLst/>
                          <a:latin typeface="+mn-lt"/>
                          <a:ea typeface="+mn-ea"/>
                          <a:cs typeface="+mn-cs"/>
                        </a:rPr>
                        <a:t>Ability to evolve network and support </a:t>
                      </a:r>
                      <a:br>
                        <a:rPr kumimoji="0" lang="en-US" sz="1400" u="none" strike="noStrike" kern="1200" cap="none" normalizeH="0" baseline="0" dirty="0" smtClean="0">
                          <a:ln>
                            <a:noFill/>
                          </a:ln>
                          <a:solidFill>
                            <a:srgbClr val="435153"/>
                          </a:solidFill>
                          <a:effectLst/>
                          <a:latin typeface="+mn-lt"/>
                          <a:ea typeface="+mn-ea"/>
                          <a:cs typeface="+mn-cs"/>
                        </a:rPr>
                      </a:br>
                      <a:r>
                        <a:rPr kumimoji="0" lang="en-US" sz="1400" u="none" strike="noStrike" kern="1200" cap="none" normalizeH="0" baseline="0" dirty="0" smtClean="0">
                          <a:ln>
                            <a:noFill/>
                          </a:ln>
                          <a:solidFill>
                            <a:srgbClr val="435153"/>
                          </a:solidFill>
                          <a:effectLst/>
                          <a:latin typeface="+mn-lt"/>
                          <a:ea typeface="+mn-ea"/>
                          <a:cs typeface="+mn-cs"/>
                        </a:rPr>
                        <a:t>next-generation OS</a:t>
                      </a: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Localized GUIs and Documents</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Clarity of product installation in select markets</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u="none" strike="noStrike" cap="none" normalizeH="0" baseline="0" dirty="0" smtClean="0">
                          <a:ln>
                            <a:noFill/>
                          </a:ln>
                          <a:solidFill>
                            <a:srgbClr val="435153"/>
                          </a:solidFill>
                          <a:effectLst/>
                        </a:rPr>
                        <a:t>Simplified configuration with additional management options, </a:t>
                      </a:r>
                      <a:r>
                        <a:rPr kumimoji="0" lang="en-US" sz="1400" u="none" strike="noStrike" cap="none" normalizeH="0" baseline="0" dirty="0" err="1" smtClean="0">
                          <a:ln>
                            <a:noFill/>
                          </a:ln>
                          <a:solidFill>
                            <a:srgbClr val="435153"/>
                          </a:solidFill>
                          <a:effectLst/>
                        </a:rPr>
                        <a:t>FindIT</a:t>
                      </a:r>
                      <a:r>
                        <a:rPr kumimoji="0" lang="en-US" sz="1400" u="none" strike="noStrike" cap="none" normalizeH="0" baseline="0" dirty="0" smtClean="0">
                          <a:ln>
                            <a:noFill/>
                          </a:ln>
                          <a:solidFill>
                            <a:srgbClr val="435153"/>
                          </a:solidFill>
                          <a:effectLst/>
                        </a:rPr>
                        <a:t> toolbar</a:t>
                      </a: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Ease of installation and multiple management options for optimal deployment and support</a:t>
                      </a: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DAFAF8">
                        <a:alpha val="64000"/>
                      </a:srgbClr>
                    </a:solidFill>
                  </a:tcPr>
                </a:tc>
              </a:tr>
              <a:tr h="5814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Lifetime Warranty</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solidFill>
                            <a:srgbClr val="435153"/>
                          </a:solidFill>
                          <a:effectLst/>
                        </a:rPr>
                        <a:t>Investment protection</a:t>
                      </a:r>
                      <a:endParaRPr kumimoji="0" lang="en-US" sz="1400" b="0" i="0" u="none" strike="noStrike" cap="none" normalizeH="0" baseline="0" dirty="0" smtClean="0">
                        <a:ln>
                          <a:noFill/>
                        </a:ln>
                        <a:solidFill>
                          <a:srgbClr val="435153"/>
                        </a:solidFill>
                        <a:effectLst/>
                        <a:latin typeface="Arial" pitchFamily="34" charset="0"/>
                        <a:ea typeface="ＭＳ Ｐゴシック" pitchFamily="-108" charset="-128"/>
                      </a:endParaRPr>
                    </a:p>
                  </a:txBody>
                  <a:tcPr marL="182880"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65006434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pay more for a Smart Switch?</a:t>
            </a:r>
            <a:endParaRPr lang="en-US" dirty="0"/>
          </a:p>
        </p:txBody>
      </p:sp>
      <p:sp>
        <p:nvSpPr>
          <p:cNvPr id="3" name="Content Placeholder 2"/>
          <p:cNvSpPr>
            <a:spLocks noGrp="1"/>
          </p:cNvSpPr>
          <p:nvPr>
            <p:ph idx="1"/>
          </p:nvPr>
        </p:nvSpPr>
        <p:spPr/>
        <p:txBody>
          <a:bodyPr>
            <a:normAutofit/>
          </a:bodyPr>
          <a:lstStyle/>
          <a:p>
            <a:r>
              <a:rPr lang="en-US" dirty="0" smtClean="0"/>
              <a:t>When you need more input and control over the customer network</a:t>
            </a:r>
          </a:p>
          <a:p>
            <a:pPr lvl="1"/>
            <a:r>
              <a:rPr lang="en-US" dirty="0" smtClean="0"/>
              <a:t>You </a:t>
            </a:r>
            <a:r>
              <a:rPr lang="en-US" dirty="0"/>
              <a:t>get many additional features with a </a:t>
            </a:r>
            <a:r>
              <a:rPr lang="en-US" dirty="0" smtClean="0"/>
              <a:t>Smart switch</a:t>
            </a:r>
            <a:endParaRPr lang="en-US" dirty="0"/>
          </a:p>
          <a:p>
            <a:pPr lvl="1"/>
            <a:r>
              <a:rPr lang="en-US" dirty="0" smtClean="0"/>
              <a:t>Quality </a:t>
            </a:r>
            <a:r>
              <a:rPr lang="en-US" dirty="0"/>
              <a:t>of service, virtual LANs, redundancy, and port mirroring</a:t>
            </a:r>
          </a:p>
          <a:p>
            <a:pPr lvl="1"/>
            <a:r>
              <a:rPr lang="en-US" dirty="0" smtClean="0"/>
              <a:t>VLANs </a:t>
            </a:r>
            <a:r>
              <a:rPr lang="en-US" dirty="0"/>
              <a:t>– logically group devices</a:t>
            </a:r>
          </a:p>
          <a:p>
            <a:r>
              <a:rPr lang="en-US" dirty="0" smtClean="0"/>
              <a:t>When you need Redundancy </a:t>
            </a:r>
          </a:p>
          <a:p>
            <a:pPr lvl="1"/>
            <a:r>
              <a:rPr lang="en-US" dirty="0"/>
              <a:t>S</a:t>
            </a:r>
            <a:r>
              <a:rPr lang="en-US" dirty="0" smtClean="0"/>
              <a:t>afeguard </a:t>
            </a:r>
            <a:r>
              <a:rPr lang="en-US" dirty="0"/>
              <a:t>a network in case a connection or cable fails with alternate data path for traffic</a:t>
            </a:r>
          </a:p>
          <a:p>
            <a:pPr lvl="1"/>
            <a:r>
              <a:rPr lang="en-US" dirty="0" smtClean="0"/>
              <a:t>Spanning </a:t>
            </a:r>
            <a:r>
              <a:rPr lang="en-US" dirty="0"/>
              <a:t>Tree Protocol (STP) provides path redundancy in the network</a:t>
            </a:r>
          </a:p>
          <a:p>
            <a:r>
              <a:rPr lang="en-US" dirty="0" smtClean="0"/>
              <a:t>When you need tools to Troubleshoot the network</a:t>
            </a:r>
            <a:endParaRPr lang="en-US" dirty="0"/>
          </a:p>
          <a:p>
            <a:pPr lvl="1"/>
            <a:r>
              <a:rPr lang="en-US" dirty="0"/>
              <a:t>Port Mirroring – helpful to diagnose problems</a:t>
            </a:r>
          </a:p>
          <a:p>
            <a:endParaRPr lang="en-US" dirty="0"/>
          </a:p>
          <a:p>
            <a:endParaRPr lang="en-US" dirty="0"/>
          </a:p>
          <a:p>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771200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typical customer - Smart</a:t>
            </a:r>
            <a:endParaRPr lang="en-US" dirty="0"/>
          </a:p>
        </p:txBody>
      </p:sp>
      <p:sp>
        <p:nvSpPr>
          <p:cNvPr id="3" name="Content Placeholder 2"/>
          <p:cNvSpPr>
            <a:spLocks noGrp="1"/>
          </p:cNvSpPr>
          <p:nvPr>
            <p:ph idx="1"/>
          </p:nvPr>
        </p:nvSpPr>
        <p:spPr/>
        <p:txBody>
          <a:bodyPr>
            <a:normAutofit/>
          </a:bodyPr>
          <a:lstStyle/>
          <a:p>
            <a:r>
              <a:rPr lang="en-US" dirty="0" smtClean="0"/>
              <a:t>Very small company but technical aware, price sensitive customer at the network edge (can even be quite big installations)</a:t>
            </a:r>
          </a:p>
          <a:p>
            <a:r>
              <a:rPr lang="en-US" dirty="0" smtClean="0"/>
              <a:t>Self installed by “the technical guy” or by the reseller / VAR</a:t>
            </a:r>
          </a:p>
          <a:p>
            <a:r>
              <a:rPr lang="en-US" dirty="0" smtClean="0"/>
              <a:t>Understand the need for VLAN, QoS.</a:t>
            </a:r>
          </a:p>
          <a:p>
            <a:r>
              <a:rPr lang="en-US" dirty="0" smtClean="0"/>
              <a:t>Either VoIP today or interested for the future</a:t>
            </a:r>
          </a:p>
          <a:p>
            <a:r>
              <a:rPr lang="en-US" dirty="0" smtClean="0"/>
              <a:t>Network is important, but not core. Usually have an IT budget and have a buying plan vers. being reactive</a:t>
            </a:r>
          </a:p>
          <a:p>
            <a:r>
              <a:rPr lang="en-US" dirty="0" smtClean="0"/>
              <a:t>Price sensitive – but do understand that functions do have a price</a:t>
            </a:r>
          </a:p>
          <a:p>
            <a:r>
              <a:rPr lang="en-US" dirty="0" smtClean="0"/>
              <a:t>Technology aware</a:t>
            </a:r>
          </a:p>
          <a:p>
            <a:r>
              <a:rPr lang="en-US" dirty="0" smtClean="0"/>
              <a:t>Selling arguments:</a:t>
            </a:r>
            <a:br>
              <a:rPr lang="en-US" dirty="0" smtClean="0"/>
            </a:br>
            <a:r>
              <a:rPr lang="en-US" dirty="0" smtClean="0"/>
              <a:t>Cisco is #1, service and support, energy saving, management option, VoIP and other real time traffic, …</a:t>
            </a:r>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928985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SF200-24P"/>
          <p:cNvPicPr>
            <a:picLocks noChangeAspect="1" noChangeArrowheads="1"/>
          </p:cNvPicPr>
          <p:nvPr/>
        </p:nvPicPr>
        <p:blipFill>
          <a:blip r:embed="rId4"/>
          <a:srcRect/>
          <a:stretch>
            <a:fillRect/>
          </a:stretch>
        </p:blipFill>
        <p:spPr bwMode="auto">
          <a:xfrm>
            <a:off x="4267200" y="412433"/>
            <a:ext cx="1276350" cy="1021080"/>
          </a:xfrm>
          <a:prstGeom prst="rect">
            <a:avLst/>
          </a:prstGeom>
          <a:noFill/>
        </p:spPr>
      </p:pic>
      <p:sp>
        <p:nvSpPr>
          <p:cNvPr id="19458" name="Rectangle 4"/>
          <p:cNvSpPr>
            <a:spLocks noGrp="1" noChangeArrowheads="1"/>
          </p:cNvSpPr>
          <p:nvPr>
            <p:ph type="title"/>
          </p:nvPr>
        </p:nvSpPr>
        <p:spPr>
          <a:xfrm>
            <a:off x="655638" y="228600"/>
            <a:ext cx="8145462" cy="838200"/>
          </a:xfrm>
        </p:spPr>
        <p:txBody>
          <a:bodyPr/>
          <a:lstStyle/>
          <a:p>
            <a:pPr algn="l" defTabSz="814388" eaLnBrk="1" hangingPunct="1">
              <a:lnSpc>
                <a:spcPct val="90000"/>
              </a:lnSpc>
              <a:defRPr/>
            </a:pPr>
            <a:r>
              <a:rPr lang="en-US" sz="3200" kern="1200" dirty="0" smtClean="0"/>
              <a:t>Smart Switches </a:t>
            </a:r>
          </a:p>
        </p:txBody>
      </p:sp>
      <p:grpSp>
        <p:nvGrpSpPr>
          <p:cNvPr id="2" name="Group 5"/>
          <p:cNvGrpSpPr>
            <a:grpSpLocks/>
          </p:cNvGrpSpPr>
          <p:nvPr/>
        </p:nvGrpSpPr>
        <p:grpSpPr bwMode="auto">
          <a:xfrm>
            <a:off x="7615238" y="1158875"/>
            <a:ext cx="1300162" cy="839788"/>
            <a:chOff x="3592" y="1058"/>
            <a:chExt cx="819" cy="529"/>
          </a:xfrm>
        </p:grpSpPr>
        <p:sp>
          <p:nvSpPr>
            <p:cNvPr id="19498" name="AutoShape 6"/>
            <p:cNvSpPr>
              <a:spLocks noChangeAspect="1" noChangeArrowheads="1" noTextEdit="1"/>
            </p:cNvSpPr>
            <p:nvPr/>
          </p:nvSpPr>
          <p:spPr bwMode="auto">
            <a:xfrm>
              <a:off x="3592" y="1058"/>
              <a:ext cx="819" cy="529"/>
            </a:xfrm>
            <a:prstGeom prst="rect">
              <a:avLst/>
            </a:prstGeom>
            <a:noFill/>
            <a:ln w="9525">
              <a:noFill/>
              <a:miter lim="800000"/>
              <a:headEnd/>
              <a:tailEnd/>
            </a:ln>
          </p:spPr>
          <p:txBody>
            <a:bodyPr/>
            <a:lstStyle/>
            <a:p>
              <a:endParaRPr lang="en-US" dirty="0"/>
            </a:p>
          </p:txBody>
        </p:sp>
        <p:sp>
          <p:nvSpPr>
            <p:cNvPr id="19499" name="Freeform 7"/>
            <p:cNvSpPr>
              <a:spLocks/>
            </p:cNvSpPr>
            <p:nvPr/>
          </p:nvSpPr>
          <p:spPr bwMode="auto">
            <a:xfrm>
              <a:off x="3621" y="1087"/>
              <a:ext cx="778" cy="491"/>
            </a:xfrm>
            <a:custGeom>
              <a:avLst/>
              <a:gdLst>
                <a:gd name="T0" fmla="*/ 34 w 203"/>
                <a:gd name="T1" fmla="*/ 173 h 136"/>
                <a:gd name="T2" fmla="*/ 8 w 203"/>
                <a:gd name="T3" fmla="*/ 202 h 136"/>
                <a:gd name="T4" fmla="*/ 0 w 203"/>
                <a:gd name="T5" fmla="*/ 235 h 136"/>
                <a:gd name="T6" fmla="*/ 8 w 203"/>
                <a:gd name="T7" fmla="*/ 260 h 136"/>
                <a:gd name="T8" fmla="*/ 27 w 203"/>
                <a:gd name="T9" fmla="*/ 282 h 136"/>
                <a:gd name="T10" fmla="*/ 31 w 203"/>
                <a:gd name="T11" fmla="*/ 300 h 136"/>
                <a:gd name="T12" fmla="*/ 15 w 203"/>
                <a:gd name="T13" fmla="*/ 336 h 136"/>
                <a:gd name="T14" fmla="*/ 31 w 203"/>
                <a:gd name="T15" fmla="*/ 372 h 136"/>
                <a:gd name="T16" fmla="*/ 65 w 203"/>
                <a:gd name="T17" fmla="*/ 397 h 136"/>
                <a:gd name="T18" fmla="*/ 103 w 203"/>
                <a:gd name="T19" fmla="*/ 401 h 136"/>
                <a:gd name="T20" fmla="*/ 134 w 203"/>
                <a:gd name="T21" fmla="*/ 433 h 136"/>
                <a:gd name="T22" fmla="*/ 180 w 203"/>
                <a:gd name="T23" fmla="*/ 455 h 136"/>
                <a:gd name="T24" fmla="*/ 234 w 203"/>
                <a:gd name="T25" fmla="*/ 462 h 136"/>
                <a:gd name="T26" fmla="*/ 287 w 203"/>
                <a:gd name="T27" fmla="*/ 448 h 136"/>
                <a:gd name="T28" fmla="*/ 318 w 203"/>
                <a:gd name="T29" fmla="*/ 466 h 136"/>
                <a:gd name="T30" fmla="*/ 353 w 203"/>
                <a:gd name="T31" fmla="*/ 484 h 136"/>
                <a:gd name="T32" fmla="*/ 399 w 203"/>
                <a:gd name="T33" fmla="*/ 491 h 136"/>
                <a:gd name="T34" fmla="*/ 452 w 203"/>
                <a:gd name="T35" fmla="*/ 480 h 136"/>
                <a:gd name="T36" fmla="*/ 498 w 203"/>
                <a:gd name="T37" fmla="*/ 448 h 136"/>
                <a:gd name="T38" fmla="*/ 521 w 203"/>
                <a:gd name="T39" fmla="*/ 419 h 136"/>
                <a:gd name="T40" fmla="*/ 563 w 203"/>
                <a:gd name="T41" fmla="*/ 430 h 136"/>
                <a:gd name="T42" fmla="*/ 594 w 203"/>
                <a:gd name="T43" fmla="*/ 430 h 136"/>
                <a:gd name="T44" fmla="*/ 644 w 203"/>
                <a:gd name="T45" fmla="*/ 404 h 136"/>
                <a:gd name="T46" fmla="*/ 667 w 203"/>
                <a:gd name="T47" fmla="*/ 372 h 136"/>
                <a:gd name="T48" fmla="*/ 675 w 203"/>
                <a:gd name="T49" fmla="*/ 347 h 136"/>
                <a:gd name="T50" fmla="*/ 694 w 203"/>
                <a:gd name="T51" fmla="*/ 336 h 136"/>
                <a:gd name="T52" fmla="*/ 747 w 203"/>
                <a:gd name="T53" fmla="*/ 307 h 136"/>
                <a:gd name="T54" fmla="*/ 774 w 203"/>
                <a:gd name="T55" fmla="*/ 271 h 136"/>
                <a:gd name="T56" fmla="*/ 778 w 203"/>
                <a:gd name="T57" fmla="*/ 242 h 136"/>
                <a:gd name="T58" fmla="*/ 770 w 203"/>
                <a:gd name="T59" fmla="*/ 195 h 136"/>
                <a:gd name="T60" fmla="*/ 755 w 203"/>
                <a:gd name="T61" fmla="*/ 166 h 136"/>
                <a:gd name="T62" fmla="*/ 763 w 203"/>
                <a:gd name="T63" fmla="*/ 141 h 136"/>
                <a:gd name="T64" fmla="*/ 751 w 203"/>
                <a:gd name="T65" fmla="*/ 105 h 136"/>
                <a:gd name="T66" fmla="*/ 721 w 203"/>
                <a:gd name="T67" fmla="*/ 72 h 136"/>
                <a:gd name="T68" fmla="*/ 690 w 203"/>
                <a:gd name="T69" fmla="*/ 54 h 136"/>
                <a:gd name="T70" fmla="*/ 667 w 203"/>
                <a:gd name="T71" fmla="*/ 22 h 136"/>
                <a:gd name="T72" fmla="*/ 629 w 203"/>
                <a:gd name="T73" fmla="*/ 4 h 136"/>
                <a:gd name="T74" fmla="*/ 590 w 203"/>
                <a:gd name="T75" fmla="*/ 0 h 136"/>
                <a:gd name="T76" fmla="*/ 560 w 203"/>
                <a:gd name="T77" fmla="*/ 11 h 136"/>
                <a:gd name="T78" fmla="*/ 525 w 203"/>
                <a:gd name="T79" fmla="*/ 14 h 136"/>
                <a:gd name="T80" fmla="*/ 494 w 203"/>
                <a:gd name="T81" fmla="*/ 4 h 136"/>
                <a:gd name="T82" fmla="*/ 464 w 203"/>
                <a:gd name="T83" fmla="*/ 0 h 136"/>
                <a:gd name="T84" fmla="*/ 433 w 203"/>
                <a:gd name="T85" fmla="*/ 11 h 136"/>
                <a:gd name="T86" fmla="*/ 410 w 203"/>
                <a:gd name="T87" fmla="*/ 29 h 136"/>
                <a:gd name="T88" fmla="*/ 383 w 203"/>
                <a:gd name="T89" fmla="*/ 25 h 136"/>
                <a:gd name="T90" fmla="*/ 330 w 203"/>
                <a:gd name="T91" fmla="*/ 14 h 136"/>
                <a:gd name="T92" fmla="*/ 295 w 203"/>
                <a:gd name="T93" fmla="*/ 25 h 136"/>
                <a:gd name="T94" fmla="*/ 264 w 203"/>
                <a:gd name="T95" fmla="*/ 47 h 136"/>
                <a:gd name="T96" fmla="*/ 238 w 203"/>
                <a:gd name="T97" fmla="*/ 54 h 136"/>
                <a:gd name="T98" fmla="*/ 192 w 203"/>
                <a:gd name="T99" fmla="*/ 47 h 136"/>
                <a:gd name="T100" fmla="*/ 153 w 203"/>
                <a:gd name="T101" fmla="*/ 51 h 136"/>
                <a:gd name="T102" fmla="*/ 123 w 203"/>
                <a:gd name="T103" fmla="*/ 65 h 136"/>
                <a:gd name="T104" fmla="*/ 88 w 203"/>
                <a:gd name="T105" fmla="*/ 97 h 136"/>
                <a:gd name="T106" fmla="*/ 73 w 203"/>
                <a:gd name="T107" fmla="*/ 123 h 136"/>
                <a:gd name="T108" fmla="*/ 69 w 203"/>
                <a:gd name="T109" fmla="*/ 155 h 1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3"/>
                <a:gd name="T166" fmla="*/ 0 h 136"/>
                <a:gd name="T167" fmla="*/ 203 w 203"/>
                <a:gd name="T168" fmla="*/ 136 h 1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3" h="136">
                  <a:moveTo>
                    <a:pt x="18" y="45"/>
                  </a:moveTo>
                  <a:lnTo>
                    <a:pt x="16" y="46"/>
                  </a:lnTo>
                  <a:lnTo>
                    <a:pt x="15" y="46"/>
                  </a:lnTo>
                  <a:lnTo>
                    <a:pt x="13" y="47"/>
                  </a:lnTo>
                  <a:lnTo>
                    <a:pt x="11" y="47"/>
                  </a:lnTo>
                  <a:lnTo>
                    <a:pt x="9" y="48"/>
                  </a:lnTo>
                  <a:lnTo>
                    <a:pt x="8" y="49"/>
                  </a:lnTo>
                  <a:lnTo>
                    <a:pt x="7" y="50"/>
                  </a:lnTo>
                  <a:lnTo>
                    <a:pt x="5" y="51"/>
                  </a:lnTo>
                  <a:lnTo>
                    <a:pt x="4" y="53"/>
                  </a:lnTo>
                  <a:lnTo>
                    <a:pt x="3" y="54"/>
                  </a:lnTo>
                  <a:lnTo>
                    <a:pt x="2" y="56"/>
                  </a:lnTo>
                  <a:lnTo>
                    <a:pt x="2" y="57"/>
                  </a:lnTo>
                  <a:lnTo>
                    <a:pt x="1" y="59"/>
                  </a:lnTo>
                  <a:lnTo>
                    <a:pt x="0" y="60"/>
                  </a:lnTo>
                  <a:lnTo>
                    <a:pt x="0" y="62"/>
                  </a:lnTo>
                  <a:lnTo>
                    <a:pt x="0" y="64"/>
                  </a:lnTo>
                  <a:lnTo>
                    <a:pt x="0" y="65"/>
                  </a:lnTo>
                  <a:lnTo>
                    <a:pt x="0" y="66"/>
                  </a:lnTo>
                  <a:lnTo>
                    <a:pt x="0" y="68"/>
                  </a:lnTo>
                  <a:lnTo>
                    <a:pt x="1" y="69"/>
                  </a:lnTo>
                  <a:lnTo>
                    <a:pt x="1" y="70"/>
                  </a:lnTo>
                  <a:lnTo>
                    <a:pt x="2" y="71"/>
                  </a:lnTo>
                  <a:lnTo>
                    <a:pt x="2" y="72"/>
                  </a:lnTo>
                  <a:lnTo>
                    <a:pt x="3" y="73"/>
                  </a:lnTo>
                  <a:lnTo>
                    <a:pt x="4" y="74"/>
                  </a:lnTo>
                  <a:lnTo>
                    <a:pt x="4" y="75"/>
                  </a:lnTo>
                  <a:lnTo>
                    <a:pt x="5" y="76"/>
                  </a:lnTo>
                  <a:lnTo>
                    <a:pt x="6" y="77"/>
                  </a:lnTo>
                  <a:lnTo>
                    <a:pt x="7" y="78"/>
                  </a:lnTo>
                  <a:lnTo>
                    <a:pt x="8" y="79"/>
                  </a:lnTo>
                  <a:lnTo>
                    <a:pt x="9" y="80"/>
                  </a:lnTo>
                  <a:lnTo>
                    <a:pt x="10" y="80"/>
                  </a:lnTo>
                  <a:lnTo>
                    <a:pt x="9" y="81"/>
                  </a:lnTo>
                  <a:lnTo>
                    <a:pt x="8" y="83"/>
                  </a:lnTo>
                  <a:lnTo>
                    <a:pt x="7" y="84"/>
                  </a:lnTo>
                  <a:lnTo>
                    <a:pt x="6" y="86"/>
                  </a:lnTo>
                  <a:lnTo>
                    <a:pt x="5" y="87"/>
                  </a:lnTo>
                  <a:lnTo>
                    <a:pt x="5" y="89"/>
                  </a:lnTo>
                  <a:lnTo>
                    <a:pt x="5" y="91"/>
                  </a:lnTo>
                  <a:lnTo>
                    <a:pt x="4" y="93"/>
                  </a:lnTo>
                  <a:lnTo>
                    <a:pt x="5" y="95"/>
                  </a:lnTo>
                  <a:lnTo>
                    <a:pt x="5" y="96"/>
                  </a:lnTo>
                  <a:lnTo>
                    <a:pt x="5" y="98"/>
                  </a:lnTo>
                  <a:lnTo>
                    <a:pt x="6" y="100"/>
                  </a:lnTo>
                  <a:lnTo>
                    <a:pt x="7" y="102"/>
                  </a:lnTo>
                  <a:lnTo>
                    <a:pt x="8" y="103"/>
                  </a:lnTo>
                  <a:lnTo>
                    <a:pt x="9" y="105"/>
                  </a:lnTo>
                  <a:lnTo>
                    <a:pt x="11" y="106"/>
                  </a:lnTo>
                  <a:lnTo>
                    <a:pt x="12" y="107"/>
                  </a:lnTo>
                  <a:lnTo>
                    <a:pt x="13" y="108"/>
                  </a:lnTo>
                  <a:lnTo>
                    <a:pt x="15" y="109"/>
                  </a:lnTo>
                  <a:lnTo>
                    <a:pt x="17" y="110"/>
                  </a:lnTo>
                  <a:lnTo>
                    <a:pt x="19" y="110"/>
                  </a:lnTo>
                  <a:lnTo>
                    <a:pt x="21" y="111"/>
                  </a:lnTo>
                  <a:lnTo>
                    <a:pt x="23" y="111"/>
                  </a:lnTo>
                  <a:lnTo>
                    <a:pt x="25" y="111"/>
                  </a:lnTo>
                  <a:lnTo>
                    <a:pt x="26" y="111"/>
                  </a:lnTo>
                  <a:lnTo>
                    <a:pt x="27" y="111"/>
                  </a:lnTo>
                  <a:lnTo>
                    <a:pt x="29" y="113"/>
                  </a:lnTo>
                  <a:lnTo>
                    <a:pt x="30" y="115"/>
                  </a:lnTo>
                  <a:lnTo>
                    <a:pt x="32" y="117"/>
                  </a:lnTo>
                  <a:lnTo>
                    <a:pt x="33" y="118"/>
                  </a:lnTo>
                  <a:lnTo>
                    <a:pt x="35" y="120"/>
                  </a:lnTo>
                  <a:lnTo>
                    <a:pt x="37" y="121"/>
                  </a:lnTo>
                  <a:lnTo>
                    <a:pt x="39" y="122"/>
                  </a:lnTo>
                  <a:lnTo>
                    <a:pt x="41" y="123"/>
                  </a:lnTo>
                  <a:lnTo>
                    <a:pt x="43" y="124"/>
                  </a:lnTo>
                  <a:lnTo>
                    <a:pt x="45" y="125"/>
                  </a:lnTo>
                  <a:lnTo>
                    <a:pt x="47" y="126"/>
                  </a:lnTo>
                  <a:lnTo>
                    <a:pt x="49" y="127"/>
                  </a:lnTo>
                  <a:lnTo>
                    <a:pt x="52" y="127"/>
                  </a:lnTo>
                  <a:lnTo>
                    <a:pt x="54" y="128"/>
                  </a:lnTo>
                  <a:lnTo>
                    <a:pt x="56" y="128"/>
                  </a:lnTo>
                  <a:lnTo>
                    <a:pt x="59" y="128"/>
                  </a:lnTo>
                  <a:lnTo>
                    <a:pt x="61" y="128"/>
                  </a:lnTo>
                  <a:lnTo>
                    <a:pt x="64" y="128"/>
                  </a:lnTo>
                  <a:lnTo>
                    <a:pt x="66" y="127"/>
                  </a:lnTo>
                  <a:lnTo>
                    <a:pt x="69" y="127"/>
                  </a:lnTo>
                  <a:lnTo>
                    <a:pt x="71" y="126"/>
                  </a:lnTo>
                  <a:lnTo>
                    <a:pt x="73" y="125"/>
                  </a:lnTo>
                  <a:lnTo>
                    <a:pt x="75" y="124"/>
                  </a:lnTo>
                  <a:lnTo>
                    <a:pt x="78" y="123"/>
                  </a:lnTo>
                  <a:lnTo>
                    <a:pt x="77" y="123"/>
                  </a:lnTo>
                  <a:lnTo>
                    <a:pt x="79" y="125"/>
                  </a:lnTo>
                  <a:lnTo>
                    <a:pt x="80" y="126"/>
                  </a:lnTo>
                  <a:lnTo>
                    <a:pt x="81" y="127"/>
                  </a:lnTo>
                  <a:lnTo>
                    <a:pt x="83" y="129"/>
                  </a:lnTo>
                  <a:lnTo>
                    <a:pt x="84" y="130"/>
                  </a:lnTo>
                  <a:lnTo>
                    <a:pt x="86" y="131"/>
                  </a:lnTo>
                  <a:lnTo>
                    <a:pt x="87" y="132"/>
                  </a:lnTo>
                  <a:lnTo>
                    <a:pt x="89" y="133"/>
                  </a:lnTo>
                  <a:lnTo>
                    <a:pt x="91" y="133"/>
                  </a:lnTo>
                  <a:lnTo>
                    <a:pt x="92" y="134"/>
                  </a:lnTo>
                  <a:lnTo>
                    <a:pt x="94" y="135"/>
                  </a:lnTo>
                  <a:lnTo>
                    <a:pt x="96" y="135"/>
                  </a:lnTo>
                  <a:lnTo>
                    <a:pt x="98" y="136"/>
                  </a:lnTo>
                  <a:lnTo>
                    <a:pt x="100" y="136"/>
                  </a:lnTo>
                  <a:lnTo>
                    <a:pt x="102" y="136"/>
                  </a:lnTo>
                  <a:lnTo>
                    <a:pt x="104" y="136"/>
                  </a:lnTo>
                  <a:lnTo>
                    <a:pt x="106" y="136"/>
                  </a:lnTo>
                  <a:lnTo>
                    <a:pt x="109" y="136"/>
                  </a:lnTo>
                  <a:lnTo>
                    <a:pt x="111" y="135"/>
                  </a:lnTo>
                  <a:lnTo>
                    <a:pt x="114" y="135"/>
                  </a:lnTo>
                  <a:lnTo>
                    <a:pt x="116" y="134"/>
                  </a:lnTo>
                  <a:lnTo>
                    <a:pt x="118" y="133"/>
                  </a:lnTo>
                  <a:lnTo>
                    <a:pt x="121" y="132"/>
                  </a:lnTo>
                  <a:lnTo>
                    <a:pt x="123" y="130"/>
                  </a:lnTo>
                  <a:lnTo>
                    <a:pt x="125" y="129"/>
                  </a:lnTo>
                  <a:lnTo>
                    <a:pt x="127" y="127"/>
                  </a:lnTo>
                  <a:lnTo>
                    <a:pt x="128" y="126"/>
                  </a:lnTo>
                  <a:lnTo>
                    <a:pt x="130" y="124"/>
                  </a:lnTo>
                  <a:lnTo>
                    <a:pt x="131" y="122"/>
                  </a:lnTo>
                  <a:lnTo>
                    <a:pt x="132" y="120"/>
                  </a:lnTo>
                  <a:lnTo>
                    <a:pt x="133" y="118"/>
                  </a:lnTo>
                  <a:lnTo>
                    <a:pt x="134" y="116"/>
                  </a:lnTo>
                  <a:lnTo>
                    <a:pt x="136" y="116"/>
                  </a:lnTo>
                  <a:lnTo>
                    <a:pt x="138" y="117"/>
                  </a:lnTo>
                  <a:lnTo>
                    <a:pt x="139" y="118"/>
                  </a:lnTo>
                  <a:lnTo>
                    <a:pt x="141" y="119"/>
                  </a:lnTo>
                  <a:lnTo>
                    <a:pt x="143" y="119"/>
                  </a:lnTo>
                  <a:lnTo>
                    <a:pt x="145" y="119"/>
                  </a:lnTo>
                  <a:lnTo>
                    <a:pt x="147" y="119"/>
                  </a:lnTo>
                  <a:lnTo>
                    <a:pt x="149" y="119"/>
                  </a:lnTo>
                  <a:lnTo>
                    <a:pt x="150" y="119"/>
                  </a:lnTo>
                  <a:lnTo>
                    <a:pt x="151" y="119"/>
                  </a:lnTo>
                  <a:lnTo>
                    <a:pt x="153" y="119"/>
                  </a:lnTo>
                  <a:lnTo>
                    <a:pt x="154" y="119"/>
                  </a:lnTo>
                  <a:lnTo>
                    <a:pt x="155" y="119"/>
                  </a:lnTo>
                  <a:lnTo>
                    <a:pt x="157" y="118"/>
                  </a:lnTo>
                  <a:lnTo>
                    <a:pt x="159" y="117"/>
                  </a:lnTo>
                  <a:lnTo>
                    <a:pt x="162" y="116"/>
                  </a:lnTo>
                  <a:lnTo>
                    <a:pt x="164" y="115"/>
                  </a:lnTo>
                  <a:lnTo>
                    <a:pt x="166" y="114"/>
                  </a:lnTo>
                  <a:lnTo>
                    <a:pt x="168" y="112"/>
                  </a:lnTo>
                  <a:lnTo>
                    <a:pt x="170" y="110"/>
                  </a:lnTo>
                  <a:lnTo>
                    <a:pt x="171" y="109"/>
                  </a:lnTo>
                  <a:lnTo>
                    <a:pt x="173" y="107"/>
                  </a:lnTo>
                  <a:lnTo>
                    <a:pt x="173" y="105"/>
                  </a:lnTo>
                  <a:lnTo>
                    <a:pt x="174" y="105"/>
                  </a:lnTo>
                  <a:lnTo>
                    <a:pt x="174" y="103"/>
                  </a:lnTo>
                  <a:lnTo>
                    <a:pt x="175" y="102"/>
                  </a:lnTo>
                  <a:lnTo>
                    <a:pt x="175" y="101"/>
                  </a:lnTo>
                  <a:lnTo>
                    <a:pt x="175" y="100"/>
                  </a:lnTo>
                  <a:lnTo>
                    <a:pt x="176" y="99"/>
                  </a:lnTo>
                  <a:lnTo>
                    <a:pt x="176" y="97"/>
                  </a:lnTo>
                  <a:lnTo>
                    <a:pt x="176" y="96"/>
                  </a:lnTo>
                  <a:lnTo>
                    <a:pt x="176" y="95"/>
                  </a:lnTo>
                  <a:lnTo>
                    <a:pt x="177" y="95"/>
                  </a:lnTo>
                  <a:lnTo>
                    <a:pt x="179" y="94"/>
                  </a:lnTo>
                  <a:lnTo>
                    <a:pt x="180" y="94"/>
                  </a:lnTo>
                  <a:lnTo>
                    <a:pt x="181" y="93"/>
                  </a:lnTo>
                  <a:lnTo>
                    <a:pt x="184" y="93"/>
                  </a:lnTo>
                  <a:lnTo>
                    <a:pt x="187" y="91"/>
                  </a:lnTo>
                  <a:lnTo>
                    <a:pt x="189" y="90"/>
                  </a:lnTo>
                  <a:lnTo>
                    <a:pt x="191" y="89"/>
                  </a:lnTo>
                  <a:lnTo>
                    <a:pt x="193" y="87"/>
                  </a:lnTo>
                  <a:lnTo>
                    <a:pt x="195" y="85"/>
                  </a:lnTo>
                  <a:lnTo>
                    <a:pt x="197" y="83"/>
                  </a:lnTo>
                  <a:lnTo>
                    <a:pt x="199" y="81"/>
                  </a:lnTo>
                  <a:lnTo>
                    <a:pt x="200" y="79"/>
                  </a:lnTo>
                  <a:lnTo>
                    <a:pt x="201" y="77"/>
                  </a:lnTo>
                  <a:lnTo>
                    <a:pt x="201" y="76"/>
                  </a:lnTo>
                  <a:lnTo>
                    <a:pt x="202" y="75"/>
                  </a:lnTo>
                  <a:lnTo>
                    <a:pt x="202" y="74"/>
                  </a:lnTo>
                  <a:lnTo>
                    <a:pt x="202" y="73"/>
                  </a:lnTo>
                  <a:lnTo>
                    <a:pt x="203" y="71"/>
                  </a:lnTo>
                  <a:lnTo>
                    <a:pt x="203" y="70"/>
                  </a:lnTo>
                  <a:lnTo>
                    <a:pt x="203" y="69"/>
                  </a:lnTo>
                  <a:lnTo>
                    <a:pt x="203" y="67"/>
                  </a:lnTo>
                  <a:lnTo>
                    <a:pt x="203" y="66"/>
                  </a:lnTo>
                  <a:lnTo>
                    <a:pt x="203" y="64"/>
                  </a:lnTo>
                  <a:lnTo>
                    <a:pt x="203" y="61"/>
                  </a:lnTo>
                  <a:lnTo>
                    <a:pt x="202" y="59"/>
                  </a:lnTo>
                  <a:lnTo>
                    <a:pt x="202" y="57"/>
                  </a:lnTo>
                  <a:lnTo>
                    <a:pt x="201" y="54"/>
                  </a:lnTo>
                  <a:lnTo>
                    <a:pt x="199" y="52"/>
                  </a:lnTo>
                  <a:lnTo>
                    <a:pt x="198" y="50"/>
                  </a:lnTo>
                  <a:lnTo>
                    <a:pt x="197" y="48"/>
                  </a:lnTo>
                  <a:lnTo>
                    <a:pt x="197" y="47"/>
                  </a:lnTo>
                  <a:lnTo>
                    <a:pt x="197" y="46"/>
                  </a:lnTo>
                  <a:lnTo>
                    <a:pt x="198" y="45"/>
                  </a:lnTo>
                  <a:lnTo>
                    <a:pt x="198" y="44"/>
                  </a:lnTo>
                  <a:lnTo>
                    <a:pt x="198" y="43"/>
                  </a:lnTo>
                  <a:lnTo>
                    <a:pt x="198" y="42"/>
                  </a:lnTo>
                  <a:lnTo>
                    <a:pt x="199" y="41"/>
                  </a:lnTo>
                  <a:lnTo>
                    <a:pt x="199" y="39"/>
                  </a:lnTo>
                  <a:lnTo>
                    <a:pt x="199" y="37"/>
                  </a:lnTo>
                  <a:lnTo>
                    <a:pt x="198" y="36"/>
                  </a:lnTo>
                  <a:lnTo>
                    <a:pt x="198" y="34"/>
                  </a:lnTo>
                  <a:lnTo>
                    <a:pt x="197" y="32"/>
                  </a:lnTo>
                  <a:lnTo>
                    <a:pt x="197" y="30"/>
                  </a:lnTo>
                  <a:lnTo>
                    <a:pt x="196" y="29"/>
                  </a:lnTo>
                  <a:lnTo>
                    <a:pt x="195" y="27"/>
                  </a:lnTo>
                  <a:lnTo>
                    <a:pt x="193" y="25"/>
                  </a:lnTo>
                  <a:lnTo>
                    <a:pt x="192" y="24"/>
                  </a:lnTo>
                  <a:lnTo>
                    <a:pt x="191" y="23"/>
                  </a:lnTo>
                  <a:lnTo>
                    <a:pt x="189" y="22"/>
                  </a:lnTo>
                  <a:lnTo>
                    <a:pt x="188" y="20"/>
                  </a:lnTo>
                  <a:lnTo>
                    <a:pt x="186" y="20"/>
                  </a:lnTo>
                  <a:lnTo>
                    <a:pt x="184" y="19"/>
                  </a:lnTo>
                  <a:lnTo>
                    <a:pt x="182" y="18"/>
                  </a:lnTo>
                  <a:lnTo>
                    <a:pt x="180" y="17"/>
                  </a:lnTo>
                  <a:lnTo>
                    <a:pt x="180" y="15"/>
                  </a:lnTo>
                  <a:lnTo>
                    <a:pt x="179" y="14"/>
                  </a:lnTo>
                  <a:lnTo>
                    <a:pt x="178" y="12"/>
                  </a:lnTo>
                  <a:lnTo>
                    <a:pt x="177" y="10"/>
                  </a:lnTo>
                  <a:lnTo>
                    <a:pt x="176" y="9"/>
                  </a:lnTo>
                  <a:lnTo>
                    <a:pt x="175" y="7"/>
                  </a:lnTo>
                  <a:lnTo>
                    <a:pt x="174" y="6"/>
                  </a:lnTo>
                  <a:lnTo>
                    <a:pt x="172" y="5"/>
                  </a:lnTo>
                  <a:lnTo>
                    <a:pt x="171" y="4"/>
                  </a:lnTo>
                  <a:lnTo>
                    <a:pt x="169" y="3"/>
                  </a:lnTo>
                  <a:lnTo>
                    <a:pt x="167" y="2"/>
                  </a:lnTo>
                  <a:lnTo>
                    <a:pt x="166" y="2"/>
                  </a:lnTo>
                  <a:lnTo>
                    <a:pt x="164" y="1"/>
                  </a:lnTo>
                  <a:lnTo>
                    <a:pt x="162" y="0"/>
                  </a:lnTo>
                  <a:lnTo>
                    <a:pt x="160" y="0"/>
                  </a:lnTo>
                  <a:lnTo>
                    <a:pt x="158" y="0"/>
                  </a:lnTo>
                  <a:lnTo>
                    <a:pt x="156" y="0"/>
                  </a:lnTo>
                  <a:lnTo>
                    <a:pt x="155" y="0"/>
                  </a:lnTo>
                  <a:lnTo>
                    <a:pt x="154" y="0"/>
                  </a:lnTo>
                  <a:lnTo>
                    <a:pt x="153" y="1"/>
                  </a:lnTo>
                  <a:lnTo>
                    <a:pt x="152" y="1"/>
                  </a:lnTo>
                  <a:lnTo>
                    <a:pt x="150" y="1"/>
                  </a:lnTo>
                  <a:lnTo>
                    <a:pt x="149" y="2"/>
                  </a:lnTo>
                  <a:lnTo>
                    <a:pt x="148" y="2"/>
                  </a:lnTo>
                  <a:lnTo>
                    <a:pt x="146" y="3"/>
                  </a:lnTo>
                  <a:lnTo>
                    <a:pt x="144" y="4"/>
                  </a:lnTo>
                  <a:lnTo>
                    <a:pt x="142" y="6"/>
                  </a:lnTo>
                  <a:lnTo>
                    <a:pt x="140" y="8"/>
                  </a:lnTo>
                  <a:lnTo>
                    <a:pt x="139" y="6"/>
                  </a:lnTo>
                  <a:lnTo>
                    <a:pt x="137" y="4"/>
                  </a:lnTo>
                  <a:lnTo>
                    <a:pt x="135" y="3"/>
                  </a:lnTo>
                  <a:lnTo>
                    <a:pt x="133" y="2"/>
                  </a:lnTo>
                  <a:lnTo>
                    <a:pt x="132" y="2"/>
                  </a:lnTo>
                  <a:lnTo>
                    <a:pt x="131" y="1"/>
                  </a:lnTo>
                  <a:lnTo>
                    <a:pt x="130" y="1"/>
                  </a:lnTo>
                  <a:lnTo>
                    <a:pt x="129" y="1"/>
                  </a:lnTo>
                  <a:lnTo>
                    <a:pt x="127" y="0"/>
                  </a:lnTo>
                  <a:lnTo>
                    <a:pt x="126" y="0"/>
                  </a:lnTo>
                  <a:lnTo>
                    <a:pt x="125" y="0"/>
                  </a:lnTo>
                  <a:lnTo>
                    <a:pt x="124" y="0"/>
                  </a:lnTo>
                  <a:lnTo>
                    <a:pt x="123" y="0"/>
                  </a:lnTo>
                  <a:lnTo>
                    <a:pt x="121" y="0"/>
                  </a:lnTo>
                  <a:lnTo>
                    <a:pt x="120" y="1"/>
                  </a:lnTo>
                  <a:lnTo>
                    <a:pt x="118" y="1"/>
                  </a:lnTo>
                  <a:lnTo>
                    <a:pt x="117" y="1"/>
                  </a:lnTo>
                  <a:lnTo>
                    <a:pt x="116" y="2"/>
                  </a:lnTo>
                  <a:lnTo>
                    <a:pt x="114" y="2"/>
                  </a:lnTo>
                  <a:lnTo>
                    <a:pt x="113" y="3"/>
                  </a:lnTo>
                  <a:lnTo>
                    <a:pt x="112" y="4"/>
                  </a:lnTo>
                  <a:lnTo>
                    <a:pt x="111" y="4"/>
                  </a:lnTo>
                  <a:lnTo>
                    <a:pt x="110" y="5"/>
                  </a:lnTo>
                  <a:lnTo>
                    <a:pt x="109" y="6"/>
                  </a:lnTo>
                  <a:lnTo>
                    <a:pt x="108" y="7"/>
                  </a:lnTo>
                  <a:lnTo>
                    <a:pt x="107" y="8"/>
                  </a:lnTo>
                  <a:lnTo>
                    <a:pt x="106" y="9"/>
                  </a:lnTo>
                  <a:lnTo>
                    <a:pt x="106" y="11"/>
                  </a:lnTo>
                  <a:lnTo>
                    <a:pt x="104" y="9"/>
                  </a:lnTo>
                  <a:lnTo>
                    <a:pt x="102" y="8"/>
                  </a:lnTo>
                  <a:lnTo>
                    <a:pt x="100" y="7"/>
                  </a:lnTo>
                  <a:lnTo>
                    <a:pt x="98" y="6"/>
                  </a:lnTo>
                  <a:lnTo>
                    <a:pt x="95" y="5"/>
                  </a:lnTo>
                  <a:lnTo>
                    <a:pt x="93" y="5"/>
                  </a:lnTo>
                  <a:lnTo>
                    <a:pt x="90" y="4"/>
                  </a:lnTo>
                  <a:lnTo>
                    <a:pt x="88" y="4"/>
                  </a:lnTo>
                  <a:lnTo>
                    <a:pt x="86" y="4"/>
                  </a:lnTo>
                  <a:lnTo>
                    <a:pt x="85" y="4"/>
                  </a:lnTo>
                  <a:lnTo>
                    <a:pt x="83" y="5"/>
                  </a:lnTo>
                  <a:lnTo>
                    <a:pt x="81" y="5"/>
                  </a:lnTo>
                  <a:lnTo>
                    <a:pt x="80" y="6"/>
                  </a:lnTo>
                  <a:lnTo>
                    <a:pt x="78" y="6"/>
                  </a:lnTo>
                  <a:lnTo>
                    <a:pt x="77" y="7"/>
                  </a:lnTo>
                  <a:lnTo>
                    <a:pt x="75" y="8"/>
                  </a:lnTo>
                  <a:lnTo>
                    <a:pt x="74" y="8"/>
                  </a:lnTo>
                  <a:lnTo>
                    <a:pt x="72" y="9"/>
                  </a:lnTo>
                  <a:lnTo>
                    <a:pt x="71" y="10"/>
                  </a:lnTo>
                  <a:lnTo>
                    <a:pt x="70" y="11"/>
                  </a:lnTo>
                  <a:lnTo>
                    <a:pt x="69" y="13"/>
                  </a:lnTo>
                  <a:lnTo>
                    <a:pt x="68" y="14"/>
                  </a:lnTo>
                  <a:lnTo>
                    <a:pt x="67" y="15"/>
                  </a:lnTo>
                  <a:lnTo>
                    <a:pt x="66" y="16"/>
                  </a:lnTo>
                  <a:lnTo>
                    <a:pt x="66" y="17"/>
                  </a:lnTo>
                  <a:lnTo>
                    <a:pt x="64" y="16"/>
                  </a:lnTo>
                  <a:lnTo>
                    <a:pt x="62" y="15"/>
                  </a:lnTo>
                  <a:lnTo>
                    <a:pt x="60" y="14"/>
                  </a:lnTo>
                  <a:lnTo>
                    <a:pt x="58" y="14"/>
                  </a:lnTo>
                  <a:lnTo>
                    <a:pt x="56" y="13"/>
                  </a:lnTo>
                  <a:lnTo>
                    <a:pt x="54" y="13"/>
                  </a:lnTo>
                  <a:lnTo>
                    <a:pt x="52" y="13"/>
                  </a:lnTo>
                  <a:lnTo>
                    <a:pt x="50" y="13"/>
                  </a:lnTo>
                  <a:lnTo>
                    <a:pt x="48" y="13"/>
                  </a:lnTo>
                  <a:lnTo>
                    <a:pt x="47" y="13"/>
                  </a:lnTo>
                  <a:lnTo>
                    <a:pt x="45" y="13"/>
                  </a:lnTo>
                  <a:lnTo>
                    <a:pt x="44" y="13"/>
                  </a:lnTo>
                  <a:lnTo>
                    <a:pt x="42" y="13"/>
                  </a:lnTo>
                  <a:lnTo>
                    <a:pt x="40" y="14"/>
                  </a:lnTo>
                  <a:lnTo>
                    <a:pt x="39" y="14"/>
                  </a:lnTo>
                  <a:lnTo>
                    <a:pt x="37" y="15"/>
                  </a:lnTo>
                  <a:lnTo>
                    <a:pt x="36" y="15"/>
                  </a:lnTo>
                  <a:lnTo>
                    <a:pt x="35" y="16"/>
                  </a:lnTo>
                  <a:lnTo>
                    <a:pt x="33" y="17"/>
                  </a:lnTo>
                  <a:lnTo>
                    <a:pt x="32" y="18"/>
                  </a:lnTo>
                  <a:lnTo>
                    <a:pt x="30" y="19"/>
                  </a:lnTo>
                  <a:lnTo>
                    <a:pt x="27" y="21"/>
                  </a:lnTo>
                  <a:lnTo>
                    <a:pt x="25" y="23"/>
                  </a:lnTo>
                  <a:lnTo>
                    <a:pt x="24" y="24"/>
                  </a:lnTo>
                  <a:lnTo>
                    <a:pt x="23" y="25"/>
                  </a:lnTo>
                  <a:lnTo>
                    <a:pt x="23" y="27"/>
                  </a:lnTo>
                  <a:lnTo>
                    <a:pt x="22" y="28"/>
                  </a:lnTo>
                  <a:lnTo>
                    <a:pt x="21" y="29"/>
                  </a:lnTo>
                  <a:lnTo>
                    <a:pt x="20" y="30"/>
                  </a:lnTo>
                  <a:lnTo>
                    <a:pt x="20" y="31"/>
                  </a:lnTo>
                  <a:lnTo>
                    <a:pt x="20" y="33"/>
                  </a:lnTo>
                  <a:lnTo>
                    <a:pt x="19" y="34"/>
                  </a:lnTo>
                  <a:lnTo>
                    <a:pt x="19" y="36"/>
                  </a:lnTo>
                  <a:lnTo>
                    <a:pt x="18" y="37"/>
                  </a:lnTo>
                  <a:lnTo>
                    <a:pt x="18" y="38"/>
                  </a:lnTo>
                  <a:lnTo>
                    <a:pt x="18" y="40"/>
                  </a:lnTo>
                  <a:lnTo>
                    <a:pt x="18" y="41"/>
                  </a:lnTo>
                  <a:lnTo>
                    <a:pt x="18" y="43"/>
                  </a:lnTo>
                  <a:lnTo>
                    <a:pt x="18" y="45"/>
                  </a:lnTo>
                </a:path>
              </a:pathLst>
            </a:custGeom>
            <a:solidFill>
              <a:srgbClr val="FFFFFF"/>
            </a:solidFill>
            <a:ln w="9525">
              <a:noFill/>
              <a:round/>
              <a:headEnd/>
              <a:tailEnd/>
            </a:ln>
          </p:spPr>
          <p:txBody>
            <a:bodyPr/>
            <a:lstStyle/>
            <a:p>
              <a:endParaRPr lang="en-US" dirty="0"/>
            </a:p>
          </p:txBody>
        </p:sp>
        <p:sp>
          <p:nvSpPr>
            <p:cNvPr id="19500" name="Freeform 8"/>
            <p:cNvSpPr>
              <a:spLocks/>
            </p:cNvSpPr>
            <p:nvPr/>
          </p:nvSpPr>
          <p:spPr bwMode="auto">
            <a:xfrm>
              <a:off x="3603" y="1069"/>
              <a:ext cx="774" cy="487"/>
            </a:xfrm>
            <a:custGeom>
              <a:avLst/>
              <a:gdLst>
                <a:gd name="T0" fmla="*/ 34 w 202"/>
                <a:gd name="T1" fmla="*/ 173 h 135"/>
                <a:gd name="T2" fmla="*/ 8 w 202"/>
                <a:gd name="T3" fmla="*/ 198 h 135"/>
                <a:gd name="T4" fmla="*/ 0 w 202"/>
                <a:gd name="T5" fmla="*/ 234 h 135"/>
                <a:gd name="T6" fmla="*/ 8 w 202"/>
                <a:gd name="T7" fmla="*/ 260 h 135"/>
                <a:gd name="T8" fmla="*/ 23 w 202"/>
                <a:gd name="T9" fmla="*/ 278 h 135"/>
                <a:gd name="T10" fmla="*/ 27 w 202"/>
                <a:gd name="T11" fmla="*/ 296 h 135"/>
                <a:gd name="T12" fmla="*/ 15 w 202"/>
                <a:gd name="T13" fmla="*/ 332 h 135"/>
                <a:gd name="T14" fmla="*/ 27 w 202"/>
                <a:gd name="T15" fmla="*/ 368 h 135"/>
                <a:gd name="T16" fmla="*/ 61 w 202"/>
                <a:gd name="T17" fmla="*/ 393 h 135"/>
                <a:gd name="T18" fmla="*/ 103 w 202"/>
                <a:gd name="T19" fmla="*/ 397 h 135"/>
                <a:gd name="T20" fmla="*/ 130 w 202"/>
                <a:gd name="T21" fmla="*/ 429 h 135"/>
                <a:gd name="T22" fmla="*/ 176 w 202"/>
                <a:gd name="T23" fmla="*/ 455 h 135"/>
                <a:gd name="T24" fmla="*/ 234 w 202"/>
                <a:gd name="T25" fmla="*/ 458 h 135"/>
                <a:gd name="T26" fmla="*/ 287 w 202"/>
                <a:gd name="T27" fmla="*/ 447 h 135"/>
                <a:gd name="T28" fmla="*/ 314 w 202"/>
                <a:gd name="T29" fmla="*/ 462 h 135"/>
                <a:gd name="T30" fmla="*/ 353 w 202"/>
                <a:gd name="T31" fmla="*/ 480 h 135"/>
                <a:gd name="T32" fmla="*/ 395 w 202"/>
                <a:gd name="T33" fmla="*/ 487 h 135"/>
                <a:gd name="T34" fmla="*/ 452 w 202"/>
                <a:gd name="T35" fmla="*/ 476 h 135"/>
                <a:gd name="T36" fmla="*/ 494 w 202"/>
                <a:gd name="T37" fmla="*/ 444 h 135"/>
                <a:gd name="T38" fmla="*/ 517 w 202"/>
                <a:gd name="T39" fmla="*/ 418 h 135"/>
                <a:gd name="T40" fmla="*/ 559 w 202"/>
                <a:gd name="T41" fmla="*/ 429 h 135"/>
                <a:gd name="T42" fmla="*/ 594 w 202"/>
                <a:gd name="T43" fmla="*/ 426 h 135"/>
                <a:gd name="T44" fmla="*/ 640 w 202"/>
                <a:gd name="T45" fmla="*/ 404 h 135"/>
                <a:gd name="T46" fmla="*/ 667 w 202"/>
                <a:gd name="T47" fmla="*/ 372 h 135"/>
                <a:gd name="T48" fmla="*/ 671 w 202"/>
                <a:gd name="T49" fmla="*/ 346 h 135"/>
                <a:gd name="T50" fmla="*/ 694 w 202"/>
                <a:gd name="T51" fmla="*/ 335 h 135"/>
                <a:gd name="T52" fmla="*/ 747 w 202"/>
                <a:gd name="T53" fmla="*/ 307 h 135"/>
                <a:gd name="T54" fmla="*/ 770 w 202"/>
                <a:gd name="T55" fmla="*/ 271 h 135"/>
                <a:gd name="T56" fmla="*/ 774 w 202"/>
                <a:gd name="T57" fmla="*/ 242 h 135"/>
                <a:gd name="T58" fmla="*/ 766 w 202"/>
                <a:gd name="T59" fmla="*/ 195 h 135"/>
                <a:gd name="T60" fmla="*/ 755 w 202"/>
                <a:gd name="T61" fmla="*/ 166 h 135"/>
                <a:gd name="T62" fmla="*/ 759 w 202"/>
                <a:gd name="T63" fmla="*/ 141 h 135"/>
                <a:gd name="T64" fmla="*/ 747 w 202"/>
                <a:gd name="T65" fmla="*/ 101 h 135"/>
                <a:gd name="T66" fmla="*/ 717 w 202"/>
                <a:gd name="T67" fmla="*/ 72 h 135"/>
                <a:gd name="T68" fmla="*/ 686 w 202"/>
                <a:gd name="T69" fmla="*/ 54 h 135"/>
                <a:gd name="T70" fmla="*/ 663 w 202"/>
                <a:gd name="T71" fmla="*/ 22 h 135"/>
                <a:gd name="T72" fmla="*/ 625 w 202"/>
                <a:gd name="T73" fmla="*/ 0 h 135"/>
                <a:gd name="T74" fmla="*/ 586 w 202"/>
                <a:gd name="T75" fmla="*/ 0 h 135"/>
                <a:gd name="T76" fmla="*/ 556 w 202"/>
                <a:gd name="T77" fmla="*/ 7 h 135"/>
                <a:gd name="T78" fmla="*/ 521 w 202"/>
                <a:gd name="T79" fmla="*/ 14 h 135"/>
                <a:gd name="T80" fmla="*/ 490 w 202"/>
                <a:gd name="T81" fmla="*/ 0 h 135"/>
                <a:gd name="T82" fmla="*/ 464 w 202"/>
                <a:gd name="T83" fmla="*/ 0 h 135"/>
                <a:gd name="T84" fmla="*/ 433 w 202"/>
                <a:gd name="T85" fmla="*/ 7 h 135"/>
                <a:gd name="T86" fmla="*/ 410 w 202"/>
                <a:gd name="T87" fmla="*/ 29 h 135"/>
                <a:gd name="T88" fmla="*/ 379 w 202"/>
                <a:gd name="T89" fmla="*/ 22 h 135"/>
                <a:gd name="T90" fmla="*/ 330 w 202"/>
                <a:gd name="T91" fmla="*/ 14 h 135"/>
                <a:gd name="T92" fmla="*/ 291 w 202"/>
                <a:gd name="T93" fmla="*/ 22 h 135"/>
                <a:gd name="T94" fmla="*/ 261 w 202"/>
                <a:gd name="T95" fmla="*/ 43 h 135"/>
                <a:gd name="T96" fmla="*/ 234 w 202"/>
                <a:gd name="T97" fmla="*/ 51 h 135"/>
                <a:gd name="T98" fmla="*/ 188 w 202"/>
                <a:gd name="T99" fmla="*/ 43 h 135"/>
                <a:gd name="T100" fmla="*/ 153 w 202"/>
                <a:gd name="T101" fmla="*/ 47 h 135"/>
                <a:gd name="T102" fmla="*/ 119 w 202"/>
                <a:gd name="T103" fmla="*/ 61 h 135"/>
                <a:gd name="T104" fmla="*/ 84 w 202"/>
                <a:gd name="T105" fmla="*/ 94 h 135"/>
                <a:gd name="T106" fmla="*/ 69 w 202"/>
                <a:gd name="T107" fmla="*/ 123 h 135"/>
                <a:gd name="T108" fmla="*/ 69 w 202"/>
                <a:gd name="T109" fmla="*/ 155 h 1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2"/>
                <a:gd name="T166" fmla="*/ 0 h 135"/>
                <a:gd name="T167" fmla="*/ 202 w 202"/>
                <a:gd name="T168" fmla="*/ 135 h 1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2" h="135">
                  <a:moveTo>
                    <a:pt x="18" y="45"/>
                  </a:moveTo>
                  <a:lnTo>
                    <a:pt x="16" y="45"/>
                  </a:lnTo>
                  <a:lnTo>
                    <a:pt x="14" y="46"/>
                  </a:lnTo>
                  <a:lnTo>
                    <a:pt x="12" y="46"/>
                  </a:lnTo>
                  <a:lnTo>
                    <a:pt x="11" y="47"/>
                  </a:lnTo>
                  <a:lnTo>
                    <a:pt x="9" y="48"/>
                  </a:lnTo>
                  <a:lnTo>
                    <a:pt x="7" y="48"/>
                  </a:lnTo>
                  <a:lnTo>
                    <a:pt x="6" y="50"/>
                  </a:lnTo>
                  <a:lnTo>
                    <a:pt x="5" y="51"/>
                  </a:lnTo>
                  <a:lnTo>
                    <a:pt x="4" y="52"/>
                  </a:lnTo>
                  <a:lnTo>
                    <a:pt x="2" y="53"/>
                  </a:lnTo>
                  <a:lnTo>
                    <a:pt x="2" y="55"/>
                  </a:lnTo>
                  <a:lnTo>
                    <a:pt x="1" y="57"/>
                  </a:lnTo>
                  <a:lnTo>
                    <a:pt x="0" y="58"/>
                  </a:lnTo>
                  <a:lnTo>
                    <a:pt x="0" y="60"/>
                  </a:lnTo>
                  <a:lnTo>
                    <a:pt x="0" y="62"/>
                  </a:lnTo>
                  <a:lnTo>
                    <a:pt x="0" y="63"/>
                  </a:lnTo>
                  <a:lnTo>
                    <a:pt x="0" y="65"/>
                  </a:lnTo>
                  <a:lnTo>
                    <a:pt x="0" y="66"/>
                  </a:lnTo>
                  <a:lnTo>
                    <a:pt x="0" y="67"/>
                  </a:lnTo>
                  <a:lnTo>
                    <a:pt x="0" y="68"/>
                  </a:lnTo>
                  <a:lnTo>
                    <a:pt x="0" y="69"/>
                  </a:lnTo>
                  <a:lnTo>
                    <a:pt x="1" y="71"/>
                  </a:lnTo>
                  <a:lnTo>
                    <a:pt x="2" y="72"/>
                  </a:lnTo>
                  <a:lnTo>
                    <a:pt x="2" y="73"/>
                  </a:lnTo>
                  <a:lnTo>
                    <a:pt x="3" y="74"/>
                  </a:lnTo>
                  <a:lnTo>
                    <a:pt x="4" y="75"/>
                  </a:lnTo>
                  <a:lnTo>
                    <a:pt x="4" y="76"/>
                  </a:lnTo>
                  <a:lnTo>
                    <a:pt x="5" y="76"/>
                  </a:lnTo>
                  <a:lnTo>
                    <a:pt x="6" y="77"/>
                  </a:lnTo>
                  <a:lnTo>
                    <a:pt x="7" y="78"/>
                  </a:lnTo>
                  <a:lnTo>
                    <a:pt x="8" y="79"/>
                  </a:lnTo>
                  <a:lnTo>
                    <a:pt x="9" y="80"/>
                  </a:lnTo>
                  <a:lnTo>
                    <a:pt x="9" y="79"/>
                  </a:lnTo>
                  <a:lnTo>
                    <a:pt x="8" y="81"/>
                  </a:lnTo>
                  <a:lnTo>
                    <a:pt x="7" y="82"/>
                  </a:lnTo>
                  <a:lnTo>
                    <a:pt x="6" y="84"/>
                  </a:lnTo>
                  <a:lnTo>
                    <a:pt x="5" y="85"/>
                  </a:lnTo>
                  <a:lnTo>
                    <a:pt x="5" y="87"/>
                  </a:lnTo>
                  <a:lnTo>
                    <a:pt x="4" y="89"/>
                  </a:lnTo>
                  <a:lnTo>
                    <a:pt x="4" y="90"/>
                  </a:lnTo>
                  <a:lnTo>
                    <a:pt x="4" y="92"/>
                  </a:lnTo>
                  <a:lnTo>
                    <a:pt x="4" y="94"/>
                  </a:lnTo>
                  <a:lnTo>
                    <a:pt x="4" y="96"/>
                  </a:lnTo>
                  <a:lnTo>
                    <a:pt x="5" y="98"/>
                  </a:lnTo>
                  <a:lnTo>
                    <a:pt x="5" y="99"/>
                  </a:lnTo>
                  <a:lnTo>
                    <a:pt x="6" y="101"/>
                  </a:lnTo>
                  <a:lnTo>
                    <a:pt x="7" y="102"/>
                  </a:lnTo>
                  <a:lnTo>
                    <a:pt x="9" y="104"/>
                  </a:lnTo>
                  <a:lnTo>
                    <a:pt x="10" y="105"/>
                  </a:lnTo>
                  <a:lnTo>
                    <a:pt x="11" y="106"/>
                  </a:lnTo>
                  <a:lnTo>
                    <a:pt x="13" y="108"/>
                  </a:lnTo>
                  <a:lnTo>
                    <a:pt x="15" y="108"/>
                  </a:lnTo>
                  <a:lnTo>
                    <a:pt x="16" y="109"/>
                  </a:lnTo>
                  <a:lnTo>
                    <a:pt x="18" y="110"/>
                  </a:lnTo>
                  <a:lnTo>
                    <a:pt x="20" y="110"/>
                  </a:lnTo>
                  <a:lnTo>
                    <a:pt x="22" y="110"/>
                  </a:lnTo>
                  <a:lnTo>
                    <a:pt x="24" y="111"/>
                  </a:lnTo>
                  <a:lnTo>
                    <a:pt x="25" y="111"/>
                  </a:lnTo>
                  <a:lnTo>
                    <a:pt x="27" y="110"/>
                  </a:lnTo>
                  <a:lnTo>
                    <a:pt x="27" y="111"/>
                  </a:lnTo>
                  <a:lnTo>
                    <a:pt x="28" y="112"/>
                  </a:lnTo>
                  <a:lnTo>
                    <a:pt x="29" y="114"/>
                  </a:lnTo>
                  <a:lnTo>
                    <a:pt x="31" y="116"/>
                  </a:lnTo>
                  <a:lnTo>
                    <a:pt x="32" y="118"/>
                  </a:lnTo>
                  <a:lnTo>
                    <a:pt x="34" y="119"/>
                  </a:lnTo>
                  <a:lnTo>
                    <a:pt x="36" y="120"/>
                  </a:lnTo>
                  <a:lnTo>
                    <a:pt x="38" y="122"/>
                  </a:lnTo>
                  <a:lnTo>
                    <a:pt x="40" y="123"/>
                  </a:lnTo>
                  <a:lnTo>
                    <a:pt x="42" y="124"/>
                  </a:lnTo>
                  <a:lnTo>
                    <a:pt x="44" y="125"/>
                  </a:lnTo>
                  <a:lnTo>
                    <a:pt x="46" y="126"/>
                  </a:lnTo>
                  <a:lnTo>
                    <a:pt x="49" y="126"/>
                  </a:lnTo>
                  <a:lnTo>
                    <a:pt x="51" y="127"/>
                  </a:lnTo>
                  <a:lnTo>
                    <a:pt x="53" y="127"/>
                  </a:lnTo>
                  <a:lnTo>
                    <a:pt x="56" y="127"/>
                  </a:lnTo>
                  <a:lnTo>
                    <a:pt x="58" y="127"/>
                  </a:lnTo>
                  <a:lnTo>
                    <a:pt x="61" y="127"/>
                  </a:lnTo>
                  <a:lnTo>
                    <a:pt x="63" y="127"/>
                  </a:lnTo>
                  <a:lnTo>
                    <a:pt x="65" y="127"/>
                  </a:lnTo>
                  <a:lnTo>
                    <a:pt x="68" y="126"/>
                  </a:lnTo>
                  <a:lnTo>
                    <a:pt x="70" y="125"/>
                  </a:lnTo>
                  <a:lnTo>
                    <a:pt x="72" y="125"/>
                  </a:lnTo>
                  <a:lnTo>
                    <a:pt x="75" y="124"/>
                  </a:lnTo>
                  <a:lnTo>
                    <a:pt x="77" y="123"/>
                  </a:lnTo>
                  <a:lnTo>
                    <a:pt x="78" y="124"/>
                  </a:lnTo>
                  <a:lnTo>
                    <a:pt x="79" y="126"/>
                  </a:lnTo>
                  <a:lnTo>
                    <a:pt x="81" y="127"/>
                  </a:lnTo>
                  <a:lnTo>
                    <a:pt x="82" y="128"/>
                  </a:lnTo>
                  <a:lnTo>
                    <a:pt x="84" y="129"/>
                  </a:lnTo>
                  <a:lnTo>
                    <a:pt x="85" y="130"/>
                  </a:lnTo>
                  <a:lnTo>
                    <a:pt x="87" y="131"/>
                  </a:lnTo>
                  <a:lnTo>
                    <a:pt x="88" y="132"/>
                  </a:lnTo>
                  <a:lnTo>
                    <a:pt x="90" y="133"/>
                  </a:lnTo>
                  <a:lnTo>
                    <a:pt x="92" y="133"/>
                  </a:lnTo>
                  <a:lnTo>
                    <a:pt x="94" y="134"/>
                  </a:lnTo>
                  <a:lnTo>
                    <a:pt x="95" y="135"/>
                  </a:lnTo>
                  <a:lnTo>
                    <a:pt x="97" y="135"/>
                  </a:lnTo>
                  <a:lnTo>
                    <a:pt x="99" y="135"/>
                  </a:lnTo>
                  <a:lnTo>
                    <a:pt x="101" y="135"/>
                  </a:lnTo>
                  <a:lnTo>
                    <a:pt x="103" y="135"/>
                  </a:lnTo>
                  <a:lnTo>
                    <a:pt x="106" y="135"/>
                  </a:lnTo>
                  <a:lnTo>
                    <a:pt x="108" y="135"/>
                  </a:lnTo>
                  <a:lnTo>
                    <a:pt x="111" y="135"/>
                  </a:lnTo>
                  <a:lnTo>
                    <a:pt x="113" y="134"/>
                  </a:lnTo>
                  <a:lnTo>
                    <a:pt x="116" y="133"/>
                  </a:lnTo>
                  <a:lnTo>
                    <a:pt x="118" y="132"/>
                  </a:lnTo>
                  <a:lnTo>
                    <a:pt x="120" y="131"/>
                  </a:lnTo>
                  <a:lnTo>
                    <a:pt x="122" y="130"/>
                  </a:lnTo>
                  <a:lnTo>
                    <a:pt x="124" y="128"/>
                  </a:lnTo>
                  <a:lnTo>
                    <a:pt x="126" y="127"/>
                  </a:lnTo>
                  <a:lnTo>
                    <a:pt x="128" y="125"/>
                  </a:lnTo>
                  <a:lnTo>
                    <a:pt x="129" y="123"/>
                  </a:lnTo>
                  <a:lnTo>
                    <a:pt x="130" y="121"/>
                  </a:lnTo>
                  <a:lnTo>
                    <a:pt x="132" y="119"/>
                  </a:lnTo>
                  <a:lnTo>
                    <a:pt x="133" y="117"/>
                  </a:lnTo>
                  <a:lnTo>
                    <a:pt x="134" y="115"/>
                  </a:lnTo>
                  <a:lnTo>
                    <a:pt x="135" y="116"/>
                  </a:lnTo>
                  <a:lnTo>
                    <a:pt x="137" y="117"/>
                  </a:lnTo>
                  <a:lnTo>
                    <a:pt x="139" y="117"/>
                  </a:lnTo>
                  <a:lnTo>
                    <a:pt x="141" y="118"/>
                  </a:lnTo>
                  <a:lnTo>
                    <a:pt x="142" y="118"/>
                  </a:lnTo>
                  <a:lnTo>
                    <a:pt x="144" y="119"/>
                  </a:lnTo>
                  <a:lnTo>
                    <a:pt x="146" y="119"/>
                  </a:lnTo>
                  <a:lnTo>
                    <a:pt x="148" y="119"/>
                  </a:lnTo>
                  <a:lnTo>
                    <a:pt x="149" y="119"/>
                  </a:lnTo>
                  <a:lnTo>
                    <a:pt x="151" y="119"/>
                  </a:lnTo>
                  <a:lnTo>
                    <a:pt x="152" y="119"/>
                  </a:lnTo>
                  <a:lnTo>
                    <a:pt x="153" y="118"/>
                  </a:lnTo>
                  <a:lnTo>
                    <a:pt x="155" y="118"/>
                  </a:lnTo>
                  <a:lnTo>
                    <a:pt x="156" y="118"/>
                  </a:lnTo>
                  <a:lnTo>
                    <a:pt x="159" y="117"/>
                  </a:lnTo>
                  <a:lnTo>
                    <a:pt x="161" y="116"/>
                  </a:lnTo>
                  <a:lnTo>
                    <a:pt x="163" y="115"/>
                  </a:lnTo>
                  <a:lnTo>
                    <a:pt x="165" y="113"/>
                  </a:lnTo>
                  <a:lnTo>
                    <a:pt x="167" y="112"/>
                  </a:lnTo>
                  <a:lnTo>
                    <a:pt x="169" y="110"/>
                  </a:lnTo>
                  <a:lnTo>
                    <a:pt x="171" y="108"/>
                  </a:lnTo>
                  <a:lnTo>
                    <a:pt x="172" y="106"/>
                  </a:lnTo>
                  <a:lnTo>
                    <a:pt x="172" y="105"/>
                  </a:lnTo>
                  <a:lnTo>
                    <a:pt x="173" y="104"/>
                  </a:lnTo>
                  <a:lnTo>
                    <a:pt x="174" y="103"/>
                  </a:lnTo>
                  <a:lnTo>
                    <a:pt x="174" y="102"/>
                  </a:lnTo>
                  <a:lnTo>
                    <a:pt x="174" y="100"/>
                  </a:lnTo>
                  <a:lnTo>
                    <a:pt x="175" y="99"/>
                  </a:lnTo>
                  <a:lnTo>
                    <a:pt x="175" y="98"/>
                  </a:lnTo>
                  <a:lnTo>
                    <a:pt x="175" y="97"/>
                  </a:lnTo>
                  <a:lnTo>
                    <a:pt x="175" y="96"/>
                  </a:lnTo>
                  <a:lnTo>
                    <a:pt x="175" y="94"/>
                  </a:lnTo>
                  <a:lnTo>
                    <a:pt x="177" y="94"/>
                  </a:lnTo>
                  <a:lnTo>
                    <a:pt x="178" y="94"/>
                  </a:lnTo>
                  <a:lnTo>
                    <a:pt x="179" y="93"/>
                  </a:lnTo>
                  <a:lnTo>
                    <a:pt x="181" y="93"/>
                  </a:lnTo>
                  <a:lnTo>
                    <a:pt x="183" y="92"/>
                  </a:lnTo>
                  <a:lnTo>
                    <a:pt x="186" y="91"/>
                  </a:lnTo>
                  <a:lnTo>
                    <a:pt x="188" y="89"/>
                  </a:lnTo>
                  <a:lnTo>
                    <a:pt x="191" y="88"/>
                  </a:lnTo>
                  <a:lnTo>
                    <a:pt x="193" y="86"/>
                  </a:lnTo>
                  <a:lnTo>
                    <a:pt x="195" y="85"/>
                  </a:lnTo>
                  <a:lnTo>
                    <a:pt x="197" y="82"/>
                  </a:lnTo>
                  <a:lnTo>
                    <a:pt x="198" y="80"/>
                  </a:lnTo>
                  <a:lnTo>
                    <a:pt x="199" y="78"/>
                  </a:lnTo>
                  <a:lnTo>
                    <a:pt x="200" y="77"/>
                  </a:lnTo>
                  <a:lnTo>
                    <a:pt x="200" y="76"/>
                  </a:lnTo>
                  <a:lnTo>
                    <a:pt x="201" y="75"/>
                  </a:lnTo>
                  <a:lnTo>
                    <a:pt x="201" y="73"/>
                  </a:lnTo>
                  <a:lnTo>
                    <a:pt x="202" y="72"/>
                  </a:lnTo>
                  <a:lnTo>
                    <a:pt x="202" y="71"/>
                  </a:lnTo>
                  <a:lnTo>
                    <a:pt x="202" y="69"/>
                  </a:lnTo>
                  <a:lnTo>
                    <a:pt x="202" y="68"/>
                  </a:lnTo>
                  <a:lnTo>
                    <a:pt x="202" y="67"/>
                  </a:lnTo>
                  <a:lnTo>
                    <a:pt x="202" y="65"/>
                  </a:lnTo>
                  <a:lnTo>
                    <a:pt x="202" y="63"/>
                  </a:lnTo>
                  <a:lnTo>
                    <a:pt x="202" y="61"/>
                  </a:lnTo>
                  <a:lnTo>
                    <a:pt x="202" y="58"/>
                  </a:lnTo>
                  <a:lnTo>
                    <a:pt x="201" y="56"/>
                  </a:lnTo>
                  <a:lnTo>
                    <a:pt x="200" y="54"/>
                  </a:lnTo>
                  <a:lnTo>
                    <a:pt x="199" y="52"/>
                  </a:lnTo>
                  <a:lnTo>
                    <a:pt x="197" y="50"/>
                  </a:lnTo>
                  <a:lnTo>
                    <a:pt x="196" y="48"/>
                  </a:lnTo>
                  <a:lnTo>
                    <a:pt x="196" y="47"/>
                  </a:lnTo>
                  <a:lnTo>
                    <a:pt x="197" y="46"/>
                  </a:lnTo>
                  <a:lnTo>
                    <a:pt x="197" y="44"/>
                  </a:lnTo>
                  <a:lnTo>
                    <a:pt x="197" y="43"/>
                  </a:lnTo>
                  <a:lnTo>
                    <a:pt x="198" y="42"/>
                  </a:lnTo>
                  <a:lnTo>
                    <a:pt x="198" y="41"/>
                  </a:lnTo>
                  <a:lnTo>
                    <a:pt x="198" y="40"/>
                  </a:lnTo>
                  <a:lnTo>
                    <a:pt x="198" y="39"/>
                  </a:lnTo>
                  <a:lnTo>
                    <a:pt x="198" y="37"/>
                  </a:lnTo>
                  <a:lnTo>
                    <a:pt x="197" y="35"/>
                  </a:lnTo>
                  <a:lnTo>
                    <a:pt x="197" y="33"/>
                  </a:lnTo>
                  <a:lnTo>
                    <a:pt x="197" y="31"/>
                  </a:lnTo>
                  <a:lnTo>
                    <a:pt x="196" y="30"/>
                  </a:lnTo>
                  <a:lnTo>
                    <a:pt x="195" y="28"/>
                  </a:lnTo>
                  <a:lnTo>
                    <a:pt x="194" y="26"/>
                  </a:lnTo>
                  <a:lnTo>
                    <a:pt x="193" y="25"/>
                  </a:lnTo>
                  <a:lnTo>
                    <a:pt x="191" y="23"/>
                  </a:lnTo>
                  <a:lnTo>
                    <a:pt x="190" y="22"/>
                  </a:lnTo>
                  <a:lnTo>
                    <a:pt x="188" y="21"/>
                  </a:lnTo>
                  <a:lnTo>
                    <a:pt x="187" y="20"/>
                  </a:lnTo>
                  <a:lnTo>
                    <a:pt x="185" y="19"/>
                  </a:lnTo>
                  <a:lnTo>
                    <a:pt x="183" y="18"/>
                  </a:lnTo>
                  <a:lnTo>
                    <a:pt x="181" y="17"/>
                  </a:lnTo>
                  <a:lnTo>
                    <a:pt x="179" y="17"/>
                  </a:lnTo>
                  <a:lnTo>
                    <a:pt x="179" y="15"/>
                  </a:lnTo>
                  <a:lnTo>
                    <a:pt x="179" y="13"/>
                  </a:lnTo>
                  <a:lnTo>
                    <a:pt x="178" y="11"/>
                  </a:lnTo>
                  <a:lnTo>
                    <a:pt x="177" y="10"/>
                  </a:lnTo>
                  <a:lnTo>
                    <a:pt x="176" y="8"/>
                  </a:lnTo>
                  <a:lnTo>
                    <a:pt x="174" y="7"/>
                  </a:lnTo>
                  <a:lnTo>
                    <a:pt x="173" y="6"/>
                  </a:lnTo>
                  <a:lnTo>
                    <a:pt x="172" y="4"/>
                  </a:lnTo>
                  <a:lnTo>
                    <a:pt x="170" y="3"/>
                  </a:lnTo>
                  <a:lnTo>
                    <a:pt x="169" y="2"/>
                  </a:lnTo>
                  <a:lnTo>
                    <a:pt x="167" y="2"/>
                  </a:lnTo>
                  <a:lnTo>
                    <a:pt x="165" y="1"/>
                  </a:lnTo>
                  <a:lnTo>
                    <a:pt x="163" y="0"/>
                  </a:lnTo>
                  <a:lnTo>
                    <a:pt x="161" y="0"/>
                  </a:lnTo>
                  <a:lnTo>
                    <a:pt x="159" y="0"/>
                  </a:lnTo>
                  <a:lnTo>
                    <a:pt x="157" y="0"/>
                  </a:lnTo>
                  <a:lnTo>
                    <a:pt x="156" y="0"/>
                  </a:lnTo>
                  <a:lnTo>
                    <a:pt x="155" y="0"/>
                  </a:lnTo>
                  <a:lnTo>
                    <a:pt x="153" y="0"/>
                  </a:lnTo>
                  <a:lnTo>
                    <a:pt x="152" y="0"/>
                  </a:lnTo>
                  <a:lnTo>
                    <a:pt x="151" y="0"/>
                  </a:lnTo>
                  <a:lnTo>
                    <a:pt x="150" y="1"/>
                  </a:lnTo>
                  <a:lnTo>
                    <a:pt x="149" y="1"/>
                  </a:lnTo>
                  <a:lnTo>
                    <a:pt x="147" y="2"/>
                  </a:lnTo>
                  <a:lnTo>
                    <a:pt x="145" y="2"/>
                  </a:lnTo>
                  <a:lnTo>
                    <a:pt x="143" y="4"/>
                  </a:lnTo>
                  <a:lnTo>
                    <a:pt x="141" y="5"/>
                  </a:lnTo>
                  <a:lnTo>
                    <a:pt x="140" y="7"/>
                  </a:lnTo>
                  <a:lnTo>
                    <a:pt x="138" y="5"/>
                  </a:lnTo>
                  <a:lnTo>
                    <a:pt x="136" y="4"/>
                  </a:lnTo>
                  <a:lnTo>
                    <a:pt x="135" y="2"/>
                  </a:lnTo>
                  <a:lnTo>
                    <a:pt x="132" y="2"/>
                  </a:lnTo>
                  <a:lnTo>
                    <a:pt x="131" y="1"/>
                  </a:lnTo>
                  <a:lnTo>
                    <a:pt x="130" y="1"/>
                  </a:lnTo>
                  <a:lnTo>
                    <a:pt x="129" y="0"/>
                  </a:lnTo>
                  <a:lnTo>
                    <a:pt x="128" y="0"/>
                  </a:lnTo>
                  <a:lnTo>
                    <a:pt x="127" y="0"/>
                  </a:lnTo>
                  <a:lnTo>
                    <a:pt x="126" y="0"/>
                  </a:lnTo>
                  <a:lnTo>
                    <a:pt x="125" y="0"/>
                  </a:lnTo>
                  <a:lnTo>
                    <a:pt x="123" y="0"/>
                  </a:lnTo>
                  <a:lnTo>
                    <a:pt x="122" y="0"/>
                  </a:lnTo>
                  <a:lnTo>
                    <a:pt x="121" y="0"/>
                  </a:lnTo>
                  <a:lnTo>
                    <a:pt x="119" y="0"/>
                  </a:lnTo>
                  <a:lnTo>
                    <a:pt x="118" y="0"/>
                  </a:lnTo>
                  <a:lnTo>
                    <a:pt x="116" y="1"/>
                  </a:lnTo>
                  <a:lnTo>
                    <a:pt x="115" y="1"/>
                  </a:lnTo>
                  <a:lnTo>
                    <a:pt x="114" y="2"/>
                  </a:lnTo>
                  <a:lnTo>
                    <a:pt x="113" y="2"/>
                  </a:lnTo>
                  <a:lnTo>
                    <a:pt x="111" y="3"/>
                  </a:lnTo>
                  <a:lnTo>
                    <a:pt x="110" y="4"/>
                  </a:lnTo>
                  <a:lnTo>
                    <a:pt x="109" y="5"/>
                  </a:lnTo>
                  <a:lnTo>
                    <a:pt x="108" y="6"/>
                  </a:lnTo>
                  <a:lnTo>
                    <a:pt x="107" y="7"/>
                  </a:lnTo>
                  <a:lnTo>
                    <a:pt x="107" y="8"/>
                  </a:lnTo>
                  <a:lnTo>
                    <a:pt x="106" y="9"/>
                  </a:lnTo>
                  <a:lnTo>
                    <a:pt x="105" y="10"/>
                  </a:lnTo>
                  <a:lnTo>
                    <a:pt x="103" y="9"/>
                  </a:lnTo>
                  <a:lnTo>
                    <a:pt x="101" y="7"/>
                  </a:lnTo>
                  <a:lnTo>
                    <a:pt x="99" y="6"/>
                  </a:lnTo>
                  <a:lnTo>
                    <a:pt x="97" y="5"/>
                  </a:lnTo>
                  <a:lnTo>
                    <a:pt x="95" y="4"/>
                  </a:lnTo>
                  <a:lnTo>
                    <a:pt x="92" y="4"/>
                  </a:lnTo>
                  <a:lnTo>
                    <a:pt x="90" y="4"/>
                  </a:lnTo>
                  <a:lnTo>
                    <a:pt x="87" y="4"/>
                  </a:lnTo>
                  <a:lnTo>
                    <a:pt x="86" y="4"/>
                  </a:lnTo>
                  <a:lnTo>
                    <a:pt x="84" y="4"/>
                  </a:lnTo>
                  <a:lnTo>
                    <a:pt x="82" y="4"/>
                  </a:lnTo>
                  <a:lnTo>
                    <a:pt x="81" y="4"/>
                  </a:lnTo>
                  <a:lnTo>
                    <a:pt x="79" y="5"/>
                  </a:lnTo>
                  <a:lnTo>
                    <a:pt x="77" y="5"/>
                  </a:lnTo>
                  <a:lnTo>
                    <a:pt x="76" y="6"/>
                  </a:lnTo>
                  <a:lnTo>
                    <a:pt x="74" y="7"/>
                  </a:lnTo>
                  <a:lnTo>
                    <a:pt x="73" y="8"/>
                  </a:lnTo>
                  <a:lnTo>
                    <a:pt x="72" y="9"/>
                  </a:lnTo>
                  <a:lnTo>
                    <a:pt x="70" y="10"/>
                  </a:lnTo>
                  <a:lnTo>
                    <a:pt x="69" y="11"/>
                  </a:lnTo>
                  <a:lnTo>
                    <a:pt x="68" y="12"/>
                  </a:lnTo>
                  <a:lnTo>
                    <a:pt x="67" y="13"/>
                  </a:lnTo>
                  <a:lnTo>
                    <a:pt x="66" y="14"/>
                  </a:lnTo>
                  <a:lnTo>
                    <a:pt x="65" y="16"/>
                  </a:lnTo>
                  <a:lnTo>
                    <a:pt x="63" y="15"/>
                  </a:lnTo>
                  <a:lnTo>
                    <a:pt x="61" y="14"/>
                  </a:lnTo>
                  <a:lnTo>
                    <a:pt x="60" y="14"/>
                  </a:lnTo>
                  <a:lnTo>
                    <a:pt x="58" y="13"/>
                  </a:lnTo>
                  <a:lnTo>
                    <a:pt x="56" y="13"/>
                  </a:lnTo>
                  <a:lnTo>
                    <a:pt x="53" y="12"/>
                  </a:lnTo>
                  <a:lnTo>
                    <a:pt x="51" y="12"/>
                  </a:lnTo>
                  <a:lnTo>
                    <a:pt x="49" y="12"/>
                  </a:lnTo>
                  <a:lnTo>
                    <a:pt x="48" y="12"/>
                  </a:lnTo>
                  <a:lnTo>
                    <a:pt x="46" y="12"/>
                  </a:lnTo>
                  <a:lnTo>
                    <a:pt x="44" y="12"/>
                  </a:lnTo>
                  <a:lnTo>
                    <a:pt x="43" y="13"/>
                  </a:lnTo>
                  <a:lnTo>
                    <a:pt x="41" y="13"/>
                  </a:lnTo>
                  <a:lnTo>
                    <a:pt x="40" y="13"/>
                  </a:lnTo>
                  <a:lnTo>
                    <a:pt x="38" y="14"/>
                  </a:lnTo>
                  <a:lnTo>
                    <a:pt x="37" y="14"/>
                  </a:lnTo>
                  <a:lnTo>
                    <a:pt x="35" y="15"/>
                  </a:lnTo>
                  <a:lnTo>
                    <a:pt x="34" y="16"/>
                  </a:lnTo>
                  <a:lnTo>
                    <a:pt x="33" y="16"/>
                  </a:lnTo>
                  <a:lnTo>
                    <a:pt x="31" y="17"/>
                  </a:lnTo>
                  <a:lnTo>
                    <a:pt x="29" y="18"/>
                  </a:lnTo>
                  <a:lnTo>
                    <a:pt x="27" y="20"/>
                  </a:lnTo>
                  <a:lnTo>
                    <a:pt x="25" y="23"/>
                  </a:lnTo>
                  <a:lnTo>
                    <a:pt x="24" y="24"/>
                  </a:lnTo>
                  <a:lnTo>
                    <a:pt x="23" y="25"/>
                  </a:lnTo>
                  <a:lnTo>
                    <a:pt x="22" y="26"/>
                  </a:lnTo>
                  <a:lnTo>
                    <a:pt x="21" y="27"/>
                  </a:lnTo>
                  <a:lnTo>
                    <a:pt x="21" y="28"/>
                  </a:lnTo>
                  <a:lnTo>
                    <a:pt x="20" y="30"/>
                  </a:lnTo>
                  <a:lnTo>
                    <a:pt x="19" y="31"/>
                  </a:lnTo>
                  <a:lnTo>
                    <a:pt x="19" y="32"/>
                  </a:lnTo>
                  <a:lnTo>
                    <a:pt x="18" y="34"/>
                  </a:lnTo>
                  <a:lnTo>
                    <a:pt x="18" y="35"/>
                  </a:lnTo>
                  <a:lnTo>
                    <a:pt x="18" y="36"/>
                  </a:lnTo>
                  <a:lnTo>
                    <a:pt x="18" y="38"/>
                  </a:lnTo>
                  <a:lnTo>
                    <a:pt x="17" y="39"/>
                  </a:lnTo>
                  <a:lnTo>
                    <a:pt x="17" y="41"/>
                  </a:lnTo>
                  <a:lnTo>
                    <a:pt x="18" y="43"/>
                  </a:lnTo>
                  <a:lnTo>
                    <a:pt x="18" y="45"/>
                  </a:lnTo>
                </a:path>
              </a:pathLst>
            </a:custGeom>
            <a:solidFill>
              <a:srgbClr val="FFFFFF"/>
            </a:solidFill>
            <a:ln w="9525">
              <a:noFill/>
              <a:round/>
              <a:headEnd/>
              <a:tailEnd/>
            </a:ln>
          </p:spPr>
          <p:txBody>
            <a:bodyPr/>
            <a:lstStyle/>
            <a:p>
              <a:endParaRPr lang="en-US" dirty="0"/>
            </a:p>
          </p:txBody>
        </p:sp>
        <p:sp>
          <p:nvSpPr>
            <p:cNvPr id="19501" name="Freeform 9"/>
            <p:cNvSpPr>
              <a:spLocks/>
            </p:cNvSpPr>
            <p:nvPr/>
          </p:nvSpPr>
          <p:spPr bwMode="auto">
            <a:xfrm>
              <a:off x="3603" y="1069"/>
              <a:ext cx="774" cy="487"/>
            </a:xfrm>
            <a:custGeom>
              <a:avLst/>
              <a:gdLst>
                <a:gd name="T0" fmla="*/ 34 w 202"/>
                <a:gd name="T1" fmla="*/ 173 h 135"/>
                <a:gd name="T2" fmla="*/ 8 w 202"/>
                <a:gd name="T3" fmla="*/ 198 h 135"/>
                <a:gd name="T4" fmla="*/ 0 w 202"/>
                <a:gd name="T5" fmla="*/ 234 h 135"/>
                <a:gd name="T6" fmla="*/ 8 w 202"/>
                <a:gd name="T7" fmla="*/ 260 h 135"/>
                <a:gd name="T8" fmla="*/ 23 w 202"/>
                <a:gd name="T9" fmla="*/ 278 h 135"/>
                <a:gd name="T10" fmla="*/ 27 w 202"/>
                <a:gd name="T11" fmla="*/ 296 h 135"/>
                <a:gd name="T12" fmla="*/ 15 w 202"/>
                <a:gd name="T13" fmla="*/ 332 h 135"/>
                <a:gd name="T14" fmla="*/ 27 w 202"/>
                <a:gd name="T15" fmla="*/ 368 h 135"/>
                <a:gd name="T16" fmla="*/ 61 w 202"/>
                <a:gd name="T17" fmla="*/ 393 h 135"/>
                <a:gd name="T18" fmla="*/ 103 w 202"/>
                <a:gd name="T19" fmla="*/ 397 h 135"/>
                <a:gd name="T20" fmla="*/ 130 w 202"/>
                <a:gd name="T21" fmla="*/ 429 h 135"/>
                <a:gd name="T22" fmla="*/ 176 w 202"/>
                <a:gd name="T23" fmla="*/ 455 h 135"/>
                <a:gd name="T24" fmla="*/ 234 w 202"/>
                <a:gd name="T25" fmla="*/ 458 h 135"/>
                <a:gd name="T26" fmla="*/ 287 w 202"/>
                <a:gd name="T27" fmla="*/ 447 h 135"/>
                <a:gd name="T28" fmla="*/ 314 w 202"/>
                <a:gd name="T29" fmla="*/ 462 h 135"/>
                <a:gd name="T30" fmla="*/ 353 w 202"/>
                <a:gd name="T31" fmla="*/ 480 h 135"/>
                <a:gd name="T32" fmla="*/ 395 w 202"/>
                <a:gd name="T33" fmla="*/ 487 h 135"/>
                <a:gd name="T34" fmla="*/ 452 w 202"/>
                <a:gd name="T35" fmla="*/ 476 h 135"/>
                <a:gd name="T36" fmla="*/ 494 w 202"/>
                <a:gd name="T37" fmla="*/ 444 h 135"/>
                <a:gd name="T38" fmla="*/ 517 w 202"/>
                <a:gd name="T39" fmla="*/ 418 h 135"/>
                <a:gd name="T40" fmla="*/ 559 w 202"/>
                <a:gd name="T41" fmla="*/ 429 h 135"/>
                <a:gd name="T42" fmla="*/ 594 w 202"/>
                <a:gd name="T43" fmla="*/ 426 h 135"/>
                <a:gd name="T44" fmla="*/ 640 w 202"/>
                <a:gd name="T45" fmla="*/ 404 h 135"/>
                <a:gd name="T46" fmla="*/ 667 w 202"/>
                <a:gd name="T47" fmla="*/ 372 h 135"/>
                <a:gd name="T48" fmla="*/ 671 w 202"/>
                <a:gd name="T49" fmla="*/ 346 h 135"/>
                <a:gd name="T50" fmla="*/ 694 w 202"/>
                <a:gd name="T51" fmla="*/ 335 h 135"/>
                <a:gd name="T52" fmla="*/ 747 w 202"/>
                <a:gd name="T53" fmla="*/ 307 h 135"/>
                <a:gd name="T54" fmla="*/ 770 w 202"/>
                <a:gd name="T55" fmla="*/ 271 h 135"/>
                <a:gd name="T56" fmla="*/ 774 w 202"/>
                <a:gd name="T57" fmla="*/ 242 h 135"/>
                <a:gd name="T58" fmla="*/ 766 w 202"/>
                <a:gd name="T59" fmla="*/ 195 h 135"/>
                <a:gd name="T60" fmla="*/ 755 w 202"/>
                <a:gd name="T61" fmla="*/ 166 h 135"/>
                <a:gd name="T62" fmla="*/ 759 w 202"/>
                <a:gd name="T63" fmla="*/ 141 h 135"/>
                <a:gd name="T64" fmla="*/ 747 w 202"/>
                <a:gd name="T65" fmla="*/ 101 h 135"/>
                <a:gd name="T66" fmla="*/ 717 w 202"/>
                <a:gd name="T67" fmla="*/ 72 h 135"/>
                <a:gd name="T68" fmla="*/ 686 w 202"/>
                <a:gd name="T69" fmla="*/ 54 h 135"/>
                <a:gd name="T70" fmla="*/ 663 w 202"/>
                <a:gd name="T71" fmla="*/ 22 h 135"/>
                <a:gd name="T72" fmla="*/ 625 w 202"/>
                <a:gd name="T73" fmla="*/ 0 h 135"/>
                <a:gd name="T74" fmla="*/ 586 w 202"/>
                <a:gd name="T75" fmla="*/ 0 h 135"/>
                <a:gd name="T76" fmla="*/ 556 w 202"/>
                <a:gd name="T77" fmla="*/ 7 h 135"/>
                <a:gd name="T78" fmla="*/ 521 w 202"/>
                <a:gd name="T79" fmla="*/ 14 h 135"/>
                <a:gd name="T80" fmla="*/ 490 w 202"/>
                <a:gd name="T81" fmla="*/ 0 h 135"/>
                <a:gd name="T82" fmla="*/ 464 w 202"/>
                <a:gd name="T83" fmla="*/ 0 h 135"/>
                <a:gd name="T84" fmla="*/ 433 w 202"/>
                <a:gd name="T85" fmla="*/ 7 h 135"/>
                <a:gd name="T86" fmla="*/ 410 w 202"/>
                <a:gd name="T87" fmla="*/ 29 h 135"/>
                <a:gd name="T88" fmla="*/ 379 w 202"/>
                <a:gd name="T89" fmla="*/ 22 h 135"/>
                <a:gd name="T90" fmla="*/ 330 w 202"/>
                <a:gd name="T91" fmla="*/ 14 h 135"/>
                <a:gd name="T92" fmla="*/ 291 w 202"/>
                <a:gd name="T93" fmla="*/ 22 h 135"/>
                <a:gd name="T94" fmla="*/ 261 w 202"/>
                <a:gd name="T95" fmla="*/ 43 h 135"/>
                <a:gd name="T96" fmla="*/ 234 w 202"/>
                <a:gd name="T97" fmla="*/ 51 h 135"/>
                <a:gd name="T98" fmla="*/ 188 w 202"/>
                <a:gd name="T99" fmla="*/ 43 h 135"/>
                <a:gd name="T100" fmla="*/ 153 w 202"/>
                <a:gd name="T101" fmla="*/ 47 h 135"/>
                <a:gd name="T102" fmla="*/ 119 w 202"/>
                <a:gd name="T103" fmla="*/ 61 h 135"/>
                <a:gd name="T104" fmla="*/ 84 w 202"/>
                <a:gd name="T105" fmla="*/ 94 h 135"/>
                <a:gd name="T106" fmla="*/ 69 w 202"/>
                <a:gd name="T107" fmla="*/ 123 h 135"/>
                <a:gd name="T108" fmla="*/ 69 w 202"/>
                <a:gd name="T109" fmla="*/ 155 h 1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2"/>
                <a:gd name="T166" fmla="*/ 0 h 135"/>
                <a:gd name="T167" fmla="*/ 202 w 202"/>
                <a:gd name="T168" fmla="*/ 135 h 1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2" h="135">
                  <a:moveTo>
                    <a:pt x="18" y="45"/>
                  </a:moveTo>
                  <a:lnTo>
                    <a:pt x="16" y="45"/>
                  </a:lnTo>
                  <a:lnTo>
                    <a:pt x="14" y="46"/>
                  </a:lnTo>
                  <a:lnTo>
                    <a:pt x="12" y="46"/>
                  </a:lnTo>
                  <a:lnTo>
                    <a:pt x="11" y="47"/>
                  </a:lnTo>
                  <a:lnTo>
                    <a:pt x="9" y="48"/>
                  </a:lnTo>
                  <a:lnTo>
                    <a:pt x="7" y="48"/>
                  </a:lnTo>
                  <a:lnTo>
                    <a:pt x="6" y="50"/>
                  </a:lnTo>
                  <a:lnTo>
                    <a:pt x="5" y="51"/>
                  </a:lnTo>
                  <a:lnTo>
                    <a:pt x="4" y="52"/>
                  </a:lnTo>
                  <a:lnTo>
                    <a:pt x="2" y="53"/>
                  </a:lnTo>
                  <a:lnTo>
                    <a:pt x="2" y="55"/>
                  </a:lnTo>
                  <a:lnTo>
                    <a:pt x="1" y="57"/>
                  </a:lnTo>
                  <a:lnTo>
                    <a:pt x="0" y="58"/>
                  </a:lnTo>
                  <a:lnTo>
                    <a:pt x="0" y="60"/>
                  </a:lnTo>
                  <a:lnTo>
                    <a:pt x="0" y="62"/>
                  </a:lnTo>
                  <a:lnTo>
                    <a:pt x="0" y="63"/>
                  </a:lnTo>
                  <a:lnTo>
                    <a:pt x="0" y="65"/>
                  </a:lnTo>
                  <a:lnTo>
                    <a:pt x="0" y="66"/>
                  </a:lnTo>
                  <a:lnTo>
                    <a:pt x="0" y="67"/>
                  </a:lnTo>
                  <a:lnTo>
                    <a:pt x="0" y="68"/>
                  </a:lnTo>
                  <a:lnTo>
                    <a:pt x="0" y="69"/>
                  </a:lnTo>
                  <a:lnTo>
                    <a:pt x="1" y="71"/>
                  </a:lnTo>
                  <a:lnTo>
                    <a:pt x="2" y="72"/>
                  </a:lnTo>
                  <a:lnTo>
                    <a:pt x="2" y="73"/>
                  </a:lnTo>
                  <a:lnTo>
                    <a:pt x="3" y="74"/>
                  </a:lnTo>
                  <a:lnTo>
                    <a:pt x="4" y="75"/>
                  </a:lnTo>
                  <a:lnTo>
                    <a:pt x="4" y="76"/>
                  </a:lnTo>
                  <a:lnTo>
                    <a:pt x="5" y="76"/>
                  </a:lnTo>
                  <a:lnTo>
                    <a:pt x="6" y="77"/>
                  </a:lnTo>
                  <a:lnTo>
                    <a:pt x="7" y="78"/>
                  </a:lnTo>
                  <a:lnTo>
                    <a:pt x="8" y="79"/>
                  </a:lnTo>
                  <a:lnTo>
                    <a:pt x="9" y="80"/>
                  </a:lnTo>
                  <a:lnTo>
                    <a:pt x="9" y="79"/>
                  </a:lnTo>
                  <a:lnTo>
                    <a:pt x="8" y="81"/>
                  </a:lnTo>
                  <a:lnTo>
                    <a:pt x="7" y="82"/>
                  </a:lnTo>
                  <a:lnTo>
                    <a:pt x="6" y="84"/>
                  </a:lnTo>
                  <a:lnTo>
                    <a:pt x="5" y="85"/>
                  </a:lnTo>
                  <a:lnTo>
                    <a:pt x="5" y="87"/>
                  </a:lnTo>
                  <a:lnTo>
                    <a:pt x="4" y="89"/>
                  </a:lnTo>
                  <a:lnTo>
                    <a:pt x="4" y="90"/>
                  </a:lnTo>
                  <a:lnTo>
                    <a:pt x="4" y="92"/>
                  </a:lnTo>
                  <a:lnTo>
                    <a:pt x="4" y="94"/>
                  </a:lnTo>
                  <a:lnTo>
                    <a:pt x="4" y="96"/>
                  </a:lnTo>
                  <a:lnTo>
                    <a:pt x="5" y="98"/>
                  </a:lnTo>
                  <a:lnTo>
                    <a:pt x="5" y="99"/>
                  </a:lnTo>
                  <a:lnTo>
                    <a:pt x="6" y="101"/>
                  </a:lnTo>
                  <a:lnTo>
                    <a:pt x="7" y="102"/>
                  </a:lnTo>
                  <a:lnTo>
                    <a:pt x="9" y="104"/>
                  </a:lnTo>
                  <a:lnTo>
                    <a:pt x="10" y="105"/>
                  </a:lnTo>
                  <a:lnTo>
                    <a:pt x="11" y="106"/>
                  </a:lnTo>
                  <a:lnTo>
                    <a:pt x="13" y="108"/>
                  </a:lnTo>
                  <a:lnTo>
                    <a:pt x="15" y="108"/>
                  </a:lnTo>
                  <a:lnTo>
                    <a:pt x="16" y="109"/>
                  </a:lnTo>
                  <a:lnTo>
                    <a:pt x="18" y="110"/>
                  </a:lnTo>
                  <a:lnTo>
                    <a:pt x="20" y="110"/>
                  </a:lnTo>
                  <a:lnTo>
                    <a:pt x="22" y="110"/>
                  </a:lnTo>
                  <a:lnTo>
                    <a:pt x="24" y="111"/>
                  </a:lnTo>
                  <a:lnTo>
                    <a:pt x="25" y="111"/>
                  </a:lnTo>
                  <a:lnTo>
                    <a:pt x="27" y="110"/>
                  </a:lnTo>
                  <a:lnTo>
                    <a:pt x="27" y="111"/>
                  </a:lnTo>
                  <a:lnTo>
                    <a:pt x="28" y="112"/>
                  </a:lnTo>
                  <a:lnTo>
                    <a:pt x="29" y="114"/>
                  </a:lnTo>
                  <a:lnTo>
                    <a:pt x="31" y="116"/>
                  </a:lnTo>
                  <a:lnTo>
                    <a:pt x="32" y="118"/>
                  </a:lnTo>
                  <a:lnTo>
                    <a:pt x="34" y="119"/>
                  </a:lnTo>
                  <a:lnTo>
                    <a:pt x="36" y="120"/>
                  </a:lnTo>
                  <a:lnTo>
                    <a:pt x="38" y="122"/>
                  </a:lnTo>
                  <a:lnTo>
                    <a:pt x="40" y="123"/>
                  </a:lnTo>
                  <a:lnTo>
                    <a:pt x="42" y="124"/>
                  </a:lnTo>
                  <a:lnTo>
                    <a:pt x="44" y="125"/>
                  </a:lnTo>
                  <a:lnTo>
                    <a:pt x="46" y="126"/>
                  </a:lnTo>
                  <a:lnTo>
                    <a:pt x="49" y="126"/>
                  </a:lnTo>
                  <a:lnTo>
                    <a:pt x="51" y="127"/>
                  </a:lnTo>
                  <a:lnTo>
                    <a:pt x="53" y="127"/>
                  </a:lnTo>
                  <a:lnTo>
                    <a:pt x="56" y="127"/>
                  </a:lnTo>
                  <a:lnTo>
                    <a:pt x="58" y="127"/>
                  </a:lnTo>
                  <a:lnTo>
                    <a:pt x="61" y="127"/>
                  </a:lnTo>
                  <a:lnTo>
                    <a:pt x="63" y="127"/>
                  </a:lnTo>
                  <a:lnTo>
                    <a:pt x="65" y="127"/>
                  </a:lnTo>
                  <a:lnTo>
                    <a:pt x="68" y="126"/>
                  </a:lnTo>
                  <a:lnTo>
                    <a:pt x="70" y="125"/>
                  </a:lnTo>
                  <a:lnTo>
                    <a:pt x="72" y="125"/>
                  </a:lnTo>
                  <a:lnTo>
                    <a:pt x="75" y="124"/>
                  </a:lnTo>
                  <a:lnTo>
                    <a:pt x="77" y="123"/>
                  </a:lnTo>
                  <a:lnTo>
                    <a:pt x="78" y="124"/>
                  </a:lnTo>
                  <a:lnTo>
                    <a:pt x="79" y="126"/>
                  </a:lnTo>
                  <a:lnTo>
                    <a:pt x="81" y="127"/>
                  </a:lnTo>
                  <a:lnTo>
                    <a:pt x="82" y="128"/>
                  </a:lnTo>
                  <a:lnTo>
                    <a:pt x="84" y="129"/>
                  </a:lnTo>
                  <a:lnTo>
                    <a:pt x="85" y="130"/>
                  </a:lnTo>
                  <a:lnTo>
                    <a:pt x="87" y="131"/>
                  </a:lnTo>
                  <a:lnTo>
                    <a:pt x="88" y="132"/>
                  </a:lnTo>
                  <a:lnTo>
                    <a:pt x="90" y="133"/>
                  </a:lnTo>
                  <a:lnTo>
                    <a:pt x="92" y="133"/>
                  </a:lnTo>
                  <a:lnTo>
                    <a:pt x="94" y="134"/>
                  </a:lnTo>
                  <a:lnTo>
                    <a:pt x="95" y="135"/>
                  </a:lnTo>
                  <a:lnTo>
                    <a:pt x="97" y="135"/>
                  </a:lnTo>
                  <a:lnTo>
                    <a:pt x="99" y="135"/>
                  </a:lnTo>
                  <a:lnTo>
                    <a:pt x="101" y="135"/>
                  </a:lnTo>
                  <a:lnTo>
                    <a:pt x="103" y="135"/>
                  </a:lnTo>
                  <a:lnTo>
                    <a:pt x="106" y="135"/>
                  </a:lnTo>
                  <a:lnTo>
                    <a:pt x="108" y="135"/>
                  </a:lnTo>
                  <a:lnTo>
                    <a:pt x="111" y="135"/>
                  </a:lnTo>
                  <a:lnTo>
                    <a:pt x="113" y="134"/>
                  </a:lnTo>
                  <a:lnTo>
                    <a:pt x="116" y="133"/>
                  </a:lnTo>
                  <a:lnTo>
                    <a:pt x="118" y="132"/>
                  </a:lnTo>
                  <a:lnTo>
                    <a:pt x="120" y="131"/>
                  </a:lnTo>
                  <a:lnTo>
                    <a:pt x="122" y="130"/>
                  </a:lnTo>
                  <a:lnTo>
                    <a:pt x="124" y="128"/>
                  </a:lnTo>
                  <a:lnTo>
                    <a:pt x="126" y="127"/>
                  </a:lnTo>
                  <a:lnTo>
                    <a:pt x="128" y="125"/>
                  </a:lnTo>
                  <a:lnTo>
                    <a:pt x="129" y="123"/>
                  </a:lnTo>
                  <a:lnTo>
                    <a:pt x="130" y="121"/>
                  </a:lnTo>
                  <a:lnTo>
                    <a:pt x="132" y="119"/>
                  </a:lnTo>
                  <a:lnTo>
                    <a:pt x="133" y="117"/>
                  </a:lnTo>
                  <a:lnTo>
                    <a:pt x="134" y="115"/>
                  </a:lnTo>
                  <a:lnTo>
                    <a:pt x="135" y="116"/>
                  </a:lnTo>
                  <a:lnTo>
                    <a:pt x="137" y="117"/>
                  </a:lnTo>
                  <a:lnTo>
                    <a:pt x="139" y="117"/>
                  </a:lnTo>
                  <a:lnTo>
                    <a:pt x="141" y="118"/>
                  </a:lnTo>
                  <a:lnTo>
                    <a:pt x="142" y="118"/>
                  </a:lnTo>
                  <a:lnTo>
                    <a:pt x="144" y="119"/>
                  </a:lnTo>
                  <a:lnTo>
                    <a:pt x="146" y="119"/>
                  </a:lnTo>
                  <a:lnTo>
                    <a:pt x="148" y="119"/>
                  </a:lnTo>
                  <a:lnTo>
                    <a:pt x="149" y="119"/>
                  </a:lnTo>
                  <a:lnTo>
                    <a:pt x="151" y="119"/>
                  </a:lnTo>
                  <a:lnTo>
                    <a:pt x="152" y="119"/>
                  </a:lnTo>
                  <a:lnTo>
                    <a:pt x="153" y="118"/>
                  </a:lnTo>
                  <a:lnTo>
                    <a:pt x="155" y="118"/>
                  </a:lnTo>
                  <a:lnTo>
                    <a:pt x="156" y="118"/>
                  </a:lnTo>
                  <a:lnTo>
                    <a:pt x="159" y="117"/>
                  </a:lnTo>
                  <a:lnTo>
                    <a:pt x="161" y="116"/>
                  </a:lnTo>
                  <a:lnTo>
                    <a:pt x="163" y="115"/>
                  </a:lnTo>
                  <a:lnTo>
                    <a:pt x="165" y="113"/>
                  </a:lnTo>
                  <a:lnTo>
                    <a:pt x="167" y="112"/>
                  </a:lnTo>
                  <a:lnTo>
                    <a:pt x="169" y="110"/>
                  </a:lnTo>
                  <a:lnTo>
                    <a:pt x="171" y="108"/>
                  </a:lnTo>
                  <a:lnTo>
                    <a:pt x="172" y="106"/>
                  </a:lnTo>
                  <a:lnTo>
                    <a:pt x="172" y="105"/>
                  </a:lnTo>
                  <a:lnTo>
                    <a:pt x="173" y="104"/>
                  </a:lnTo>
                  <a:lnTo>
                    <a:pt x="174" y="103"/>
                  </a:lnTo>
                  <a:lnTo>
                    <a:pt x="174" y="102"/>
                  </a:lnTo>
                  <a:lnTo>
                    <a:pt x="174" y="100"/>
                  </a:lnTo>
                  <a:lnTo>
                    <a:pt x="175" y="99"/>
                  </a:lnTo>
                  <a:lnTo>
                    <a:pt x="175" y="98"/>
                  </a:lnTo>
                  <a:lnTo>
                    <a:pt x="175" y="97"/>
                  </a:lnTo>
                  <a:lnTo>
                    <a:pt x="175" y="96"/>
                  </a:lnTo>
                  <a:lnTo>
                    <a:pt x="175" y="94"/>
                  </a:lnTo>
                  <a:lnTo>
                    <a:pt x="177" y="94"/>
                  </a:lnTo>
                  <a:lnTo>
                    <a:pt x="178" y="94"/>
                  </a:lnTo>
                  <a:lnTo>
                    <a:pt x="179" y="93"/>
                  </a:lnTo>
                  <a:lnTo>
                    <a:pt x="181" y="93"/>
                  </a:lnTo>
                  <a:lnTo>
                    <a:pt x="183" y="92"/>
                  </a:lnTo>
                  <a:lnTo>
                    <a:pt x="186" y="91"/>
                  </a:lnTo>
                  <a:lnTo>
                    <a:pt x="188" y="89"/>
                  </a:lnTo>
                  <a:lnTo>
                    <a:pt x="191" y="88"/>
                  </a:lnTo>
                  <a:lnTo>
                    <a:pt x="193" y="86"/>
                  </a:lnTo>
                  <a:lnTo>
                    <a:pt x="195" y="85"/>
                  </a:lnTo>
                  <a:lnTo>
                    <a:pt x="197" y="82"/>
                  </a:lnTo>
                  <a:lnTo>
                    <a:pt x="198" y="80"/>
                  </a:lnTo>
                  <a:lnTo>
                    <a:pt x="199" y="78"/>
                  </a:lnTo>
                  <a:lnTo>
                    <a:pt x="200" y="77"/>
                  </a:lnTo>
                  <a:lnTo>
                    <a:pt x="200" y="76"/>
                  </a:lnTo>
                  <a:lnTo>
                    <a:pt x="201" y="75"/>
                  </a:lnTo>
                  <a:lnTo>
                    <a:pt x="201" y="73"/>
                  </a:lnTo>
                  <a:lnTo>
                    <a:pt x="202" y="72"/>
                  </a:lnTo>
                  <a:lnTo>
                    <a:pt x="202" y="71"/>
                  </a:lnTo>
                  <a:lnTo>
                    <a:pt x="202" y="69"/>
                  </a:lnTo>
                  <a:lnTo>
                    <a:pt x="202" y="68"/>
                  </a:lnTo>
                  <a:lnTo>
                    <a:pt x="202" y="67"/>
                  </a:lnTo>
                  <a:lnTo>
                    <a:pt x="202" y="65"/>
                  </a:lnTo>
                  <a:lnTo>
                    <a:pt x="202" y="63"/>
                  </a:lnTo>
                  <a:lnTo>
                    <a:pt x="202" y="61"/>
                  </a:lnTo>
                  <a:lnTo>
                    <a:pt x="202" y="58"/>
                  </a:lnTo>
                  <a:lnTo>
                    <a:pt x="201" y="56"/>
                  </a:lnTo>
                  <a:lnTo>
                    <a:pt x="200" y="54"/>
                  </a:lnTo>
                  <a:lnTo>
                    <a:pt x="199" y="52"/>
                  </a:lnTo>
                  <a:lnTo>
                    <a:pt x="197" y="50"/>
                  </a:lnTo>
                  <a:lnTo>
                    <a:pt x="196" y="48"/>
                  </a:lnTo>
                  <a:lnTo>
                    <a:pt x="196" y="47"/>
                  </a:lnTo>
                  <a:lnTo>
                    <a:pt x="197" y="46"/>
                  </a:lnTo>
                  <a:lnTo>
                    <a:pt x="197" y="44"/>
                  </a:lnTo>
                  <a:lnTo>
                    <a:pt x="197" y="43"/>
                  </a:lnTo>
                  <a:lnTo>
                    <a:pt x="198" y="42"/>
                  </a:lnTo>
                  <a:lnTo>
                    <a:pt x="198" y="41"/>
                  </a:lnTo>
                  <a:lnTo>
                    <a:pt x="198" y="40"/>
                  </a:lnTo>
                  <a:lnTo>
                    <a:pt x="198" y="39"/>
                  </a:lnTo>
                  <a:lnTo>
                    <a:pt x="198" y="37"/>
                  </a:lnTo>
                  <a:lnTo>
                    <a:pt x="197" y="35"/>
                  </a:lnTo>
                  <a:lnTo>
                    <a:pt x="197" y="33"/>
                  </a:lnTo>
                  <a:lnTo>
                    <a:pt x="197" y="31"/>
                  </a:lnTo>
                  <a:lnTo>
                    <a:pt x="196" y="30"/>
                  </a:lnTo>
                  <a:lnTo>
                    <a:pt x="195" y="28"/>
                  </a:lnTo>
                  <a:lnTo>
                    <a:pt x="194" y="26"/>
                  </a:lnTo>
                  <a:lnTo>
                    <a:pt x="193" y="25"/>
                  </a:lnTo>
                  <a:lnTo>
                    <a:pt x="191" y="23"/>
                  </a:lnTo>
                  <a:lnTo>
                    <a:pt x="190" y="22"/>
                  </a:lnTo>
                  <a:lnTo>
                    <a:pt x="188" y="21"/>
                  </a:lnTo>
                  <a:lnTo>
                    <a:pt x="187" y="20"/>
                  </a:lnTo>
                  <a:lnTo>
                    <a:pt x="185" y="19"/>
                  </a:lnTo>
                  <a:lnTo>
                    <a:pt x="183" y="18"/>
                  </a:lnTo>
                  <a:lnTo>
                    <a:pt x="181" y="17"/>
                  </a:lnTo>
                  <a:lnTo>
                    <a:pt x="179" y="17"/>
                  </a:lnTo>
                  <a:lnTo>
                    <a:pt x="179" y="15"/>
                  </a:lnTo>
                  <a:lnTo>
                    <a:pt x="179" y="13"/>
                  </a:lnTo>
                  <a:lnTo>
                    <a:pt x="178" y="11"/>
                  </a:lnTo>
                  <a:lnTo>
                    <a:pt x="177" y="10"/>
                  </a:lnTo>
                  <a:lnTo>
                    <a:pt x="176" y="8"/>
                  </a:lnTo>
                  <a:lnTo>
                    <a:pt x="174" y="7"/>
                  </a:lnTo>
                  <a:lnTo>
                    <a:pt x="173" y="6"/>
                  </a:lnTo>
                  <a:lnTo>
                    <a:pt x="172" y="4"/>
                  </a:lnTo>
                  <a:lnTo>
                    <a:pt x="170" y="3"/>
                  </a:lnTo>
                  <a:lnTo>
                    <a:pt x="169" y="2"/>
                  </a:lnTo>
                  <a:lnTo>
                    <a:pt x="167" y="2"/>
                  </a:lnTo>
                  <a:lnTo>
                    <a:pt x="165" y="1"/>
                  </a:lnTo>
                  <a:lnTo>
                    <a:pt x="163" y="0"/>
                  </a:lnTo>
                  <a:lnTo>
                    <a:pt x="161" y="0"/>
                  </a:lnTo>
                  <a:lnTo>
                    <a:pt x="159" y="0"/>
                  </a:lnTo>
                  <a:lnTo>
                    <a:pt x="157" y="0"/>
                  </a:lnTo>
                  <a:lnTo>
                    <a:pt x="156" y="0"/>
                  </a:lnTo>
                  <a:lnTo>
                    <a:pt x="155" y="0"/>
                  </a:lnTo>
                  <a:lnTo>
                    <a:pt x="153" y="0"/>
                  </a:lnTo>
                  <a:lnTo>
                    <a:pt x="152" y="0"/>
                  </a:lnTo>
                  <a:lnTo>
                    <a:pt x="151" y="0"/>
                  </a:lnTo>
                  <a:lnTo>
                    <a:pt x="150" y="1"/>
                  </a:lnTo>
                  <a:lnTo>
                    <a:pt x="149" y="1"/>
                  </a:lnTo>
                  <a:lnTo>
                    <a:pt x="147" y="2"/>
                  </a:lnTo>
                  <a:lnTo>
                    <a:pt x="145" y="2"/>
                  </a:lnTo>
                  <a:lnTo>
                    <a:pt x="143" y="4"/>
                  </a:lnTo>
                  <a:lnTo>
                    <a:pt x="141" y="5"/>
                  </a:lnTo>
                  <a:lnTo>
                    <a:pt x="140" y="7"/>
                  </a:lnTo>
                  <a:lnTo>
                    <a:pt x="138" y="5"/>
                  </a:lnTo>
                  <a:lnTo>
                    <a:pt x="136" y="4"/>
                  </a:lnTo>
                  <a:lnTo>
                    <a:pt x="135" y="2"/>
                  </a:lnTo>
                  <a:lnTo>
                    <a:pt x="132" y="2"/>
                  </a:lnTo>
                  <a:lnTo>
                    <a:pt x="131" y="1"/>
                  </a:lnTo>
                  <a:lnTo>
                    <a:pt x="130" y="1"/>
                  </a:lnTo>
                  <a:lnTo>
                    <a:pt x="129" y="0"/>
                  </a:lnTo>
                  <a:lnTo>
                    <a:pt x="128" y="0"/>
                  </a:lnTo>
                  <a:lnTo>
                    <a:pt x="127" y="0"/>
                  </a:lnTo>
                  <a:lnTo>
                    <a:pt x="126" y="0"/>
                  </a:lnTo>
                  <a:lnTo>
                    <a:pt x="125" y="0"/>
                  </a:lnTo>
                  <a:lnTo>
                    <a:pt x="123" y="0"/>
                  </a:lnTo>
                  <a:lnTo>
                    <a:pt x="122" y="0"/>
                  </a:lnTo>
                  <a:lnTo>
                    <a:pt x="121" y="0"/>
                  </a:lnTo>
                  <a:lnTo>
                    <a:pt x="119" y="0"/>
                  </a:lnTo>
                  <a:lnTo>
                    <a:pt x="118" y="0"/>
                  </a:lnTo>
                  <a:lnTo>
                    <a:pt x="116" y="1"/>
                  </a:lnTo>
                  <a:lnTo>
                    <a:pt x="115" y="1"/>
                  </a:lnTo>
                  <a:lnTo>
                    <a:pt x="114" y="2"/>
                  </a:lnTo>
                  <a:lnTo>
                    <a:pt x="113" y="2"/>
                  </a:lnTo>
                  <a:lnTo>
                    <a:pt x="111" y="3"/>
                  </a:lnTo>
                  <a:lnTo>
                    <a:pt x="110" y="4"/>
                  </a:lnTo>
                  <a:lnTo>
                    <a:pt x="109" y="5"/>
                  </a:lnTo>
                  <a:lnTo>
                    <a:pt x="108" y="6"/>
                  </a:lnTo>
                  <a:lnTo>
                    <a:pt x="107" y="7"/>
                  </a:lnTo>
                  <a:lnTo>
                    <a:pt x="107" y="8"/>
                  </a:lnTo>
                  <a:lnTo>
                    <a:pt x="106" y="9"/>
                  </a:lnTo>
                  <a:lnTo>
                    <a:pt x="105" y="10"/>
                  </a:lnTo>
                  <a:lnTo>
                    <a:pt x="103" y="9"/>
                  </a:lnTo>
                  <a:lnTo>
                    <a:pt x="101" y="7"/>
                  </a:lnTo>
                  <a:lnTo>
                    <a:pt x="99" y="6"/>
                  </a:lnTo>
                  <a:lnTo>
                    <a:pt x="97" y="5"/>
                  </a:lnTo>
                  <a:lnTo>
                    <a:pt x="95" y="4"/>
                  </a:lnTo>
                  <a:lnTo>
                    <a:pt x="92" y="4"/>
                  </a:lnTo>
                  <a:lnTo>
                    <a:pt x="90" y="4"/>
                  </a:lnTo>
                  <a:lnTo>
                    <a:pt x="87" y="4"/>
                  </a:lnTo>
                  <a:lnTo>
                    <a:pt x="86" y="4"/>
                  </a:lnTo>
                  <a:lnTo>
                    <a:pt x="84" y="4"/>
                  </a:lnTo>
                  <a:lnTo>
                    <a:pt x="82" y="4"/>
                  </a:lnTo>
                  <a:lnTo>
                    <a:pt x="81" y="4"/>
                  </a:lnTo>
                  <a:lnTo>
                    <a:pt x="79" y="5"/>
                  </a:lnTo>
                  <a:lnTo>
                    <a:pt x="77" y="5"/>
                  </a:lnTo>
                  <a:lnTo>
                    <a:pt x="76" y="6"/>
                  </a:lnTo>
                  <a:lnTo>
                    <a:pt x="74" y="7"/>
                  </a:lnTo>
                  <a:lnTo>
                    <a:pt x="73" y="8"/>
                  </a:lnTo>
                  <a:lnTo>
                    <a:pt x="72" y="9"/>
                  </a:lnTo>
                  <a:lnTo>
                    <a:pt x="70" y="10"/>
                  </a:lnTo>
                  <a:lnTo>
                    <a:pt x="69" y="11"/>
                  </a:lnTo>
                  <a:lnTo>
                    <a:pt x="68" y="12"/>
                  </a:lnTo>
                  <a:lnTo>
                    <a:pt x="67" y="13"/>
                  </a:lnTo>
                  <a:lnTo>
                    <a:pt x="66" y="14"/>
                  </a:lnTo>
                  <a:lnTo>
                    <a:pt x="65" y="16"/>
                  </a:lnTo>
                  <a:lnTo>
                    <a:pt x="63" y="15"/>
                  </a:lnTo>
                  <a:lnTo>
                    <a:pt x="61" y="14"/>
                  </a:lnTo>
                  <a:lnTo>
                    <a:pt x="60" y="14"/>
                  </a:lnTo>
                  <a:lnTo>
                    <a:pt x="58" y="13"/>
                  </a:lnTo>
                  <a:lnTo>
                    <a:pt x="56" y="13"/>
                  </a:lnTo>
                  <a:lnTo>
                    <a:pt x="53" y="12"/>
                  </a:lnTo>
                  <a:lnTo>
                    <a:pt x="51" y="12"/>
                  </a:lnTo>
                  <a:lnTo>
                    <a:pt x="49" y="12"/>
                  </a:lnTo>
                  <a:lnTo>
                    <a:pt x="48" y="12"/>
                  </a:lnTo>
                  <a:lnTo>
                    <a:pt x="46" y="12"/>
                  </a:lnTo>
                  <a:lnTo>
                    <a:pt x="44" y="12"/>
                  </a:lnTo>
                  <a:lnTo>
                    <a:pt x="43" y="13"/>
                  </a:lnTo>
                  <a:lnTo>
                    <a:pt x="41" y="13"/>
                  </a:lnTo>
                  <a:lnTo>
                    <a:pt x="40" y="13"/>
                  </a:lnTo>
                  <a:lnTo>
                    <a:pt x="38" y="14"/>
                  </a:lnTo>
                  <a:lnTo>
                    <a:pt x="37" y="14"/>
                  </a:lnTo>
                  <a:lnTo>
                    <a:pt x="35" y="15"/>
                  </a:lnTo>
                  <a:lnTo>
                    <a:pt x="34" y="16"/>
                  </a:lnTo>
                  <a:lnTo>
                    <a:pt x="33" y="16"/>
                  </a:lnTo>
                  <a:lnTo>
                    <a:pt x="31" y="17"/>
                  </a:lnTo>
                  <a:lnTo>
                    <a:pt x="29" y="18"/>
                  </a:lnTo>
                  <a:lnTo>
                    <a:pt x="27" y="20"/>
                  </a:lnTo>
                  <a:lnTo>
                    <a:pt x="25" y="23"/>
                  </a:lnTo>
                  <a:lnTo>
                    <a:pt x="24" y="24"/>
                  </a:lnTo>
                  <a:lnTo>
                    <a:pt x="23" y="25"/>
                  </a:lnTo>
                  <a:lnTo>
                    <a:pt x="22" y="26"/>
                  </a:lnTo>
                  <a:lnTo>
                    <a:pt x="21" y="27"/>
                  </a:lnTo>
                  <a:lnTo>
                    <a:pt x="21" y="28"/>
                  </a:lnTo>
                  <a:lnTo>
                    <a:pt x="20" y="30"/>
                  </a:lnTo>
                  <a:lnTo>
                    <a:pt x="19" y="31"/>
                  </a:lnTo>
                  <a:lnTo>
                    <a:pt x="19" y="32"/>
                  </a:lnTo>
                  <a:lnTo>
                    <a:pt x="18" y="34"/>
                  </a:lnTo>
                  <a:lnTo>
                    <a:pt x="18" y="35"/>
                  </a:lnTo>
                  <a:lnTo>
                    <a:pt x="18" y="36"/>
                  </a:lnTo>
                  <a:lnTo>
                    <a:pt x="18" y="38"/>
                  </a:lnTo>
                  <a:lnTo>
                    <a:pt x="17" y="39"/>
                  </a:lnTo>
                  <a:lnTo>
                    <a:pt x="17" y="41"/>
                  </a:lnTo>
                  <a:lnTo>
                    <a:pt x="18" y="43"/>
                  </a:lnTo>
                  <a:lnTo>
                    <a:pt x="18" y="45"/>
                  </a:lnTo>
                </a:path>
              </a:pathLst>
            </a:custGeom>
            <a:noFill/>
            <a:ln w="0">
              <a:solidFill>
                <a:srgbClr val="23282B"/>
              </a:solidFill>
              <a:round/>
              <a:headEnd/>
              <a:tailEnd/>
            </a:ln>
          </p:spPr>
          <p:txBody>
            <a:bodyPr/>
            <a:lstStyle/>
            <a:p>
              <a:endParaRPr lang="en-US" dirty="0"/>
            </a:p>
          </p:txBody>
        </p:sp>
        <p:sp>
          <p:nvSpPr>
            <p:cNvPr id="19502" name="Freeform 10"/>
            <p:cNvSpPr>
              <a:spLocks/>
            </p:cNvSpPr>
            <p:nvPr/>
          </p:nvSpPr>
          <p:spPr bwMode="auto">
            <a:xfrm>
              <a:off x="3635" y="1358"/>
              <a:ext cx="47" cy="7"/>
            </a:xfrm>
            <a:custGeom>
              <a:avLst/>
              <a:gdLst>
                <a:gd name="T0" fmla="*/ 0 w 12"/>
                <a:gd name="T1" fmla="*/ 0 h 2"/>
                <a:gd name="T2" fmla="*/ 8 w 12"/>
                <a:gd name="T3" fmla="*/ 0 h 2"/>
                <a:gd name="T4" fmla="*/ 12 w 12"/>
                <a:gd name="T5" fmla="*/ 4 h 2"/>
                <a:gd name="T6" fmla="*/ 16 w 12"/>
                <a:gd name="T7" fmla="*/ 4 h 2"/>
                <a:gd name="T8" fmla="*/ 20 w 12"/>
                <a:gd name="T9" fmla="*/ 4 h 2"/>
                <a:gd name="T10" fmla="*/ 27 w 12"/>
                <a:gd name="T11" fmla="*/ 7 h 2"/>
                <a:gd name="T12" fmla="*/ 31 w 12"/>
                <a:gd name="T13" fmla="*/ 7 h 2"/>
                <a:gd name="T14" fmla="*/ 35 w 12"/>
                <a:gd name="T15" fmla="*/ 7 h 2"/>
                <a:gd name="T16" fmla="*/ 43 w 12"/>
                <a:gd name="T17" fmla="*/ 7 h 2"/>
                <a:gd name="T18" fmla="*/ 47 w 12"/>
                <a:gd name="T19" fmla="*/ 7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
                <a:gd name="T32" fmla="*/ 12 w 12"/>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
                  <a:moveTo>
                    <a:pt x="0" y="0"/>
                  </a:moveTo>
                  <a:lnTo>
                    <a:pt x="2" y="0"/>
                  </a:lnTo>
                  <a:lnTo>
                    <a:pt x="3" y="1"/>
                  </a:lnTo>
                  <a:lnTo>
                    <a:pt x="4" y="1"/>
                  </a:lnTo>
                  <a:lnTo>
                    <a:pt x="5" y="1"/>
                  </a:lnTo>
                  <a:lnTo>
                    <a:pt x="7" y="2"/>
                  </a:lnTo>
                  <a:lnTo>
                    <a:pt x="8" y="2"/>
                  </a:lnTo>
                  <a:lnTo>
                    <a:pt x="9" y="2"/>
                  </a:lnTo>
                  <a:lnTo>
                    <a:pt x="11" y="2"/>
                  </a:lnTo>
                  <a:lnTo>
                    <a:pt x="12" y="2"/>
                  </a:lnTo>
                </a:path>
              </a:pathLst>
            </a:custGeom>
            <a:noFill/>
            <a:ln w="0">
              <a:solidFill>
                <a:srgbClr val="23282B"/>
              </a:solidFill>
              <a:round/>
              <a:headEnd/>
              <a:tailEnd/>
            </a:ln>
          </p:spPr>
          <p:txBody>
            <a:bodyPr/>
            <a:lstStyle/>
            <a:p>
              <a:endParaRPr lang="en-US" dirty="0"/>
            </a:p>
          </p:txBody>
        </p:sp>
        <p:sp>
          <p:nvSpPr>
            <p:cNvPr id="19503" name="Freeform 11"/>
            <p:cNvSpPr>
              <a:spLocks/>
            </p:cNvSpPr>
            <p:nvPr/>
          </p:nvSpPr>
          <p:spPr bwMode="auto">
            <a:xfrm>
              <a:off x="3700" y="1462"/>
              <a:ext cx="27" cy="4"/>
            </a:xfrm>
            <a:custGeom>
              <a:avLst/>
              <a:gdLst>
                <a:gd name="T0" fmla="*/ 0 w 5"/>
                <a:gd name="T1" fmla="*/ 4 h 1"/>
                <a:gd name="T2" fmla="*/ 5 w 5"/>
                <a:gd name="T3" fmla="*/ 4 h 1"/>
                <a:gd name="T4" fmla="*/ 11 w 5"/>
                <a:gd name="T5" fmla="*/ 4 h 1"/>
                <a:gd name="T6" fmla="*/ 22 w 5"/>
                <a:gd name="T7" fmla="*/ 4 h 1"/>
                <a:gd name="T8" fmla="*/ 27 w 5"/>
                <a:gd name="T9" fmla="*/ 0 h 1"/>
                <a:gd name="T10" fmla="*/ 0 60000 65536"/>
                <a:gd name="T11" fmla="*/ 0 60000 65536"/>
                <a:gd name="T12" fmla="*/ 0 60000 65536"/>
                <a:gd name="T13" fmla="*/ 0 60000 65536"/>
                <a:gd name="T14" fmla="*/ 0 60000 65536"/>
                <a:gd name="T15" fmla="*/ 0 w 5"/>
                <a:gd name="T16" fmla="*/ 0 h 1"/>
                <a:gd name="T17" fmla="*/ 5 w 5"/>
                <a:gd name="T18" fmla="*/ 1 h 1"/>
              </a:gdLst>
              <a:ahLst/>
              <a:cxnLst>
                <a:cxn ang="T10">
                  <a:pos x="T0" y="T1"/>
                </a:cxn>
                <a:cxn ang="T11">
                  <a:pos x="T2" y="T3"/>
                </a:cxn>
                <a:cxn ang="T12">
                  <a:pos x="T4" y="T5"/>
                </a:cxn>
                <a:cxn ang="T13">
                  <a:pos x="T6" y="T7"/>
                </a:cxn>
                <a:cxn ang="T14">
                  <a:pos x="T8" y="T9"/>
                </a:cxn>
              </a:cxnLst>
              <a:rect l="T15" t="T16" r="T17" b="T18"/>
              <a:pathLst>
                <a:path w="5" h="1">
                  <a:moveTo>
                    <a:pt x="0" y="1"/>
                  </a:moveTo>
                  <a:lnTo>
                    <a:pt x="1" y="1"/>
                  </a:lnTo>
                  <a:lnTo>
                    <a:pt x="2" y="1"/>
                  </a:lnTo>
                  <a:lnTo>
                    <a:pt x="4" y="1"/>
                  </a:lnTo>
                  <a:lnTo>
                    <a:pt x="5" y="0"/>
                  </a:lnTo>
                </a:path>
              </a:pathLst>
            </a:custGeom>
            <a:noFill/>
            <a:ln w="0">
              <a:solidFill>
                <a:srgbClr val="23282B"/>
              </a:solidFill>
              <a:round/>
              <a:headEnd/>
              <a:tailEnd/>
            </a:ln>
          </p:spPr>
          <p:txBody>
            <a:bodyPr/>
            <a:lstStyle/>
            <a:p>
              <a:endParaRPr lang="en-US" dirty="0"/>
            </a:p>
          </p:txBody>
        </p:sp>
        <p:sp>
          <p:nvSpPr>
            <p:cNvPr id="19504" name="Freeform 12"/>
            <p:cNvSpPr>
              <a:spLocks/>
            </p:cNvSpPr>
            <p:nvPr/>
          </p:nvSpPr>
          <p:spPr bwMode="auto">
            <a:xfrm>
              <a:off x="3870" y="1491"/>
              <a:ext cx="27" cy="22"/>
            </a:xfrm>
            <a:custGeom>
              <a:avLst/>
              <a:gdLst>
                <a:gd name="T0" fmla="*/ 0 w 3"/>
                <a:gd name="T1" fmla="*/ 0 h 6"/>
                <a:gd name="T2" fmla="*/ 0 w 3"/>
                <a:gd name="T3" fmla="*/ 7 h 6"/>
                <a:gd name="T4" fmla="*/ 9 w 3"/>
                <a:gd name="T5" fmla="*/ 11 h 6"/>
                <a:gd name="T6" fmla="*/ 18 w 3"/>
                <a:gd name="T7" fmla="*/ 15 h 6"/>
                <a:gd name="T8" fmla="*/ 27 w 3"/>
                <a:gd name="T9" fmla="*/ 22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0" y="2"/>
                  </a:lnTo>
                  <a:lnTo>
                    <a:pt x="1" y="3"/>
                  </a:lnTo>
                  <a:lnTo>
                    <a:pt x="2" y="4"/>
                  </a:lnTo>
                  <a:lnTo>
                    <a:pt x="3" y="6"/>
                  </a:lnTo>
                </a:path>
              </a:pathLst>
            </a:custGeom>
            <a:noFill/>
            <a:ln w="0">
              <a:solidFill>
                <a:srgbClr val="23282B"/>
              </a:solidFill>
              <a:round/>
              <a:headEnd/>
              <a:tailEnd/>
            </a:ln>
          </p:spPr>
          <p:txBody>
            <a:bodyPr/>
            <a:lstStyle/>
            <a:p>
              <a:endParaRPr lang="en-US" dirty="0"/>
            </a:p>
          </p:txBody>
        </p:sp>
        <p:sp>
          <p:nvSpPr>
            <p:cNvPr id="19505" name="Freeform 13"/>
            <p:cNvSpPr>
              <a:spLocks/>
            </p:cNvSpPr>
            <p:nvPr/>
          </p:nvSpPr>
          <p:spPr bwMode="auto">
            <a:xfrm>
              <a:off x="4087" y="1462"/>
              <a:ext cx="27" cy="22"/>
            </a:xfrm>
            <a:custGeom>
              <a:avLst/>
              <a:gdLst>
                <a:gd name="T0" fmla="*/ 0 w 1"/>
                <a:gd name="T1" fmla="*/ 22 h 6"/>
                <a:gd name="T2" fmla="*/ 0 w 1"/>
                <a:gd name="T3" fmla="*/ 15 h 6"/>
                <a:gd name="T4" fmla="*/ 27 w 1"/>
                <a:gd name="T5" fmla="*/ 11 h 6"/>
                <a:gd name="T6" fmla="*/ 27 w 1"/>
                <a:gd name="T7" fmla="*/ 4 h 6"/>
                <a:gd name="T8" fmla="*/ 27 w 1"/>
                <a:gd name="T9" fmla="*/ 0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0" y="6"/>
                  </a:moveTo>
                  <a:lnTo>
                    <a:pt x="0" y="4"/>
                  </a:lnTo>
                  <a:lnTo>
                    <a:pt x="1" y="3"/>
                  </a:lnTo>
                  <a:lnTo>
                    <a:pt x="1" y="1"/>
                  </a:lnTo>
                  <a:lnTo>
                    <a:pt x="1" y="0"/>
                  </a:lnTo>
                </a:path>
              </a:pathLst>
            </a:custGeom>
            <a:noFill/>
            <a:ln w="0">
              <a:solidFill>
                <a:srgbClr val="23282B"/>
              </a:solidFill>
              <a:round/>
              <a:headEnd/>
              <a:tailEnd/>
            </a:ln>
          </p:spPr>
          <p:txBody>
            <a:bodyPr/>
            <a:lstStyle/>
            <a:p>
              <a:endParaRPr lang="en-US" dirty="0"/>
            </a:p>
          </p:txBody>
        </p:sp>
        <p:sp>
          <p:nvSpPr>
            <p:cNvPr id="19506" name="Freeform 14"/>
            <p:cNvSpPr>
              <a:spLocks/>
            </p:cNvSpPr>
            <p:nvPr/>
          </p:nvSpPr>
          <p:spPr bwMode="auto">
            <a:xfrm>
              <a:off x="4181" y="1329"/>
              <a:ext cx="57" cy="79"/>
            </a:xfrm>
            <a:custGeom>
              <a:avLst/>
              <a:gdLst>
                <a:gd name="T0" fmla="*/ 57 w 15"/>
                <a:gd name="T1" fmla="*/ 79 h 22"/>
                <a:gd name="T2" fmla="*/ 57 w 15"/>
                <a:gd name="T3" fmla="*/ 79 h 22"/>
                <a:gd name="T4" fmla="*/ 57 w 15"/>
                <a:gd name="T5" fmla="*/ 72 h 22"/>
                <a:gd name="T6" fmla="*/ 57 w 15"/>
                <a:gd name="T7" fmla="*/ 68 h 22"/>
                <a:gd name="T8" fmla="*/ 57 w 15"/>
                <a:gd name="T9" fmla="*/ 61 h 22"/>
                <a:gd name="T10" fmla="*/ 53 w 15"/>
                <a:gd name="T11" fmla="*/ 54 h 22"/>
                <a:gd name="T12" fmla="*/ 53 w 15"/>
                <a:gd name="T13" fmla="*/ 47 h 22"/>
                <a:gd name="T14" fmla="*/ 49 w 15"/>
                <a:gd name="T15" fmla="*/ 43 h 22"/>
                <a:gd name="T16" fmla="*/ 46 w 15"/>
                <a:gd name="T17" fmla="*/ 36 h 22"/>
                <a:gd name="T18" fmla="*/ 42 w 15"/>
                <a:gd name="T19" fmla="*/ 32 h 22"/>
                <a:gd name="T20" fmla="*/ 38 w 15"/>
                <a:gd name="T21" fmla="*/ 29 h 22"/>
                <a:gd name="T22" fmla="*/ 34 w 15"/>
                <a:gd name="T23" fmla="*/ 22 h 22"/>
                <a:gd name="T24" fmla="*/ 30 w 15"/>
                <a:gd name="T25" fmla="*/ 18 h 22"/>
                <a:gd name="T26" fmla="*/ 23 w 15"/>
                <a:gd name="T27" fmla="*/ 14 h 22"/>
                <a:gd name="T28" fmla="*/ 19 w 15"/>
                <a:gd name="T29" fmla="*/ 11 h 22"/>
                <a:gd name="T30" fmla="*/ 11 w 15"/>
                <a:gd name="T31" fmla="*/ 4 h 22"/>
                <a:gd name="T32" fmla="*/ 8 w 15"/>
                <a:gd name="T33" fmla="*/ 4 h 22"/>
                <a:gd name="T34" fmla="*/ 0 w 15"/>
                <a:gd name="T35" fmla="*/ 0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
                <a:gd name="T55" fmla="*/ 0 h 22"/>
                <a:gd name="T56" fmla="*/ 15 w 15"/>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 h="22">
                  <a:moveTo>
                    <a:pt x="15" y="22"/>
                  </a:moveTo>
                  <a:lnTo>
                    <a:pt x="15" y="22"/>
                  </a:lnTo>
                  <a:lnTo>
                    <a:pt x="15" y="20"/>
                  </a:lnTo>
                  <a:lnTo>
                    <a:pt x="15" y="19"/>
                  </a:lnTo>
                  <a:lnTo>
                    <a:pt x="15" y="17"/>
                  </a:lnTo>
                  <a:lnTo>
                    <a:pt x="14" y="15"/>
                  </a:lnTo>
                  <a:lnTo>
                    <a:pt x="14" y="13"/>
                  </a:lnTo>
                  <a:lnTo>
                    <a:pt x="13" y="12"/>
                  </a:lnTo>
                  <a:lnTo>
                    <a:pt x="12" y="10"/>
                  </a:lnTo>
                  <a:lnTo>
                    <a:pt x="11" y="9"/>
                  </a:lnTo>
                  <a:lnTo>
                    <a:pt x="10" y="8"/>
                  </a:lnTo>
                  <a:lnTo>
                    <a:pt x="9" y="6"/>
                  </a:lnTo>
                  <a:lnTo>
                    <a:pt x="8" y="5"/>
                  </a:lnTo>
                  <a:lnTo>
                    <a:pt x="6" y="4"/>
                  </a:lnTo>
                  <a:lnTo>
                    <a:pt x="5" y="3"/>
                  </a:lnTo>
                  <a:lnTo>
                    <a:pt x="3" y="1"/>
                  </a:lnTo>
                  <a:lnTo>
                    <a:pt x="2" y="1"/>
                  </a:lnTo>
                  <a:lnTo>
                    <a:pt x="0" y="0"/>
                  </a:lnTo>
                </a:path>
              </a:pathLst>
            </a:custGeom>
            <a:noFill/>
            <a:ln w="0">
              <a:solidFill>
                <a:srgbClr val="23282B"/>
              </a:solidFill>
              <a:round/>
              <a:headEnd/>
              <a:tailEnd/>
            </a:ln>
          </p:spPr>
          <p:txBody>
            <a:bodyPr/>
            <a:lstStyle/>
            <a:p>
              <a:endParaRPr lang="en-US" dirty="0"/>
            </a:p>
          </p:txBody>
        </p:sp>
        <p:sp>
          <p:nvSpPr>
            <p:cNvPr id="19507" name="Freeform 15"/>
            <p:cNvSpPr>
              <a:spLocks/>
            </p:cNvSpPr>
            <p:nvPr/>
          </p:nvSpPr>
          <p:spPr bwMode="auto">
            <a:xfrm>
              <a:off x="4285" y="1242"/>
              <a:ext cx="28" cy="29"/>
            </a:xfrm>
            <a:custGeom>
              <a:avLst/>
              <a:gdLst>
                <a:gd name="T0" fmla="*/ 0 w 7"/>
                <a:gd name="T1" fmla="*/ 29 h 8"/>
                <a:gd name="T2" fmla="*/ 4 w 7"/>
                <a:gd name="T3" fmla="*/ 25 h 8"/>
                <a:gd name="T4" fmla="*/ 8 w 7"/>
                <a:gd name="T5" fmla="*/ 22 h 8"/>
                <a:gd name="T6" fmla="*/ 12 w 7"/>
                <a:gd name="T7" fmla="*/ 18 h 8"/>
                <a:gd name="T8" fmla="*/ 16 w 7"/>
                <a:gd name="T9" fmla="*/ 15 h 8"/>
                <a:gd name="T10" fmla="*/ 20 w 7"/>
                <a:gd name="T11" fmla="*/ 11 h 8"/>
                <a:gd name="T12" fmla="*/ 24 w 7"/>
                <a:gd name="T13" fmla="*/ 7 h 8"/>
                <a:gd name="T14" fmla="*/ 24 w 7"/>
                <a:gd name="T15" fmla="*/ 4 h 8"/>
                <a:gd name="T16" fmla="*/ 28 w 7"/>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8"/>
                <a:gd name="T29" fmla="*/ 7 w 7"/>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8">
                  <a:moveTo>
                    <a:pt x="0" y="8"/>
                  </a:moveTo>
                  <a:lnTo>
                    <a:pt x="1" y="7"/>
                  </a:lnTo>
                  <a:lnTo>
                    <a:pt x="2" y="6"/>
                  </a:lnTo>
                  <a:lnTo>
                    <a:pt x="3" y="5"/>
                  </a:lnTo>
                  <a:lnTo>
                    <a:pt x="4" y="4"/>
                  </a:lnTo>
                  <a:lnTo>
                    <a:pt x="5" y="3"/>
                  </a:lnTo>
                  <a:lnTo>
                    <a:pt x="6" y="2"/>
                  </a:lnTo>
                  <a:lnTo>
                    <a:pt x="6" y="1"/>
                  </a:lnTo>
                  <a:lnTo>
                    <a:pt x="7" y="0"/>
                  </a:lnTo>
                </a:path>
              </a:pathLst>
            </a:custGeom>
            <a:noFill/>
            <a:ln w="0">
              <a:solidFill>
                <a:srgbClr val="23282B"/>
              </a:solidFill>
              <a:round/>
              <a:headEnd/>
              <a:tailEnd/>
            </a:ln>
          </p:spPr>
          <p:txBody>
            <a:bodyPr/>
            <a:lstStyle/>
            <a:p>
              <a:endParaRPr lang="en-US" dirty="0"/>
            </a:p>
          </p:txBody>
        </p:sp>
        <p:sp>
          <p:nvSpPr>
            <p:cNvPr id="19508" name="Freeform 16"/>
            <p:cNvSpPr>
              <a:spLocks/>
            </p:cNvSpPr>
            <p:nvPr/>
          </p:nvSpPr>
          <p:spPr bwMode="auto">
            <a:xfrm>
              <a:off x="4249" y="1130"/>
              <a:ext cx="27" cy="11"/>
            </a:xfrm>
            <a:custGeom>
              <a:avLst/>
              <a:gdLst>
                <a:gd name="T0" fmla="*/ 27 w 1"/>
                <a:gd name="T1" fmla="*/ 11 h 3"/>
                <a:gd name="T2" fmla="*/ 27 w 1"/>
                <a:gd name="T3" fmla="*/ 11 h 3"/>
                <a:gd name="T4" fmla="*/ 27 w 1"/>
                <a:gd name="T5" fmla="*/ 4 h 3"/>
                <a:gd name="T6" fmla="*/ 0 w 1"/>
                <a:gd name="T7" fmla="*/ 0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1" y="3"/>
                  </a:moveTo>
                  <a:lnTo>
                    <a:pt x="1" y="3"/>
                  </a:lnTo>
                  <a:lnTo>
                    <a:pt x="1" y="1"/>
                  </a:lnTo>
                  <a:lnTo>
                    <a:pt x="0" y="0"/>
                  </a:lnTo>
                </a:path>
              </a:pathLst>
            </a:custGeom>
            <a:noFill/>
            <a:ln w="0">
              <a:solidFill>
                <a:srgbClr val="23282B"/>
              </a:solidFill>
              <a:round/>
              <a:headEnd/>
              <a:tailEnd/>
            </a:ln>
          </p:spPr>
          <p:txBody>
            <a:bodyPr/>
            <a:lstStyle/>
            <a:p>
              <a:endParaRPr lang="en-US" dirty="0"/>
            </a:p>
          </p:txBody>
        </p:sp>
        <p:sp>
          <p:nvSpPr>
            <p:cNvPr id="19509" name="Freeform 17"/>
            <p:cNvSpPr>
              <a:spLocks/>
            </p:cNvSpPr>
            <p:nvPr/>
          </p:nvSpPr>
          <p:spPr bwMode="auto">
            <a:xfrm>
              <a:off x="4094" y="1094"/>
              <a:ext cx="27" cy="18"/>
            </a:xfrm>
            <a:custGeom>
              <a:avLst/>
              <a:gdLst>
                <a:gd name="T0" fmla="*/ 27 w 4"/>
                <a:gd name="T1" fmla="*/ 0 h 5"/>
                <a:gd name="T2" fmla="*/ 20 w 4"/>
                <a:gd name="T3" fmla="*/ 4 h 5"/>
                <a:gd name="T4" fmla="*/ 14 w 4"/>
                <a:gd name="T5" fmla="*/ 7 h 5"/>
                <a:gd name="T6" fmla="*/ 7 w 4"/>
                <a:gd name="T7" fmla="*/ 14 h 5"/>
                <a:gd name="T8" fmla="*/ 0 w 4"/>
                <a:gd name="T9" fmla="*/ 18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4" y="0"/>
                  </a:moveTo>
                  <a:lnTo>
                    <a:pt x="3" y="1"/>
                  </a:lnTo>
                  <a:lnTo>
                    <a:pt x="2" y="2"/>
                  </a:lnTo>
                  <a:lnTo>
                    <a:pt x="1" y="4"/>
                  </a:lnTo>
                  <a:lnTo>
                    <a:pt x="0" y="5"/>
                  </a:lnTo>
                </a:path>
              </a:pathLst>
            </a:custGeom>
            <a:noFill/>
            <a:ln w="0">
              <a:solidFill>
                <a:srgbClr val="23282B"/>
              </a:solidFill>
              <a:round/>
              <a:headEnd/>
              <a:tailEnd/>
            </a:ln>
          </p:spPr>
          <p:txBody>
            <a:bodyPr/>
            <a:lstStyle/>
            <a:p>
              <a:endParaRPr lang="en-US" dirty="0"/>
            </a:p>
          </p:txBody>
        </p:sp>
        <p:sp>
          <p:nvSpPr>
            <p:cNvPr id="19510" name="Freeform 18"/>
            <p:cNvSpPr>
              <a:spLocks/>
            </p:cNvSpPr>
            <p:nvPr/>
          </p:nvSpPr>
          <p:spPr bwMode="auto">
            <a:xfrm>
              <a:off x="3975" y="1105"/>
              <a:ext cx="27" cy="14"/>
            </a:xfrm>
            <a:custGeom>
              <a:avLst/>
              <a:gdLst>
                <a:gd name="T0" fmla="*/ 27 w 2"/>
                <a:gd name="T1" fmla="*/ 0 h 4"/>
                <a:gd name="T2" fmla="*/ 14 w 2"/>
                <a:gd name="T3" fmla="*/ 4 h 4"/>
                <a:gd name="T4" fmla="*/ 14 w 2"/>
                <a:gd name="T5" fmla="*/ 7 h 4"/>
                <a:gd name="T6" fmla="*/ 14 w 2"/>
                <a:gd name="T7" fmla="*/ 10 h 4"/>
                <a:gd name="T8" fmla="*/ 0 w 2"/>
                <a:gd name="T9" fmla="*/ 1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0"/>
                  </a:moveTo>
                  <a:lnTo>
                    <a:pt x="1" y="1"/>
                  </a:lnTo>
                  <a:lnTo>
                    <a:pt x="1" y="2"/>
                  </a:lnTo>
                  <a:lnTo>
                    <a:pt x="1" y="3"/>
                  </a:lnTo>
                  <a:lnTo>
                    <a:pt x="0" y="4"/>
                  </a:lnTo>
                </a:path>
              </a:pathLst>
            </a:custGeom>
            <a:noFill/>
            <a:ln w="0">
              <a:solidFill>
                <a:srgbClr val="23282B"/>
              </a:solidFill>
              <a:round/>
              <a:headEnd/>
              <a:tailEnd/>
            </a:ln>
          </p:spPr>
          <p:txBody>
            <a:bodyPr/>
            <a:lstStyle/>
            <a:p>
              <a:endParaRPr lang="en-US" dirty="0"/>
            </a:p>
          </p:txBody>
        </p:sp>
        <p:sp>
          <p:nvSpPr>
            <p:cNvPr id="19511" name="Freeform 19"/>
            <p:cNvSpPr>
              <a:spLocks/>
            </p:cNvSpPr>
            <p:nvPr/>
          </p:nvSpPr>
          <p:spPr bwMode="auto">
            <a:xfrm>
              <a:off x="3838" y="1127"/>
              <a:ext cx="27" cy="14"/>
            </a:xfrm>
            <a:custGeom>
              <a:avLst/>
              <a:gdLst>
                <a:gd name="T0" fmla="*/ 27 w 6"/>
                <a:gd name="T1" fmla="*/ 14 h 4"/>
                <a:gd name="T2" fmla="*/ 23 w 6"/>
                <a:gd name="T3" fmla="*/ 10 h 4"/>
                <a:gd name="T4" fmla="*/ 14 w 6"/>
                <a:gd name="T5" fmla="*/ 7 h 4"/>
                <a:gd name="T6" fmla="*/ 9 w 6"/>
                <a:gd name="T7" fmla="*/ 4 h 4"/>
                <a:gd name="T8" fmla="*/ 0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4"/>
                  </a:moveTo>
                  <a:lnTo>
                    <a:pt x="5" y="3"/>
                  </a:lnTo>
                  <a:lnTo>
                    <a:pt x="3" y="2"/>
                  </a:lnTo>
                  <a:lnTo>
                    <a:pt x="2" y="1"/>
                  </a:lnTo>
                  <a:lnTo>
                    <a:pt x="0" y="0"/>
                  </a:lnTo>
                </a:path>
              </a:pathLst>
            </a:custGeom>
            <a:noFill/>
            <a:ln w="0">
              <a:solidFill>
                <a:srgbClr val="23282B"/>
              </a:solidFill>
              <a:round/>
              <a:headEnd/>
              <a:tailEnd/>
            </a:ln>
          </p:spPr>
          <p:txBody>
            <a:bodyPr/>
            <a:lstStyle/>
            <a:p>
              <a:endParaRPr lang="en-US" dirty="0"/>
            </a:p>
          </p:txBody>
        </p:sp>
        <p:sp>
          <p:nvSpPr>
            <p:cNvPr id="19512" name="Freeform 20"/>
            <p:cNvSpPr>
              <a:spLocks/>
            </p:cNvSpPr>
            <p:nvPr/>
          </p:nvSpPr>
          <p:spPr bwMode="auto">
            <a:xfrm>
              <a:off x="3668" y="1231"/>
              <a:ext cx="27" cy="15"/>
            </a:xfrm>
            <a:custGeom>
              <a:avLst/>
              <a:gdLst>
                <a:gd name="T0" fmla="*/ 0 w 1"/>
                <a:gd name="T1" fmla="*/ 0 h 4"/>
                <a:gd name="T2" fmla="*/ 0 w 1"/>
                <a:gd name="T3" fmla="*/ 8 h 4"/>
                <a:gd name="T4" fmla="*/ 27 w 1"/>
                <a:gd name="T5" fmla="*/ 15 h 4"/>
                <a:gd name="T6" fmla="*/ 0 60000 65536"/>
                <a:gd name="T7" fmla="*/ 0 60000 65536"/>
                <a:gd name="T8" fmla="*/ 0 60000 65536"/>
                <a:gd name="T9" fmla="*/ 0 w 1"/>
                <a:gd name="T10" fmla="*/ 0 h 4"/>
                <a:gd name="T11" fmla="*/ 1 w 1"/>
                <a:gd name="T12" fmla="*/ 4 h 4"/>
              </a:gdLst>
              <a:ahLst/>
              <a:cxnLst>
                <a:cxn ang="T6">
                  <a:pos x="T0" y="T1"/>
                </a:cxn>
                <a:cxn ang="T7">
                  <a:pos x="T2" y="T3"/>
                </a:cxn>
                <a:cxn ang="T8">
                  <a:pos x="T4" y="T5"/>
                </a:cxn>
              </a:cxnLst>
              <a:rect l="T9" t="T10" r="T11" b="T12"/>
              <a:pathLst>
                <a:path w="1" h="4">
                  <a:moveTo>
                    <a:pt x="0" y="0"/>
                  </a:moveTo>
                  <a:lnTo>
                    <a:pt x="0" y="2"/>
                  </a:lnTo>
                  <a:lnTo>
                    <a:pt x="1" y="4"/>
                  </a:lnTo>
                </a:path>
              </a:pathLst>
            </a:custGeom>
            <a:noFill/>
            <a:ln w="0">
              <a:solidFill>
                <a:srgbClr val="23282B"/>
              </a:solidFill>
              <a:round/>
              <a:headEnd/>
              <a:tailEnd/>
            </a:ln>
          </p:spPr>
          <p:txBody>
            <a:bodyPr/>
            <a:lstStyle/>
            <a:p>
              <a:endParaRPr lang="en-US" dirty="0"/>
            </a:p>
          </p:txBody>
        </p:sp>
        <p:sp>
          <p:nvSpPr>
            <p:cNvPr id="19513" name="Rectangle 21"/>
            <p:cNvSpPr>
              <a:spLocks noChangeArrowheads="1"/>
            </p:cNvSpPr>
            <p:nvPr/>
          </p:nvSpPr>
          <p:spPr bwMode="auto">
            <a:xfrm>
              <a:off x="3742" y="1172"/>
              <a:ext cx="420" cy="134"/>
            </a:xfrm>
            <a:prstGeom prst="rect">
              <a:avLst/>
            </a:prstGeom>
            <a:noFill/>
            <a:ln w="9525">
              <a:noFill/>
              <a:miter lim="800000"/>
              <a:headEnd/>
              <a:tailEnd/>
            </a:ln>
          </p:spPr>
          <p:txBody>
            <a:bodyPr lIns="0" tIns="0" rIns="0" bIns="0">
              <a:spAutoFit/>
            </a:bodyPr>
            <a:lstStyle/>
            <a:p>
              <a:r>
                <a:rPr lang="en-US" sz="1400" dirty="0">
                  <a:solidFill>
                    <a:srgbClr val="25221E"/>
                  </a:solidFill>
                  <a:latin typeface="AvantGarde Bk BT" pitchFamily="34" charset="0"/>
                  <a:cs typeface="Arial" charset="0"/>
                </a:rPr>
                <a:t>Internet</a:t>
              </a:r>
              <a:endParaRPr lang="en-US" dirty="0">
                <a:cs typeface="Arial" charset="0"/>
              </a:endParaRPr>
            </a:p>
          </p:txBody>
        </p:sp>
        <p:sp>
          <p:nvSpPr>
            <p:cNvPr id="19514" name="Rectangle 22"/>
            <p:cNvSpPr>
              <a:spLocks noChangeArrowheads="1"/>
            </p:cNvSpPr>
            <p:nvPr/>
          </p:nvSpPr>
          <p:spPr bwMode="auto">
            <a:xfrm>
              <a:off x="3742" y="1257"/>
              <a:ext cx="0" cy="173"/>
            </a:xfrm>
            <a:prstGeom prst="rect">
              <a:avLst/>
            </a:prstGeom>
            <a:noFill/>
            <a:ln w="9525">
              <a:noFill/>
              <a:miter lim="800000"/>
              <a:headEnd/>
              <a:tailEnd/>
            </a:ln>
          </p:spPr>
          <p:txBody>
            <a:bodyPr wrap="none" lIns="0" tIns="0" rIns="0" bIns="0">
              <a:spAutoFit/>
            </a:bodyPr>
            <a:lstStyle/>
            <a:p>
              <a:endParaRPr lang="en-US" dirty="0">
                <a:cs typeface="Arial" charset="0"/>
              </a:endParaRPr>
            </a:p>
          </p:txBody>
        </p:sp>
      </p:grpSp>
      <p:pic>
        <p:nvPicPr>
          <p:cNvPr id="19460" name="Picture 23" descr="WRV200 "/>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008688" y="1193800"/>
            <a:ext cx="949325" cy="620713"/>
          </a:xfrm>
          <a:prstGeom prst="rect">
            <a:avLst/>
          </a:prstGeom>
          <a:noFill/>
          <a:ln w="9525">
            <a:noFill/>
            <a:miter lim="800000"/>
            <a:headEnd/>
            <a:tailEnd/>
          </a:ln>
        </p:spPr>
      </p:pic>
      <p:sp>
        <p:nvSpPr>
          <p:cNvPr id="19461" name="Line 24"/>
          <p:cNvSpPr>
            <a:spLocks noChangeShapeType="1"/>
          </p:cNvSpPr>
          <p:nvPr/>
        </p:nvSpPr>
        <p:spPr bwMode="auto">
          <a:xfrm>
            <a:off x="7010400" y="1612900"/>
            <a:ext cx="609600" cy="0"/>
          </a:xfrm>
          <a:prstGeom prst="line">
            <a:avLst/>
          </a:prstGeom>
          <a:noFill/>
          <a:ln w="12700">
            <a:solidFill>
              <a:schemeClr val="tx1"/>
            </a:solidFill>
            <a:round/>
            <a:headEnd/>
            <a:tailEnd/>
          </a:ln>
        </p:spPr>
        <p:txBody>
          <a:bodyPr/>
          <a:lstStyle/>
          <a:p>
            <a:endParaRPr lang="en-US" dirty="0"/>
          </a:p>
        </p:txBody>
      </p:sp>
      <p:sp>
        <p:nvSpPr>
          <p:cNvPr id="19462" name="Line 25"/>
          <p:cNvSpPr>
            <a:spLocks noChangeShapeType="1"/>
          </p:cNvSpPr>
          <p:nvPr/>
        </p:nvSpPr>
        <p:spPr bwMode="auto">
          <a:xfrm>
            <a:off x="5562600" y="1689100"/>
            <a:ext cx="457200" cy="0"/>
          </a:xfrm>
          <a:prstGeom prst="line">
            <a:avLst/>
          </a:prstGeom>
          <a:noFill/>
          <a:ln w="12700">
            <a:solidFill>
              <a:schemeClr val="tx1"/>
            </a:solidFill>
            <a:round/>
            <a:headEnd/>
            <a:tailEnd/>
          </a:ln>
        </p:spPr>
        <p:txBody>
          <a:bodyPr/>
          <a:lstStyle/>
          <a:p>
            <a:endParaRPr lang="en-US" dirty="0"/>
          </a:p>
        </p:txBody>
      </p:sp>
      <p:sp>
        <p:nvSpPr>
          <p:cNvPr id="19463" name="Text Box 26"/>
          <p:cNvSpPr txBox="1">
            <a:spLocks noChangeArrowheads="1"/>
          </p:cNvSpPr>
          <p:nvPr/>
        </p:nvSpPr>
        <p:spPr bwMode="auto">
          <a:xfrm>
            <a:off x="609600" y="4196835"/>
            <a:ext cx="3657600" cy="2430463"/>
          </a:xfrm>
          <a:prstGeom prst="rect">
            <a:avLst/>
          </a:prstGeom>
          <a:noFill/>
          <a:ln w="9525">
            <a:noFill/>
            <a:miter lim="800000"/>
            <a:headEnd/>
            <a:tailEnd/>
          </a:ln>
        </p:spPr>
        <p:txBody>
          <a:bodyPr>
            <a:spAutoFit/>
          </a:bodyPr>
          <a:lstStyle/>
          <a:p>
            <a:pPr algn="l">
              <a:spcBef>
                <a:spcPct val="50000"/>
              </a:spcBef>
            </a:pPr>
            <a:r>
              <a:rPr lang="en-US" sz="1800" dirty="0"/>
              <a:t>Basic Connectivity</a:t>
            </a:r>
          </a:p>
          <a:p>
            <a:pPr algn="l">
              <a:spcBef>
                <a:spcPct val="50000"/>
              </a:spcBef>
            </a:pPr>
            <a:r>
              <a:rPr lang="en-US" sz="1800" dirty="0"/>
              <a:t>Basic Management</a:t>
            </a:r>
          </a:p>
          <a:p>
            <a:pPr algn="l">
              <a:spcBef>
                <a:spcPct val="50000"/>
              </a:spcBef>
            </a:pPr>
            <a:r>
              <a:rPr lang="en-US" sz="1800" dirty="0"/>
              <a:t>Advanced Management Options</a:t>
            </a:r>
          </a:p>
          <a:p>
            <a:pPr algn="l">
              <a:spcBef>
                <a:spcPct val="50000"/>
              </a:spcBef>
            </a:pPr>
            <a:r>
              <a:rPr lang="en-US" sz="1800" dirty="0"/>
              <a:t>Basic QoS</a:t>
            </a:r>
          </a:p>
          <a:p>
            <a:pPr algn="l">
              <a:spcBef>
                <a:spcPct val="50000"/>
              </a:spcBef>
            </a:pPr>
            <a:r>
              <a:rPr lang="en-US" sz="1800" dirty="0"/>
              <a:t>Advanced QoS</a:t>
            </a:r>
          </a:p>
          <a:p>
            <a:pPr algn="l">
              <a:spcBef>
                <a:spcPct val="50000"/>
              </a:spcBef>
            </a:pPr>
            <a:endParaRPr lang="en-US" dirty="0"/>
          </a:p>
        </p:txBody>
      </p:sp>
      <p:sp>
        <p:nvSpPr>
          <p:cNvPr id="19464" name="Text Box 27"/>
          <p:cNvSpPr txBox="1">
            <a:spLocks noChangeArrowheads="1"/>
          </p:cNvSpPr>
          <p:nvPr/>
        </p:nvSpPr>
        <p:spPr bwMode="auto">
          <a:xfrm>
            <a:off x="5486400" y="4241271"/>
            <a:ext cx="3657600" cy="2215991"/>
          </a:xfrm>
          <a:prstGeom prst="rect">
            <a:avLst/>
          </a:prstGeom>
          <a:noFill/>
          <a:ln w="9525">
            <a:noFill/>
            <a:miter lim="800000"/>
            <a:headEnd/>
            <a:tailEnd/>
          </a:ln>
        </p:spPr>
        <p:txBody>
          <a:bodyPr wrap="square">
            <a:spAutoFit/>
          </a:bodyPr>
          <a:lstStyle/>
          <a:p>
            <a:pPr algn="l">
              <a:spcBef>
                <a:spcPct val="50000"/>
              </a:spcBef>
            </a:pPr>
            <a:r>
              <a:rPr lang="en-US" sz="1800" dirty="0"/>
              <a:t>VLAN</a:t>
            </a:r>
          </a:p>
          <a:p>
            <a:pPr algn="l">
              <a:spcBef>
                <a:spcPct val="50000"/>
              </a:spcBef>
            </a:pPr>
            <a:r>
              <a:rPr lang="en-US" sz="1800" dirty="0"/>
              <a:t>VoIP </a:t>
            </a:r>
          </a:p>
          <a:p>
            <a:pPr algn="l">
              <a:spcBef>
                <a:spcPct val="50000"/>
              </a:spcBef>
            </a:pPr>
            <a:r>
              <a:rPr lang="en-US" sz="1800" dirty="0"/>
              <a:t>Video</a:t>
            </a:r>
          </a:p>
          <a:p>
            <a:pPr algn="l">
              <a:spcBef>
                <a:spcPct val="50000"/>
              </a:spcBef>
            </a:pPr>
            <a:r>
              <a:rPr lang="en-US" sz="1800" dirty="0" smtClean="0"/>
              <a:t>CLI</a:t>
            </a:r>
            <a:endParaRPr lang="en-US" sz="1800" dirty="0"/>
          </a:p>
          <a:p>
            <a:pPr algn="l">
              <a:spcBef>
                <a:spcPct val="50000"/>
              </a:spcBef>
            </a:pPr>
            <a:r>
              <a:rPr lang="en-US" sz="1800" dirty="0"/>
              <a:t>Stacking</a:t>
            </a:r>
            <a:br>
              <a:rPr lang="en-US" sz="1800" dirty="0"/>
            </a:br>
            <a:endParaRPr lang="en-US" sz="1200" dirty="0"/>
          </a:p>
        </p:txBody>
      </p:sp>
      <p:sp>
        <p:nvSpPr>
          <p:cNvPr id="19465" name="Rectangle 28"/>
          <p:cNvSpPr>
            <a:spLocks noChangeArrowheads="1"/>
          </p:cNvSpPr>
          <p:nvPr/>
        </p:nvSpPr>
        <p:spPr bwMode="auto">
          <a:xfrm>
            <a:off x="4114800" y="4165071"/>
            <a:ext cx="338138" cy="366713"/>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sp>
        <p:nvSpPr>
          <p:cNvPr id="19466" name="Rectangle 29"/>
          <p:cNvSpPr>
            <a:spLocks noChangeArrowheads="1"/>
          </p:cNvSpPr>
          <p:nvPr/>
        </p:nvSpPr>
        <p:spPr bwMode="auto">
          <a:xfrm>
            <a:off x="4114800" y="5009621"/>
            <a:ext cx="338138"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9467" name="Rectangle 30"/>
          <p:cNvSpPr>
            <a:spLocks noChangeArrowheads="1"/>
          </p:cNvSpPr>
          <p:nvPr/>
        </p:nvSpPr>
        <p:spPr bwMode="auto">
          <a:xfrm>
            <a:off x="7891463" y="5398559"/>
            <a:ext cx="338137" cy="366712"/>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9468" name="Rectangle 31"/>
          <p:cNvSpPr>
            <a:spLocks noChangeArrowheads="1"/>
          </p:cNvSpPr>
          <p:nvPr/>
        </p:nvSpPr>
        <p:spPr bwMode="auto">
          <a:xfrm>
            <a:off x="4114800" y="4628621"/>
            <a:ext cx="338138" cy="366713"/>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sp>
        <p:nvSpPr>
          <p:cNvPr id="19469" name="Rectangle 32"/>
          <p:cNvSpPr>
            <a:spLocks noChangeArrowheads="1"/>
          </p:cNvSpPr>
          <p:nvPr/>
        </p:nvSpPr>
        <p:spPr bwMode="auto">
          <a:xfrm>
            <a:off x="4114800" y="5771621"/>
            <a:ext cx="338138"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9470" name="Rectangle 33"/>
          <p:cNvSpPr>
            <a:spLocks noChangeArrowheads="1"/>
          </p:cNvSpPr>
          <p:nvPr/>
        </p:nvSpPr>
        <p:spPr bwMode="auto">
          <a:xfrm>
            <a:off x="7891463" y="4233334"/>
            <a:ext cx="338137" cy="366712"/>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sp>
        <p:nvSpPr>
          <p:cNvPr id="19471" name="Rectangle 34"/>
          <p:cNvSpPr>
            <a:spLocks noChangeArrowheads="1"/>
          </p:cNvSpPr>
          <p:nvPr/>
        </p:nvSpPr>
        <p:spPr bwMode="auto">
          <a:xfrm>
            <a:off x="7891463" y="5847821"/>
            <a:ext cx="338137"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9472" name="Rectangle 35"/>
          <p:cNvSpPr>
            <a:spLocks noChangeArrowheads="1"/>
          </p:cNvSpPr>
          <p:nvPr/>
        </p:nvSpPr>
        <p:spPr bwMode="auto">
          <a:xfrm>
            <a:off x="7905750" y="4614334"/>
            <a:ext cx="400050" cy="366712"/>
          </a:xfrm>
          <a:prstGeom prst="rect">
            <a:avLst/>
          </a:prstGeom>
          <a:noFill/>
          <a:ln w="9525">
            <a:noFill/>
            <a:miter lim="800000"/>
            <a:headEnd/>
            <a:tailEnd/>
          </a:ln>
        </p:spPr>
        <p:txBody>
          <a:bodyPr wrap="none" anchor="ctr">
            <a:spAutoFit/>
          </a:bodyPr>
          <a:lstStyle/>
          <a:p>
            <a:r>
              <a:rPr lang="en-US" b="1" dirty="0">
                <a:solidFill>
                  <a:srgbClr val="FF9900"/>
                </a:solidFill>
                <a:sym typeface="Wingdings" pitchFamily="2" charset="2"/>
              </a:rPr>
              <a:t></a:t>
            </a:r>
          </a:p>
        </p:txBody>
      </p:sp>
      <p:sp>
        <p:nvSpPr>
          <p:cNvPr id="19473" name="Rectangle 36"/>
          <p:cNvSpPr>
            <a:spLocks noChangeArrowheads="1"/>
          </p:cNvSpPr>
          <p:nvPr/>
        </p:nvSpPr>
        <p:spPr bwMode="auto">
          <a:xfrm>
            <a:off x="7905750" y="5071534"/>
            <a:ext cx="400050" cy="366712"/>
          </a:xfrm>
          <a:prstGeom prst="rect">
            <a:avLst/>
          </a:prstGeom>
          <a:noFill/>
          <a:ln w="9525">
            <a:noFill/>
            <a:miter lim="800000"/>
            <a:headEnd/>
            <a:tailEnd/>
          </a:ln>
        </p:spPr>
        <p:txBody>
          <a:bodyPr wrap="none" anchor="ctr">
            <a:spAutoFit/>
          </a:bodyPr>
          <a:lstStyle/>
          <a:p>
            <a:r>
              <a:rPr lang="en-US" b="1" dirty="0">
                <a:solidFill>
                  <a:srgbClr val="FF9900"/>
                </a:solidFill>
                <a:sym typeface="Wingdings" pitchFamily="2" charset="2"/>
              </a:rPr>
              <a:t></a:t>
            </a:r>
          </a:p>
        </p:txBody>
      </p:sp>
      <p:sp>
        <p:nvSpPr>
          <p:cNvPr id="19474" name="Rectangle 37"/>
          <p:cNvSpPr>
            <a:spLocks noChangeArrowheads="1"/>
          </p:cNvSpPr>
          <p:nvPr/>
        </p:nvSpPr>
        <p:spPr bwMode="auto">
          <a:xfrm>
            <a:off x="4114800" y="5466821"/>
            <a:ext cx="338138" cy="366713"/>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pic>
        <p:nvPicPr>
          <p:cNvPr id="19475" name="Picture 38"/>
          <p:cNvPicPr>
            <a:picLocks noChangeAspect="1" noChangeArrowheads="1"/>
          </p:cNvPicPr>
          <p:nvPr/>
        </p:nvPicPr>
        <p:blipFill>
          <a:blip r:embed="rId6"/>
          <a:srcRect b="1053"/>
          <a:stretch>
            <a:fillRect/>
          </a:stretch>
        </p:blipFill>
        <p:spPr bwMode="auto">
          <a:xfrm>
            <a:off x="3505200" y="1524000"/>
            <a:ext cx="2028825" cy="230188"/>
          </a:xfrm>
          <a:prstGeom prst="rect">
            <a:avLst/>
          </a:prstGeom>
          <a:noFill/>
          <a:ln w="9525">
            <a:noFill/>
            <a:miter lim="800000"/>
            <a:headEnd/>
            <a:tailEnd/>
          </a:ln>
        </p:spPr>
      </p:pic>
      <p:pic>
        <p:nvPicPr>
          <p:cNvPr id="19476" name="Picture 39" descr="WAP20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495800" y="2057400"/>
            <a:ext cx="877888" cy="1050925"/>
          </a:xfrm>
          <a:prstGeom prst="rect">
            <a:avLst/>
          </a:prstGeom>
          <a:noFill/>
          <a:ln w="9525">
            <a:noFill/>
            <a:miter lim="800000"/>
            <a:headEnd/>
            <a:tailEnd/>
          </a:ln>
        </p:spPr>
      </p:pic>
      <p:pic>
        <p:nvPicPr>
          <p:cNvPr id="19477" name="Picture 40"/>
          <p:cNvPicPr>
            <a:picLocks noChangeAspect="1" noChangeArrowheads="1"/>
          </p:cNvPicPr>
          <p:nvPr/>
        </p:nvPicPr>
        <p:blipFill>
          <a:blip r:embed="rId8"/>
          <a:srcRect/>
          <a:stretch>
            <a:fillRect/>
          </a:stretch>
        </p:blipFill>
        <p:spPr bwMode="auto">
          <a:xfrm>
            <a:off x="685800" y="1143000"/>
            <a:ext cx="508000" cy="533400"/>
          </a:xfrm>
          <a:prstGeom prst="rect">
            <a:avLst/>
          </a:prstGeom>
          <a:noFill/>
          <a:ln w="9525">
            <a:noFill/>
            <a:miter lim="800000"/>
            <a:headEnd/>
            <a:tailEnd/>
          </a:ln>
        </p:spPr>
      </p:pic>
      <p:pic>
        <p:nvPicPr>
          <p:cNvPr id="19478" name="Picture 41"/>
          <p:cNvPicPr>
            <a:picLocks noChangeAspect="1" noChangeArrowheads="1"/>
          </p:cNvPicPr>
          <p:nvPr/>
        </p:nvPicPr>
        <p:blipFill>
          <a:blip r:embed="rId8"/>
          <a:srcRect/>
          <a:stretch>
            <a:fillRect/>
          </a:stretch>
        </p:blipFill>
        <p:spPr bwMode="auto">
          <a:xfrm>
            <a:off x="711200" y="1676400"/>
            <a:ext cx="508000" cy="533400"/>
          </a:xfrm>
          <a:prstGeom prst="rect">
            <a:avLst/>
          </a:prstGeom>
          <a:noFill/>
          <a:ln w="9525">
            <a:noFill/>
            <a:miter lim="800000"/>
            <a:headEnd/>
            <a:tailEnd/>
          </a:ln>
        </p:spPr>
      </p:pic>
      <p:pic>
        <p:nvPicPr>
          <p:cNvPr id="19479" name="Picture 42"/>
          <p:cNvPicPr>
            <a:picLocks noChangeAspect="1" noChangeArrowheads="1"/>
          </p:cNvPicPr>
          <p:nvPr/>
        </p:nvPicPr>
        <p:blipFill>
          <a:blip r:embed="rId8"/>
          <a:srcRect/>
          <a:stretch>
            <a:fillRect/>
          </a:stretch>
        </p:blipFill>
        <p:spPr bwMode="auto">
          <a:xfrm>
            <a:off x="304800" y="2438400"/>
            <a:ext cx="508000" cy="533400"/>
          </a:xfrm>
          <a:prstGeom prst="rect">
            <a:avLst/>
          </a:prstGeom>
          <a:noFill/>
          <a:ln w="9525">
            <a:noFill/>
            <a:miter lim="800000"/>
            <a:headEnd/>
            <a:tailEnd/>
          </a:ln>
        </p:spPr>
      </p:pic>
      <p:pic>
        <p:nvPicPr>
          <p:cNvPr id="19480" name="Picture 43"/>
          <p:cNvPicPr>
            <a:picLocks noChangeAspect="1" noChangeArrowheads="1"/>
          </p:cNvPicPr>
          <p:nvPr/>
        </p:nvPicPr>
        <p:blipFill>
          <a:blip r:embed="rId8"/>
          <a:srcRect/>
          <a:stretch>
            <a:fillRect/>
          </a:stretch>
        </p:blipFill>
        <p:spPr bwMode="auto">
          <a:xfrm>
            <a:off x="304800" y="3048000"/>
            <a:ext cx="508000" cy="533400"/>
          </a:xfrm>
          <a:prstGeom prst="rect">
            <a:avLst/>
          </a:prstGeom>
          <a:noFill/>
          <a:ln w="9525">
            <a:noFill/>
            <a:miter lim="800000"/>
            <a:headEnd/>
            <a:tailEnd/>
          </a:ln>
        </p:spPr>
      </p:pic>
      <p:pic>
        <p:nvPicPr>
          <p:cNvPr id="19481" name="Picture 44" descr="sd2008-ports-v2"/>
          <p:cNvPicPr>
            <a:picLocks noChangeAspect="1" noChangeArrowheads="1"/>
          </p:cNvPicPr>
          <p:nvPr/>
        </p:nvPicPr>
        <p:blipFill>
          <a:blip r:embed="rId9"/>
          <a:srcRect/>
          <a:stretch>
            <a:fillRect/>
          </a:stretch>
        </p:blipFill>
        <p:spPr bwMode="auto">
          <a:xfrm>
            <a:off x="1752600" y="1524000"/>
            <a:ext cx="914400" cy="222250"/>
          </a:xfrm>
          <a:prstGeom prst="rect">
            <a:avLst/>
          </a:prstGeom>
          <a:noFill/>
          <a:ln w="9525">
            <a:noFill/>
            <a:miter lim="800000"/>
            <a:headEnd/>
            <a:tailEnd/>
          </a:ln>
        </p:spPr>
      </p:pic>
      <p:pic>
        <p:nvPicPr>
          <p:cNvPr id="19482" name="Picture 45" descr="sd2008-ports-v2"/>
          <p:cNvPicPr>
            <a:picLocks noChangeAspect="1" noChangeArrowheads="1"/>
          </p:cNvPicPr>
          <p:nvPr/>
        </p:nvPicPr>
        <p:blipFill>
          <a:blip r:embed="rId9"/>
          <a:srcRect/>
          <a:stretch>
            <a:fillRect/>
          </a:stretch>
        </p:blipFill>
        <p:spPr bwMode="auto">
          <a:xfrm>
            <a:off x="1828800" y="2819400"/>
            <a:ext cx="914400" cy="222250"/>
          </a:xfrm>
          <a:prstGeom prst="rect">
            <a:avLst/>
          </a:prstGeom>
          <a:noFill/>
          <a:ln w="9525">
            <a:noFill/>
            <a:miter lim="800000"/>
            <a:headEnd/>
            <a:tailEnd/>
          </a:ln>
        </p:spPr>
      </p:pic>
      <p:sp>
        <p:nvSpPr>
          <p:cNvPr id="19483" name="Line 46"/>
          <p:cNvSpPr>
            <a:spLocks noChangeShapeType="1"/>
          </p:cNvSpPr>
          <p:nvPr/>
        </p:nvSpPr>
        <p:spPr bwMode="auto">
          <a:xfrm>
            <a:off x="2743200" y="1676400"/>
            <a:ext cx="685800" cy="0"/>
          </a:xfrm>
          <a:prstGeom prst="line">
            <a:avLst/>
          </a:prstGeom>
          <a:noFill/>
          <a:ln w="12700">
            <a:solidFill>
              <a:schemeClr val="tx1"/>
            </a:solidFill>
            <a:round/>
            <a:headEnd/>
            <a:tailEnd/>
          </a:ln>
        </p:spPr>
        <p:txBody>
          <a:bodyPr/>
          <a:lstStyle/>
          <a:p>
            <a:endParaRPr lang="en-US" dirty="0"/>
          </a:p>
        </p:txBody>
      </p:sp>
      <p:sp>
        <p:nvSpPr>
          <p:cNvPr id="19484" name="Line 47"/>
          <p:cNvSpPr>
            <a:spLocks noChangeShapeType="1"/>
          </p:cNvSpPr>
          <p:nvPr/>
        </p:nvSpPr>
        <p:spPr bwMode="auto">
          <a:xfrm flipV="1">
            <a:off x="2743200" y="1828800"/>
            <a:ext cx="1524000" cy="1066800"/>
          </a:xfrm>
          <a:prstGeom prst="line">
            <a:avLst/>
          </a:prstGeom>
          <a:noFill/>
          <a:ln w="9525">
            <a:solidFill>
              <a:schemeClr val="tx1"/>
            </a:solidFill>
            <a:round/>
            <a:headEnd/>
            <a:tailEnd/>
          </a:ln>
        </p:spPr>
        <p:txBody>
          <a:bodyPr/>
          <a:lstStyle/>
          <a:p>
            <a:endParaRPr lang="en-US" dirty="0"/>
          </a:p>
        </p:txBody>
      </p:sp>
      <p:sp>
        <p:nvSpPr>
          <p:cNvPr id="19485" name="Line 48"/>
          <p:cNvSpPr>
            <a:spLocks noChangeShapeType="1"/>
          </p:cNvSpPr>
          <p:nvPr/>
        </p:nvSpPr>
        <p:spPr bwMode="auto">
          <a:xfrm>
            <a:off x="4800600" y="1828800"/>
            <a:ext cx="0" cy="685800"/>
          </a:xfrm>
          <a:prstGeom prst="line">
            <a:avLst/>
          </a:prstGeom>
          <a:noFill/>
          <a:ln w="12700">
            <a:solidFill>
              <a:schemeClr val="tx1"/>
            </a:solidFill>
            <a:round/>
            <a:headEnd/>
            <a:tailEnd/>
          </a:ln>
        </p:spPr>
        <p:txBody>
          <a:bodyPr/>
          <a:lstStyle/>
          <a:p>
            <a:endParaRPr lang="en-US" dirty="0"/>
          </a:p>
        </p:txBody>
      </p:sp>
      <p:sp>
        <p:nvSpPr>
          <p:cNvPr id="19486" name="Line 49"/>
          <p:cNvSpPr>
            <a:spLocks noChangeShapeType="1"/>
          </p:cNvSpPr>
          <p:nvPr/>
        </p:nvSpPr>
        <p:spPr bwMode="auto">
          <a:xfrm>
            <a:off x="1219200" y="1447800"/>
            <a:ext cx="457200" cy="228600"/>
          </a:xfrm>
          <a:prstGeom prst="line">
            <a:avLst/>
          </a:prstGeom>
          <a:noFill/>
          <a:ln w="12700">
            <a:solidFill>
              <a:schemeClr val="tx1"/>
            </a:solidFill>
            <a:round/>
            <a:headEnd/>
            <a:tailEnd/>
          </a:ln>
        </p:spPr>
        <p:txBody>
          <a:bodyPr/>
          <a:lstStyle/>
          <a:p>
            <a:endParaRPr lang="en-US" dirty="0"/>
          </a:p>
        </p:txBody>
      </p:sp>
      <p:sp>
        <p:nvSpPr>
          <p:cNvPr id="19487" name="Line 50"/>
          <p:cNvSpPr>
            <a:spLocks noChangeShapeType="1"/>
          </p:cNvSpPr>
          <p:nvPr/>
        </p:nvSpPr>
        <p:spPr bwMode="auto">
          <a:xfrm flipV="1">
            <a:off x="1219200" y="1752600"/>
            <a:ext cx="533400" cy="304800"/>
          </a:xfrm>
          <a:prstGeom prst="line">
            <a:avLst/>
          </a:prstGeom>
          <a:noFill/>
          <a:ln w="12700">
            <a:solidFill>
              <a:schemeClr val="tx1"/>
            </a:solidFill>
            <a:round/>
            <a:headEnd/>
            <a:tailEnd/>
          </a:ln>
        </p:spPr>
        <p:txBody>
          <a:bodyPr/>
          <a:lstStyle/>
          <a:p>
            <a:endParaRPr lang="en-US" dirty="0"/>
          </a:p>
        </p:txBody>
      </p:sp>
      <p:sp>
        <p:nvSpPr>
          <p:cNvPr id="19488" name="Line 51"/>
          <p:cNvSpPr>
            <a:spLocks noChangeShapeType="1"/>
          </p:cNvSpPr>
          <p:nvPr/>
        </p:nvSpPr>
        <p:spPr bwMode="auto">
          <a:xfrm>
            <a:off x="1219200" y="2667000"/>
            <a:ext cx="533400" cy="152400"/>
          </a:xfrm>
          <a:prstGeom prst="line">
            <a:avLst/>
          </a:prstGeom>
          <a:noFill/>
          <a:ln w="12700">
            <a:solidFill>
              <a:schemeClr val="tx1"/>
            </a:solidFill>
            <a:round/>
            <a:headEnd/>
            <a:tailEnd/>
          </a:ln>
        </p:spPr>
        <p:txBody>
          <a:bodyPr/>
          <a:lstStyle/>
          <a:p>
            <a:endParaRPr lang="en-US" dirty="0"/>
          </a:p>
        </p:txBody>
      </p:sp>
      <p:sp>
        <p:nvSpPr>
          <p:cNvPr id="19489" name="Line 52"/>
          <p:cNvSpPr>
            <a:spLocks noChangeShapeType="1"/>
          </p:cNvSpPr>
          <p:nvPr/>
        </p:nvSpPr>
        <p:spPr bwMode="auto">
          <a:xfrm flipV="1">
            <a:off x="1295400" y="3048000"/>
            <a:ext cx="533400" cy="304800"/>
          </a:xfrm>
          <a:prstGeom prst="line">
            <a:avLst/>
          </a:prstGeom>
          <a:noFill/>
          <a:ln w="12700">
            <a:solidFill>
              <a:schemeClr val="tx1"/>
            </a:solidFill>
            <a:round/>
            <a:headEnd/>
            <a:tailEnd/>
          </a:ln>
        </p:spPr>
        <p:txBody>
          <a:bodyPr/>
          <a:lstStyle/>
          <a:p>
            <a:endParaRPr lang="en-US" dirty="0"/>
          </a:p>
        </p:txBody>
      </p:sp>
      <p:sp>
        <p:nvSpPr>
          <p:cNvPr id="19490" name="Text Box 53"/>
          <p:cNvSpPr txBox="1">
            <a:spLocks noChangeArrowheads="1"/>
          </p:cNvSpPr>
          <p:nvPr/>
        </p:nvSpPr>
        <p:spPr bwMode="auto">
          <a:xfrm>
            <a:off x="1752599" y="1219200"/>
            <a:ext cx="1169709" cy="276999"/>
          </a:xfrm>
          <a:prstGeom prst="rect">
            <a:avLst/>
          </a:prstGeom>
          <a:noFill/>
          <a:ln w="9525">
            <a:noFill/>
            <a:miter lim="800000"/>
            <a:headEnd/>
            <a:tailEnd/>
          </a:ln>
        </p:spPr>
        <p:txBody>
          <a:bodyPr wrap="square">
            <a:spAutoFit/>
          </a:bodyPr>
          <a:lstStyle/>
          <a:p>
            <a:pPr>
              <a:spcBef>
                <a:spcPct val="50000"/>
              </a:spcBef>
            </a:pPr>
            <a:r>
              <a:rPr lang="en-US" sz="1200" dirty="0" smtClean="0"/>
              <a:t>SLM2008-K9</a:t>
            </a:r>
            <a:endParaRPr lang="en-US" sz="1200" dirty="0"/>
          </a:p>
        </p:txBody>
      </p:sp>
      <p:sp>
        <p:nvSpPr>
          <p:cNvPr id="19491" name="Text Box 54"/>
          <p:cNvSpPr txBox="1">
            <a:spLocks noChangeArrowheads="1"/>
          </p:cNvSpPr>
          <p:nvPr/>
        </p:nvSpPr>
        <p:spPr bwMode="auto">
          <a:xfrm>
            <a:off x="1828799" y="2544763"/>
            <a:ext cx="1272619" cy="276999"/>
          </a:xfrm>
          <a:prstGeom prst="rect">
            <a:avLst/>
          </a:prstGeom>
          <a:noFill/>
          <a:ln w="9525">
            <a:noFill/>
            <a:miter lim="800000"/>
            <a:headEnd/>
            <a:tailEnd/>
          </a:ln>
        </p:spPr>
        <p:txBody>
          <a:bodyPr wrap="square">
            <a:spAutoFit/>
          </a:bodyPr>
          <a:lstStyle/>
          <a:p>
            <a:pPr>
              <a:spcBef>
                <a:spcPct val="50000"/>
              </a:spcBef>
            </a:pPr>
            <a:r>
              <a:rPr lang="en-US" sz="1200" dirty="0" smtClean="0"/>
              <a:t>SLM2008-K9</a:t>
            </a:r>
            <a:endParaRPr lang="en-US" sz="1200" dirty="0"/>
          </a:p>
        </p:txBody>
      </p:sp>
      <p:sp>
        <p:nvSpPr>
          <p:cNvPr id="19492" name="Text Box 55"/>
          <p:cNvSpPr txBox="1">
            <a:spLocks noChangeArrowheads="1"/>
          </p:cNvSpPr>
          <p:nvPr/>
        </p:nvSpPr>
        <p:spPr bwMode="auto">
          <a:xfrm>
            <a:off x="3886200" y="1219200"/>
            <a:ext cx="1447800" cy="276999"/>
          </a:xfrm>
          <a:prstGeom prst="rect">
            <a:avLst/>
          </a:prstGeom>
          <a:noFill/>
          <a:ln w="9525">
            <a:noFill/>
            <a:miter lim="800000"/>
            <a:headEnd/>
            <a:tailEnd/>
          </a:ln>
        </p:spPr>
        <p:txBody>
          <a:bodyPr wrap="square">
            <a:spAutoFit/>
          </a:bodyPr>
          <a:lstStyle/>
          <a:p>
            <a:pPr>
              <a:spcBef>
                <a:spcPct val="50000"/>
              </a:spcBef>
            </a:pPr>
            <a:r>
              <a:rPr lang="en-US" sz="1200" dirty="0" smtClean="0"/>
              <a:t>SLM2024-K9</a:t>
            </a:r>
            <a:endParaRPr lang="en-US" sz="1200" dirty="0"/>
          </a:p>
        </p:txBody>
      </p:sp>
      <p:sp>
        <p:nvSpPr>
          <p:cNvPr id="19493" name="Text Box 56"/>
          <p:cNvSpPr txBox="1">
            <a:spLocks noChangeArrowheads="1"/>
          </p:cNvSpPr>
          <p:nvPr/>
        </p:nvSpPr>
        <p:spPr bwMode="auto">
          <a:xfrm>
            <a:off x="5334000" y="2819400"/>
            <a:ext cx="838200" cy="274638"/>
          </a:xfrm>
          <a:prstGeom prst="rect">
            <a:avLst/>
          </a:prstGeom>
          <a:noFill/>
          <a:ln w="9525">
            <a:noFill/>
            <a:miter lim="800000"/>
            <a:headEnd/>
            <a:tailEnd/>
          </a:ln>
        </p:spPr>
        <p:txBody>
          <a:bodyPr>
            <a:spAutoFit/>
          </a:bodyPr>
          <a:lstStyle/>
          <a:p>
            <a:pPr>
              <a:spcBef>
                <a:spcPct val="50000"/>
              </a:spcBef>
            </a:pPr>
            <a:r>
              <a:rPr lang="en-US" sz="1200" dirty="0"/>
              <a:t>WAP200</a:t>
            </a:r>
          </a:p>
        </p:txBody>
      </p:sp>
      <p:sp>
        <p:nvSpPr>
          <p:cNvPr id="19494" name="Text Box 57"/>
          <p:cNvSpPr txBox="1">
            <a:spLocks noChangeArrowheads="1"/>
          </p:cNvSpPr>
          <p:nvPr/>
        </p:nvSpPr>
        <p:spPr bwMode="auto">
          <a:xfrm>
            <a:off x="762000" y="3371321"/>
            <a:ext cx="7543800" cy="590931"/>
          </a:xfrm>
          <a:prstGeom prst="rect">
            <a:avLst/>
          </a:prstGeom>
          <a:noFill/>
          <a:ln w="9525">
            <a:noFill/>
            <a:miter lim="800000"/>
            <a:headEnd/>
            <a:tailEnd/>
          </a:ln>
        </p:spPr>
        <p:txBody>
          <a:bodyPr>
            <a:spAutoFit/>
          </a:bodyPr>
          <a:lstStyle/>
          <a:p>
            <a:pPr algn="ctr">
              <a:spcBef>
                <a:spcPct val="50000"/>
              </a:spcBef>
            </a:pPr>
            <a:r>
              <a:rPr lang="en-US" sz="1800" dirty="0"/>
              <a:t>Upsell: Add Business Class Wireless, add VoIP, Video Sur.</a:t>
            </a:r>
            <a:r>
              <a:rPr lang="en-US" dirty="0"/>
              <a:t/>
            </a:r>
            <a:br>
              <a:rPr lang="en-US" dirty="0"/>
            </a:br>
            <a:r>
              <a:rPr lang="en-US" sz="1800" dirty="0"/>
              <a:t>Alternative: Position Smart switches as edge switches</a:t>
            </a:r>
          </a:p>
        </p:txBody>
      </p:sp>
      <p:pic>
        <p:nvPicPr>
          <p:cNvPr id="19495" name="Picture 58" descr="2viwe-0923橫式"/>
          <p:cNvPicPr preferRelativeResize="0">
            <a:picLocks noChangeAspect="1" noChangeArrowheads="1"/>
          </p:cNvPicPr>
          <p:nvPr/>
        </p:nvPicPr>
        <p:blipFill>
          <a:blip r:embed="rId10"/>
          <a:srcRect/>
          <a:stretch>
            <a:fillRect/>
          </a:stretch>
        </p:blipFill>
        <p:spPr bwMode="auto">
          <a:xfrm>
            <a:off x="838200" y="3200400"/>
            <a:ext cx="381000" cy="366713"/>
          </a:xfrm>
          <a:prstGeom prst="rect">
            <a:avLst/>
          </a:prstGeom>
          <a:noFill/>
          <a:ln w="9525">
            <a:noFill/>
            <a:miter lim="800000"/>
            <a:headEnd/>
            <a:tailEnd/>
          </a:ln>
        </p:spPr>
      </p:pic>
      <p:pic>
        <p:nvPicPr>
          <p:cNvPr id="19496" name="Picture 59" descr="2viwe-0923橫式"/>
          <p:cNvPicPr preferRelativeResize="0">
            <a:picLocks noChangeAspect="1" noChangeArrowheads="1"/>
          </p:cNvPicPr>
          <p:nvPr/>
        </p:nvPicPr>
        <p:blipFill>
          <a:blip r:embed="rId10"/>
          <a:srcRect/>
          <a:stretch>
            <a:fillRect/>
          </a:stretch>
        </p:blipFill>
        <p:spPr bwMode="auto">
          <a:xfrm>
            <a:off x="838200" y="2514600"/>
            <a:ext cx="381000" cy="366713"/>
          </a:xfrm>
          <a:prstGeom prst="rect">
            <a:avLst/>
          </a:prstGeom>
          <a:noFill/>
          <a:ln w="9525">
            <a:noFill/>
            <a:miter lim="800000"/>
            <a:headEnd/>
            <a:tailEnd/>
          </a:ln>
        </p:spPr>
      </p:pic>
      <p:sp>
        <p:nvSpPr>
          <p:cNvPr id="60"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custDataLst>
      <p:tags r:id="rId1"/>
    </p:custDataLst>
    <p:extLst>
      <p:ext uri="{BB962C8B-B14F-4D97-AF65-F5344CB8AC3E}">
        <p14:creationId xmlns:p14="http://schemas.microsoft.com/office/powerpoint/2010/main" val="345065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linds(horizontal)">
                                      <p:cBhvr>
                                        <p:cTn id="1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4301766" y="1623658"/>
            <a:ext cx="4236655" cy="2574270"/>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8600" tIns="228600" rIns="91440" rtlCol="0" anchor="t" anchorCtr="0"/>
          <a:lstStyle/>
          <a:p>
            <a:pPr marL="342900" indent="-342900">
              <a:lnSpc>
                <a:spcPct val="95000"/>
              </a:lnSpc>
              <a:spcAft>
                <a:spcPts val="1200"/>
              </a:spcAft>
              <a:buClr>
                <a:srgbClr val="6DB344"/>
              </a:buClr>
              <a:buSzPct val="90000"/>
              <a:buFont typeface="Arial" pitchFamily="34" charset="0"/>
              <a:buChar char="•"/>
            </a:pPr>
            <a:endParaRPr lang="en-US" sz="2200" dirty="0">
              <a:solidFill>
                <a:srgbClr val="525252"/>
              </a:solidFill>
            </a:endParaRPr>
          </a:p>
        </p:txBody>
      </p:sp>
      <p:sp>
        <p:nvSpPr>
          <p:cNvPr id="228" name="Content Placeholder 163"/>
          <p:cNvSpPr txBox="1">
            <a:spLocks/>
          </p:cNvSpPr>
          <p:nvPr/>
        </p:nvSpPr>
        <p:spPr>
          <a:xfrm>
            <a:off x="239713" y="1612851"/>
            <a:ext cx="4540250" cy="4335463"/>
          </a:xfrm>
          <a:prstGeom prst="rect">
            <a:avLst/>
          </a:prstGeom>
        </p:spPr>
        <p:txBody>
          <a:bodyPr/>
          <a:lstStyle/>
          <a:p>
            <a:pPr algn="l" eaLnBrk="1" fontAlgn="auto" hangingPunct="1">
              <a:lnSpc>
                <a:spcPct val="95000"/>
              </a:lnSpc>
              <a:spcBef>
                <a:spcPts val="1000"/>
              </a:spcBef>
              <a:spcAft>
                <a:spcPts val="0"/>
              </a:spcAft>
              <a:buClr>
                <a:srgbClr val="0096D6"/>
              </a:buClr>
              <a:defRPr/>
            </a:pPr>
            <a:r>
              <a:rPr lang="en-US" sz="2000" dirty="0" smtClean="0">
                <a:solidFill>
                  <a:srgbClr val="435153"/>
                </a:solidFill>
                <a:latin typeface="Arial"/>
              </a:rPr>
              <a:t>Basic managed features </a:t>
            </a:r>
            <a:br>
              <a:rPr lang="en-US" sz="2000" dirty="0" smtClean="0">
                <a:solidFill>
                  <a:srgbClr val="435153"/>
                </a:solidFill>
                <a:latin typeface="Arial"/>
              </a:rPr>
            </a:br>
            <a:r>
              <a:rPr lang="en-US" sz="2000" dirty="0" smtClean="0">
                <a:solidFill>
                  <a:srgbClr val="435153"/>
                </a:solidFill>
                <a:latin typeface="Arial"/>
              </a:rPr>
              <a:t>at an affordable price</a:t>
            </a:r>
          </a:p>
          <a:p>
            <a:pPr marL="228600" indent="-228600" algn="l" eaLnBrk="1" fontAlgn="auto" hangingPunct="1">
              <a:lnSpc>
                <a:spcPct val="95000"/>
              </a:lnSpc>
              <a:spcBef>
                <a:spcPts val="1440"/>
              </a:spcBef>
              <a:spcAft>
                <a:spcPts val="0"/>
              </a:spcAft>
              <a:buClr>
                <a:srgbClr val="6DB344"/>
              </a:buClr>
              <a:buSzPct val="90000"/>
              <a:buFont typeface="Arial" pitchFamily="34" charset="0"/>
              <a:buChar char="•"/>
              <a:defRPr/>
            </a:pPr>
            <a:r>
              <a:rPr lang="en-US" dirty="0" smtClean="0">
                <a:solidFill>
                  <a:srgbClr val="435153"/>
                </a:solidFill>
                <a:latin typeface="Arial"/>
              </a:rPr>
              <a:t>Basic </a:t>
            </a:r>
            <a:r>
              <a:rPr lang="en-US" dirty="0">
                <a:solidFill>
                  <a:srgbClr val="435153"/>
                </a:solidFill>
                <a:latin typeface="Arial"/>
              </a:rPr>
              <a:t>network features</a:t>
            </a:r>
          </a:p>
          <a:p>
            <a:pPr marL="742950" lvl="1" indent="-169863" algn="l" eaLnBrk="1" fontAlgn="auto" hangingPunct="1">
              <a:lnSpc>
                <a:spcPct val="95000"/>
              </a:lnSpc>
              <a:spcBef>
                <a:spcPts val="0"/>
              </a:spcBef>
              <a:spcAft>
                <a:spcPts val="0"/>
              </a:spcAft>
              <a:buClr>
                <a:schemeClr val="tx2"/>
              </a:buClr>
              <a:buSzPct val="90000"/>
              <a:buFont typeface="Arial" pitchFamily="34" charset="0"/>
              <a:buChar char="•"/>
              <a:defRPr/>
            </a:pPr>
            <a:r>
              <a:rPr lang="en-US" sz="1600" dirty="0">
                <a:solidFill>
                  <a:srgbClr val="435153"/>
                </a:solidFill>
                <a:latin typeface="Arial"/>
              </a:rPr>
              <a:t>Security</a:t>
            </a:r>
          </a:p>
          <a:p>
            <a:pPr marL="742950" lvl="1" indent="-169863" algn="l" eaLnBrk="1" fontAlgn="auto" hangingPunct="1">
              <a:lnSpc>
                <a:spcPct val="95000"/>
              </a:lnSpc>
              <a:spcBef>
                <a:spcPts val="0"/>
              </a:spcBef>
              <a:spcAft>
                <a:spcPts val="0"/>
              </a:spcAft>
              <a:buClr>
                <a:schemeClr val="tx2"/>
              </a:buClr>
              <a:buSzPct val="90000"/>
              <a:buFont typeface="Arial" pitchFamily="34" charset="0"/>
              <a:buChar char="•"/>
              <a:defRPr/>
            </a:pPr>
            <a:r>
              <a:rPr lang="en-US" sz="1600" dirty="0">
                <a:solidFill>
                  <a:srgbClr val="435153"/>
                </a:solidFill>
                <a:latin typeface="Arial"/>
              </a:rPr>
              <a:t>QoS</a:t>
            </a:r>
          </a:p>
          <a:p>
            <a:pPr marL="742950" lvl="1" indent="-169863" algn="l" eaLnBrk="1" fontAlgn="auto" hangingPunct="1">
              <a:lnSpc>
                <a:spcPct val="95000"/>
              </a:lnSpc>
              <a:spcBef>
                <a:spcPts val="0"/>
              </a:spcBef>
              <a:spcAft>
                <a:spcPts val="0"/>
              </a:spcAft>
              <a:buClr>
                <a:schemeClr val="tx2"/>
              </a:buClr>
              <a:buSzPct val="90000"/>
              <a:buFont typeface="Arial" pitchFamily="34" charset="0"/>
              <a:buChar char="•"/>
              <a:defRPr/>
            </a:pPr>
            <a:r>
              <a:rPr lang="en-US" sz="1600" dirty="0">
                <a:solidFill>
                  <a:srgbClr val="435153"/>
                </a:solidFill>
                <a:latin typeface="Arial"/>
              </a:rPr>
              <a:t>IPv6</a:t>
            </a:r>
            <a:endParaRPr lang="en-US" sz="1600" dirty="0" smtClean="0">
              <a:solidFill>
                <a:srgbClr val="435153"/>
              </a:solidFill>
              <a:latin typeface="Arial"/>
            </a:endParaRPr>
          </a:p>
          <a:p>
            <a:pPr marL="228600" indent="-228600" algn="l" eaLnBrk="1" fontAlgn="auto" hangingPunct="1">
              <a:lnSpc>
                <a:spcPct val="95000"/>
              </a:lnSpc>
              <a:spcBef>
                <a:spcPts val="1440"/>
              </a:spcBef>
              <a:spcAft>
                <a:spcPts val="0"/>
              </a:spcAft>
              <a:buClr>
                <a:srgbClr val="6DB344"/>
              </a:buClr>
              <a:buSzPct val="90000"/>
              <a:buFont typeface="Arial" pitchFamily="34" charset="0"/>
              <a:buChar char="•"/>
              <a:defRPr/>
            </a:pPr>
            <a:r>
              <a:rPr lang="en-US" dirty="0" smtClean="0">
                <a:solidFill>
                  <a:srgbClr val="435153"/>
                </a:solidFill>
                <a:latin typeface="Arial"/>
              </a:rPr>
              <a:t>Easy</a:t>
            </a:r>
            <a:r>
              <a:rPr lang="en-US" dirty="0">
                <a:solidFill>
                  <a:srgbClr val="435153"/>
                </a:solidFill>
                <a:latin typeface="Arial"/>
              </a:rPr>
              <a:t>-to-install products with </a:t>
            </a:r>
            <a:r>
              <a:rPr lang="en-US" dirty="0" smtClean="0">
                <a:solidFill>
                  <a:srgbClr val="435153"/>
                </a:solidFill>
                <a:latin typeface="Arial"/>
              </a:rPr>
              <a:t/>
            </a:r>
            <a:br>
              <a:rPr lang="en-US" dirty="0" smtClean="0">
                <a:solidFill>
                  <a:srgbClr val="435153"/>
                </a:solidFill>
                <a:latin typeface="Arial"/>
              </a:rPr>
            </a:br>
            <a:r>
              <a:rPr lang="en-US" dirty="0" smtClean="0">
                <a:solidFill>
                  <a:srgbClr val="435153"/>
                </a:solidFill>
                <a:latin typeface="Arial"/>
              </a:rPr>
              <a:t>web-based </a:t>
            </a:r>
            <a:r>
              <a:rPr lang="en-US" dirty="0">
                <a:solidFill>
                  <a:srgbClr val="435153"/>
                </a:solidFill>
                <a:latin typeface="Arial"/>
              </a:rPr>
              <a:t>management tools</a:t>
            </a:r>
          </a:p>
          <a:p>
            <a:pPr marL="228600" indent="-228600" algn="l" eaLnBrk="1" fontAlgn="auto" hangingPunct="1">
              <a:lnSpc>
                <a:spcPct val="95000"/>
              </a:lnSpc>
              <a:spcBef>
                <a:spcPts val="1440"/>
              </a:spcBef>
              <a:spcAft>
                <a:spcPts val="0"/>
              </a:spcAft>
              <a:buClr>
                <a:srgbClr val="6DB344"/>
              </a:buClr>
              <a:buSzPct val="90000"/>
              <a:buFont typeface="Arial" pitchFamily="34" charset="0"/>
              <a:buChar char="•"/>
              <a:defRPr/>
            </a:pPr>
            <a:r>
              <a:rPr lang="en-US" dirty="0">
                <a:solidFill>
                  <a:srgbClr val="435153"/>
                </a:solidFill>
                <a:latin typeface="Arial"/>
              </a:rPr>
              <a:t>Ability to manage </a:t>
            </a:r>
            <a:r>
              <a:rPr lang="en-US" dirty="0" smtClean="0">
                <a:solidFill>
                  <a:srgbClr val="435153"/>
                </a:solidFill>
                <a:latin typeface="Arial"/>
              </a:rPr>
              <a:t>network </a:t>
            </a:r>
            <a:r>
              <a:rPr lang="en-US" dirty="0">
                <a:solidFill>
                  <a:srgbClr val="435153"/>
                </a:solidFill>
                <a:latin typeface="Arial"/>
              </a:rPr>
              <a:t>traffic</a:t>
            </a:r>
          </a:p>
          <a:p>
            <a:pPr marL="228600" indent="-228600" algn="l" eaLnBrk="1" fontAlgn="auto" hangingPunct="1">
              <a:lnSpc>
                <a:spcPct val="95000"/>
              </a:lnSpc>
              <a:spcBef>
                <a:spcPts val="1440"/>
              </a:spcBef>
              <a:spcAft>
                <a:spcPts val="0"/>
              </a:spcAft>
              <a:buClr>
                <a:srgbClr val="6DB344"/>
              </a:buClr>
              <a:buSzPct val="90000"/>
              <a:buFont typeface="Arial" pitchFamily="34" charset="0"/>
              <a:buChar char="•"/>
              <a:defRPr/>
            </a:pPr>
            <a:r>
              <a:rPr lang="en-US" dirty="0">
                <a:solidFill>
                  <a:srgbClr val="435153"/>
                </a:solidFill>
                <a:latin typeface="Arial"/>
              </a:rPr>
              <a:t>Value led</a:t>
            </a:r>
          </a:p>
          <a:p>
            <a:pPr marL="228600" indent="-228600" algn="l" eaLnBrk="1" fontAlgn="auto" hangingPunct="1">
              <a:lnSpc>
                <a:spcPct val="95000"/>
              </a:lnSpc>
              <a:spcBef>
                <a:spcPts val="1440"/>
              </a:spcBef>
              <a:spcAft>
                <a:spcPts val="0"/>
              </a:spcAft>
              <a:buClr>
                <a:srgbClr val="6DB344"/>
              </a:buClr>
              <a:buSzPct val="90000"/>
              <a:buFont typeface="Arial" pitchFamily="34" charset="0"/>
              <a:buChar char="•"/>
              <a:defRPr/>
            </a:pPr>
            <a:r>
              <a:rPr lang="en-US" dirty="0">
                <a:solidFill>
                  <a:srgbClr val="435153"/>
                </a:solidFill>
                <a:latin typeface="Arial"/>
              </a:rPr>
              <a:t>Small Business Support Center</a:t>
            </a:r>
          </a:p>
        </p:txBody>
      </p:sp>
      <p:sp>
        <p:nvSpPr>
          <p:cNvPr id="49161" name="Title 231"/>
          <p:cNvSpPr>
            <a:spLocks noGrp="1"/>
          </p:cNvSpPr>
          <p:nvPr>
            <p:ph type="title"/>
          </p:nvPr>
        </p:nvSpPr>
        <p:spPr/>
        <p:txBody>
          <a:bodyPr/>
          <a:lstStyle/>
          <a:p>
            <a:r>
              <a:rPr lang="en-US" dirty="0" smtClean="0"/>
              <a:t>Cisco 200 Series Switches</a:t>
            </a:r>
            <a:br>
              <a:rPr lang="en-US" dirty="0" smtClean="0"/>
            </a:br>
            <a:r>
              <a:rPr lang="en-US" sz="2400" dirty="0" smtClean="0"/>
              <a:t>Purchase Decision</a:t>
            </a:r>
          </a:p>
        </p:txBody>
      </p:sp>
      <p:pic>
        <p:nvPicPr>
          <p:cNvPr id="15" name="Picture 2" descr="C:\Users\Michaela.DUARTE\Desktop\5375419019_a7a96ea47c_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9182" y="1647210"/>
            <a:ext cx="3661821" cy="175306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07954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3"/>
          <p:cNvGrpSpPr/>
          <p:nvPr/>
        </p:nvGrpSpPr>
        <p:grpSpPr>
          <a:xfrm>
            <a:off x="0" y="1364566"/>
            <a:ext cx="9145588" cy="5220874"/>
            <a:chOff x="0" y="1577975"/>
            <a:chExt cx="9145588" cy="4710681"/>
          </a:xfrm>
        </p:grpSpPr>
        <p:sp>
          <p:nvSpPr>
            <p:cNvPr id="11" name="Rectangle 29"/>
            <p:cNvSpPr>
              <a:spLocks noChangeArrowheads="1"/>
            </p:cNvSpPr>
            <p:nvPr/>
          </p:nvSpPr>
          <p:spPr bwMode="auto">
            <a:xfrm>
              <a:off x="0" y="6165549"/>
              <a:ext cx="9144000" cy="123107"/>
            </a:xfrm>
            <a:prstGeom prst="rect">
              <a:avLst/>
            </a:prstGeom>
            <a:gradFill rotWithShape="1">
              <a:gsLst>
                <a:gs pos="0">
                  <a:srgbClr val="000000">
                    <a:alpha val="65000"/>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2" name="Rectangle 60"/>
            <p:cNvSpPr>
              <a:spLocks noChangeArrowheads="1"/>
            </p:cNvSpPr>
            <p:nvPr/>
          </p:nvSpPr>
          <p:spPr bwMode="auto">
            <a:xfrm>
              <a:off x="0" y="1583508"/>
              <a:ext cx="9145588" cy="4629635"/>
            </a:xfrm>
            <a:prstGeom prst="rect">
              <a:avLst/>
            </a:prstGeom>
            <a:solidFill>
              <a:schemeClr val="bg2">
                <a:lumMod val="75000"/>
              </a:schemeClr>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Rectangle 60"/>
            <p:cNvSpPr>
              <a:spLocks noChangeArrowheads="1"/>
            </p:cNvSpPr>
            <p:nvPr/>
          </p:nvSpPr>
          <p:spPr bwMode="auto">
            <a:xfrm>
              <a:off x="0" y="1584891"/>
              <a:ext cx="9144000" cy="4629636"/>
            </a:xfrm>
            <a:prstGeom prst="rect">
              <a:avLst/>
            </a:prstGeom>
            <a:gradFill rotWithShape="1">
              <a:gsLst>
                <a:gs pos="0">
                  <a:schemeClr val="bg1">
                    <a:alpha val="77000"/>
                  </a:schemeClr>
                </a:gs>
                <a:gs pos="50000">
                  <a:srgbClr val="D1D1D5"/>
                </a:gs>
                <a:gs pos="100000">
                  <a:schemeClr val="bg1">
                    <a:alpha val="69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236538" marR="0" lvl="1" indent="-236538" fontAlgn="base">
                <a:lnSpc>
                  <a:spcPct val="80000"/>
                </a:lnSpc>
                <a:spcBef>
                  <a:spcPts val="840"/>
                </a:spcBef>
                <a:spcAft>
                  <a:spcPct val="0"/>
                </a:spcAft>
                <a:buClr>
                  <a:schemeClr val="accent1"/>
                </a:buClr>
                <a:buSzTx/>
                <a:buFont typeface="Wingdings" pitchFamily="2" charset="2"/>
                <a:buChar char="§"/>
                <a:tabLst/>
              </a:pPr>
              <a:endParaRPr lang="en-US" dirty="0" smtClean="0"/>
            </a:p>
          </p:txBody>
        </p:sp>
        <p:sp>
          <p:nvSpPr>
            <p:cNvPr id="14"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15" name="Line 33"/>
            <p:cNvSpPr>
              <a:spLocks noChangeShapeType="1"/>
            </p:cNvSpPr>
            <p:nvPr/>
          </p:nvSpPr>
          <p:spPr bwMode="auto">
            <a:xfrm>
              <a:off x="0" y="6207610"/>
              <a:ext cx="9144000" cy="0"/>
            </a:xfrm>
            <a:prstGeom prst="line">
              <a:avLst/>
            </a:prstGeom>
            <a:noFill/>
            <a:ln w="1905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grpSp>
      <p:sp>
        <p:nvSpPr>
          <p:cNvPr id="16" name="Rectangle 2"/>
          <p:cNvSpPr>
            <a:spLocks noChangeArrowheads="1"/>
          </p:cNvSpPr>
          <p:nvPr/>
        </p:nvSpPr>
        <p:spPr bwMode="auto">
          <a:xfrm rot="-5400000">
            <a:off x="2705314" y="-1206339"/>
            <a:ext cx="3733373" cy="9144002"/>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solidFill>
                <a:prstClr val="black"/>
              </a:solidFill>
            </a:endParaRPr>
          </a:p>
        </p:txBody>
      </p:sp>
      <p:sp>
        <p:nvSpPr>
          <p:cNvPr id="41986" name="Rectangle 18"/>
          <p:cNvSpPr>
            <a:spLocks noGrp="1" noChangeArrowheads="1"/>
          </p:cNvSpPr>
          <p:nvPr>
            <p:ph type="title"/>
          </p:nvPr>
        </p:nvSpPr>
        <p:spPr/>
        <p:txBody>
          <a:bodyPr/>
          <a:lstStyle/>
          <a:p>
            <a:r>
              <a:rPr lang="en-US" dirty="0" smtClean="0"/>
              <a:t>Energy-Efficient Technology</a:t>
            </a:r>
            <a:br>
              <a:rPr lang="en-US" dirty="0" smtClean="0"/>
            </a:br>
            <a:r>
              <a:rPr lang="en-US" sz="2400" b="0" dirty="0" smtClean="0">
                <a:solidFill>
                  <a:schemeClr val="accent4"/>
                </a:solidFill>
              </a:rPr>
              <a:t>Auto Power-Down</a:t>
            </a:r>
          </a:p>
        </p:txBody>
      </p:sp>
      <p:sp>
        <p:nvSpPr>
          <p:cNvPr id="41989" name="Content Placeholder 163"/>
          <p:cNvSpPr>
            <a:spLocks noGrp="1"/>
          </p:cNvSpPr>
          <p:nvPr>
            <p:ph idx="1"/>
          </p:nvPr>
        </p:nvSpPr>
        <p:spPr>
          <a:xfrm>
            <a:off x="793751" y="1600200"/>
            <a:ext cx="4312823" cy="4525963"/>
          </a:xfrm>
        </p:spPr>
        <p:txBody>
          <a:bodyPr>
            <a:noAutofit/>
          </a:bodyPr>
          <a:lstStyle/>
          <a:p>
            <a:r>
              <a:rPr lang="en-US" sz="1600" dirty="0" smtClean="0"/>
              <a:t>Automatically turns off power on Gigabit Ethernet RJ-45 port when detecting link down</a:t>
            </a:r>
          </a:p>
          <a:p>
            <a:pPr lvl="1"/>
            <a:r>
              <a:rPr lang="en-US" sz="1200" dirty="0" smtClean="0"/>
              <a:t>If there is no link on a port (when there is no connection or the device connected is turned off), the port(s) enter a “sleep mode”</a:t>
            </a:r>
          </a:p>
          <a:p>
            <a:r>
              <a:rPr lang="en-US" sz="1600" dirty="0" smtClean="0"/>
              <a:t>Resumes active mode when the switch detects the link up or device connected</a:t>
            </a:r>
          </a:p>
          <a:p>
            <a:pPr lvl="1"/>
            <a:r>
              <a:rPr lang="en-US" sz="1200" dirty="0" smtClean="0"/>
              <a:t>The switch sends out electrical pulses at frequent intervals</a:t>
            </a:r>
          </a:p>
          <a:p>
            <a:r>
              <a:rPr lang="en-US" sz="1600" dirty="0" smtClean="0"/>
              <a:t>Adjusts power based on cable length (on Gigabit Ethernet models)</a:t>
            </a:r>
          </a:p>
          <a:p>
            <a:r>
              <a:rPr lang="en-US" sz="1600" dirty="0" smtClean="0"/>
              <a:t>Detects the length of connected Ethernet cable and adjusts power usage accordingly—without affecting performance </a:t>
            </a:r>
          </a:p>
        </p:txBody>
      </p:sp>
      <p:grpSp>
        <p:nvGrpSpPr>
          <p:cNvPr id="3" name="Group 17"/>
          <p:cNvGrpSpPr/>
          <p:nvPr/>
        </p:nvGrpSpPr>
        <p:grpSpPr>
          <a:xfrm>
            <a:off x="5106575" y="1800664"/>
            <a:ext cx="3823114" cy="4220307"/>
            <a:chOff x="5345729" y="1603712"/>
            <a:chExt cx="4032490" cy="4220307"/>
          </a:xfrm>
        </p:grpSpPr>
        <p:sp>
          <p:nvSpPr>
            <p:cNvPr id="19" name="Oval 9"/>
            <p:cNvSpPr>
              <a:spLocks noChangeArrowheads="1"/>
            </p:cNvSpPr>
            <p:nvPr/>
          </p:nvSpPr>
          <p:spPr bwMode="auto">
            <a:xfrm>
              <a:off x="5358572" y="1629396"/>
              <a:ext cx="4019647" cy="4194623"/>
            </a:xfrm>
            <a:prstGeom prst="roundRect">
              <a:avLst>
                <a:gd name="adj" fmla="val 5463"/>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noAutofit/>
            </a:bodyPr>
            <a:lstStyle/>
            <a:p>
              <a:endParaRPr lang="en-US" dirty="0"/>
            </a:p>
          </p:txBody>
        </p:sp>
        <p:sp>
          <p:nvSpPr>
            <p:cNvPr id="20" name="Oval 8"/>
            <p:cNvSpPr>
              <a:spLocks noChangeArrowheads="1"/>
            </p:cNvSpPr>
            <p:nvPr/>
          </p:nvSpPr>
          <p:spPr bwMode="auto">
            <a:xfrm>
              <a:off x="5345729" y="1603712"/>
              <a:ext cx="3955435" cy="2460912"/>
            </a:xfrm>
            <a:prstGeom prst="roundRect">
              <a:avLst>
                <a:gd name="adj" fmla="val 7794"/>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noAutofit/>
            </a:bodyPr>
            <a:lstStyle/>
            <a:p>
              <a:endParaRPr lang="en-US" dirty="0"/>
            </a:p>
          </p:txBody>
        </p:sp>
      </p:grpSp>
      <p:pic>
        <p:nvPicPr>
          <p:cNvPr id="25" name="Picture 24" descr="electric_meter.png"/>
          <p:cNvPicPr>
            <a:picLocks noChangeAspect="1"/>
          </p:cNvPicPr>
          <p:nvPr/>
        </p:nvPicPr>
        <p:blipFill>
          <a:blip r:embed="rId3" cstate="print"/>
          <a:stretch>
            <a:fillRect/>
          </a:stretch>
        </p:blipFill>
        <p:spPr>
          <a:xfrm>
            <a:off x="5594051" y="2362201"/>
            <a:ext cx="3077978" cy="3092404"/>
          </a:xfrm>
          <a:prstGeom prst="rect">
            <a:avLst/>
          </a:prstGeom>
          <a:effectLst>
            <a:outerShdw blurRad="101600" dist="38100" dir="5400000" algn="t" rotWithShape="0">
              <a:prstClr val="black">
                <a:alpha val="60000"/>
              </a:prstClr>
            </a:outerShdw>
          </a:effectLst>
        </p:spPr>
      </p:pic>
      <p:sp>
        <p:nvSpPr>
          <p:cNvPr id="21"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260932366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Cisco </a:t>
            </a:r>
            <a:r>
              <a:rPr lang="en-US" dirty="0" smtClean="0"/>
              <a:t>200 </a:t>
            </a:r>
            <a:r>
              <a:rPr lang="en-US" dirty="0"/>
              <a:t>Series</a:t>
            </a:r>
            <a:br>
              <a:rPr lang="en-US" dirty="0"/>
            </a:br>
            <a:r>
              <a:rPr lang="en-US" sz="2400" dirty="0"/>
              <a:t>Product Overview</a:t>
            </a:r>
            <a:endParaRPr lang="en-US" dirty="0"/>
          </a:p>
        </p:txBody>
      </p:sp>
      <p:sp>
        <p:nvSpPr>
          <p:cNvPr id="17" name="Rectangle 16"/>
          <p:cNvSpPr/>
          <p:nvPr/>
        </p:nvSpPr>
        <p:spPr>
          <a:xfrm>
            <a:off x="431007" y="1447800"/>
            <a:ext cx="8281987" cy="4838700"/>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28600" tIns="228600" rIns="91440" rtlCol="0" anchor="t" anchorCtr="0"/>
          <a:lstStyle/>
          <a:p>
            <a:pPr marL="342900" indent="-342900">
              <a:lnSpc>
                <a:spcPct val="95000"/>
              </a:lnSpc>
              <a:spcAft>
                <a:spcPts val="1200"/>
              </a:spcAft>
              <a:buClr>
                <a:srgbClr val="6DB344"/>
              </a:buClr>
              <a:buSzPct val="90000"/>
              <a:buFont typeface="Arial" pitchFamily="34" charset="0"/>
              <a:buChar char="•"/>
            </a:pPr>
            <a:endParaRPr lang="en-US" sz="2200" dirty="0">
              <a:solidFill>
                <a:srgbClr val="525252"/>
              </a:solidFill>
            </a:endParaRPr>
          </a:p>
        </p:txBody>
      </p:sp>
      <p:sp>
        <p:nvSpPr>
          <p:cNvPr id="19" name="Content Placeholder 163"/>
          <p:cNvSpPr txBox="1">
            <a:spLocks/>
          </p:cNvSpPr>
          <p:nvPr/>
        </p:nvSpPr>
        <p:spPr>
          <a:xfrm>
            <a:off x="549481" y="3456707"/>
            <a:ext cx="4022519" cy="2448794"/>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480"/>
              </a:spcBef>
              <a:buClr>
                <a:schemeClr val="tx2"/>
              </a:buClr>
              <a:buSzPct val="90000"/>
              <a:buFont typeface="Arial" pitchFamily="34" charset="0"/>
              <a:buChar char="•"/>
              <a:tabLst/>
              <a:defRPr lang="en-US" sz="2200" kern="1200">
                <a:solidFill>
                  <a:srgbClr val="435153"/>
                </a:solidFill>
                <a:latin typeface="+mj-lt"/>
                <a:ea typeface="+mn-ea"/>
                <a:cs typeface="+mn-cs"/>
              </a:defRPr>
            </a:lvl1pPr>
            <a:lvl2pPr marL="406400" indent="0" algn="l" defTabSz="914400" rtl="0" eaLnBrk="1" latinLnBrk="0" hangingPunct="1">
              <a:lnSpc>
                <a:spcPct val="95000"/>
              </a:lnSpc>
              <a:spcBef>
                <a:spcPts val="600"/>
              </a:spcBef>
              <a:buClr>
                <a:schemeClr val="tx2"/>
              </a:buClr>
              <a:buFontTx/>
              <a:buNone/>
              <a:defRPr lang="en-US" sz="1800" kern="120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t>Next-generation </a:t>
            </a:r>
            <a:r>
              <a:rPr lang="en-US" sz="1600" dirty="0" smtClean="0"/>
              <a:t>Cisco </a:t>
            </a:r>
            <a:r>
              <a:rPr lang="en-US" sz="1600" dirty="0"/>
              <a:t>smart switches</a:t>
            </a:r>
          </a:p>
          <a:p>
            <a:r>
              <a:rPr lang="en-US" sz="1600" dirty="0"/>
              <a:t>24 </a:t>
            </a:r>
            <a:r>
              <a:rPr lang="en-US" sz="1600" dirty="0" smtClean="0"/>
              <a:t>and </a:t>
            </a:r>
            <a:r>
              <a:rPr lang="en-US" sz="1600" dirty="0"/>
              <a:t>48-port models Fast Ethernet and 8 </a:t>
            </a:r>
            <a:r>
              <a:rPr lang="en-US" sz="1600" dirty="0" smtClean="0"/>
              <a:t>to </a:t>
            </a:r>
            <a:r>
              <a:rPr lang="en-US" sz="1600" dirty="0"/>
              <a:t>50-port models Gigabit Ethernet, Power over Ethernet (</a:t>
            </a:r>
            <a:r>
              <a:rPr lang="en-US" sz="1600" dirty="0" err="1"/>
              <a:t>PoE</a:t>
            </a:r>
            <a:r>
              <a:rPr lang="en-US" sz="1600" dirty="0"/>
              <a:t>)</a:t>
            </a:r>
          </a:p>
          <a:p>
            <a:r>
              <a:rPr lang="en-US" sz="1600" dirty="0"/>
              <a:t>Enhanced features, including </a:t>
            </a:r>
            <a:r>
              <a:rPr lang="en-US" sz="1600" dirty="0" err="1"/>
              <a:t>QoS</a:t>
            </a:r>
            <a:r>
              <a:rPr lang="en-US" sz="1600" dirty="0"/>
              <a:t>, IPv6, and remote management</a:t>
            </a:r>
          </a:p>
          <a:p>
            <a:r>
              <a:rPr lang="en-US" sz="1600" dirty="0"/>
              <a:t>Improved power efficiency with low-power hardware and </a:t>
            </a:r>
            <a:r>
              <a:rPr lang="en-US" sz="1600" dirty="0" err="1" smtClean="0"/>
              <a:t>fanless</a:t>
            </a:r>
            <a:r>
              <a:rPr lang="en-US" sz="1600" dirty="0" smtClean="0"/>
              <a:t> designs</a:t>
            </a:r>
            <a:endParaRPr lang="en-US" sz="1600" dirty="0"/>
          </a:p>
        </p:txBody>
      </p:sp>
      <p:sp>
        <p:nvSpPr>
          <p:cNvPr id="22" name="Content Placeholder 163"/>
          <p:cNvSpPr txBox="1">
            <a:spLocks/>
          </p:cNvSpPr>
          <p:nvPr/>
        </p:nvSpPr>
        <p:spPr>
          <a:xfrm>
            <a:off x="4690475" y="3456707"/>
            <a:ext cx="4022519" cy="2448794"/>
          </a:xfrm>
          <a:prstGeom prst="rect">
            <a:avLst/>
          </a:prstGeom>
        </p:spPr>
        <p:txBody>
          <a:bodyPr vert="horz" lIns="91440" tIns="45720" rIns="91440" bIns="45720" rtlCol="0">
            <a:noAutofit/>
          </a:bodyPr>
          <a:lstStyle>
            <a:lvl1pPr marL="228600" indent="-228600" algn="l" defTabSz="914400" rtl="0" eaLnBrk="1" latinLnBrk="0" hangingPunct="1">
              <a:lnSpc>
                <a:spcPct val="95000"/>
              </a:lnSpc>
              <a:spcBef>
                <a:spcPts val="1480"/>
              </a:spcBef>
              <a:buClr>
                <a:schemeClr val="tx2"/>
              </a:buClr>
              <a:buSzPct val="90000"/>
              <a:buFont typeface="Arial" pitchFamily="34" charset="0"/>
              <a:buChar char="•"/>
              <a:tabLst/>
              <a:defRPr lang="en-US" sz="2200" kern="1200">
                <a:solidFill>
                  <a:srgbClr val="435153"/>
                </a:solidFill>
                <a:latin typeface="+mj-lt"/>
                <a:ea typeface="+mn-ea"/>
                <a:cs typeface="+mn-cs"/>
              </a:defRPr>
            </a:lvl1pPr>
            <a:lvl2pPr marL="406400" indent="0" algn="l" defTabSz="914400" rtl="0" eaLnBrk="1" latinLnBrk="0" hangingPunct="1">
              <a:lnSpc>
                <a:spcPct val="95000"/>
              </a:lnSpc>
              <a:spcBef>
                <a:spcPts val="600"/>
              </a:spcBef>
              <a:buClr>
                <a:schemeClr val="tx2"/>
              </a:buClr>
              <a:buFontTx/>
              <a:buNone/>
              <a:defRPr lang="en-US" sz="1800" kern="1200">
                <a:solidFill>
                  <a:srgbClr val="435153"/>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a:solidFill>
                  <a:srgbClr val="435153"/>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a:solidFill>
                  <a:srgbClr val="435153"/>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t>Localized into 7 languages, both GUI </a:t>
            </a:r>
            <a:br>
              <a:rPr lang="en-US" sz="1600" dirty="0"/>
            </a:br>
            <a:r>
              <a:rPr lang="en-US" sz="1600" dirty="0"/>
              <a:t>and documentation</a:t>
            </a:r>
          </a:p>
          <a:p>
            <a:r>
              <a:rPr lang="en-US" sz="1600" dirty="0"/>
              <a:t>Supported by the Small Business Support </a:t>
            </a:r>
            <a:br>
              <a:rPr lang="en-US" sz="1600" dirty="0"/>
            </a:br>
            <a:r>
              <a:rPr lang="en-US" sz="1600" dirty="0"/>
              <a:t>Center with Cisco CCNA</a:t>
            </a:r>
            <a:r>
              <a:rPr lang="en-US" sz="1600" baseline="30000" dirty="0"/>
              <a:t>®</a:t>
            </a:r>
            <a:r>
              <a:rPr lang="en-US" sz="1600" dirty="0"/>
              <a:t> certified staff</a:t>
            </a:r>
          </a:p>
          <a:p>
            <a:r>
              <a:rPr lang="en-US" sz="1600" dirty="0"/>
              <a:t>Limited lifetime warranty</a:t>
            </a:r>
          </a:p>
        </p:txBody>
      </p:sp>
      <p:pic>
        <p:nvPicPr>
          <p:cNvPr id="23" name="Picture 2" descr="C:\Users\Michaela.DUARTE\Desktop\5375419019_a7a96ea47c_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2972" y="1298075"/>
            <a:ext cx="4198057" cy="2009788"/>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 name="Group 147"/>
          <p:cNvGrpSpPr/>
          <p:nvPr/>
        </p:nvGrpSpPr>
        <p:grpSpPr>
          <a:xfrm>
            <a:off x="6165080" y="770919"/>
            <a:ext cx="1073307" cy="1054311"/>
            <a:chOff x="341879" y="4075133"/>
            <a:chExt cx="1050918" cy="1032318"/>
          </a:xfrm>
        </p:grpSpPr>
        <p:grpSp>
          <p:nvGrpSpPr>
            <p:cNvPr id="3" name="Group 49"/>
            <p:cNvGrpSpPr/>
            <p:nvPr/>
          </p:nvGrpSpPr>
          <p:grpSpPr>
            <a:xfrm>
              <a:off x="341879" y="4075133"/>
              <a:ext cx="1050918" cy="1032318"/>
              <a:chOff x="-2910493" y="1563437"/>
              <a:chExt cx="4305300" cy="4229100"/>
            </a:xfrm>
          </p:grpSpPr>
          <p:sp>
            <p:nvSpPr>
              <p:cNvPr id="27" name="Oval 26"/>
              <p:cNvSpPr/>
              <p:nvPr/>
            </p:nvSpPr>
            <p:spPr bwMode="auto">
              <a:xfrm>
                <a:off x="-2910493" y="1563437"/>
                <a:ext cx="4305300" cy="4229100"/>
              </a:xfrm>
              <a:prstGeom prst="ellipse">
                <a:avLst/>
              </a:prstGeom>
              <a:solidFill>
                <a:schemeClr val="bg1">
                  <a:lumMod val="75000"/>
                  <a:alpha val="0"/>
                </a:schemeClr>
              </a:solidFill>
              <a:ln w="66675" cap="flat" cmpd="sng" algn="ctr">
                <a:solidFill>
                  <a:schemeClr val="bg1">
                    <a:lumMod val="65000"/>
                    <a:alpha val="35000"/>
                  </a:schemeClr>
                </a:solidFill>
                <a:prstDash val="solid"/>
                <a:round/>
                <a:headEnd type="none" w="med" len="med"/>
                <a:tailEnd type="none" w="med" len="med"/>
              </a:ln>
              <a:effectLst>
                <a:outerShdw blurRad="1168400" dist="38100" dir="2700000" algn="tl" rotWithShape="0">
                  <a:prstClr val="black"/>
                </a:outerShdw>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Oval 27"/>
              <p:cNvSpPr/>
              <p:nvPr/>
            </p:nvSpPr>
            <p:spPr>
              <a:xfrm>
                <a:off x="-2537115" y="1898716"/>
                <a:ext cx="3558540" cy="3558540"/>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a:solidFill>
                    <a:schemeClr val="lt1"/>
                  </a:solidFill>
                  <a:effectLst>
                    <a:outerShdw blurRad="88900" algn="ctr" rotWithShape="0">
                      <a:prstClr val="black">
                        <a:alpha val="40000"/>
                      </a:prstClr>
                    </a:outerShdw>
                  </a:effectLst>
                </a:endParaRPr>
              </a:p>
            </p:txBody>
          </p:sp>
          <p:sp>
            <p:nvSpPr>
              <p:cNvPr id="29" name="Oval 28"/>
              <p:cNvSpPr/>
              <p:nvPr/>
            </p:nvSpPr>
            <p:spPr>
              <a:xfrm>
                <a:off x="-2691419" y="1715838"/>
                <a:ext cx="3867149" cy="3924299"/>
              </a:xfrm>
              <a:prstGeom prst="ellipse">
                <a:avLst/>
              </a:prstGeom>
              <a:noFill/>
              <a:ln w="25400" cap="flat">
                <a:solidFill>
                  <a:schemeClr val="bg2"/>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26" name="TextBox 25"/>
            <p:cNvSpPr txBox="1"/>
            <p:nvPr/>
          </p:nvSpPr>
          <p:spPr>
            <a:xfrm>
              <a:off x="404681" y="4401160"/>
              <a:ext cx="943966" cy="415746"/>
            </a:xfrm>
            <a:prstGeom prst="rect">
              <a:avLst/>
            </a:prstGeom>
            <a:noFill/>
          </p:spPr>
          <p:txBody>
            <a:bodyPr wrap="square" rtlCol="0" anchor="ctr">
              <a:normAutofit/>
            </a:bodyPr>
            <a:lstStyle/>
            <a:p>
              <a:pPr algn="ctr"/>
              <a:r>
                <a:rPr lang="en-US" b="1" dirty="0" smtClean="0">
                  <a:solidFill>
                    <a:schemeClr val="bg1"/>
                  </a:solidFill>
                  <a:effectLst>
                    <a:outerShdw blurRad="38100" dist="38100" dir="2700000" algn="tl">
                      <a:srgbClr val="000000">
                        <a:alpha val="43137"/>
                      </a:srgbClr>
                    </a:outerShdw>
                  </a:effectLst>
                </a:rPr>
                <a:t>New!</a:t>
              </a:r>
              <a:endParaRPr lang="en-US"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46109580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1800" y="1086743"/>
            <a:ext cx="8281988" cy="3844925"/>
          </a:xfrm>
          <a:prstGeom prst="rect">
            <a:avLst/>
          </a:prstGeom>
          <a:gradFill flip="none" rotWithShape="1">
            <a:gsLst>
              <a:gs pos="0">
                <a:schemeClr val="bg1">
                  <a:lumMod val="95000"/>
                </a:schemeClr>
              </a:gs>
              <a:gs pos="100000">
                <a:schemeClr val="bg1">
                  <a:lumMod val="95000"/>
                  <a:alpha val="56000"/>
                </a:schemeClr>
              </a:gs>
            </a:gsLst>
            <a:lin ang="27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228600" tIns="228600"/>
          <a:lstStyle/>
          <a:p>
            <a:pPr fontAlgn="auto">
              <a:spcBef>
                <a:spcPts val="0"/>
              </a:spcBef>
              <a:spcAft>
                <a:spcPts val="800"/>
              </a:spcAft>
              <a:defRPr/>
            </a:pPr>
            <a:endParaRPr lang="en-US" sz="1400" dirty="0">
              <a:solidFill>
                <a:srgbClr val="525252"/>
              </a:solidFill>
            </a:endParaRPr>
          </a:p>
          <a:p>
            <a:pPr fontAlgn="auto">
              <a:spcBef>
                <a:spcPts val="0"/>
              </a:spcBef>
              <a:spcAft>
                <a:spcPts val="800"/>
              </a:spcAft>
              <a:buFontTx/>
              <a:buChar char="-"/>
              <a:defRPr/>
            </a:pPr>
            <a:endParaRPr lang="en-US" sz="1400" dirty="0">
              <a:solidFill>
                <a:srgbClr val="525252"/>
              </a:solidFill>
            </a:endParaRPr>
          </a:p>
        </p:txBody>
      </p:sp>
      <p:grpSp>
        <p:nvGrpSpPr>
          <p:cNvPr id="2" name="Group 79"/>
          <p:cNvGrpSpPr>
            <a:grpSpLocks/>
          </p:cNvGrpSpPr>
          <p:nvPr/>
        </p:nvGrpSpPr>
        <p:grpSpPr bwMode="auto">
          <a:xfrm>
            <a:off x="439738" y="2669481"/>
            <a:ext cx="8261350" cy="698500"/>
            <a:chOff x="439099" y="4746371"/>
            <a:chExt cx="8261968" cy="698853"/>
          </a:xfrm>
        </p:grpSpPr>
        <p:sp>
          <p:nvSpPr>
            <p:cNvPr id="81" name="Rectangle 80"/>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2" name="Rectangle 81"/>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3" name="Group 82"/>
          <p:cNvGrpSpPr>
            <a:grpSpLocks/>
          </p:cNvGrpSpPr>
          <p:nvPr/>
        </p:nvGrpSpPr>
        <p:grpSpPr bwMode="auto">
          <a:xfrm>
            <a:off x="439738" y="1888431"/>
            <a:ext cx="8261350" cy="698500"/>
            <a:chOff x="439099" y="4746371"/>
            <a:chExt cx="8261968" cy="698853"/>
          </a:xfrm>
        </p:grpSpPr>
        <p:sp>
          <p:nvSpPr>
            <p:cNvPr id="84" name="Rectangle 83"/>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5" name="Rectangle 84"/>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6" name="Group 85"/>
          <p:cNvGrpSpPr>
            <a:grpSpLocks/>
          </p:cNvGrpSpPr>
          <p:nvPr/>
        </p:nvGrpSpPr>
        <p:grpSpPr bwMode="auto">
          <a:xfrm>
            <a:off x="439738" y="1097856"/>
            <a:ext cx="8261350" cy="698500"/>
            <a:chOff x="439099" y="4746371"/>
            <a:chExt cx="8261968" cy="698853"/>
          </a:xfrm>
        </p:grpSpPr>
        <p:sp>
          <p:nvSpPr>
            <p:cNvPr id="87" name="Rectangle 86"/>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8" name="Rectangle 87"/>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8" name="Group 76"/>
          <p:cNvGrpSpPr>
            <a:grpSpLocks/>
          </p:cNvGrpSpPr>
          <p:nvPr/>
        </p:nvGrpSpPr>
        <p:grpSpPr bwMode="auto">
          <a:xfrm>
            <a:off x="439738" y="3460056"/>
            <a:ext cx="8261350" cy="698500"/>
            <a:chOff x="439099" y="4746371"/>
            <a:chExt cx="8261968" cy="698853"/>
          </a:xfrm>
        </p:grpSpPr>
        <p:sp>
          <p:nvSpPr>
            <p:cNvPr id="78" name="Rectangle 77"/>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79" name="Rectangle 78"/>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4" name="Title 3"/>
          <p:cNvSpPr>
            <a:spLocks noGrp="1"/>
          </p:cNvSpPr>
          <p:nvPr>
            <p:ph type="title"/>
          </p:nvPr>
        </p:nvSpPr>
        <p:spPr>
          <a:xfrm>
            <a:off x="229702" y="67240"/>
            <a:ext cx="8588861" cy="838200"/>
          </a:xfrm>
        </p:spPr>
        <p:txBody>
          <a:bodyPr/>
          <a:lstStyle/>
          <a:p>
            <a:pPr fontAlgn="auto">
              <a:spcAft>
                <a:spcPts val="0"/>
              </a:spcAft>
              <a:defRPr/>
            </a:pPr>
            <a:r>
              <a:rPr dirty="0" smtClean="0">
                <a:ea typeface="+mj-ea"/>
              </a:rPr>
              <a:t>Agenda</a:t>
            </a:r>
            <a:endParaRPr dirty="0">
              <a:ea typeface="+mj-ea"/>
            </a:endParaRPr>
          </a:p>
        </p:txBody>
      </p:sp>
      <p:sp>
        <p:nvSpPr>
          <p:cNvPr id="7" name="Rectangle 6"/>
          <p:cNvSpPr/>
          <p:nvPr/>
        </p:nvSpPr>
        <p:spPr>
          <a:xfrm>
            <a:off x="1405759" y="1238770"/>
            <a:ext cx="6091881" cy="415498"/>
          </a:xfrm>
          <a:prstGeom prst="rect">
            <a:avLst/>
          </a:prstGeom>
        </p:spPr>
        <p:txBody>
          <a:bodyPr anchor="ctr">
            <a:spAutoFit/>
          </a:bodyPr>
          <a:lstStyle/>
          <a:p>
            <a:pPr fontAlgn="auto">
              <a:spcBef>
                <a:spcPts val="0"/>
              </a:spcBef>
              <a:spcAft>
                <a:spcPts val="0"/>
              </a:spcAft>
              <a:buClr>
                <a:srgbClr val="6DB344"/>
              </a:buClr>
              <a:buSzPct val="90000"/>
              <a:defRPr/>
            </a:pPr>
            <a:r>
              <a:rPr lang="en-US" sz="2100" spc="-100" dirty="0" smtClean="0">
                <a:solidFill>
                  <a:srgbClr val="435153"/>
                </a:solidFill>
                <a:latin typeface="+mj-lt"/>
                <a:ea typeface="+mj-ea"/>
                <a:cs typeface="+mj-cs"/>
              </a:rPr>
              <a:t>Switching 101: Switching Fundamentals</a:t>
            </a:r>
            <a:endParaRPr lang="en-US" sz="2100" spc="-100" dirty="0">
              <a:solidFill>
                <a:srgbClr val="435153"/>
              </a:solidFill>
              <a:latin typeface="+mj-lt"/>
              <a:ea typeface="+mj-ea"/>
              <a:cs typeface="+mj-cs"/>
            </a:endParaRPr>
          </a:p>
        </p:txBody>
      </p:sp>
      <p:sp>
        <p:nvSpPr>
          <p:cNvPr id="29704" name="Rectangle 8"/>
          <p:cNvSpPr>
            <a:spLocks noChangeArrowheads="1"/>
          </p:cNvSpPr>
          <p:nvPr/>
        </p:nvSpPr>
        <p:spPr bwMode="auto">
          <a:xfrm>
            <a:off x="1406525" y="2037656"/>
            <a:ext cx="6091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Which Switch? Choosing the Right Switch</a:t>
            </a:r>
            <a:endParaRPr lang="en-US" sz="2000" dirty="0">
              <a:solidFill>
                <a:srgbClr val="525252"/>
              </a:solidFill>
            </a:endParaRPr>
          </a:p>
        </p:txBody>
      </p:sp>
      <p:sp>
        <p:nvSpPr>
          <p:cNvPr id="29705" name="Rectangle 10"/>
          <p:cNvSpPr>
            <a:spLocks noChangeArrowheads="1"/>
          </p:cNvSpPr>
          <p:nvPr/>
        </p:nvSpPr>
        <p:spPr bwMode="auto">
          <a:xfrm>
            <a:off x="1406524" y="2818676"/>
            <a:ext cx="73200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solidFill>
                  <a:srgbClr val="525252"/>
                </a:solidFill>
              </a:rPr>
              <a:t>Price Sensitive Customers: Unmanaged &amp; Smart</a:t>
            </a:r>
            <a:endParaRPr lang="en-US" sz="2000" dirty="0">
              <a:solidFill>
                <a:srgbClr val="435153"/>
              </a:solidFill>
            </a:endParaRPr>
          </a:p>
        </p:txBody>
      </p:sp>
      <p:sp>
        <p:nvSpPr>
          <p:cNvPr id="29706" name="Rectangle 12"/>
          <p:cNvSpPr>
            <a:spLocks noChangeArrowheads="1"/>
          </p:cNvSpPr>
          <p:nvPr/>
        </p:nvSpPr>
        <p:spPr bwMode="auto">
          <a:xfrm>
            <a:off x="1406525" y="3604518"/>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Smaller Networks: Layer 2/2+ Managed</a:t>
            </a:r>
            <a:endParaRPr lang="en-US" sz="2000" dirty="0">
              <a:solidFill>
                <a:srgbClr val="525252"/>
              </a:solidFill>
            </a:endParaRPr>
          </a:p>
        </p:txBody>
      </p:sp>
      <p:grpSp>
        <p:nvGrpSpPr>
          <p:cNvPr id="9" name="Group 19"/>
          <p:cNvGrpSpPr>
            <a:grpSpLocks/>
          </p:cNvGrpSpPr>
          <p:nvPr/>
        </p:nvGrpSpPr>
        <p:grpSpPr bwMode="auto">
          <a:xfrm>
            <a:off x="574675" y="1170881"/>
            <a:ext cx="560388" cy="550862"/>
            <a:chOff x="-638893" y="3709714"/>
            <a:chExt cx="563714" cy="553737"/>
          </a:xfrm>
        </p:grpSpPr>
        <p:grpSp>
          <p:nvGrpSpPr>
            <p:cNvPr id="10" name="Group 49"/>
            <p:cNvGrpSpPr>
              <a:grpSpLocks/>
            </p:cNvGrpSpPr>
            <p:nvPr/>
          </p:nvGrpSpPr>
          <p:grpSpPr bwMode="auto">
            <a:xfrm>
              <a:off x="-638893" y="3709714"/>
              <a:ext cx="563714" cy="553737"/>
              <a:chOff x="-2910493" y="1563437"/>
              <a:chExt cx="4305300" cy="4229100"/>
            </a:xfrm>
          </p:grpSpPr>
          <p:sp>
            <p:nvSpPr>
              <p:cNvPr id="23" name="Oval 22"/>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24" name="Oval 23"/>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22" name="TextBox 21"/>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1</a:t>
              </a:r>
            </a:p>
          </p:txBody>
        </p:sp>
      </p:grpSp>
      <p:grpSp>
        <p:nvGrpSpPr>
          <p:cNvPr id="11" name="Group 24"/>
          <p:cNvGrpSpPr>
            <a:grpSpLocks/>
          </p:cNvGrpSpPr>
          <p:nvPr/>
        </p:nvGrpSpPr>
        <p:grpSpPr bwMode="auto">
          <a:xfrm>
            <a:off x="574675" y="1961456"/>
            <a:ext cx="560388" cy="550862"/>
            <a:chOff x="-638893" y="3709714"/>
            <a:chExt cx="563714" cy="553737"/>
          </a:xfrm>
        </p:grpSpPr>
        <p:grpSp>
          <p:nvGrpSpPr>
            <p:cNvPr id="12" name="Group 49"/>
            <p:cNvGrpSpPr>
              <a:grpSpLocks/>
            </p:cNvGrpSpPr>
            <p:nvPr/>
          </p:nvGrpSpPr>
          <p:grpSpPr bwMode="auto">
            <a:xfrm>
              <a:off x="-638893" y="3709714"/>
              <a:ext cx="563714" cy="553737"/>
              <a:chOff x="-2910493" y="1563437"/>
              <a:chExt cx="4305300" cy="4229100"/>
            </a:xfrm>
          </p:grpSpPr>
          <p:sp>
            <p:nvSpPr>
              <p:cNvPr id="28" name="Oval 27"/>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29" name="Oval 28"/>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27" name="TextBox 26"/>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2</a:t>
              </a:r>
            </a:p>
          </p:txBody>
        </p:sp>
      </p:grpSp>
      <p:grpSp>
        <p:nvGrpSpPr>
          <p:cNvPr id="13" name="Group 29"/>
          <p:cNvGrpSpPr>
            <a:grpSpLocks/>
          </p:cNvGrpSpPr>
          <p:nvPr/>
        </p:nvGrpSpPr>
        <p:grpSpPr bwMode="auto">
          <a:xfrm>
            <a:off x="574675" y="2742506"/>
            <a:ext cx="560388" cy="550862"/>
            <a:chOff x="-638893" y="3709714"/>
            <a:chExt cx="563714" cy="553737"/>
          </a:xfrm>
        </p:grpSpPr>
        <p:grpSp>
          <p:nvGrpSpPr>
            <p:cNvPr id="14" name="Group 49"/>
            <p:cNvGrpSpPr>
              <a:grpSpLocks/>
            </p:cNvGrpSpPr>
            <p:nvPr/>
          </p:nvGrpSpPr>
          <p:grpSpPr bwMode="auto">
            <a:xfrm>
              <a:off x="-638893" y="3709714"/>
              <a:ext cx="563714" cy="553737"/>
              <a:chOff x="-2910493" y="1563437"/>
              <a:chExt cx="4305300" cy="4229100"/>
            </a:xfrm>
          </p:grpSpPr>
          <p:sp>
            <p:nvSpPr>
              <p:cNvPr id="33" name="Oval 32"/>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34" name="Oval 33"/>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32" name="TextBox 31"/>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3</a:t>
              </a:r>
            </a:p>
          </p:txBody>
        </p:sp>
      </p:grpSp>
      <p:grpSp>
        <p:nvGrpSpPr>
          <p:cNvPr id="15" name="Group 34"/>
          <p:cNvGrpSpPr>
            <a:grpSpLocks/>
          </p:cNvGrpSpPr>
          <p:nvPr/>
        </p:nvGrpSpPr>
        <p:grpSpPr bwMode="auto">
          <a:xfrm>
            <a:off x="574675" y="3529906"/>
            <a:ext cx="560388" cy="550862"/>
            <a:chOff x="-638893" y="3709714"/>
            <a:chExt cx="563714" cy="553737"/>
          </a:xfrm>
        </p:grpSpPr>
        <p:grpSp>
          <p:nvGrpSpPr>
            <p:cNvPr id="16" name="Group 49"/>
            <p:cNvGrpSpPr>
              <a:grpSpLocks/>
            </p:cNvGrpSpPr>
            <p:nvPr/>
          </p:nvGrpSpPr>
          <p:grpSpPr bwMode="auto">
            <a:xfrm>
              <a:off x="-638893" y="3709714"/>
              <a:ext cx="563714" cy="553737"/>
              <a:chOff x="-2910493" y="1563437"/>
              <a:chExt cx="4305300" cy="4229100"/>
            </a:xfrm>
          </p:grpSpPr>
          <p:sp>
            <p:nvSpPr>
              <p:cNvPr id="38" name="Oval 37"/>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39" name="Oval 38"/>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37" name="TextBox 36"/>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4</a:t>
              </a:r>
            </a:p>
          </p:txBody>
        </p:sp>
      </p:grpSp>
      <p:grpSp>
        <p:nvGrpSpPr>
          <p:cNvPr id="17" name="Group 52"/>
          <p:cNvGrpSpPr>
            <a:grpSpLocks/>
          </p:cNvGrpSpPr>
          <p:nvPr/>
        </p:nvGrpSpPr>
        <p:grpSpPr bwMode="auto">
          <a:xfrm>
            <a:off x="439738" y="4250631"/>
            <a:ext cx="8261350" cy="698500"/>
            <a:chOff x="439099" y="4746371"/>
            <a:chExt cx="8261968" cy="698853"/>
          </a:xfrm>
        </p:grpSpPr>
        <p:sp>
          <p:nvSpPr>
            <p:cNvPr id="45" name="Rectangle 44"/>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46" name="Rectangle 45"/>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9712" name="Rectangle 46"/>
          <p:cNvSpPr>
            <a:spLocks noChangeArrowheads="1"/>
          </p:cNvSpPr>
          <p:nvPr/>
        </p:nvSpPr>
        <p:spPr bwMode="auto">
          <a:xfrm>
            <a:off x="1216751" y="4365895"/>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   Larger Networks: Layer 3 &amp; Borderless Networks</a:t>
            </a:r>
            <a:endParaRPr lang="en-US" sz="2000" dirty="0">
              <a:solidFill>
                <a:srgbClr val="525252"/>
              </a:solidFill>
            </a:endParaRPr>
          </a:p>
        </p:txBody>
      </p:sp>
      <p:grpSp>
        <p:nvGrpSpPr>
          <p:cNvPr id="18" name="Group 47"/>
          <p:cNvGrpSpPr>
            <a:grpSpLocks/>
          </p:cNvGrpSpPr>
          <p:nvPr/>
        </p:nvGrpSpPr>
        <p:grpSpPr bwMode="auto">
          <a:xfrm>
            <a:off x="574675" y="4320481"/>
            <a:ext cx="560388" cy="549275"/>
            <a:chOff x="-638893" y="3709714"/>
            <a:chExt cx="563714" cy="553737"/>
          </a:xfrm>
        </p:grpSpPr>
        <p:grpSp>
          <p:nvGrpSpPr>
            <p:cNvPr id="19" name="Group 49"/>
            <p:cNvGrpSpPr>
              <a:grpSpLocks/>
            </p:cNvGrpSpPr>
            <p:nvPr/>
          </p:nvGrpSpPr>
          <p:grpSpPr bwMode="auto">
            <a:xfrm>
              <a:off x="-638893" y="3709714"/>
              <a:ext cx="563714" cy="553737"/>
              <a:chOff x="-2910493" y="1563437"/>
              <a:chExt cx="4305300" cy="4229100"/>
            </a:xfrm>
          </p:grpSpPr>
          <p:sp>
            <p:nvSpPr>
              <p:cNvPr id="51" name="Oval 50"/>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52" name="Oval 51"/>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50" name="TextBox 49"/>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5</a:t>
              </a:r>
            </a:p>
          </p:txBody>
        </p:sp>
      </p:grpSp>
      <p:sp>
        <p:nvSpPr>
          <p:cNvPr id="89" name="Rectangle 88"/>
          <p:cNvSpPr/>
          <p:nvPr/>
        </p:nvSpPr>
        <p:spPr>
          <a:xfrm>
            <a:off x="431007" y="1057424"/>
            <a:ext cx="8281987" cy="4495801"/>
          </a:xfrm>
          <a:prstGeom prst="rect">
            <a:avLst/>
          </a:prstGeom>
          <a:noFill/>
          <a:ln w="12700">
            <a:gradFill>
              <a:gsLst>
                <a:gs pos="0">
                  <a:srgbClr val="01BBBB">
                    <a:alpha val="0"/>
                  </a:srgbClr>
                </a:gs>
                <a:gs pos="50000">
                  <a:srgbClr val="01BBBB"/>
                </a:gs>
                <a:gs pos="100000">
                  <a:srgbClr val="C00000">
                    <a:alpha val="0"/>
                  </a:srgb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228600" tIns="228600"/>
          <a:lstStyle/>
          <a:p>
            <a:pPr fontAlgn="auto">
              <a:spcBef>
                <a:spcPts val="0"/>
              </a:spcBef>
              <a:spcAft>
                <a:spcPts val="800"/>
              </a:spcAft>
              <a:defRPr/>
            </a:pPr>
            <a:endParaRPr lang="en-US" sz="1400" dirty="0">
              <a:solidFill>
                <a:srgbClr val="525252"/>
              </a:solidFill>
            </a:endParaRPr>
          </a:p>
          <a:p>
            <a:pPr fontAlgn="auto">
              <a:spcBef>
                <a:spcPts val="0"/>
              </a:spcBef>
              <a:spcAft>
                <a:spcPts val="800"/>
              </a:spcAft>
              <a:buFontTx/>
              <a:buChar char="-"/>
              <a:defRPr/>
            </a:pPr>
            <a:endParaRPr lang="en-US" sz="1400" dirty="0">
              <a:solidFill>
                <a:srgbClr val="525252"/>
              </a:solidFill>
            </a:endParaRPr>
          </a:p>
        </p:txBody>
      </p:sp>
      <p:grpSp>
        <p:nvGrpSpPr>
          <p:cNvPr id="20" name="Group 52"/>
          <p:cNvGrpSpPr>
            <a:grpSpLocks/>
          </p:cNvGrpSpPr>
          <p:nvPr/>
        </p:nvGrpSpPr>
        <p:grpSpPr bwMode="auto">
          <a:xfrm>
            <a:off x="446158" y="5030788"/>
            <a:ext cx="8261350" cy="698500"/>
            <a:chOff x="439099" y="4746371"/>
            <a:chExt cx="8261968" cy="698853"/>
          </a:xfrm>
        </p:grpSpPr>
        <p:sp>
          <p:nvSpPr>
            <p:cNvPr id="54" name="Rectangle 53"/>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55" name="Rectangle 54"/>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56" name="Rectangle 46"/>
          <p:cNvSpPr>
            <a:spLocks noChangeArrowheads="1"/>
          </p:cNvSpPr>
          <p:nvPr/>
        </p:nvSpPr>
        <p:spPr bwMode="auto">
          <a:xfrm>
            <a:off x="1310759" y="5116854"/>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  Competitive Positioning</a:t>
            </a:r>
            <a:endParaRPr lang="en-US" sz="2000" dirty="0">
              <a:solidFill>
                <a:srgbClr val="525252"/>
              </a:solidFill>
            </a:endParaRPr>
          </a:p>
        </p:txBody>
      </p:sp>
      <p:grpSp>
        <p:nvGrpSpPr>
          <p:cNvPr id="21" name="Group 47"/>
          <p:cNvGrpSpPr>
            <a:grpSpLocks/>
          </p:cNvGrpSpPr>
          <p:nvPr/>
        </p:nvGrpSpPr>
        <p:grpSpPr bwMode="auto">
          <a:xfrm>
            <a:off x="581095" y="5115237"/>
            <a:ext cx="560388" cy="549275"/>
            <a:chOff x="-638893" y="3709714"/>
            <a:chExt cx="563714" cy="553737"/>
          </a:xfrm>
        </p:grpSpPr>
        <p:grpSp>
          <p:nvGrpSpPr>
            <p:cNvPr id="25" name="Group 49"/>
            <p:cNvGrpSpPr>
              <a:grpSpLocks/>
            </p:cNvGrpSpPr>
            <p:nvPr/>
          </p:nvGrpSpPr>
          <p:grpSpPr bwMode="auto">
            <a:xfrm>
              <a:off x="-638893" y="3709714"/>
              <a:ext cx="563714" cy="553737"/>
              <a:chOff x="-2910493" y="1563437"/>
              <a:chExt cx="4305300" cy="4229100"/>
            </a:xfrm>
          </p:grpSpPr>
          <p:sp>
            <p:nvSpPr>
              <p:cNvPr id="60" name="Oval 59"/>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61" name="Oval 60"/>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59" name="TextBox 58"/>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dirty="0">
                  <a:solidFill>
                    <a:schemeClr val="bg1"/>
                  </a:solidFill>
                  <a:effectLst>
                    <a:outerShdw blurRad="38100" dist="38100" dir="2700000" algn="tl">
                      <a:srgbClr val="C0C0C0"/>
                    </a:outerShdw>
                  </a:effectLst>
                </a:rPr>
                <a:t>6</a:t>
              </a:r>
            </a:p>
          </p:txBody>
        </p:sp>
      </p:grpSp>
      <p:grpSp>
        <p:nvGrpSpPr>
          <p:cNvPr id="26" name="Group 52"/>
          <p:cNvGrpSpPr>
            <a:grpSpLocks/>
          </p:cNvGrpSpPr>
          <p:nvPr/>
        </p:nvGrpSpPr>
        <p:grpSpPr bwMode="auto">
          <a:xfrm>
            <a:off x="437980" y="5781747"/>
            <a:ext cx="8261350" cy="698500"/>
            <a:chOff x="439099" y="4746371"/>
            <a:chExt cx="8261968" cy="698853"/>
          </a:xfrm>
        </p:grpSpPr>
        <p:sp>
          <p:nvSpPr>
            <p:cNvPr id="63" name="Rectangle 62"/>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64" name="Rectangle 63"/>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65" name="Rectangle 46"/>
          <p:cNvSpPr>
            <a:spLocks noChangeArrowheads="1"/>
          </p:cNvSpPr>
          <p:nvPr/>
        </p:nvSpPr>
        <p:spPr bwMode="auto">
          <a:xfrm>
            <a:off x="1492355" y="5897011"/>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Winning with Cisco: Programs &amp; Promotions</a:t>
            </a:r>
            <a:endParaRPr lang="en-US" sz="2000" dirty="0">
              <a:solidFill>
                <a:srgbClr val="525252"/>
              </a:solidFill>
            </a:endParaRPr>
          </a:p>
        </p:txBody>
      </p:sp>
      <p:grpSp>
        <p:nvGrpSpPr>
          <p:cNvPr id="30" name="Group 47"/>
          <p:cNvGrpSpPr>
            <a:grpSpLocks/>
          </p:cNvGrpSpPr>
          <p:nvPr/>
        </p:nvGrpSpPr>
        <p:grpSpPr bwMode="auto">
          <a:xfrm>
            <a:off x="572917" y="5851597"/>
            <a:ext cx="560388" cy="549275"/>
            <a:chOff x="-638893" y="3709714"/>
            <a:chExt cx="563714" cy="553737"/>
          </a:xfrm>
        </p:grpSpPr>
        <p:grpSp>
          <p:nvGrpSpPr>
            <p:cNvPr id="31" name="Group 49"/>
            <p:cNvGrpSpPr>
              <a:grpSpLocks/>
            </p:cNvGrpSpPr>
            <p:nvPr/>
          </p:nvGrpSpPr>
          <p:grpSpPr bwMode="auto">
            <a:xfrm>
              <a:off x="-638893" y="3709714"/>
              <a:ext cx="563714" cy="553737"/>
              <a:chOff x="-2910493" y="1563437"/>
              <a:chExt cx="4305300" cy="4229100"/>
            </a:xfrm>
          </p:grpSpPr>
          <p:sp>
            <p:nvSpPr>
              <p:cNvPr id="69" name="Oval 68"/>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70" name="Oval 69"/>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68" name="TextBox 67"/>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dirty="0">
                  <a:solidFill>
                    <a:schemeClr val="bg1"/>
                  </a:solidFill>
                  <a:effectLst>
                    <a:outerShdw blurRad="38100" dist="38100" dir="2700000" algn="tl">
                      <a:srgbClr val="C0C0C0"/>
                    </a:outerShdw>
                  </a:effectLst>
                </a:rPr>
                <a:t>7</a:t>
              </a:r>
            </a:p>
          </p:txBody>
        </p:sp>
      </p:grpSp>
    </p:spTree>
    <p:extLst>
      <p:ext uri="{BB962C8B-B14F-4D97-AF65-F5344CB8AC3E}">
        <p14:creationId xmlns:p14="http://schemas.microsoft.com/office/powerpoint/2010/main" val="38432570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 name="Title 47"/>
          <p:cNvSpPr>
            <a:spLocks noGrp="1"/>
          </p:cNvSpPr>
          <p:nvPr>
            <p:ph type="title"/>
          </p:nvPr>
        </p:nvSpPr>
        <p:spPr/>
        <p:txBody>
          <a:bodyPr/>
          <a:lstStyle/>
          <a:p>
            <a:r>
              <a:rPr lang="en-US" dirty="0" smtClean="0"/>
              <a:t>Cisco 200 Series Switches</a:t>
            </a:r>
            <a:br>
              <a:rPr lang="en-US" dirty="0" smtClean="0"/>
            </a:br>
            <a:r>
              <a:rPr lang="en-US" sz="2400" dirty="0" smtClean="0"/>
              <a:t>Model Overview</a:t>
            </a:r>
            <a:endParaRPr lang="en-US" sz="2400" dirty="0"/>
          </a:p>
        </p:txBody>
      </p:sp>
      <p:grpSp>
        <p:nvGrpSpPr>
          <p:cNvPr id="2" name="Group 88"/>
          <p:cNvGrpSpPr/>
          <p:nvPr/>
        </p:nvGrpSpPr>
        <p:grpSpPr>
          <a:xfrm>
            <a:off x="565784" y="1658709"/>
            <a:ext cx="3930016" cy="4742091"/>
            <a:chOff x="565784" y="1820634"/>
            <a:chExt cx="3930016" cy="4742091"/>
          </a:xfrm>
        </p:grpSpPr>
        <p:grpSp>
          <p:nvGrpSpPr>
            <p:cNvPr id="3" name="Group 104"/>
            <p:cNvGrpSpPr/>
            <p:nvPr/>
          </p:nvGrpSpPr>
          <p:grpSpPr>
            <a:xfrm>
              <a:off x="565784" y="1820634"/>
              <a:ext cx="3872866" cy="4742091"/>
              <a:chOff x="565784" y="1820634"/>
              <a:chExt cx="3872866" cy="4742091"/>
            </a:xfrm>
          </p:grpSpPr>
          <p:grpSp>
            <p:nvGrpSpPr>
              <p:cNvPr id="4" name="Group 103"/>
              <p:cNvGrpSpPr/>
              <p:nvPr/>
            </p:nvGrpSpPr>
            <p:grpSpPr>
              <a:xfrm>
                <a:off x="609599" y="2114550"/>
                <a:ext cx="3781425" cy="4448175"/>
                <a:chOff x="3743325" y="2790825"/>
                <a:chExt cx="3771900" cy="4448175"/>
              </a:xfrm>
            </p:grpSpPr>
            <p:sp>
              <p:nvSpPr>
                <p:cNvPr id="98" name="Rectangle 97"/>
                <p:cNvSpPr/>
                <p:nvPr/>
              </p:nvSpPr>
              <p:spPr>
                <a:xfrm>
                  <a:off x="3743325" y="2790825"/>
                  <a:ext cx="3771900" cy="4448175"/>
                </a:xfrm>
                <a:prstGeom prst="rect">
                  <a:avLst/>
                </a:prstGeom>
                <a:gradFill>
                  <a:gsLst>
                    <a:gs pos="39000">
                      <a:schemeClr val="bg1">
                        <a:alpha val="0"/>
                      </a:schemeClr>
                    </a:gs>
                    <a:gs pos="100000">
                      <a:schemeClr val="bg1">
                        <a:lumMod val="85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00" name="Rectangle 99"/>
                <p:cNvSpPr/>
                <p:nvPr/>
              </p:nvSpPr>
              <p:spPr>
                <a:xfrm>
                  <a:off x="3838575" y="2790825"/>
                  <a:ext cx="3590925" cy="4448175"/>
                </a:xfrm>
                <a:prstGeom prst="rect">
                  <a:avLst/>
                </a:prstGeom>
                <a:gradFill>
                  <a:gsLst>
                    <a:gs pos="3900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93" name="Rectangle 29"/>
              <p:cNvSpPr>
                <a:spLocks noChangeArrowheads="1"/>
              </p:cNvSpPr>
              <p:nvPr/>
            </p:nvSpPr>
            <p:spPr bwMode="auto">
              <a:xfrm>
                <a:off x="565784" y="2151570"/>
                <a:ext cx="3872866"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60" name="Rectangle 60"/>
              <p:cNvSpPr>
                <a:spLocks noChangeArrowheads="1"/>
              </p:cNvSpPr>
              <p:nvPr/>
            </p:nvSpPr>
            <p:spPr bwMode="auto">
              <a:xfrm>
                <a:off x="609139" y="1820634"/>
                <a:ext cx="3779505" cy="375559"/>
              </a:xfrm>
              <a:prstGeom prst="rect">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dirty="0">
                  <a:effectLst>
                    <a:outerShdw blurRad="88900" algn="ctr" rotWithShape="0">
                      <a:prstClr val="black">
                        <a:alpha val="40000"/>
                      </a:prstClr>
                    </a:outerShdw>
                  </a:effectLst>
                </a:endParaRPr>
              </a:p>
            </p:txBody>
          </p:sp>
        </p:grpSp>
        <p:cxnSp>
          <p:nvCxnSpPr>
            <p:cNvPr id="71" name="Straight Connector 70"/>
            <p:cNvCxnSpPr/>
            <p:nvPr/>
          </p:nvCxnSpPr>
          <p:spPr bwMode="auto">
            <a:xfrm rot="5400000">
              <a:off x="2126030" y="3536894"/>
              <a:ext cx="668516"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16" name="Rectangle 21"/>
            <p:cNvSpPr>
              <a:spLocks noChangeAspect="1" noChangeArrowheads="1"/>
            </p:cNvSpPr>
            <p:nvPr/>
          </p:nvSpPr>
          <p:spPr bwMode="auto">
            <a:xfrm>
              <a:off x="2621274" y="2344637"/>
              <a:ext cx="1809755" cy="641454"/>
            </a:xfrm>
            <a:prstGeom prst="rect">
              <a:avLst/>
            </a:prstGeom>
            <a:noFill/>
            <a:ln w="9525">
              <a:noFill/>
              <a:miter lim="800000"/>
              <a:headEnd/>
              <a:tailEnd/>
            </a:ln>
          </p:spPr>
          <p:txBody>
            <a:bodyPr wrap="none" lIns="0" tIns="0" rIns="0" bIns="0">
              <a:noAutofit/>
            </a:bodyPr>
            <a:lstStyle/>
            <a:p>
              <a:pPr algn="l" defTabSz="538163">
                <a:spcBef>
                  <a:spcPts val="300"/>
                </a:spcBef>
              </a:pPr>
              <a:r>
                <a:rPr lang="en-US" sz="1400" dirty="0" smtClean="0">
                  <a:solidFill>
                    <a:schemeClr val="tx2">
                      <a:lumMod val="75000"/>
                    </a:schemeClr>
                  </a:solidFill>
                </a:rPr>
                <a:t>SF200-24</a:t>
              </a:r>
            </a:p>
            <a:p>
              <a:pPr algn="l" defTabSz="538163">
                <a:spcBef>
                  <a:spcPts val="300"/>
                </a:spcBef>
              </a:pPr>
              <a:r>
                <a:rPr lang="en-US" sz="1000" dirty="0" smtClean="0">
                  <a:solidFill>
                    <a:srgbClr val="435153"/>
                  </a:solidFill>
                </a:rPr>
                <a:t>24 10/100 Ports</a:t>
              </a:r>
            </a:p>
            <a:p>
              <a:pPr algn="l" defTabSz="538163">
                <a:spcBef>
                  <a:spcPts val="300"/>
                </a:spcBef>
              </a:pPr>
              <a:r>
                <a:rPr lang="en-US" sz="1000" dirty="0" smtClean="0">
                  <a:solidFill>
                    <a:srgbClr val="435153"/>
                  </a:solidFill>
                </a:rPr>
                <a:t>2 Combo Mini-GBIC Ports</a:t>
              </a:r>
            </a:p>
          </p:txBody>
        </p:sp>
        <p:cxnSp>
          <p:nvCxnSpPr>
            <p:cNvPr id="317" name="Straight Connector 316"/>
            <p:cNvCxnSpPr/>
            <p:nvPr/>
          </p:nvCxnSpPr>
          <p:spPr bwMode="auto">
            <a:xfrm rot="5400000">
              <a:off x="2126030" y="2676923"/>
              <a:ext cx="668516"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51" name="Rectangle 21"/>
            <p:cNvSpPr>
              <a:spLocks noChangeAspect="1" noChangeArrowheads="1"/>
            </p:cNvSpPr>
            <p:nvPr/>
          </p:nvSpPr>
          <p:spPr bwMode="auto">
            <a:xfrm>
              <a:off x="2621275" y="3257890"/>
              <a:ext cx="1104470" cy="647016"/>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a:solidFill>
                    <a:schemeClr val="tx2">
                      <a:lumMod val="75000"/>
                    </a:schemeClr>
                  </a:solidFill>
                </a:rPr>
                <a:t>SF200-24P</a:t>
              </a:r>
            </a:p>
            <a:p>
              <a:pPr defTabSz="538163">
                <a:spcBef>
                  <a:spcPts val="300"/>
                </a:spcBef>
              </a:pPr>
              <a:r>
                <a:rPr lang="en-US" sz="1000" dirty="0" smtClean="0">
                  <a:solidFill>
                    <a:srgbClr val="435153"/>
                  </a:solidFill>
                </a:rPr>
                <a:t>24 10/100 PoE Ports</a:t>
              </a:r>
            </a:p>
            <a:p>
              <a:pPr defTabSz="538163">
                <a:spcBef>
                  <a:spcPts val="300"/>
                </a:spcBef>
              </a:pPr>
              <a:r>
                <a:rPr lang="en-US" sz="1000" dirty="0" smtClean="0">
                  <a:solidFill>
                    <a:srgbClr val="435153"/>
                  </a:solidFill>
                </a:rPr>
                <a:t>2 Combo Mini-GBIC Ports</a:t>
              </a:r>
            </a:p>
          </p:txBody>
        </p:sp>
        <p:sp>
          <p:nvSpPr>
            <p:cNvPr id="57" name="Rectangle 56"/>
            <p:cNvSpPr/>
            <p:nvPr/>
          </p:nvSpPr>
          <p:spPr>
            <a:xfrm>
              <a:off x="619125" y="1831908"/>
              <a:ext cx="3790950" cy="338554"/>
            </a:xfrm>
            <a:prstGeom prst="rect">
              <a:avLst/>
            </a:prstGeom>
          </p:spPr>
          <p:txBody>
            <a:bodyPr wrap="square">
              <a:spAutoFit/>
            </a:bodyPr>
            <a:lstStyle/>
            <a:p>
              <a:pPr algn="ctr"/>
              <a:r>
                <a:rPr lang="en-US" sz="1600" b="1" dirty="0">
                  <a:solidFill>
                    <a:schemeClr val="lt1"/>
                  </a:solidFill>
                  <a:effectLst>
                    <a:outerShdw blurRad="88900" algn="ctr" rotWithShape="0">
                      <a:prstClr val="black">
                        <a:alpha val="40000"/>
                      </a:prstClr>
                    </a:outerShdw>
                  </a:effectLst>
                </a:rPr>
                <a:t>Fast Ethernet </a:t>
              </a:r>
            </a:p>
          </p:txBody>
        </p:sp>
        <p:pic>
          <p:nvPicPr>
            <p:cNvPr id="61" name="Picture 60" descr="SF200-48 front LR.png"/>
            <p:cNvPicPr>
              <a:picLocks noChangeAspect="1"/>
            </p:cNvPicPr>
            <p:nvPr/>
          </p:nvPicPr>
          <p:blipFill>
            <a:blip r:embed="rId3" cstate="print"/>
            <a:stretch>
              <a:fillRect/>
            </a:stretch>
          </p:blipFill>
          <p:spPr>
            <a:xfrm>
              <a:off x="834443" y="4298930"/>
              <a:ext cx="1457337" cy="215920"/>
            </a:xfrm>
            <a:prstGeom prst="rect">
              <a:avLst/>
            </a:prstGeom>
            <a:effectLst>
              <a:reflection blurRad="6350" stA="52000" endA="300" endPos="35000" dir="5400000" sy="-100000" algn="bl" rotWithShape="0"/>
            </a:effectLst>
          </p:spPr>
        </p:pic>
        <p:sp>
          <p:nvSpPr>
            <p:cNvPr id="62" name="Rectangle 21"/>
            <p:cNvSpPr>
              <a:spLocks noChangeAspect="1" noChangeArrowheads="1"/>
            </p:cNvSpPr>
            <p:nvPr/>
          </p:nvSpPr>
          <p:spPr bwMode="auto">
            <a:xfrm>
              <a:off x="2686045" y="4096001"/>
              <a:ext cx="1809755" cy="625929"/>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a:solidFill>
                    <a:schemeClr val="tx2">
                      <a:lumMod val="75000"/>
                    </a:schemeClr>
                  </a:solidFill>
                </a:rPr>
                <a:t>SF200-48</a:t>
              </a:r>
            </a:p>
            <a:p>
              <a:pPr algn="l" defTabSz="538163">
                <a:spcBef>
                  <a:spcPts val="300"/>
                </a:spcBef>
              </a:pPr>
              <a:r>
                <a:rPr lang="en-US" sz="1000" dirty="0" smtClean="0">
                  <a:solidFill>
                    <a:srgbClr val="435153"/>
                  </a:solidFill>
                </a:rPr>
                <a:t>48 10/100 Ports</a:t>
              </a:r>
            </a:p>
            <a:p>
              <a:pPr algn="l" defTabSz="538163">
                <a:spcBef>
                  <a:spcPts val="300"/>
                </a:spcBef>
              </a:pPr>
              <a:r>
                <a:rPr lang="en-US" sz="1000" dirty="0" smtClean="0">
                  <a:solidFill>
                    <a:srgbClr val="435153"/>
                  </a:solidFill>
                </a:rPr>
                <a:t>2 Combo Mini-GBIC Ports</a:t>
              </a:r>
            </a:p>
          </p:txBody>
        </p:sp>
        <p:pic>
          <p:nvPicPr>
            <p:cNvPr id="64" name="Picture 63" descr="SF200-48P front LR.png"/>
            <p:cNvPicPr>
              <a:picLocks noChangeAspect="1"/>
            </p:cNvPicPr>
            <p:nvPr/>
          </p:nvPicPr>
          <p:blipFill>
            <a:blip r:embed="rId4" cstate="print"/>
            <a:stretch>
              <a:fillRect/>
            </a:stretch>
          </p:blipFill>
          <p:spPr>
            <a:xfrm>
              <a:off x="860923" y="5178681"/>
              <a:ext cx="1403643" cy="250569"/>
            </a:xfrm>
            <a:prstGeom prst="rect">
              <a:avLst/>
            </a:prstGeom>
            <a:effectLst>
              <a:reflection blurRad="6350" stA="52000" endA="300" endPos="35000" dir="5400000" sy="-100000" algn="bl" rotWithShape="0"/>
            </a:effectLst>
          </p:spPr>
        </p:pic>
        <p:sp>
          <p:nvSpPr>
            <p:cNvPr id="66" name="Rectangle 21"/>
            <p:cNvSpPr>
              <a:spLocks noChangeAspect="1" noChangeArrowheads="1"/>
            </p:cNvSpPr>
            <p:nvPr/>
          </p:nvSpPr>
          <p:spPr bwMode="auto">
            <a:xfrm>
              <a:off x="2667000" y="4989016"/>
              <a:ext cx="1809755" cy="677636"/>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SF200-48P</a:t>
              </a:r>
            </a:p>
            <a:p>
              <a:pPr algn="l" defTabSz="538163">
                <a:spcBef>
                  <a:spcPts val="300"/>
                </a:spcBef>
              </a:pPr>
              <a:r>
                <a:rPr lang="en-US" sz="1000" dirty="0" smtClean="0">
                  <a:solidFill>
                    <a:srgbClr val="435153"/>
                  </a:solidFill>
                </a:rPr>
                <a:t>48 10/100 PoE Ports</a:t>
              </a:r>
            </a:p>
            <a:p>
              <a:pPr algn="l" defTabSz="538163">
                <a:spcBef>
                  <a:spcPts val="300"/>
                </a:spcBef>
              </a:pPr>
              <a:r>
                <a:rPr lang="en-US" sz="1000" dirty="0" smtClean="0">
                  <a:solidFill>
                    <a:srgbClr val="435153"/>
                  </a:solidFill>
                </a:rPr>
                <a:t>2 Combo Mini-GBIC Ports</a:t>
              </a:r>
            </a:p>
          </p:txBody>
        </p:sp>
        <p:pic>
          <p:nvPicPr>
            <p:cNvPr id="53" name="Picture 52" descr="SF200-24 front LR.png"/>
            <p:cNvPicPr>
              <a:picLocks noChangeAspect="1"/>
            </p:cNvPicPr>
            <p:nvPr/>
          </p:nvPicPr>
          <p:blipFill>
            <a:blip r:embed="rId5" cstate="print"/>
            <a:stretch>
              <a:fillRect/>
            </a:stretch>
          </p:blipFill>
          <p:spPr>
            <a:xfrm>
              <a:off x="833846" y="2558495"/>
              <a:ext cx="1452153" cy="308530"/>
            </a:xfrm>
            <a:prstGeom prst="rect">
              <a:avLst/>
            </a:prstGeom>
            <a:effectLst>
              <a:reflection blurRad="6350" stA="52000" endA="300" endPos="35000" dir="5400000" sy="-100000" algn="bl" rotWithShape="0"/>
            </a:effectLst>
          </p:spPr>
        </p:pic>
        <p:pic>
          <p:nvPicPr>
            <p:cNvPr id="54" name="Picture 53" descr="SF200-24P front LRpng.png"/>
            <p:cNvPicPr>
              <a:picLocks noChangeAspect="1"/>
            </p:cNvPicPr>
            <p:nvPr/>
          </p:nvPicPr>
          <p:blipFill>
            <a:blip r:embed="rId6" cstate="print"/>
            <a:srcRect b="178"/>
            <a:stretch>
              <a:fillRect/>
            </a:stretch>
          </p:blipFill>
          <p:spPr>
            <a:xfrm>
              <a:off x="837890" y="3383038"/>
              <a:ext cx="1443004" cy="284087"/>
            </a:xfrm>
            <a:prstGeom prst="rect">
              <a:avLst/>
            </a:prstGeom>
            <a:effectLst>
              <a:reflection blurRad="6350" stA="52000" endA="300" endPos="35000" dir="5400000" sy="-100000" algn="bl" rotWithShape="0"/>
            </a:effectLst>
          </p:spPr>
        </p:pic>
        <p:cxnSp>
          <p:nvCxnSpPr>
            <p:cNvPr id="72" name="Straight Connector 71"/>
            <p:cNvCxnSpPr/>
            <p:nvPr/>
          </p:nvCxnSpPr>
          <p:spPr bwMode="auto">
            <a:xfrm rot="5400000">
              <a:off x="2126030" y="4402036"/>
              <a:ext cx="668516"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73" name="Straight Connector 72"/>
            <p:cNvCxnSpPr/>
            <p:nvPr/>
          </p:nvCxnSpPr>
          <p:spPr bwMode="auto">
            <a:xfrm rot="5400000">
              <a:off x="2126030" y="5312594"/>
              <a:ext cx="668516"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56" name="Oval 44"/>
            <p:cNvSpPr>
              <a:spLocks noChangeArrowheads="1"/>
            </p:cNvSpPr>
            <p:nvPr/>
          </p:nvSpPr>
          <p:spPr bwMode="auto">
            <a:xfrm>
              <a:off x="2418224" y="2535380"/>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58" name="Oval 44"/>
            <p:cNvSpPr>
              <a:spLocks noChangeArrowheads="1"/>
            </p:cNvSpPr>
            <p:nvPr/>
          </p:nvSpPr>
          <p:spPr bwMode="auto">
            <a:xfrm>
              <a:off x="2418224" y="3452557"/>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63" name="Oval 44"/>
            <p:cNvSpPr>
              <a:spLocks noChangeArrowheads="1"/>
            </p:cNvSpPr>
            <p:nvPr/>
          </p:nvSpPr>
          <p:spPr bwMode="auto">
            <a:xfrm>
              <a:off x="2418224" y="4305994"/>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67" name="Oval 44"/>
            <p:cNvSpPr>
              <a:spLocks noChangeArrowheads="1"/>
            </p:cNvSpPr>
            <p:nvPr/>
          </p:nvSpPr>
          <p:spPr bwMode="auto">
            <a:xfrm>
              <a:off x="2418224" y="5194182"/>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5" name="Group 89"/>
          <p:cNvGrpSpPr/>
          <p:nvPr/>
        </p:nvGrpSpPr>
        <p:grpSpPr>
          <a:xfrm>
            <a:off x="4737734" y="1658709"/>
            <a:ext cx="4272916" cy="4742091"/>
            <a:chOff x="4737734" y="1820634"/>
            <a:chExt cx="4272916" cy="4742091"/>
          </a:xfrm>
        </p:grpSpPr>
        <p:grpSp>
          <p:nvGrpSpPr>
            <p:cNvPr id="6" name="Group 116"/>
            <p:cNvGrpSpPr/>
            <p:nvPr/>
          </p:nvGrpSpPr>
          <p:grpSpPr>
            <a:xfrm>
              <a:off x="4737734" y="1820634"/>
              <a:ext cx="3872866" cy="4742091"/>
              <a:chOff x="565784" y="1820634"/>
              <a:chExt cx="3872866" cy="4742091"/>
            </a:xfrm>
          </p:grpSpPr>
          <p:grpSp>
            <p:nvGrpSpPr>
              <p:cNvPr id="7" name="Group 117"/>
              <p:cNvGrpSpPr/>
              <p:nvPr/>
            </p:nvGrpSpPr>
            <p:grpSpPr>
              <a:xfrm>
                <a:off x="609599" y="2114550"/>
                <a:ext cx="3781425" cy="4448175"/>
                <a:chOff x="3743325" y="2790825"/>
                <a:chExt cx="3771900" cy="4448175"/>
              </a:xfrm>
            </p:grpSpPr>
            <p:sp>
              <p:nvSpPr>
                <p:cNvPr id="126" name="Rectangle 125"/>
                <p:cNvSpPr/>
                <p:nvPr/>
              </p:nvSpPr>
              <p:spPr>
                <a:xfrm>
                  <a:off x="3743325" y="2790825"/>
                  <a:ext cx="3771900" cy="4448175"/>
                </a:xfrm>
                <a:prstGeom prst="rect">
                  <a:avLst/>
                </a:prstGeom>
                <a:gradFill>
                  <a:gsLst>
                    <a:gs pos="39000">
                      <a:schemeClr val="bg1">
                        <a:alpha val="0"/>
                      </a:schemeClr>
                    </a:gs>
                    <a:gs pos="100000">
                      <a:schemeClr val="bg1">
                        <a:lumMod val="85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27" name="Rectangle 126"/>
                <p:cNvSpPr/>
                <p:nvPr/>
              </p:nvSpPr>
              <p:spPr>
                <a:xfrm>
                  <a:off x="3838575" y="2790825"/>
                  <a:ext cx="3590925" cy="4448175"/>
                </a:xfrm>
                <a:prstGeom prst="rect">
                  <a:avLst/>
                </a:prstGeom>
                <a:gradFill>
                  <a:gsLst>
                    <a:gs pos="3900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23" name="Rectangle 29"/>
              <p:cNvSpPr>
                <a:spLocks noChangeArrowheads="1"/>
              </p:cNvSpPr>
              <p:nvPr/>
            </p:nvSpPr>
            <p:spPr bwMode="auto">
              <a:xfrm>
                <a:off x="565784" y="2151570"/>
                <a:ext cx="3872866"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25" name="Rectangle 60"/>
              <p:cNvSpPr>
                <a:spLocks noChangeArrowheads="1"/>
              </p:cNvSpPr>
              <p:nvPr/>
            </p:nvSpPr>
            <p:spPr bwMode="auto">
              <a:xfrm>
                <a:off x="609140" y="1820634"/>
                <a:ext cx="3779504" cy="375559"/>
              </a:xfrm>
              <a:prstGeom prst="rect">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dirty="0">
                  <a:effectLst>
                    <a:outerShdw blurRad="88900" algn="ctr" rotWithShape="0">
                      <a:prstClr val="black">
                        <a:alpha val="40000"/>
                      </a:prstClr>
                    </a:outerShdw>
                  </a:effectLst>
                </a:endParaRPr>
              </a:p>
            </p:txBody>
          </p:sp>
        </p:grpSp>
        <p:cxnSp>
          <p:nvCxnSpPr>
            <p:cNvPr id="82" name="Straight Connector 81"/>
            <p:cNvCxnSpPr/>
            <p:nvPr/>
          </p:nvCxnSpPr>
          <p:spPr bwMode="auto">
            <a:xfrm rot="5400000">
              <a:off x="6330014" y="5820844"/>
              <a:ext cx="673097"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78" name="Straight Connector 77"/>
            <p:cNvCxnSpPr/>
            <p:nvPr/>
          </p:nvCxnSpPr>
          <p:spPr bwMode="auto">
            <a:xfrm rot="5400000">
              <a:off x="6330014" y="5041817"/>
              <a:ext cx="673097"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p:cNvCxnSpPr/>
            <p:nvPr/>
          </p:nvCxnSpPr>
          <p:spPr bwMode="auto">
            <a:xfrm rot="5400000">
              <a:off x="6330014" y="4250582"/>
              <a:ext cx="673097"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115" name="Rectangle 21"/>
            <p:cNvSpPr>
              <a:spLocks noChangeAspect="1" noChangeArrowheads="1"/>
            </p:cNvSpPr>
            <p:nvPr/>
          </p:nvSpPr>
          <p:spPr bwMode="auto">
            <a:xfrm>
              <a:off x="6836734" y="2348316"/>
              <a:ext cx="2173916" cy="666750"/>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SG200-18</a:t>
              </a:r>
            </a:p>
            <a:p>
              <a:pPr defTabSz="538163">
                <a:spcBef>
                  <a:spcPts val="300"/>
                </a:spcBef>
              </a:pPr>
              <a:r>
                <a:rPr lang="en-US" sz="1000" dirty="0" smtClean="0">
                  <a:solidFill>
                    <a:srgbClr val="435153"/>
                  </a:solidFill>
                </a:rPr>
                <a:t>16 10/100/1000 Ports</a:t>
              </a:r>
            </a:p>
            <a:p>
              <a:pPr defTabSz="538163">
                <a:spcBef>
                  <a:spcPts val="300"/>
                </a:spcBef>
              </a:pPr>
              <a:r>
                <a:rPr lang="en-US" sz="1000" dirty="0" smtClean="0">
                  <a:solidFill>
                    <a:srgbClr val="435153"/>
                  </a:solidFill>
                </a:rPr>
                <a:t>2 Combo Mini-GBIC Ports</a:t>
              </a:r>
            </a:p>
          </p:txBody>
        </p:sp>
        <p:sp>
          <p:nvSpPr>
            <p:cNvPr id="120" name="Rectangle 21"/>
            <p:cNvSpPr>
              <a:spLocks noChangeAspect="1" noChangeArrowheads="1"/>
            </p:cNvSpPr>
            <p:nvPr/>
          </p:nvSpPr>
          <p:spPr bwMode="auto">
            <a:xfrm>
              <a:off x="6836734" y="3107928"/>
              <a:ext cx="1954460" cy="771688"/>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SG200-26</a:t>
              </a:r>
            </a:p>
            <a:p>
              <a:pPr defTabSz="538163">
                <a:spcBef>
                  <a:spcPts val="300"/>
                </a:spcBef>
              </a:pPr>
              <a:r>
                <a:rPr lang="en-US" sz="1000" dirty="0" smtClean="0">
                  <a:solidFill>
                    <a:srgbClr val="435153"/>
                  </a:solidFill>
                </a:rPr>
                <a:t>24 10/100/1000 Ports</a:t>
              </a:r>
            </a:p>
            <a:p>
              <a:pPr defTabSz="538163">
                <a:spcBef>
                  <a:spcPts val="300"/>
                </a:spcBef>
              </a:pPr>
              <a:r>
                <a:rPr lang="en-US" sz="1000" dirty="0" smtClean="0">
                  <a:solidFill>
                    <a:srgbClr val="435153"/>
                  </a:solidFill>
                </a:rPr>
                <a:t>2 Combo Mini-GBIC Ports</a:t>
              </a:r>
            </a:p>
          </p:txBody>
        </p:sp>
        <p:cxnSp>
          <p:nvCxnSpPr>
            <p:cNvPr id="121" name="Straight Connector 120"/>
            <p:cNvCxnSpPr/>
            <p:nvPr/>
          </p:nvCxnSpPr>
          <p:spPr bwMode="auto">
            <a:xfrm rot="5400000">
              <a:off x="6330014" y="3445041"/>
              <a:ext cx="673097"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5" name="Rectangle 64"/>
            <p:cNvSpPr/>
            <p:nvPr/>
          </p:nvSpPr>
          <p:spPr>
            <a:xfrm>
              <a:off x="5770723" y="1831908"/>
              <a:ext cx="1782860" cy="338554"/>
            </a:xfrm>
            <a:prstGeom prst="rect">
              <a:avLst/>
            </a:prstGeom>
          </p:spPr>
          <p:txBody>
            <a:bodyPr wrap="none">
              <a:spAutoFit/>
            </a:bodyPr>
            <a:lstStyle/>
            <a:p>
              <a:pPr algn="ctr"/>
              <a:r>
                <a:rPr lang="en-US" sz="1600" b="1" dirty="0">
                  <a:solidFill>
                    <a:schemeClr val="lt1"/>
                  </a:solidFill>
                  <a:effectLst>
                    <a:outerShdw blurRad="88900" algn="ctr" rotWithShape="0">
                      <a:prstClr val="black">
                        <a:alpha val="40000"/>
                      </a:prstClr>
                    </a:outerShdw>
                  </a:effectLst>
                </a:rPr>
                <a:t>Gigabit Ethernet</a:t>
              </a:r>
            </a:p>
          </p:txBody>
        </p:sp>
        <p:sp>
          <p:nvSpPr>
            <p:cNvPr id="81" name="Rectangle 21"/>
            <p:cNvSpPr>
              <a:spLocks noChangeAspect="1" noChangeArrowheads="1"/>
            </p:cNvSpPr>
            <p:nvPr/>
          </p:nvSpPr>
          <p:spPr bwMode="auto">
            <a:xfrm>
              <a:off x="6827590" y="3919454"/>
              <a:ext cx="1954460" cy="771688"/>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SG200-26P</a:t>
              </a:r>
            </a:p>
            <a:p>
              <a:pPr defTabSz="538163">
                <a:spcBef>
                  <a:spcPts val="300"/>
                </a:spcBef>
              </a:pPr>
              <a:r>
                <a:rPr lang="en-US" sz="1000" dirty="0" smtClean="0">
                  <a:solidFill>
                    <a:srgbClr val="435153"/>
                  </a:solidFill>
                </a:rPr>
                <a:t>24 10/100/1000 PoE Ports</a:t>
              </a:r>
            </a:p>
            <a:p>
              <a:pPr defTabSz="538163">
                <a:spcBef>
                  <a:spcPts val="300"/>
                </a:spcBef>
              </a:pPr>
              <a:r>
                <a:rPr lang="en-US" sz="1000" dirty="0" smtClean="0">
                  <a:solidFill>
                    <a:srgbClr val="435153"/>
                  </a:solidFill>
                </a:rPr>
                <a:t>2 Combo Mini-GBIC Ports</a:t>
              </a:r>
            </a:p>
          </p:txBody>
        </p:sp>
        <p:sp>
          <p:nvSpPr>
            <p:cNvPr id="47" name="Rectangle 21"/>
            <p:cNvSpPr>
              <a:spLocks noChangeAspect="1" noChangeArrowheads="1"/>
            </p:cNvSpPr>
            <p:nvPr/>
          </p:nvSpPr>
          <p:spPr bwMode="auto">
            <a:xfrm>
              <a:off x="6877050" y="4705268"/>
              <a:ext cx="1954460" cy="771688"/>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SG200-50</a:t>
              </a:r>
            </a:p>
            <a:p>
              <a:pPr defTabSz="538163">
                <a:spcBef>
                  <a:spcPts val="300"/>
                </a:spcBef>
              </a:pPr>
              <a:r>
                <a:rPr lang="en-US" sz="1000" dirty="0" smtClean="0">
                  <a:solidFill>
                    <a:srgbClr val="435153"/>
                  </a:solidFill>
                </a:rPr>
                <a:t>48 10/100/1000 Ports</a:t>
              </a:r>
            </a:p>
            <a:p>
              <a:pPr defTabSz="538163">
                <a:spcBef>
                  <a:spcPts val="300"/>
                </a:spcBef>
              </a:pPr>
              <a:r>
                <a:rPr lang="en-US" sz="1000" dirty="0" smtClean="0">
                  <a:solidFill>
                    <a:srgbClr val="435153"/>
                  </a:solidFill>
                </a:rPr>
                <a:t>2 Combo Mini-GBIC Ports</a:t>
              </a:r>
            </a:p>
          </p:txBody>
        </p:sp>
        <p:sp>
          <p:nvSpPr>
            <p:cNvPr id="49" name="Rectangle 21"/>
            <p:cNvSpPr>
              <a:spLocks noChangeAspect="1" noChangeArrowheads="1"/>
            </p:cNvSpPr>
            <p:nvPr/>
          </p:nvSpPr>
          <p:spPr bwMode="auto">
            <a:xfrm>
              <a:off x="6877050" y="5537939"/>
              <a:ext cx="1954460" cy="653311"/>
            </a:xfrm>
            <a:prstGeom prst="rect">
              <a:avLst/>
            </a:prstGeom>
            <a:noFill/>
            <a:ln w="9525">
              <a:noFill/>
              <a:miter lim="800000"/>
              <a:headEnd/>
              <a:tailEnd/>
            </a:ln>
          </p:spPr>
          <p:txBody>
            <a:bodyPr wrap="none" lIns="0" tIns="0" rIns="0" bIns="0">
              <a:noAutofit/>
            </a:bodyPr>
            <a:lstStyle/>
            <a:p>
              <a:pPr defTabSz="538163">
                <a:spcBef>
                  <a:spcPts val="300"/>
                </a:spcBef>
              </a:pPr>
              <a:r>
                <a:rPr lang="en-US" sz="1400" dirty="0" smtClean="0">
                  <a:solidFill>
                    <a:schemeClr val="tx2">
                      <a:lumMod val="75000"/>
                    </a:schemeClr>
                  </a:solidFill>
                </a:rPr>
                <a:t>SG200-50P</a:t>
              </a:r>
            </a:p>
            <a:p>
              <a:pPr defTabSz="538163">
                <a:spcBef>
                  <a:spcPts val="300"/>
                </a:spcBef>
              </a:pPr>
              <a:r>
                <a:rPr lang="en-US" sz="1000" dirty="0" smtClean="0">
                  <a:solidFill>
                    <a:srgbClr val="435153"/>
                  </a:solidFill>
                </a:rPr>
                <a:t>48 10/100/1000 PoE  Ports</a:t>
              </a:r>
            </a:p>
            <a:p>
              <a:pPr defTabSz="538163">
                <a:spcBef>
                  <a:spcPts val="300"/>
                </a:spcBef>
              </a:pPr>
              <a:r>
                <a:rPr lang="en-US" sz="1000" dirty="0" smtClean="0">
                  <a:solidFill>
                    <a:srgbClr val="435153"/>
                  </a:solidFill>
                </a:rPr>
                <a:t>2 Combo Mini-GBIC Ports</a:t>
              </a:r>
            </a:p>
          </p:txBody>
        </p:sp>
        <p:cxnSp>
          <p:nvCxnSpPr>
            <p:cNvPr id="83" name="Straight Connector 82"/>
            <p:cNvCxnSpPr/>
            <p:nvPr/>
          </p:nvCxnSpPr>
          <p:spPr bwMode="auto">
            <a:xfrm rot="5400000">
              <a:off x="6330014" y="2661271"/>
              <a:ext cx="673097" cy="0"/>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pic>
          <p:nvPicPr>
            <p:cNvPr id="128" name="Picture 127" descr="SG200-18 front LR.png"/>
            <p:cNvPicPr>
              <a:picLocks noChangeAspect="1"/>
            </p:cNvPicPr>
            <p:nvPr/>
          </p:nvPicPr>
          <p:blipFill>
            <a:blip r:embed="rId7" cstate="print"/>
            <a:stretch>
              <a:fillRect/>
            </a:stretch>
          </p:blipFill>
          <p:spPr>
            <a:xfrm>
              <a:off x="5063033" y="2592636"/>
              <a:ext cx="1403931" cy="207714"/>
            </a:xfrm>
            <a:prstGeom prst="rect">
              <a:avLst/>
            </a:prstGeom>
            <a:effectLst>
              <a:reflection blurRad="6350" stA="52000" endA="300" endPos="35000" dir="5400000" sy="-100000" algn="bl" rotWithShape="0"/>
            </a:effectLst>
          </p:spPr>
        </p:pic>
        <p:pic>
          <p:nvPicPr>
            <p:cNvPr id="133" name="Picture 132" descr="SG200-26 front LR.png"/>
            <p:cNvPicPr>
              <a:picLocks noChangeAspect="1"/>
            </p:cNvPicPr>
            <p:nvPr/>
          </p:nvPicPr>
          <p:blipFill>
            <a:blip r:embed="rId8" cstate="print"/>
            <a:stretch>
              <a:fillRect/>
            </a:stretch>
          </p:blipFill>
          <p:spPr>
            <a:xfrm>
              <a:off x="5075311" y="3350562"/>
              <a:ext cx="1371460" cy="183213"/>
            </a:xfrm>
            <a:prstGeom prst="rect">
              <a:avLst/>
            </a:prstGeom>
            <a:effectLst>
              <a:reflection blurRad="6350" stA="52000" endA="300" endPos="35000" dir="5400000" sy="-100000" algn="bl" rotWithShape="0"/>
            </a:effectLst>
          </p:spPr>
        </p:pic>
        <p:pic>
          <p:nvPicPr>
            <p:cNvPr id="134" name="Picture 133" descr="SG200-26P front LR.png"/>
            <p:cNvPicPr>
              <a:picLocks noChangeAspect="1"/>
            </p:cNvPicPr>
            <p:nvPr/>
          </p:nvPicPr>
          <p:blipFill>
            <a:blip r:embed="rId9" cstate="print"/>
            <a:stretch>
              <a:fillRect/>
            </a:stretch>
          </p:blipFill>
          <p:spPr>
            <a:xfrm>
              <a:off x="5073442" y="4086626"/>
              <a:ext cx="1378205" cy="218674"/>
            </a:xfrm>
            <a:prstGeom prst="rect">
              <a:avLst/>
            </a:prstGeom>
            <a:effectLst>
              <a:reflection blurRad="6350" stA="52000" endA="300" endPos="35000" dir="5400000" sy="-100000" algn="bl" rotWithShape="0"/>
            </a:effectLst>
          </p:spPr>
        </p:pic>
        <p:pic>
          <p:nvPicPr>
            <p:cNvPr id="135" name="Picture 134" descr="SG200-50 front LR.png"/>
            <p:cNvPicPr>
              <a:picLocks noChangeAspect="1"/>
            </p:cNvPicPr>
            <p:nvPr/>
          </p:nvPicPr>
          <p:blipFill>
            <a:blip r:embed="rId10" cstate="print"/>
            <a:srcRect b="11178"/>
            <a:stretch>
              <a:fillRect/>
            </a:stretch>
          </p:blipFill>
          <p:spPr>
            <a:xfrm>
              <a:off x="5061080" y="4916678"/>
              <a:ext cx="1392904" cy="226822"/>
            </a:xfrm>
            <a:prstGeom prst="rect">
              <a:avLst/>
            </a:prstGeom>
            <a:effectLst>
              <a:reflection blurRad="6350" stA="52000" endA="300" endPos="35000" dir="5400000" sy="-100000" algn="bl" rotWithShape="0"/>
            </a:effectLst>
          </p:spPr>
        </p:pic>
        <p:pic>
          <p:nvPicPr>
            <p:cNvPr id="136" name="Picture 135" descr="SG200-50P front LR.png"/>
            <p:cNvPicPr>
              <a:picLocks noChangeAspect="1"/>
            </p:cNvPicPr>
            <p:nvPr/>
          </p:nvPicPr>
          <p:blipFill>
            <a:blip r:embed="rId11" cstate="print"/>
            <a:stretch>
              <a:fillRect/>
            </a:stretch>
          </p:blipFill>
          <p:spPr>
            <a:xfrm>
              <a:off x="5062648" y="5759010"/>
              <a:ext cx="1394138" cy="194115"/>
            </a:xfrm>
            <a:prstGeom prst="rect">
              <a:avLst/>
            </a:prstGeom>
            <a:effectLst>
              <a:reflection blurRad="6350" stA="52000" endA="300" endPos="35000" dir="5400000" sy="-100000" algn="bl" rotWithShape="0"/>
            </a:effectLst>
          </p:spPr>
        </p:pic>
        <p:sp>
          <p:nvSpPr>
            <p:cNvPr id="68" name="Oval 44"/>
            <p:cNvSpPr>
              <a:spLocks noChangeArrowheads="1"/>
            </p:cNvSpPr>
            <p:nvPr/>
          </p:nvSpPr>
          <p:spPr bwMode="auto">
            <a:xfrm>
              <a:off x="6624464" y="5716841"/>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85" name="Oval 44"/>
            <p:cNvSpPr>
              <a:spLocks noChangeArrowheads="1"/>
            </p:cNvSpPr>
            <p:nvPr/>
          </p:nvSpPr>
          <p:spPr bwMode="auto">
            <a:xfrm>
              <a:off x="6624464" y="4901613"/>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86" name="Oval 44"/>
            <p:cNvSpPr>
              <a:spLocks noChangeArrowheads="1"/>
            </p:cNvSpPr>
            <p:nvPr/>
          </p:nvSpPr>
          <p:spPr bwMode="auto">
            <a:xfrm>
              <a:off x="6624464" y="4132608"/>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87" name="Oval 44"/>
            <p:cNvSpPr>
              <a:spLocks noChangeArrowheads="1"/>
            </p:cNvSpPr>
            <p:nvPr/>
          </p:nvSpPr>
          <p:spPr bwMode="auto">
            <a:xfrm>
              <a:off x="6624464" y="3308393"/>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sp>
          <p:nvSpPr>
            <p:cNvPr id="88" name="Oval 44"/>
            <p:cNvSpPr>
              <a:spLocks noChangeArrowheads="1"/>
            </p:cNvSpPr>
            <p:nvPr/>
          </p:nvSpPr>
          <p:spPr bwMode="auto">
            <a:xfrm>
              <a:off x="6624464" y="2535381"/>
              <a:ext cx="84337" cy="84337"/>
            </a:xfrm>
            <a:prstGeom prst="ellipse">
              <a:avLst/>
            </a:prstGeom>
            <a:solidFill>
              <a:schemeClr val="bg1"/>
            </a:solidFill>
            <a:ln w="25400" algn="ctr">
              <a:gradFill>
                <a:gsLst>
                  <a:gs pos="0">
                    <a:schemeClr val="accent5"/>
                  </a:gs>
                  <a:gs pos="100000">
                    <a:schemeClr val="tx2"/>
                  </a:gs>
                </a:gsLst>
                <a:lin ang="5400000" scaled="0"/>
              </a:gra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8" name="Group 147"/>
          <p:cNvGrpSpPr/>
          <p:nvPr/>
        </p:nvGrpSpPr>
        <p:grpSpPr>
          <a:xfrm>
            <a:off x="5803743" y="250248"/>
            <a:ext cx="1073307" cy="1054311"/>
            <a:chOff x="341879" y="4075133"/>
            <a:chExt cx="1050918" cy="1032318"/>
          </a:xfrm>
        </p:grpSpPr>
        <p:grpSp>
          <p:nvGrpSpPr>
            <p:cNvPr id="9" name="Group 49"/>
            <p:cNvGrpSpPr/>
            <p:nvPr/>
          </p:nvGrpSpPr>
          <p:grpSpPr>
            <a:xfrm>
              <a:off x="341879" y="4075133"/>
              <a:ext cx="1050918" cy="1032318"/>
              <a:chOff x="-2910493" y="1563437"/>
              <a:chExt cx="4305300" cy="4229100"/>
            </a:xfrm>
          </p:grpSpPr>
          <p:sp>
            <p:nvSpPr>
              <p:cNvPr id="79" name="Oval 78"/>
              <p:cNvSpPr/>
              <p:nvPr/>
            </p:nvSpPr>
            <p:spPr bwMode="auto">
              <a:xfrm>
                <a:off x="-2910493" y="1563437"/>
                <a:ext cx="4305300" cy="4229100"/>
              </a:xfrm>
              <a:prstGeom prst="ellipse">
                <a:avLst/>
              </a:prstGeom>
              <a:solidFill>
                <a:schemeClr val="bg1">
                  <a:lumMod val="75000"/>
                  <a:alpha val="0"/>
                </a:schemeClr>
              </a:solidFill>
              <a:ln w="66675" cap="flat" cmpd="sng" algn="ctr">
                <a:solidFill>
                  <a:schemeClr val="bg1">
                    <a:lumMod val="65000"/>
                    <a:alpha val="35000"/>
                  </a:schemeClr>
                </a:solidFill>
                <a:prstDash val="solid"/>
                <a:round/>
                <a:headEnd type="none" w="med" len="med"/>
                <a:tailEnd type="none" w="med" len="med"/>
              </a:ln>
              <a:effectLst>
                <a:outerShdw blurRad="1168400" dist="38100" dir="2700000" algn="tl" rotWithShape="0">
                  <a:prstClr val="black"/>
                </a:outerShdw>
              </a:effectLst>
            </p:spPr>
            <p:txBody>
              <a:bodyPr vert="horz" wrap="none" lIns="82124" tIns="41061" rIns="82124" bIns="41061" numCol="1" rtlCol="0" anchor="ctr" anchorCtr="0" compatLnSpc="1">
                <a:prstTxWarp prst="textNoShape">
                  <a:avLst/>
                </a:prstTxWarp>
                <a:no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0" name="Oval 79"/>
              <p:cNvSpPr/>
              <p:nvPr/>
            </p:nvSpPr>
            <p:spPr>
              <a:xfrm>
                <a:off x="-2537115" y="1898716"/>
                <a:ext cx="3558540" cy="3558540"/>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a:solidFill>
                    <a:schemeClr val="lt1"/>
                  </a:solidFill>
                  <a:effectLst>
                    <a:outerShdw blurRad="88900" algn="ctr" rotWithShape="0">
                      <a:prstClr val="black">
                        <a:alpha val="40000"/>
                      </a:prstClr>
                    </a:outerShdw>
                  </a:effectLst>
                </a:endParaRPr>
              </a:p>
            </p:txBody>
          </p:sp>
          <p:sp>
            <p:nvSpPr>
              <p:cNvPr id="84" name="Oval 83"/>
              <p:cNvSpPr/>
              <p:nvPr/>
            </p:nvSpPr>
            <p:spPr>
              <a:xfrm>
                <a:off x="-2691419" y="1715838"/>
                <a:ext cx="3867149" cy="3924299"/>
              </a:xfrm>
              <a:prstGeom prst="ellipse">
                <a:avLst/>
              </a:prstGeom>
              <a:noFill/>
              <a:ln w="25400" cap="flat">
                <a:solidFill>
                  <a:schemeClr val="bg2"/>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sp>
          <p:nvSpPr>
            <p:cNvPr id="77" name="TextBox 76"/>
            <p:cNvSpPr txBox="1"/>
            <p:nvPr/>
          </p:nvSpPr>
          <p:spPr>
            <a:xfrm>
              <a:off x="404681" y="4401160"/>
              <a:ext cx="943966" cy="415746"/>
            </a:xfrm>
            <a:prstGeom prst="rect">
              <a:avLst/>
            </a:prstGeom>
            <a:noFill/>
          </p:spPr>
          <p:txBody>
            <a:bodyPr wrap="square" rtlCol="0" anchor="ctr">
              <a:normAutofit/>
            </a:bodyPr>
            <a:lstStyle/>
            <a:p>
              <a:pPr algn="ctr"/>
              <a:r>
                <a:rPr lang="en-US" b="1" dirty="0" smtClean="0">
                  <a:solidFill>
                    <a:schemeClr val="bg1"/>
                  </a:solidFill>
                  <a:effectLst>
                    <a:outerShdw blurRad="38100" dist="38100" dir="2700000" algn="tl">
                      <a:srgbClr val="000000">
                        <a:alpha val="43137"/>
                      </a:srgbClr>
                    </a:outerShdw>
                  </a:effectLst>
                </a:rPr>
                <a:t>New!</a:t>
              </a:r>
              <a:endParaRPr lang="en-US" b="1"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9995094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400"/>
                            </p:stCondLst>
                            <p:childTnLst>
                              <p:par>
                                <p:cTn id="16" presetID="6" presetClass="entr" presetSubtype="32" fill="hold" nodeType="after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circle(out)">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Cisco 200 Series Switches</a:t>
            </a:r>
            <a:br>
              <a:rPr lang="en-US" dirty="0" smtClean="0"/>
            </a:br>
            <a:r>
              <a:rPr lang="en-US" sz="2400" dirty="0" smtClean="0"/>
              <a:t>Comparison</a:t>
            </a:r>
          </a:p>
        </p:txBody>
      </p:sp>
      <p:sp>
        <p:nvSpPr>
          <p:cNvPr id="20" name="Rectangle 19"/>
          <p:cNvSpPr/>
          <p:nvPr/>
        </p:nvSpPr>
        <p:spPr>
          <a:xfrm>
            <a:off x="3384971" y="1786515"/>
            <a:ext cx="1910758" cy="283427"/>
          </a:xfrm>
          <a:prstGeom prst="rect">
            <a:avLst/>
          </a:prstGeom>
        </p:spPr>
        <p:txBody>
          <a:bodyPr wrap="none" lIns="0" tIns="0" rIns="0" bIns="0" anchor="ctr" anchorCtr="0">
            <a:noAutofit/>
          </a:bodyPr>
          <a:lstStyle/>
          <a:p>
            <a:pPr algn="ctr"/>
            <a:endParaRPr lang="en-US" dirty="0">
              <a:solidFill>
                <a:srgbClr val="000000"/>
              </a:solidFill>
            </a:endParaRPr>
          </a:p>
        </p:txBody>
      </p:sp>
      <p:sp>
        <p:nvSpPr>
          <p:cNvPr id="21" name="Rectangle 20"/>
          <p:cNvSpPr/>
          <p:nvPr/>
        </p:nvSpPr>
        <p:spPr>
          <a:xfrm>
            <a:off x="6479791" y="1786515"/>
            <a:ext cx="1978624" cy="283427"/>
          </a:xfrm>
          <a:prstGeom prst="rect">
            <a:avLst/>
          </a:prstGeom>
        </p:spPr>
        <p:txBody>
          <a:bodyPr wrap="none" lIns="0" tIns="0" rIns="0" bIns="0" anchor="ctr" anchorCtr="0">
            <a:noAutofit/>
          </a:bodyPr>
          <a:lstStyle/>
          <a:p>
            <a:pPr algn="ctr"/>
            <a:endParaRPr lang="en-US" dirty="0">
              <a:solidFill>
                <a:srgbClr val="000000"/>
              </a:solidFill>
            </a:endParaRPr>
          </a:p>
        </p:txBody>
      </p:sp>
      <p:graphicFrame>
        <p:nvGraphicFramePr>
          <p:cNvPr id="10" name="Group 2"/>
          <p:cNvGraphicFramePr>
            <a:graphicFrameLocks noGrp="1"/>
          </p:cNvGraphicFramePr>
          <p:nvPr>
            <p:extLst>
              <p:ext uri="{D42A27DB-BD31-4B8C-83A1-F6EECF244321}">
                <p14:modId xmlns:p14="http://schemas.microsoft.com/office/powerpoint/2010/main" val="3508798771"/>
              </p:ext>
            </p:extLst>
          </p:nvPr>
        </p:nvGraphicFramePr>
        <p:xfrm>
          <a:off x="315885" y="1869200"/>
          <a:ext cx="8495608" cy="3758584"/>
        </p:xfrm>
        <a:graphic>
          <a:graphicData uri="http://schemas.openxmlformats.org/drawingml/2006/table">
            <a:tbl>
              <a:tblPr>
                <a:effectLst>
                  <a:outerShdw blurRad="63500" algn="ctr" rotWithShape="0">
                    <a:srgbClr val="000000">
                      <a:alpha val="14000"/>
                    </a:srgbClr>
                  </a:outerShdw>
                </a:effectLst>
              </a:tblPr>
              <a:tblGrid>
                <a:gridCol w="2671348"/>
                <a:gridCol w="2643078"/>
                <a:gridCol w="3181182"/>
              </a:tblGrid>
              <a:tr h="387029">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endParaRPr kumimoji="0" lang="en-US" sz="1200" b="0" i="0" u="none" strike="noStrike" kern="1200" cap="none" normalizeH="0" baseline="0" dirty="0">
                        <a:ln>
                          <a:noFill/>
                        </a:ln>
                        <a:solidFill>
                          <a:srgbClr val="000000"/>
                        </a:solidFill>
                        <a:effectLst/>
                        <a:latin typeface="Arial" pitchFamily="34" charset="0"/>
                        <a:ea typeface="ＭＳ Ｐゴシック" pitchFamily="34" charset="-128"/>
                        <a:cs typeface="+mn-cs"/>
                      </a:endParaRPr>
                    </a:p>
                  </a:txBody>
                  <a:tcPr marL="182880" marR="45720" anchor="ctr">
                    <a:lnL cap="flat">
                      <a:noFill/>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lang="en-US" sz="1600" b="1" kern="1200" dirty="0" smtClean="0">
                          <a:solidFill>
                            <a:schemeClr val="lt1"/>
                          </a:solidFill>
                          <a:effectLst>
                            <a:outerShdw blurRad="88900" algn="ctr" rotWithShape="0">
                              <a:prstClr val="black">
                                <a:alpha val="40000"/>
                              </a:prstClr>
                            </a:outerShdw>
                          </a:effectLst>
                          <a:latin typeface="+mn-lt"/>
                          <a:ea typeface="+mn-ea"/>
                          <a:cs typeface="+mn-cs"/>
                        </a:rPr>
                        <a:t>Cisco SLM Switches</a:t>
                      </a: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a:gsLst>
                        <a:gs pos="48800">
                          <a:srgbClr val="379F41"/>
                        </a:gs>
                        <a:gs pos="0">
                          <a:srgbClr val="AAC42A"/>
                        </a:gs>
                        <a:gs pos="100000">
                          <a:srgbClr val="015F46"/>
                        </a:gs>
                      </a:gsLst>
                      <a:lin ang="4200000" scaled="0"/>
                    </a:gra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lang="en-US" sz="1600" b="1" kern="1200" dirty="0" smtClean="0">
                          <a:solidFill>
                            <a:schemeClr val="lt1"/>
                          </a:solidFill>
                          <a:effectLst>
                            <a:outerShdw blurRad="88900" algn="ctr" rotWithShape="0">
                              <a:prstClr val="black">
                                <a:alpha val="40000"/>
                              </a:prstClr>
                            </a:outerShdw>
                          </a:effectLst>
                          <a:latin typeface="+mn-lt"/>
                          <a:ea typeface="+mn-ea"/>
                          <a:cs typeface="+mn-cs"/>
                        </a:rPr>
                        <a:t>Cisco 200 Series Switches</a:t>
                      </a: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gradFill>
                      <a:gsLst>
                        <a:gs pos="48800">
                          <a:srgbClr val="379F41"/>
                        </a:gs>
                        <a:gs pos="0">
                          <a:srgbClr val="AAC42A"/>
                        </a:gs>
                        <a:gs pos="100000">
                          <a:srgbClr val="015F46"/>
                        </a:gs>
                      </a:gsLst>
                      <a:lin ang="4200000" scaled="0"/>
                    </a:gradFill>
                  </a:tcPr>
                </a:tc>
              </a:tr>
              <a:tr h="387029">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Product Name Change</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a:ea typeface="ＭＳ Ｐゴシック" pitchFamily="34" charset="-128"/>
                          <a:cs typeface="Arial"/>
                        </a:rPr>
                        <a:t>–</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Yes</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r>
              <a:tr h="387029">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Energy-Efficient Technology</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No</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Yes</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r>
              <a:tr h="387029">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Additional Gigabit </a:t>
                      </a:r>
                      <a:b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b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Ethernet Ports</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Standard </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Two additional on </a:t>
                      </a:r>
                      <a:b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b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Gigabit Ethernet models</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r>
              <a:tr h="387029">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IPv6</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mn-lt"/>
                          <a:ea typeface="ＭＳ Ｐゴシック" pitchFamily="34" charset="-128"/>
                          <a:cs typeface="Arial"/>
                        </a:rPr>
                        <a:t>–</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All models</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r>
              <a:tr h="598585">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Management and Configuration</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GUI and menu command-line interface (CLI)</a:t>
                      </a: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c>
                  <a:txBody>
                    <a:bodyPr/>
                    <a:lstStyle/>
                    <a:p>
                      <a:pPr algn="l"/>
                      <a:r>
                        <a:rPr lang="en-US" sz="1400" dirty="0" smtClean="0">
                          <a:solidFill>
                            <a:srgbClr val="435153"/>
                          </a:solidFill>
                        </a:rPr>
                        <a:t>GUI, Cisco</a:t>
                      </a:r>
                      <a:r>
                        <a:rPr lang="en-US" sz="1400" dirty="0" smtClean="0">
                          <a:solidFill>
                            <a:srgbClr val="435153"/>
                          </a:solidFill>
                          <a:latin typeface="Arial"/>
                          <a:cs typeface="Arial"/>
                        </a:rPr>
                        <a:t> </a:t>
                      </a:r>
                      <a:br>
                        <a:rPr lang="en-US" sz="1400" dirty="0" smtClean="0">
                          <a:solidFill>
                            <a:srgbClr val="435153"/>
                          </a:solidFill>
                          <a:latin typeface="Arial"/>
                          <a:cs typeface="Arial"/>
                        </a:rPr>
                      </a:br>
                      <a:r>
                        <a:rPr lang="en-US" sz="1400" dirty="0" smtClean="0">
                          <a:solidFill>
                            <a:srgbClr val="435153"/>
                          </a:solidFill>
                        </a:rPr>
                        <a:t>Discovery Protocol,  Smartports, </a:t>
                      </a:r>
                      <a:br>
                        <a:rPr lang="en-US" sz="1400" dirty="0" smtClean="0">
                          <a:solidFill>
                            <a:srgbClr val="435153"/>
                          </a:solidFill>
                        </a:rPr>
                      </a:br>
                      <a:r>
                        <a:rPr lang="en-US" sz="1400" dirty="0" smtClean="0">
                          <a:solidFill>
                            <a:srgbClr val="435153"/>
                          </a:solidFill>
                        </a:rPr>
                        <a:t>and Small Business FindIT </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chemeClr val="bg1"/>
                    </a:solidFill>
                  </a:tcPr>
                </a:tc>
              </a:tr>
              <a:tr h="541482">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Localization and Globalization</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English only</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Seven languages: GUI, documents, </a:t>
                      </a:r>
                      <a:b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b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and support</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a:noFill/>
                    </a:lnTlToBr>
                    <a:lnBlToTr>
                      <a:noFill/>
                    </a:lnBlToTr>
                    <a:solidFill>
                      <a:srgbClr val="DAFAF8">
                        <a:alpha val="64000"/>
                      </a:srgbClr>
                    </a:solidFill>
                  </a:tcPr>
                </a:tc>
              </a:tr>
              <a:tr h="440643">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kern="1200" cap="none" normalizeH="0" baseline="0" dirty="0" smtClean="0">
                          <a:ln>
                            <a:noFill/>
                          </a:ln>
                          <a:solidFill>
                            <a:srgbClr val="435153"/>
                          </a:solidFill>
                          <a:effectLst/>
                          <a:latin typeface="Arial" pitchFamily="34" charset="0"/>
                          <a:ea typeface="ＭＳ Ｐゴシック" pitchFamily="34" charset="-128"/>
                          <a:cs typeface="+mn-cs"/>
                        </a:rPr>
                        <a:t>Warranty</a:t>
                      </a:r>
                      <a:endParaRPr kumimoji="0" lang="en-US" sz="1400" b="1"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Five years</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kern="1200" cap="none" normalizeH="0" baseline="0" dirty="0" smtClean="0">
                          <a:ln>
                            <a:noFill/>
                          </a:ln>
                          <a:solidFill>
                            <a:srgbClr val="435153"/>
                          </a:solidFill>
                          <a:effectLst/>
                          <a:latin typeface="Arial" pitchFamily="34" charset="0"/>
                          <a:ea typeface="ＭＳ Ｐゴシック" pitchFamily="34" charset="-128"/>
                          <a:cs typeface="+mn-cs"/>
                        </a:rPr>
                        <a:t>Limited lifetime</a:t>
                      </a:r>
                      <a:endParaRPr kumimoji="0" lang="en-US" sz="1400" b="0" i="0" u="none" strike="noStrike" kern="1200" cap="none" normalizeH="0" baseline="0" dirty="0">
                        <a:ln>
                          <a:noFill/>
                        </a:ln>
                        <a:solidFill>
                          <a:srgbClr val="435153"/>
                        </a:solidFill>
                        <a:effectLst/>
                        <a:latin typeface="Arial" pitchFamily="34" charset="0"/>
                        <a:ea typeface="ＭＳ Ｐゴシック" pitchFamily="34" charset="-128"/>
                        <a:cs typeface="+mn-cs"/>
                      </a:endParaRPr>
                    </a:p>
                  </a:txBody>
                  <a:tcPr marL="182880" marR="45720" anchor="ctr">
                    <a:lnL w="12700" cap="flat" cmpd="sng" algn="ctr">
                      <a:solidFill>
                        <a:schemeClr val="bg1">
                          <a:lumMod val="8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88351352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 Series Competition</a:t>
            </a:r>
            <a:endParaRPr lang="en-US" dirty="0"/>
          </a:p>
        </p:txBody>
      </p:sp>
      <p:grpSp>
        <p:nvGrpSpPr>
          <p:cNvPr id="3" name="Group 205"/>
          <p:cNvGrpSpPr/>
          <p:nvPr/>
        </p:nvGrpSpPr>
        <p:grpSpPr>
          <a:xfrm>
            <a:off x="0" y="1577976"/>
            <a:ext cx="9145588" cy="4697413"/>
            <a:chOff x="0" y="1577975"/>
            <a:chExt cx="9145588" cy="4697413"/>
          </a:xfrm>
        </p:grpSpPr>
        <p:sp>
          <p:nvSpPr>
            <p:cNvPr id="207" name="Rectangle 29"/>
            <p:cNvSpPr>
              <a:spLocks noChangeArrowheads="1"/>
            </p:cNvSpPr>
            <p:nvPr/>
          </p:nvSpPr>
          <p:spPr bwMode="auto">
            <a:xfrm>
              <a:off x="0" y="6152281"/>
              <a:ext cx="9144000" cy="123107"/>
            </a:xfrm>
            <a:prstGeom prst="rect">
              <a:avLst/>
            </a:prstGeom>
            <a:gradFill rotWithShape="1">
              <a:gsLst>
                <a:gs pos="0">
                  <a:srgbClr val="000000">
                    <a:alpha val="60001"/>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rtl="0"/>
              <a:endParaRPr lang="en-US" kern="1200" dirty="0">
                <a:solidFill>
                  <a:prstClr val="black"/>
                </a:solidFill>
                <a:latin typeface="Arial"/>
                <a:ea typeface="+mn-ea"/>
                <a:cs typeface="+mn-cs"/>
              </a:endParaRPr>
            </a:p>
          </p:txBody>
        </p:sp>
        <p:sp>
          <p:nvSpPr>
            <p:cNvPr id="208" name="Rectangle 60"/>
            <p:cNvSpPr>
              <a:spLocks noChangeArrowheads="1"/>
            </p:cNvSpPr>
            <p:nvPr/>
          </p:nvSpPr>
          <p:spPr bwMode="auto">
            <a:xfrm>
              <a:off x="0" y="1583508"/>
              <a:ext cx="9145588" cy="4629635"/>
            </a:xfrm>
            <a:prstGeom prst="rect">
              <a:avLst/>
            </a:prstGeom>
            <a:solidFill>
              <a:srgbClr val="8E8E95"/>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ctr" rtl="0" fontAlgn="base">
                <a:spcBef>
                  <a:spcPct val="0"/>
                </a:spcBef>
                <a:spcAft>
                  <a:spcPct val="0"/>
                </a:spcAft>
              </a:pPr>
              <a:endParaRPr lang="en-US" kern="1200" dirty="0">
                <a:solidFill>
                  <a:prstClr val="black"/>
                </a:solidFill>
                <a:latin typeface="Arial" pitchFamily="34" charset="0"/>
                <a:ea typeface="+mn-ea"/>
                <a:cs typeface="+mn-cs"/>
              </a:endParaRPr>
            </a:p>
          </p:txBody>
        </p:sp>
        <p:sp>
          <p:nvSpPr>
            <p:cNvPr id="209" name="Rectangle 60"/>
            <p:cNvSpPr>
              <a:spLocks noChangeArrowheads="1"/>
            </p:cNvSpPr>
            <p:nvPr/>
          </p:nvSpPr>
          <p:spPr bwMode="auto">
            <a:xfrm>
              <a:off x="0" y="1584891"/>
              <a:ext cx="9145588" cy="4629635"/>
            </a:xfrm>
            <a:prstGeom prst="rect">
              <a:avLst/>
            </a:prstGeom>
            <a:gradFill rotWithShape="1">
              <a:gsLst>
                <a:gs pos="0">
                  <a:schemeClr val="bg1">
                    <a:alpha val="5000"/>
                  </a:schemeClr>
                </a:gs>
                <a:gs pos="50000">
                  <a:srgbClr val="E6E6E8">
                    <a:alpha val="95000"/>
                  </a:srgbClr>
                </a:gs>
                <a:gs pos="100000">
                  <a:schemeClr val="bg1">
                    <a:alpha val="5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ctr" rtl="0" fontAlgn="base">
                <a:spcBef>
                  <a:spcPct val="0"/>
                </a:spcBef>
                <a:spcAft>
                  <a:spcPct val="0"/>
                </a:spcAft>
              </a:pPr>
              <a:endParaRPr lang="en-US" kern="1200" dirty="0">
                <a:solidFill>
                  <a:prstClr val="black"/>
                </a:solidFill>
                <a:latin typeface="Arial" pitchFamily="34" charset="0"/>
                <a:ea typeface="+mn-ea"/>
                <a:cs typeface="+mn-cs"/>
              </a:endParaRPr>
            </a:p>
          </p:txBody>
        </p:sp>
        <p:sp>
          <p:nvSpPr>
            <p:cNvPr id="210"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pPr algn="l" rtl="0"/>
              <a:endParaRPr lang="en-US" kern="1200" dirty="0">
                <a:solidFill>
                  <a:prstClr val="black"/>
                </a:solidFill>
                <a:latin typeface="Arial"/>
                <a:ea typeface="+mn-ea"/>
                <a:cs typeface="+mn-cs"/>
              </a:endParaRPr>
            </a:p>
          </p:txBody>
        </p:sp>
        <p:sp>
          <p:nvSpPr>
            <p:cNvPr id="211" name="Line 33"/>
            <p:cNvSpPr>
              <a:spLocks noChangeShapeType="1"/>
            </p:cNvSpPr>
            <p:nvPr/>
          </p:nvSpPr>
          <p:spPr bwMode="auto">
            <a:xfrm>
              <a:off x="0" y="6207610"/>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pPr algn="l" rtl="0"/>
              <a:endParaRPr lang="en-US" kern="1200" dirty="0">
                <a:solidFill>
                  <a:prstClr val="black"/>
                </a:solidFill>
                <a:latin typeface="Arial"/>
                <a:ea typeface="+mn-ea"/>
                <a:cs typeface="+mn-cs"/>
              </a:endParaRPr>
            </a:p>
          </p:txBody>
        </p:sp>
      </p:grpSp>
      <p:sp>
        <p:nvSpPr>
          <p:cNvPr id="214" name="Rectangle 55"/>
          <p:cNvSpPr>
            <a:spLocks noChangeArrowheads="1"/>
          </p:cNvSpPr>
          <p:nvPr/>
        </p:nvSpPr>
        <p:spPr bwMode="auto">
          <a:xfrm>
            <a:off x="2" y="1801379"/>
            <a:ext cx="9143999" cy="277812"/>
          </a:xfrm>
          <a:prstGeom prst="rect">
            <a:avLst/>
          </a:prstGeom>
          <a:gradFill rotWithShape="1">
            <a:gsLst>
              <a:gs pos="0">
                <a:srgbClr val="000000">
                  <a:alpha val="0"/>
                </a:srgbClr>
              </a:gs>
              <a:gs pos="100000">
                <a:srgbClr val="000000">
                  <a:alpha val="35001"/>
                </a:srgbClr>
              </a:gs>
            </a:gsLst>
            <a:lin ang="540000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rtl="0"/>
            <a:endParaRPr lang="en-US" kern="1200" dirty="0">
              <a:solidFill>
                <a:prstClr val="black"/>
              </a:solidFill>
              <a:latin typeface="Arial"/>
              <a:ea typeface="+mn-ea"/>
              <a:cs typeface="+mn-cs"/>
            </a:endParaRPr>
          </a:p>
        </p:txBody>
      </p:sp>
      <p:sp>
        <p:nvSpPr>
          <p:cNvPr id="215" name="Rectangle 55"/>
          <p:cNvSpPr>
            <a:spLocks noChangeArrowheads="1"/>
          </p:cNvSpPr>
          <p:nvPr/>
        </p:nvSpPr>
        <p:spPr bwMode="auto">
          <a:xfrm rot="10800000">
            <a:off x="2" y="5702033"/>
            <a:ext cx="9143999" cy="277812"/>
          </a:xfrm>
          <a:prstGeom prst="rect">
            <a:avLst/>
          </a:prstGeom>
          <a:gradFill rotWithShape="1">
            <a:gsLst>
              <a:gs pos="0">
                <a:srgbClr val="000000">
                  <a:alpha val="0"/>
                </a:srgbClr>
              </a:gs>
              <a:gs pos="100000">
                <a:srgbClr val="000000">
                  <a:alpha val="35001"/>
                </a:srgbClr>
              </a:gs>
            </a:gsLst>
            <a:lin ang="540000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rtl="0"/>
            <a:endParaRPr lang="en-US" kern="1200" dirty="0">
              <a:solidFill>
                <a:prstClr val="black"/>
              </a:solidFill>
              <a:latin typeface="Arial"/>
              <a:ea typeface="+mn-ea"/>
              <a:cs typeface="+mn-cs"/>
            </a:endParaRPr>
          </a:p>
        </p:txBody>
      </p:sp>
      <p:graphicFrame>
        <p:nvGraphicFramePr>
          <p:cNvPr id="216" name="Group 2"/>
          <p:cNvGraphicFramePr>
            <a:graphicFrameLocks noGrp="1"/>
          </p:cNvGraphicFramePr>
          <p:nvPr/>
        </p:nvGraphicFramePr>
        <p:xfrm>
          <a:off x="-1" y="1413433"/>
          <a:ext cx="9144000" cy="5444567"/>
        </p:xfrm>
        <a:graphic>
          <a:graphicData uri="http://schemas.openxmlformats.org/drawingml/2006/table">
            <a:tbl>
              <a:tblPr/>
              <a:tblGrid>
                <a:gridCol w="1538515"/>
                <a:gridCol w="2119085"/>
                <a:gridCol w="1632546"/>
                <a:gridCol w="1800049"/>
                <a:gridCol w="2053805"/>
              </a:tblGrid>
              <a:tr h="897328">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900" b="0" i="0" u="none" strike="noStrike" cap="none" normalizeH="0" baseline="0" dirty="0" smtClean="0">
                        <a:ln>
                          <a:noFill/>
                        </a:ln>
                        <a:solidFill>
                          <a:schemeClr val="bg1"/>
                        </a:solidFill>
                        <a:effectLst/>
                        <a:latin typeface="Arial" pitchFamily="34" charset="0"/>
                      </a:endParaRPr>
                    </a:p>
                  </a:txBody>
                  <a:tcPr marL="182880" marR="45720" anchor="ctr" horzOverflow="overflow">
                    <a:lnL cap="flat">
                      <a:noFill/>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gradFill flip="none" rotWithShape="1">
                      <a:gsLst>
                        <a:gs pos="0">
                          <a:srgbClr val="015F85"/>
                        </a:gs>
                        <a:gs pos="100000">
                          <a:srgbClr val="0183B7"/>
                        </a:gs>
                      </a:gsLst>
                      <a:lin ang="0" scaled="1"/>
                      <a:tileRect/>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cap="none" normalizeH="0" baseline="0" dirty="0" smtClean="0">
                          <a:ln>
                            <a:noFill/>
                          </a:ln>
                          <a:solidFill>
                            <a:schemeClr val="bg1"/>
                          </a:solidFill>
                          <a:effectLst/>
                          <a:latin typeface="Arial" pitchFamily="34" charset="0"/>
                        </a:rPr>
                        <a:t>Cisco </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gradFill flip="none" rotWithShape="1">
                      <a:gsLst>
                        <a:gs pos="0">
                          <a:srgbClr val="015F85"/>
                        </a:gs>
                        <a:gs pos="100000">
                          <a:srgbClr val="0183B7"/>
                        </a:gs>
                      </a:gsLst>
                      <a:lin ang="0" scaled="1"/>
                      <a:tileRect/>
                    </a:gradFill>
                  </a:tcPr>
                </a:tc>
                <a:tc>
                  <a:txBody>
                    <a:bodyPr/>
                    <a:lstStyle/>
                    <a:p>
                      <a:r>
                        <a:rPr lang="en-US" sz="1900" dirty="0" smtClean="0">
                          <a:solidFill>
                            <a:schemeClr val="bg1"/>
                          </a:solidFill>
                        </a:rPr>
                        <a:t>Netgear</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gradFill flip="none" rotWithShape="1">
                      <a:gsLst>
                        <a:gs pos="0">
                          <a:srgbClr val="015F85"/>
                        </a:gs>
                        <a:gs pos="100000">
                          <a:srgbClr val="0183B7"/>
                        </a:gs>
                      </a:gsLst>
                      <a:lin ang="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dirty="0" smtClean="0">
                          <a:solidFill>
                            <a:schemeClr val="bg1"/>
                          </a:solidFill>
                        </a:rPr>
                        <a:t>D-Link</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gradFill flip="none" rotWithShape="1">
                      <a:gsLst>
                        <a:gs pos="0">
                          <a:srgbClr val="015F85"/>
                        </a:gs>
                        <a:gs pos="100000">
                          <a:srgbClr val="0183B7"/>
                        </a:gs>
                      </a:gsLst>
                      <a:lin ang="0" scaled="1"/>
                      <a:tileRect/>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900" dirty="0" smtClean="0">
                          <a:solidFill>
                            <a:schemeClr val="bg1"/>
                          </a:solidFill>
                        </a:rPr>
                        <a:t>HP</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gradFill flip="none" rotWithShape="1">
                      <a:gsLst>
                        <a:gs pos="0">
                          <a:srgbClr val="015F85"/>
                        </a:gs>
                        <a:gs pos="100000">
                          <a:srgbClr val="0183B7"/>
                        </a:gs>
                      </a:gsLst>
                      <a:lin ang="0" scaled="1"/>
                      <a:tileRect/>
                    </a:gradFill>
                  </a:tcPr>
                </a:tc>
              </a:tr>
              <a:tr h="1049768">
                <a:tc>
                  <a:txBody>
                    <a:bodyPr/>
                    <a:lstStyle/>
                    <a:p>
                      <a:r>
                        <a:rPr lang="en-US" sz="1500" dirty="0" smtClean="0">
                          <a:solidFill>
                            <a:schemeClr val="bg1"/>
                          </a:solidFill>
                        </a:rPr>
                        <a:t>Value Prop from the Competitor</a:t>
                      </a:r>
                      <a:endParaRPr lang="en-US" sz="1500" dirty="0">
                        <a:solidFill>
                          <a:schemeClr val="bg1"/>
                        </a:solidFill>
                      </a:endParaRPr>
                    </a:p>
                  </a:txBody>
                  <a:tcPr marL="182880" marR="45720" anchor="ctr" horzOverflow="overflow">
                    <a:lnL cap="flat">
                      <a:noFill/>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Best feature/price offer</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Solution Integration</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Superior solutions &amp; service</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Price</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Green</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Price</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Green</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Industry Solutions</a:t>
                      </a:r>
                    </a:p>
                  </a:txBody>
                  <a:tcPr marL="18288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Strong business brand</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Warranty</a:t>
                      </a:r>
                    </a:p>
                  </a:txBody>
                  <a:tcPr marL="182880" marR="4572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r>
              <a:tr h="546239">
                <a:tc>
                  <a:txBody>
                    <a:bodyPr/>
                    <a:lstStyle/>
                    <a:p>
                      <a:r>
                        <a:rPr lang="en-US" sz="1500" dirty="0" smtClean="0">
                          <a:solidFill>
                            <a:schemeClr val="bg1"/>
                          </a:solidFill>
                        </a:rPr>
                        <a:t>Sell Against</a:t>
                      </a:r>
                    </a:p>
                  </a:txBody>
                  <a:tcPr marL="182880" marR="45720" anchor="ctr" horzOverflow="overflow">
                    <a:lnL cap="flat">
                      <a:noFill/>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sv-SE" sz="1200" b="0" i="0" u="none" strike="noStrike" cap="none" normalizeH="0" baseline="0" dirty="0" smtClean="0">
                          <a:ln>
                            <a:noFill/>
                          </a:ln>
                          <a:solidFill>
                            <a:schemeClr val="bg1"/>
                          </a:solidFill>
                          <a:effectLst/>
                          <a:latin typeface="Arial" pitchFamily="34" charset="0"/>
                          <a:ea typeface="ＭＳ Ｐゴシック" pitchFamily="34" charset="-128"/>
                        </a:rPr>
                        <a:t>Cisco 200 Series Switches</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r>
                        <a:rPr lang="en-US" sz="1200" dirty="0" smtClean="0">
                          <a:solidFill>
                            <a:schemeClr val="bg1"/>
                          </a:solidFill>
                        </a:rPr>
                        <a:t>FS7x,</a:t>
                      </a:r>
                      <a:r>
                        <a:rPr lang="en-US" sz="1200" baseline="0" dirty="0" smtClean="0">
                          <a:solidFill>
                            <a:schemeClr val="bg1"/>
                          </a:solidFill>
                        </a:rPr>
                        <a:t> GS7x</a:t>
                      </a:r>
                      <a:endParaRPr lang="en-US" sz="1200" dirty="0">
                        <a:solidFill>
                          <a:schemeClr val="bg1"/>
                        </a:solidFill>
                      </a:endParaRP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r>
                        <a:rPr kumimoji="0" lang="en-US" sz="1200" b="0" i="0" u="none" strike="noStrike" cap="none" normalizeH="0" baseline="0" dirty="0" smtClean="0">
                          <a:ln>
                            <a:noFill/>
                          </a:ln>
                          <a:solidFill>
                            <a:schemeClr val="bg1"/>
                          </a:solidFill>
                          <a:effectLst/>
                          <a:latin typeface="Arial" pitchFamily="34" charset="0"/>
                          <a:ea typeface="ＭＳ Ｐゴシック" pitchFamily="-108" charset="-128"/>
                        </a:rPr>
                        <a:t>DES12xx, 325x, DGS12xx</a:t>
                      </a:r>
                      <a:endParaRPr lang="en-US" sz="1200" dirty="0">
                        <a:solidFill>
                          <a:schemeClr val="bg1"/>
                        </a:solidFill>
                      </a:endParaRP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r>
                        <a:rPr lang="en-US" sz="1200" dirty="0" smtClean="0">
                          <a:solidFill>
                            <a:schemeClr val="bg1"/>
                          </a:solidFill>
                        </a:rPr>
                        <a:t>1700,</a:t>
                      </a:r>
                      <a:r>
                        <a:rPr lang="en-US" sz="1200" baseline="0" dirty="0" smtClean="0">
                          <a:solidFill>
                            <a:schemeClr val="bg1"/>
                          </a:solidFill>
                        </a:rPr>
                        <a:t> 1800, V1905, V1910</a:t>
                      </a:r>
                      <a:endParaRPr lang="en-US" sz="1200" dirty="0">
                        <a:solidFill>
                          <a:schemeClr val="bg1"/>
                        </a:solidFill>
                      </a:endParaRP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r>
              <a:tr h="1426099">
                <a:tc>
                  <a:txBody>
                    <a:bodyPr/>
                    <a:lstStyle/>
                    <a:p>
                      <a:r>
                        <a:rPr lang="en-US" sz="1500" dirty="0" smtClean="0">
                          <a:solidFill>
                            <a:schemeClr val="bg1"/>
                          </a:solidFill>
                        </a:rPr>
                        <a:t>Strengths</a:t>
                      </a:r>
                    </a:p>
                  </a:txBody>
                  <a:tcPr marL="182880" marR="45720" anchor="ctr" horzOverflow="overflow">
                    <a:lnL cap="flat">
                      <a:noFill/>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sv-SE" sz="1200" b="0" i="0" u="none" strike="noStrike" cap="none" normalizeH="0" baseline="0" dirty="0" smtClean="0">
                          <a:ln>
                            <a:noFill/>
                          </a:ln>
                          <a:solidFill>
                            <a:schemeClr val="bg1"/>
                          </a:solidFill>
                          <a:effectLst/>
                          <a:latin typeface="Arial" pitchFamily="34" charset="0"/>
                          <a:ea typeface="ＭＳ Ｐゴシック" pitchFamily="34" charset="-128"/>
                        </a:rPr>
                        <a:t>Comprehensive portfolio</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sv-SE" sz="1200" b="0" i="0" u="none" strike="noStrike" cap="none" normalizeH="0" baseline="0" dirty="0" smtClean="0">
                          <a:ln>
                            <a:noFill/>
                          </a:ln>
                          <a:solidFill>
                            <a:schemeClr val="bg1"/>
                          </a:solidFill>
                          <a:effectLst/>
                          <a:latin typeface="Arial" pitchFamily="34" charset="0"/>
                          <a:ea typeface="ＭＳ Ｐゴシック" pitchFamily="34" charset="-128"/>
                        </a:rPr>
                        <a:t>Complete networking product, solutions, and services offerings</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sv-SE" sz="1200" b="0" i="0" u="none" strike="noStrike" cap="none" normalizeH="0" baseline="0" dirty="0" smtClean="0">
                          <a:ln>
                            <a:noFill/>
                          </a:ln>
                          <a:solidFill>
                            <a:schemeClr val="bg1"/>
                          </a:solidFill>
                          <a:effectLst/>
                          <a:latin typeface="Arial" pitchFamily="34" charset="0"/>
                          <a:ea typeface="ＭＳ Ｐゴシック" pitchFamily="34" charset="-128"/>
                        </a:rPr>
                        <a:t>SB Investment Protection Program</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Price</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Transactional point products</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Price</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Transactional point products</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Lifetime warranty with NBD</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Brand</a:t>
                      </a:r>
                    </a:p>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Small Office product attach  i.e. printers, servers etc</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alpha val="50000"/>
                      </a:srgbClr>
                    </a:solidFill>
                  </a:tcPr>
                </a:tc>
              </a:tr>
              <a:tr h="1525133">
                <a:tc>
                  <a:txBody>
                    <a:bodyPr/>
                    <a:lstStyle/>
                    <a:p>
                      <a:r>
                        <a:rPr lang="en-US" sz="1500" dirty="0" smtClean="0">
                          <a:solidFill>
                            <a:schemeClr val="bg1"/>
                          </a:solidFill>
                        </a:rPr>
                        <a:t>Weakness</a:t>
                      </a:r>
                    </a:p>
                  </a:txBody>
                  <a:tcPr marL="182880" marR="45720" anchor="ctr" horzOverflow="overflow">
                    <a:lnL cap="flat">
                      <a:noFill/>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pitchFamily="2" charset="2"/>
                        <a:buNone/>
                        <a:tabLst/>
                        <a:defRPr/>
                      </a:pPr>
                      <a:r>
                        <a:rPr kumimoji="0" lang="sv-SE" sz="1200" b="0" i="0" u="none" strike="noStrike" cap="none" normalizeH="0" baseline="0" dirty="0" smtClean="0">
                          <a:ln>
                            <a:noFill/>
                          </a:ln>
                          <a:solidFill>
                            <a:schemeClr val="bg1"/>
                          </a:solidFill>
                          <a:effectLst/>
                          <a:latin typeface="Arial" pitchFamily="34" charset="0"/>
                          <a:ea typeface="ＭＳ Ｐゴシック" pitchFamily="34" charset="-128"/>
                        </a:rPr>
                        <a:t>No NBD on warranty</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Limited networking product, solutions and services portfolio</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Support is not strong</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Limited networking product, solutions and services portfolio</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Support is not strong</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c>
                  <a:txBody>
                    <a:bodyPr/>
                    <a:lstStyle/>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Limited switch portfolio</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Limited networking product &amp; solutions portfolio</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Command price premium</a:t>
                      </a:r>
                    </a:p>
                    <a:p>
                      <a:pPr marL="114300" marR="0" lvl="0" indent="-114300" algn="l" defTabSz="814388" rtl="0" eaLnBrk="0" fontAlgn="base" latinLnBrk="0" hangingPunct="0">
                        <a:lnSpc>
                          <a:spcPct val="95000"/>
                        </a:lnSpc>
                        <a:spcBef>
                          <a:spcPct val="50000"/>
                        </a:spcBef>
                        <a:spcAft>
                          <a:spcPct val="0"/>
                        </a:spcAft>
                        <a:buClr>
                          <a:schemeClr val="accent1"/>
                        </a:buClr>
                        <a:buSzPct val="100000"/>
                        <a:buFont typeface="Wingdings" pitchFamily="2" charset="2"/>
                        <a:buChar char="§"/>
                        <a:tabLst/>
                        <a:defRPr/>
                      </a:pPr>
                      <a:r>
                        <a:rPr kumimoji="0" lang="en-US" sz="1200" b="0" i="0" u="none" strike="noStrike" cap="none" normalizeH="0" baseline="0" dirty="0" smtClean="0">
                          <a:ln>
                            <a:noFill/>
                          </a:ln>
                          <a:solidFill>
                            <a:schemeClr val="bg1"/>
                          </a:solidFill>
                          <a:effectLst/>
                          <a:latin typeface="Arial" pitchFamily="34" charset="0"/>
                          <a:ea typeface="ＭＳ Ｐゴシック" pitchFamily="34" charset="-128"/>
                        </a:rPr>
                        <a:t>Support is not strong</a:t>
                      </a:r>
                    </a:p>
                  </a:txBody>
                  <a:tcPr marL="182880" marR="4572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a:noFill/>
                    </a:lnTlToBr>
                    <a:lnBlToTr>
                      <a:noFill/>
                    </a:lnBlToTr>
                    <a:solidFill>
                      <a:srgbClr val="8E8E95"/>
                    </a:solidFill>
                  </a:tcPr>
                </a:tc>
              </a:tr>
            </a:tbl>
          </a:graphicData>
        </a:graphic>
      </p:graphicFrame>
      <p:sp>
        <p:nvSpPr>
          <p:cNvPr id="13"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210752046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3"/>
          <p:cNvGrpSpPr/>
          <p:nvPr/>
        </p:nvGrpSpPr>
        <p:grpSpPr>
          <a:xfrm>
            <a:off x="0" y="1364566"/>
            <a:ext cx="9145588" cy="5220874"/>
            <a:chOff x="0" y="1577975"/>
            <a:chExt cx="9145588" cy="4710681"/>
          </a:xfrm>
        </p:grpSpPr>
        <p:sp>
          <p:nvSpPr>
            <p:cNvPr id="21" name="Rectangle 29"/>
            <p:cNvSpPr>
              <a:spLocks noChangeArrowheads="1"/>
            </p:cNvSpPr>
            <p:nvPr/>
          </p:nvSpPr>
          <p:spPr bwMode="auto">
            <a:xfrm>
              <a:off x="0" y="6165549"/>
              <a:ext cx="9144000" cy="123107"/>
            </a:xfrm>
            <a:prstGeom prst="rect">
              <a:avLst/>
            </a:prstGeom>
            <a:gradFill rotWithShape="1">
              <a:gsLst>
                <a:gs pos="0">
                  <a:srgbClr val="000000">
                    <a:alpha val="65000"/>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a:p>
          </p:txBody>
        </p:sp>
        <p:sp>
          <p:nvSpPr>
            <p:cNvPr id="22" name="Rectangle 60"/>
            <p:cNvSpPr>
              <a:spLocks noChangeArrowheads="1"/>
            </p:cNvSpPr>
            <p:nvPr/>
          </p:nvSpPr>
          <p:spPr bwMode="auto">
            <a:xfrm>
              <a:off x="0" y="1583508"/>
              <a:ext cx="9145588" cy="4629635"/>
            </a:xfrm>
            <a:prstGeom prst="rect">
              <a:avLst/>
            </a:prstGeom>
            <a:solidFill>
              <a:schemeClr val="bg2">
                <a:lumMod val="75000"/>
              </a:schemeClr>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3" name="Rectangle 60"/>
            <p:cNvSpPr>
              <a:spLocks noChangeArrowheads="1"/>
            </p:cNvSpPr>
            <p:nvPr/>
          </p:nvSpPr>
          <p:spPr bwMode="auto">
            <a:xfrm>
              <a:off x="0" y="1584891"/>
              <a:ext cx="9144000" cy="4629636"/>
            </a:xfrm>
            <a:prstGeom prst="rect">
              <a:avLst/>
            </a:prstGeom>
            <a:gradFill rotWithShape="1">
              <a:gsLst>
                <a:gs pos="0">
                  <a:schemeClr val="bg1">
                    <a:alpha val="77000"/>
                  </a:schemeClr>
                </a:gs>
                <a:gs pos="50000">
                  <a:srgbClr val="D1D1D5"/>
                </a:gs>
                <a:gs pos="100000">
                  <a:schemeClr val="bg1">
                    <a:alpha val="69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236538" marR="0" lvl="1" indent="-236538" fontAlgn="base">
                <a:lnSpc>
                  <a:spcPct val="80000"/>
                </a:lnSpc>
                <a:spcBef>
                  <a:spcPts val="840"/>
                </a:spcBef>
                <a:spcAft>
                  <a:spcPct val="0"/>
                </a:spcAft>
                <a:buClr>
                  <a:schemeClr val="accent1"/>
                </a:buClr>
                <a:buSzTx/>
                <a:buFont typeface="Wingdings" pitchFamily="2" charset="2"/>
                <a:buChar char="§"/>
                <a:tabLst/>
              </a:pPr>
              <a:endParaRPr lang="en-US" smtClean="0"/>
            </a:p>
          </p:txBody>
        </p:sp>
        <p:sp>
          <p:nvSpPr>
            <p:cNvPr id="24"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a:p>
          </p:txBody>
        </p:sp>
        <p:sp>
          <p:nvSpPr>
            <p:cNvPr id="25" name="Line 33"/>
            <p:cNvSpPr>
              <a:spLocks noChangeShapeType="1"/>
            </p:cNvSpPr>
            <p:nvPr/>
          </p:nvSpPr>
          <p:spPr bwMode="auto">
            <a:xfrm>
              <a:off x="0" y="6207610"/>
              <a:ext cx="9144000" cy="0"/>
            </a:xfrm>
            <a:prstGeom prst="line">
              <a:avLst/>
            </a:prstGeom>
            <a:noFill/>
            <a:ln w="1905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a:p>
          </p:txBody>
        </p:sp>
      </p:grpSp>
      <p:sp>
        <p:nvSpPr>
          <p:cNvPr id="26" name="Rectangle 2"/>
          <p:cNvSpPr>
            <a:spLocks noChangeArrowheads="1"/>
          </p:cNvSpPr>
          <p:nvPr/>
        </p:nvSpPr>
        <p:spPr bwMode="auto">
          <a:xfrm rot="-5400000">
            <a:off x="2705314" y="-1178203"/>
            <a:ext cx="3733373" cy="9144002"/>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a:solidFill>
                <a:prstClr val="black"/>
              </a:solidFill>
            </a:endParaRPr>
          </a:p>
        </p:txBody>
      </p:sp>
      <p:sp>
        <p:nvSpPr>
          <p:cNvPr id="57347" name="Rectangle 2"/>
          <p:cNvSpPr>
            <a:spLocks noGrp="1" noChangeArrowheads="1"/>
          </p:cNvSpPr>
          <p:nvPr>
            <p:ph type="title"/>
          </p:nvPr>
        </p:nvSpPr>
        <p:spPr>
          <a:xfrm>
            <a:off x="793751" y="304800"/>
            <a:ext cx="7435849" cy="838200"/>
          </a:xfrm>
        </p:spPr>
        <p:txBody>
          <a:bodyPr/>
          <a:lstStyle/>
          <a:p>
            <a:r>
              <a:rPr lang="en-US" smtClean="0"/>
              <a:t>Resources and URLs</a:t>
            </a:r>
          </a:p>
        </p:txBody>
      </p:sp>
      <p:sp>
        <p:nvSpPr>
          <p:cNvPr id="57348" name="Rectangle 3"/>
          <p:cNvSpPr>
            <a:spLocks noGrp="1" noChangeArrowheads="1"/>
          </p:cNvSpPr>
          <p:nvPr>
            <p:ph type="body" idx="4294967295"/>
          </p:nvPr>
        </p:nvSpPr>
        <p:spPr>
          <a:xfrm>
            <a:off x="793751" y="1981200"/>
            <a:ext cx="7940675" cy="3657600"/>
          </a:xfrm>
        </p:spPr>
        <p:txBody>
          <a:bodyPr>
            <a:normAutofit fontScale="85000" lnSpcReduction="20000"/>
          </a:bodyPr>
          <a:lstStyle/>
          <a:p>
            <a:pPr>
              <a:lnSpc>
                <a:spcPct val="90000"/>
              </a:lnSpc>
            </a:pPr>
            <a:r>
              <a:rPr lang="en-US" sz="2000" dirty="0" smtClean="0"/>
              <a:t>Cisco 100 Series Switches</a:t>
            </a:r>
            <a:br>
              <a:rPr lang="en-US" sz="2000" dirty="0" smtClean="0"/>
            </a:br>
            <a:r>
              <a:rPr lang="en-US" dirty="0">
                <a:solidFill>
                  <a:schemeClr val="accent1"/>
                </a:solidFill>
                <a:hlinkClick r:id="rId3"/>
              </a:rPr>
              <a:t>http://www.cisco.com/cisco/web/solutions/small_business/products/routers_switches/100_series_switches/index.html-tab-</a:t>
            </a:r>
            <a:r>
              <a:rPr lang="en-US" dirty="0" smtClean="0">
                <a:solidFill>
                  <a:schemeClr val="accent1"/>
                </a:solidFill>
                <a:hlinkClick r:id="rId3"/>
              </a:rPr>
              <a:t>ForPartners</a:t>
            </a:r>
            <a:endParaRPr lang="en-US" dirty="0" smtClean="0">
              <a:solidFill>
                <a:schemeClr val="accent1"/>
              </a:solidFill>
            </a:endParaRPr>
          </a:p>
          <a:p>
            <a:pPr>
              <a:lnSpc>
                <a:spcPct val="90000"/>
              </a:lnSpc>
            </a:pPr>
            <a:r>
              <a:rPr lang="en-US" sz="2000" dirty="0" smtClean="0"/>
              <a:t>Cisco 200 Series Switches</a:t>
            </a:r>
            <a:br>
              <a:rPr lang="en-US" sz="2000" dirty="0" smtClean="0"/>
            </a:br>
            <a:r>
              <a:rPr lang="en-US" dirty="0" smtClean="0">
                <a:hlinkClick r:id="rId4"/>
              </a:rPr>
              <a:t>http</a:t>
            </a:r>
            <a:r>
              <a:rPr lang="en-US" dirty="0">
                <a:hlinkClick r:id="rId4"/>
              </a:rPr>
              <a:t>://www.cisco.com/cisco/web/solutions/small_business/products/routers_switches/200_series_switches/index.html-tab-</a:t>
            </a:r>
            <a:r>
              <a:rPr lang="en-US" dirty="0" smtClean="0">
                <a:hlinkClick r:id="rId4"/>
              </a:rPr>
              <a:t>ForPartners</a:t>
            </a:r>
            <a:endParaRPr lang="en-US" dirty="0" smtClean="0"/>
          </a:p>
          <a:p>
            <a:pPr>
              <a:lnSpc>
                <a:spcPct val="90000"/>
              </a:lnSpc>
            </a:pPr>
            <a:r>
              <a:rPr lang="en-US" dirty="0" smtClean="0"/>
              <a:t>Partner </a:t>
            </a:r>
            <a:r>
              <a:rPr lang="en-US" sz="2000" dirty="0" smtClean="0"/>
              <a:t>Central Small Business Switching</a:t>
            </a:r>
            <a:br>
              <a:rPr lang="en-US" sz="2000" dirty="0" smtClean="0"/>
            </a:br>
            <a:r>
              <a:rPr lang="en-US" sz="2000" dirty="0" smtClean="0">
                <a:solidFill>
                  <a:schemeClr val="accent1"/>
                </a:solidFill>
              </a:rPr>
              <a:t>www.cisco.com/go/smbpartner/switching</a:t>
            </a:r>
            <a:endParaRPr lang="en-US" altLang="ja-JP" sz="2000" dirty="0" smtClean="0">
              <a:solidFill>
                <a:schemeClr val="accent1"/>
              </a:solidFill>
              <a:ea typeface="MS PGothic" pitchFamily="34" charset="-128"/>
            </a:endParaRPr>
          </a:p>
          <a:p>
            <a:pPr>
              <a:lnSpc>
                <a:spcPct val="85000"/>
              </a:lnSpc>
            </a:pPr>
            <a:r>
              <a:rPr lang="en-US" sz="2000" dirty="0" smtClean="0"/>
              <a:t>Cisco Small Business Support  Community</a:t>
            </a:r>
            <a:br>
              <a:rPr lang="en-US" sz="2000" dirty="0" smtClean="0"/>
            </a:br>
            <a:r>
              <a:rPr lang="en-US" sz="2000" dirty="0" smtClean="0">
                <a:solidFill>
                  <a:schemeClr val="accent1"/>
                </a:solidFill>
              </a:rPr>
              <a:t>https://www.myciscocommunity.com/community/smallbizsupport</a:t>
            </a:r>
          </a:p>
          <a:p>
            <a:pPr>
              <a:lnSpc>
                <a:spcPct val="85000"/>
              </a:lnSpc>
            </a:pPr>
            <a:r>
              <a:rPr lang="en-US" sz="2000" dirty="0" smtClean="0"/>
              <a:t>Cisco 100 Series Switches Warranty</a:t>
            </a:r>
            <a:br>
              <a:rPr lang="en-US" sz="2000" dirty="0" smtClean="0"/>
            </a:br>
            <a:r>
              <a:rPr lang="en-US" sz="2000" dirty="0" smtClean="0">
                <a:solidFill>
                  <a:schemeClr val="accent1"/>
                </a:solidFill>
              </a:rPr>
              <a:t>http://www.Cisco.com/go/warranty</a:t>
            </a:r>
            <a:endParaRPr lang="en-US" sz="2000" b="1" dirty="0" smtClean="0">
              <a:solidFill>
                <a:srgbClr val="FF0000"/>
              </a:solidFill>
            </a:endParaRPr>
          </a:p>
          <a:p>
            <a:pPr>
              <a:lnSpc>
                <a:spcPct val="85000"/>
              </a:lnSpc>
            </a:pPr>
            <a:r>
              <a:rPr lang="en-US" sz="2000" dirty="0" smtClean="0"/>
              <a:t>Cisco Small Business Service</a:t>
            </a:r>
            <a:br>
              <a:rPr lang="en-US" sz="2000" dirty="0" smtClean="0"/>
            </a:br>
            <a:r>
              <a:rPr lang="en-US" sz="2000" dirty="0" smtClean="0">
                <a:solidFill>
                  <a:schemeClr val="accent1"/>
                </a:solidFill>
              </a:rPr>
              <a:t>www.cisco.com/go/smbservices</a:t>
            </a:r>
            <a:endParaRPr lang="en-US" sz="2000" b="1" dirty="0" smtClean="0">
              <a:solidFill>
                <a:srgbClr val="FF0000"/>
              </a:solidFill>
            </a:endParaRPr>
          </a:p>
          <a:p>
            <a:pPr>
              <a:lnSpc>
                <a:spcPct val="85000"/>
              </a:lnSpc>
            </a:pPr>
            <a:endParaRPr lang="en-US" dirty="0" smtClean="0"/>
          </a:p>
        </p:txBody>
      </p:sp>
    </p:spTree>
    <p:extLst>
      <p:ext uri="{BB962C8B-B14F-4D97-AF65-F5344CB8AC3E}">
        <p14:creationId xmlns:p14="http://schemas.microsoft.com/office/powerpoint/2010/main" val="376450399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Quick Quiz</a:t>
            </a:r>
            <a:endParaRPr lang="en-US" dirty="0"/>
          </a:p>
        </p:txBody>
      </p:sp>
    </p:spTree>
    <p:extLst>
      <p:ext uri="{BB962C8B-B14F-4D97-AF65-F5344CB8AC3E}">
        <p14:creationId xmlns:p14="http://schemas.microsoft.com/office/powerpoint/2010/main" val="2997860719"/>
      </p:ext>
    </p:extLst>
  </p:cSld>
  <p:clrMapOvr>
    <a:masterClrMapping/>
  </p:clrMapOvr>
  <p:transition xmlns:p14="http://schemas.microsoft.com/office/powerpoint/2010/mai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One question based on presentation content</a:t>
            </a:r>
          </a:p>
          <a:p>
            <a:r>
              <a:rPr lang="en-US" dirty="0" smtClean="0"/>
              <a:t>First correct answer in the chat window wins a $100 pre-paid VISA card</a:t>
            </a:r>
          </a:p>
          <a:p>
            <a:r>
              <a:rPr lang="en-US" dirty="0" smtClean="0"/>
              <a:t>Make sure your chat is directed to Everyone or Panelists</a:t>
            </a:r>
          </a:p>
          <a:p>
            <a:endParaRPr lang="en-US" dirty="0" smtClean="0"/>
          </a:p>
          <a:p>
            <a:pPr marL="0" indent="0">
              <a:buNone/>
            </a:pPr>
            <a:r>
              <a:rPr lang="en-US" sz="3600" dirty="0" smtClean="0"/>
              <a:t>Get Ready…</a:t>
            </a:r>
          </a:p>
          <a:p>
            <a:endParaRPr lang="en-US" dirty="0"/>
          </a:p>
        </p:txBody>
      </p:sp>
      <p:sp>
        <p:nvSpPr>
          <p:cNvPr id="3" name="Title 2"/>
          <p:cNvSpPr>
            <a:spLocks noGrp="1"/>
          </p:cNvSpPr>
          <p:nvPr>
            <p:ph type="title"/>
          </p:nvPr>
        </p:nvSpPr>
        <p:spPr/>
        <p:txBody>
          <a:bodyPr/>
          <a:lstStyle/>
          <a:p>
            <a:r>
              <a:rPr lang="en-US" dirty="0" smtClean="0"/>
              <a:t>Quiz Rules</a:t>
            </a:r>
            <a:endParaRPr lang="en-US" dirty="0"/>
          </a:p>
        </p:txBody>
      </p:sp>
    </p:spTree>
    <p:extLst>
      <p:ext uri="{BB962C8B-B14F-4D97-AF65-F5344CB8AC3E}">
        <p14:creationId xmlns:p14="http://schemas.microsoft.com/office/powerpoint/2010/main" val="2955846834"/>
      </p:ext>
    </p:extLst>
  </p:cSld>
  <p:clrMapOvr>
    <a:masterClrMapping/>
  </p:clrMapOvr>
  <p:transition xmlns:p14="http://schemas.microsoft.com/office/powerpoint/2010/mai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3140968"/>
            <a:ext cx="8588861" cy="1630288"/>
          </a:xfrm>
        </p:spPr>
        <p:txBody>
          <a:bodyPr/>
          <a:lstStyle/>
          <a:p>
            <a:r>
              <a:rPr lang="en-US" sz="3600" dirty="0"/>
              <a:t>Which is NOT a key difference between a </a:t>
            </a:r>
            <a:r>
              <a:rPr lang="en-US" sz="3600" dirty="0" smtClean="0"/>
              <a:t>smart and </a:t>
            </a:r>
            <a:r>
              <a:rPr lang="en-US" sz="3600" dirty="0"/>
              <a:t>unmanaged switch?</a:t>
            </a:r>
            <a:br>
              <a:rPr lang="en-US" sz="3600" dirty="0"/>
            </a:br>
            <a:r>
              <a:rPr lang="en-US" sz="3600" dirty="0"/>
              <a:t/>
            </a:r>
            <a:br>
              <a:rPr lang="en-US" sz="3600" dirty="0"/>
            </a:br>
            <a:r>
              <a:rPr lang="en-US" sz="3600" dirty="0"/>
              <a:t>A: </a:t>
            </a:r>
            <a:r>
              <a:rPr lang="en-US" sz="3600" dirty="0" smtClean="0"/>
              <a:t>Fixed </a:t>
            </a:r>
            <a:r>
              <a:rPr lang="en-US" sz="3600" dirty="0"/>
              <a:t>configuration</a:t>
            </a:r>
            <a:br>
              <a:rPr lang="en-US" sz="3600" dirty="0"/>
            </a:br>
            <a:r>
              <a:rPr lang="en-US" sz="3600" dirty="0"/>
              <a:t>C: </a:t>
            </a:r>
            <a:r>
              <a:rPr lang="en-US" sz="3600" dirty="0" smtClean="0"/>
              <a:t>More </a:t>
            </a:r>
            <a:r>
              <a:rPr lang="en-US" sz="3600" dirty="0"/>
              <a:t>control over the LAN</a:t>
            </a:r>
            <a:br>
              <a:rPr lang="en-US" sz="3600" dirty="0"/>
            </a:br>
            <a:r>
              <a:rPr lang="en-US" sz="3600" dirty="0"/>
              <a:t>D: </a:t>
            </a:r>
            <a:r>
              <a:rPr lang="en-US" sz="3600" dirty="0" smtClean="0"/>
              <a:t>Management </a:t>
            </a:r>
            <a:r>
              <a:rPr lang="en-US" sz="3600" dirty="0"/>
              <a:t>interface</a:t>
            </a:r>
            <a:br>
              <a:rPr lang="en-US" sz="3600" dirty="0"/>
            </a:br>
            <a:r>
              <a:rPr lang="en-US" sz="3600" dirty="0"/>
              <a:t>E: </a:t>
            </a:r>
            <a:r>
              <a:rPr lang="en-US" sz="3600" dirty="0" smtClean="0"/>
              <a:t>Price</a:t>
            </a:r>
            <a:endParaRPr lang="en-US" sz="3600" dirty="0"/>
          </a:p>
        </p:txBody>
      </p:sp>
    </p:spTree>
    <p:extLst>
      <p:ext uri="{BB962C8B-B14F-4D97-AF65-F5344CB8AC3E}">
        <p14:creationId xmlns:p14="http://schemas.microsoft.com/office/powerpoint/2010/main" val="1919719481"/>
      </p:ext>
    </p:extLst>
  </p:cSld>
  <p:clrMapOvr>
    <a:masterClrMapping/>
  </p:clrMapOvr>
  <p:transition xmlns:p14="http://schemas.microsoft.com/office/powerpoint/2010/mai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50566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Switch PoE Summary</a:t>
            </a:r>
            <a:endParaRPr lang="en-US" dirty="0"/>
          </a:p>
        </p:txBody>
      </p:sp>
      <p:sp>
        <p:nvSpPr>
          <p:cNvPr id="3" name="Content Placeholder 2"/>
          <p:cNvSpPr>
            <a:spLocks noGrp="1"/>
          </p:cNvSpPr>
          <p:nvPr>
            <p:ph idx="1"/>
          </p:nvPr>
        </p:nvSpPr>
        <p:spPr>
          <a:xfrm>
            <a:off x="655638" y="1369993"/>
            <a:ext cx="7940675" cy="4795892"/>
          </a:xfrm>
        </p:spPr>
        <p:txBody>
          <a:bodyPr>
            <a:normAutofit lnSpcReduction="10000"/>
          </a:bodyPr>
          <a:lstStyle/>
          <a:p>
            <a:r>
              <a:rPr lang="de-DE" dirty="0" smtClean="0"/>
              <a:t>Only 802.3af PoE for SBTG switches</a:t>
            </a:r>
          </a:p>
          <a:p>
            <a:r>
              <a:rPr lang="de-DE" dirty="0" smtClean="0"/>
              <a:t>802.3at </a:t>
            </a:r>
            <a:r>
              <a:rPr lang="en-US" dirty="0" smtClean="0"/>
              <a:t>is planned for 5xx series</a:t>
            </a:r>
            <a:endParaRPr lang="de-DE" dirty="0" smtClean="0"/>
          </a:p>
          <a:p>
            <a:r>
              <a:rPr lang="de-DE" b="1" i="1" dirty="0" smtClean="0"/>
              <a:t>No</a:t>
            </a:r>
            <a:r>
              <a:rPr lang="de-DE" dirty="0" smtClean="0"/>
              <a:t> Cisco inline power</a:t>
            </a:r>
            <a:br>
              <a:rPr lang="de-DE" dirty="0" smtClean="0"/>
            </a:br>
            <a:r>
              <a:rPr lang="de-DE" dirty="0" smtClean="0"/>
              <a:t>(only some „older“ Cisco products do support the Cisco inline power only – e.g. Some older phones)</a:t>
            </a:r>
          </a:p>
          <a:p>
            <a:r>
              <a:rPr lang="de-DE" dirty="0" smtClean="0"/>
              <a:t>Smart with PoE: </a:t>
            </a:r>
            <a:br>
              <a:rPr lang="de-DE" dirty="0" smtClean="0"/>
            </a:br>
            <a:r>
              <a:rPr lang="de-DE" dirty="0" smtClean="0"/>
              <a:t>½ the ports at 7.5 Watt , ¼ of the ports at 15.4 Watt</a:t>
            </a:r>
          </a:p>
          <a:p>
            <a:r>
              <a:rPr lang="de-DE" dirty="0" smtClean="0"/>
              <a:t>SRW, SFE &amp;SGE with PoE</a:t>
            </a:r>
            <a:br>
              <a:rPr lang="de-DE" dirty="0" smtClean="0"/>
            </a:br>
            <a:r>
              <a:rPr lang="de-DE" dirty="0" smtClean="0"/>
              <a:t>All ports at 7.5 Watt, ½ the ports at 15.4 Watts </a:t>
            </a:r>
          </a:p>
          <a:p>
            <a:r>
              <a:rPr lang="de-DE" dirty="0" smtClean="0"/>
              <a:t>Exception: SRW2xx8MP-K9</a:t>
            </a:r>
            <a:r>
              <a:rPr lang="en-US" dirty="0" smtClean="0"/>
              <a:t/>
            </a:r>
            <a:br>
              <a:rPr lang="en-US" dirty="0" smtClean="0"/>
            </a:br>
            <a:r>
              <a:rPr lang="en-US" dirty="0" smtClean="0"/>
              <a:t>All ports at 15.4 Watt</a:t>
            </a:r>
          </a:p>
          <a:p>
            <a:r>
              <a:rPr lang="de-DE" dirty="0" smtClean="0"/>
              <a:t>Any possbible combination as long as the overall PoE budget is not exceeded </a:t>
            </a:r>
          </a:p>
        </p:txBody>
      </p:sp>
      <p:pic>
        <p:nvPicPr>
          <p:cNvPr id="4098" name="Picture 2" descr="C:\Documents and Settings\jdemmer\Local Settings\Temporary Internet Files\Content.IE5\KT1FE94U\MCj04325570000[1].png"/>
          <p:cNvPicPr>
            <a:picLocks noChangeAspect="1" noChangeArrowheads="1"/>
          </p:cNvPicPr>
          <p:nvPr/>
        </p:nvPicPr>
        <p:blipFill>
          <a:blip r:embed="rId2"/>
          <a:srcRect/>
          <a:stretch>
            <a:fillRect/>
          </a:stretch>
        </p:blipFill>
        <p:spPr bwMode="auto">
          <a:xfrm>
            <a:off x="6589027" y="752310"/>
            <a:ext cx="1889091" cy="1889091"/>
          </a:xfrm>
          <a:prstGeom prst="rect">
            <a:avLst/>
          </a:prstGeom>
          <a:noFill/>
        </p:spPr>
      </p:pic>
      <p:sp>
        <p:nvSpPr>
          <p:cNvPr id="5"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3963848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 Price Sensitive Customers</a:t>
            </a:r>
            <a:endParaRPr lang="en-US" dirty="0"/>
          </a:p>
        </p:txBody>
      </p:sp>
      <p:sp>
        <p:nvSpPr>
          <p:cNvPr id="3" name="Subtitle 2"/>
          <p:cNvSpPr>
            <a:spLocks noGrp="1"/>
          </p:cNvSpPr>
          <p:nvPr>
            <p:ph type="subTitle" idx="1"/>
          </p:nvPr>
        </p:nvSpPr>
        <p:spPr>
          <a:xfrm>
            <a:off x="236383" y="4464068"/>
            <a:ext cx="8112126" cy="1893890"/>
          </a:xfrm>
        </p:spPr>
        <p:txBody>
          <a:bodyPr>
            <a:normAutofit/>
          </a:bodyPr>
          <a:lstStyle/>
          <a:p>
            <a:r>
              <a:rPr lang="en-US" dirty="0" smtClean="0"/>
              <a:t>Unmanaged &amp; Smart Switching</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Recommend “Built for Small Business”</a:t>
            </a:r>
            <a:endParaRPr lang="en-US" dirty="0"/>
          </a:p>
        </p:txBody>
      </p:sp>
      <p:sp>
        <p:nvSpPr>
          <p:cNvPr id="3" name="Content Placeholder 2"/>
          <p:cNvSpPr>
            <a:spLocks noGrp="1"/>
          </p:cNvSpPr>
          <p:nvPr>
            <p:ph type="body" sz="quarter" idx="10"/>
          </p:nvPr>
        </p:nvSpPr>
        <p:spPr>
          <a:xfrm>
            <a:off x="239713" y="1599438"/>
            <a:ext cx="5500687" cy="4580382"/>
          </a:xfrm>
        </p:spPr>
        <p:txBody>
          <a:bodyPr/>
          <a:lstStyle/>
          <a:p>
            <a:pPr marL="0" indent="0">
              <a:buNone/>
            </a:pPr>
            <a:r>
              <a:rPr lang="en-US" b="1" dirty="0" smtClean="0"/>
              <a:t>Recommend Cisco Small Business products for customers who:</a:t>
            </a:r>
          </a:p>
          <a:p>
            <a:r>
              <a:rPr lang="en-US" sz="1800" dirty="0" smtClean="0"/>
              <a:t>Are price conscious, but reliability </a:t>
            </a:r>
            <a:br>
              <a:rPr lang="en-US" sz="1800" dirty="0" smtClean="0"/>
            </a:br>
            <a:r>
              <a:rPr lang="en-US" sz="1800" dirty="0" smtClean="0"/>
              <a:t>is important</a:t>
            </a:r>
          </a:p>
          <a:p>
            <a:r>
              <a:rPr lang="en-US" sz="1800" dirty="0" smtClean="0"/>
              <a:t>Want products that are easy to install </a:t>
            </a:r>
            <a:br>
              <a:rPr lang="en-US" sz="1800" dirty="0" smtClean="0"/>
            </a:br>
            <a:r>
              <a:rPr lang="en-US" sz="1800" dirty="0" smtClean="0"/>
              <a:t>and configure </a:t>
            </a:r>
          </a:p>
          <a:p>
            <a:r>
              <a:rPr lang="en-US" sz="1800" dirty="0" smtClean="0"/>
              <a:t>Like browser-based management tool</a:t>
            </a:r>
          </a:p>
          <a:p>
            <a:r>
              <a:rPr lang="en-US" sz="1800" dirty="0" smtClean="0"/>
              <a:t>Have smaller IP telephony deployments</a:t>
            </a:r>
          </a:p>
          <a:p>
            <a:pPr lvl="1"/>
            <a:endParaRPr lang="en-US" dirty="0" smtClean="0"/>
          </a:p>
          <a:p>
            <a:pPr lvl="1"/>
            <a:endParaRPr lang="en-US" dirty="0" smtClean="0"/>
          </a:p>
          <a:p>
            <a:pPr lvl="1"/>
            <a:endParaRPr lang="en-US" dirty="0" smtClean="0"/>
          </a:p>
          <a:p>
            <a:pPr lvl="1"/>
            <a:endParaRPr lang="en-US" dirty="0" smtClean="0"/>
          </a:p>
          <a:p>
            <a:endParaRPr lang="en-US" dirty="0"/>
          </a:p>
        </p:txBody>
      </p:sp>
      <p:pic>
        <p:nvPicPr>
          <p:cNvPr id="3074" name="Picture 2" descr="\\MV-FS\Projects\Cisco\03_Assets\Photography\01_Cisco_Photography\People\HIK0052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410" r="28125"/>
          <a:stretch/>
        </p:blipFill>
        <p:spPr bwMode="auto">
          <a:xfrm>
            <a:off x="5476875" y="1675638"/>
            <a:ext cx="3035466" cy="3963162"/>
          </a:xfrm>
          <a:prstGeom prst="rect">
            <a:avLst/>
          </a:prstGeom>
          <a:noFill/>
          <a:ln w="12700">
            <a:solidFill>
              <a:schemeClr val="bg1"/>
            </a:solidFill>
          </a:ln>
          <a:effectLst>
            <a:outerShdw blurRad="139700" algn="ctr" rotWithShape="0">
              <a:prstClr val="black">
                <a:alpha val="38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24869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typical customer - unmanaged</a:t>
            </a:r>
            <a:endParaRPr lang="en-US" dirty="0"/>
          </a:p>
        </p:txBody>
      </p:sp>
      <p:sp>
        <p:nvSpPr>
          <p:cNvPr id="3" name="Content Placeholder 2"/>
          <p:cNvSpPr>
            <a:spLocks noGrp="1"/>
          </p:cNvSpPr>
          <p:nvPr>
            <p:ph idx="1"/>
          </p:nvPr>
        </p:nvSpPr>
        <p:spPr>
          <a:xfrm>
            <a:off x="229702" y="1379939"/>
            <a:ext cx="8551441" cy="4965700"/>
          </a:xfrm>
        </p:spPr>
        <p:txBody>
          <a:bodyPr/>
          <a:lstStyle/>
          <a:p>
            <a:r>
              <a:rPr lang="en-US" dirty="0" smtClean="0"/>
              <a:t>Likely to be a smaller company</a:t>
            </a:r>
          </a:p>
          <a:p>
            <a:r>
              <a:rPr lang="en-US" dirty="0" smtClean="0"/>
              <a:t>either self installed or a reseller is setting it up</a:t>
            </a:r>
          </a:p>
          <a:p>
            <a:r>
              <a:rPr lang="en-US" dirty="0" smtClean="0"/>
              <a:t>Network is a tool and not core, likely to use email, web etc. but no or limited VoIP</a:t>
            </a:r>
          </a:p>
          <a:p>
            <a:r>
              <a:rPr lang="en-US" dirty="0" smtClean="0"/>
              <a:t>This is usually more a reactive buyer – old switch broke, need a new one</a:t>
            </a:r>
          </a:p>
          <a:p>
            <a:r>
              <a:rPr lang="en-US" dirty="0" smtClean="0"/>
              <a:t>Price sensitive</a:t>
            </a:r>
          </a:p>
          <a:p>
            <a:r>
              <a:rPr lang="en-US" dirty="0" smtClean="0"/>
              <a:t>Not technical</a:t>
            </a:r>
          </a:p>
          <a:p>
            <a:r>
              <a:rPr lang="en-US" dirty="0" smtClean="0"/>
              <a:t>Selling arguments:</a:t>
            </a:r>
            <a:br>
              <a:rPr lang="en-US" dirty="0" smtClean="0"/>
            </a:br>
            <a:r>
              <a:rPr lang="en-US" dirty="0" smtClean="0"/>
              <a:t>Cisco is #1, service and support, energy saving, Auto QoS - future proof, VoIP ready, TCO, ….</a:t>
            </a:r>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99055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Customers</a:t>
            </a:r>
            <a:endParaRPr lang="en-US" dirty="0"/>
          </a:p>
        </p:txBody>
      </p:sp>
      <p:sp>
        <p:nvSpPr>
          <p:cNvPr id="3" name="Content Placeholder 2"/>
          <p:cNvSpPr>
            <a:spLocks noGrp="1"/>
          </p:cNvSpPr>
          <p:nvPr>
            <p:ph idx="1"/>
          </p:nvPr>
        </p:nvSpPr>
        <p:spPr>
          <a:xfrm>
            <a:off x="229701" y="1407477"/>
            <a:ext cx="8551441" cy="4584805"/>
          </a:xfrm>
        </p:spPr>
        <p:txBody>
          <a:bodyPr/>
          <a:lstStyle/>
          <a:p>
            <a:r>
              <a:rPr lang="en-US" dirty="0" smtClean="0"/>
              <a:t>SOHO</a:t>
            </a:r>
          </a:p>
          <a:p>
            <a:r>
              <a:rPr lang="en-US" dirty="0" smtClean="0"/>
              <a:t>Small </a:t>
            </a:r>
            <a:r>
              <a:rPr lang="en-US" dirty="0"/>
              <a:t>and Medium </a:t>
            </a:r>
            <a:r>
              <a:rPr lang="en-US" dirty="0" smtClean="0"/>
              <a:t>business</a:t>
            </a:r>
          </a:p>
          <a:p>
            <a:r>
              <a:rPr lang="en-US" dirty="0" smtClean="0"/>
              <a:t>Healthcare</a:t>
            </a:r>
          </a:p>
          <a:p>
            <a:r>
              <a:rPr lang="en-US" dirty="0" smtClean="0"/>
              <a:t>Government</a:t>
            </a:r>
          </a:p>
          <a:p>
            <a:r>
              <a:rPr lang="en-US" dirty="0" smtClean="0"/>
              <a:t>Education </a:t>
            </a:r>
            <a:r>
              <a:rPr lang="en-US" dirty="0"/>
              <a:t>K to </a:t>
            </a:r>
            <a:r>
              <a:rPr lang="en-US" dirty="0" smtClean="0"/>
              <a:t>12</a:t>
            </a:r>
          </a:p>
          <a:p>
            <a:r>
              <a:rPr lang="en-US" dirty="0" smtClean="0"/>
              <a:t>Campus </a:t>
            </a:r>
            <a:r>
              <a:rPr lang="en-US" dirty="0"/>
              <a:t>networks </a:t>
            </a:r>
            <a:endParaRPr lang="en-US" dirty="0" smtClean="0"/>
          </a:p>
          <a:p>
            <a:r>
              <a:rPr lang="en-US" dirty="0" smtClean="0"/>
              <a:t>Manufacturing sites</a:t>
            </a:r>
            <a:endParaRPr lang="en-US" dirty="0"/>
          </a:p>
        </p:txBody>
      </p:sp>
      <p:sp>
        <p:nvSpPr>
          <p:cNvPr id="4" name="Rectangle 3"/>
          <p:cNvSpPr/>
          <p:nvPr/>
        </p:nvSpPr>
        <p:spPr>
          <a:xfrm>
            <a:off x="4165600" y="1320506"/>
            <a:ext cx="4572000" cy="3785652"/>
          </a:xfrm>
          <a:prstGeom prst="rect">
            <a:avLst/>
          </a:prstGeom>
        </p:spPr>
        <p:txBody>
          <a:bodyPr>
            <a:spAutoFit/>
          </a:bodyPr>
          <a:lstStyle/>
          <a:p>
            <a:r>
              <a:rPr lang="en-US" sz="2000" dirty="0" smtClean="0"/>
              <a:t>The </a:t>
            </a:r>
            <a:r>
              <a:rPr lang="en-US" sz="2000" dirty="0"/>
              <a:t>Smart switches product line is the answer for simple and basic networking scenarios where on top of the Data transmission, customers are looking forward to integrating Voice applications and are looking for resilience and </a:t>
            </a:r>
            <a:r>
              <a:rPr lang="en-US" sz="2000" dirty="0" smtClean="0"/>
              <a:t>redundancy</a:t>
            </a:r>
          </a:p>
          <a:p>
            <a:endParaRPr lang="en-US" sz="2000" dirty="0"/>
          </a:p>
          <a:p>
            <a:r>
              <a:rPr lang="en-US" sz="2000" dirty="0"/>
              <a:t>The Smart switch can be seen as a fundamentally managed switch designed for simple network </a:t>
            </a:r>
            <a:r>
              <a:rPr lang="en-US" sz="2000" dirty="0" smtClean="0"/>
              <a:t>configurations</a:t>
            </a:r>
            <a:endParaRPr lang="en-US" sz="2000" dirty="0"/>
          </a:p>
        </p:txBody>
      </p:sp>
    </p:spTree>
    <p:extLst>
      <p:ext uri="{BB962C8B-B14F-4D97-AF65-F5344CB8AC3E}">
        <p14:creationId xmlns:p14="http://schemas.microsoft.com/office/powerpoint/2010/main" val="407585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646584"/>
            <a:ext cx="8588861" cy="838200"/>
          </a:xfrm>
        </p:spPr>
        <p:txBody>
          <a:bodyPr/>
          <a:lstStyle/>
          <a:p>
            <a:r>
              <a:rPr lang="en-US" dirty="0" smtClean="0"/>
              <a:t>Key Differences between Unmanaged and Managed Switches</a:t>
            </a:r>
            <a:endParaRPr lang="en-US" dirty="0"/>
          </a:p>
        </p:txBody>
      </p:sp>
      <p:sp>
        <p:nvSpPr>
          <p:cNvPr id="3" name="Content Placeholder 2"/>
          <p:cNvSpPr>
            <a:spLocks noGrp="1"/>
          </p:cNvSpPr>
          <p:nvPr>
            <p:ph idx="1"/>
          </p:nvPr>
        </p:nvSpPr>
        <p:spPr>
          <a:xfrm>
            <a:off x="229701" y="1776692"/>
            <a:ext cx="8551441" cy="4676644"/>
          </a:xfrm>
        </p:spPr>
        <p:txBody>
          <a:bodyPr>
            <a:normAutofit/>
          </a:bodyPr>
          <a:lstStyle/>
          <a:p>
            <a:r>
              <a:rPr lang="en-US" dirty="0" smtClean="0"/>
              <a:t>Management interface</a:t>
            </a:r>
          </a:p>
          <a:p>
            <a:r>
              <a:rPr lang="en-US" dirty="0" smtClean="0"/>
              <a:t>The ability </a:t>
            </a:r>
            <a:r>
              <a:rPr lang="en-US" dirty="0"/>
              <a:t>to configure the switch and to prioritize LAN traffic </a:t>
            </a:r>
            <a:endParaRPr lang="en-US" dirty="0" smtClean="0"/>
          </a:p>
          <a:p>
            <a:r>
              <a:rPr lang="en-US" dirty="0"/>
              <a:t>Unmanaged switch simply allows Ethernet devices to communicate with one another</a:t>
            </a:r>
          </a:p>
          <a:p>
            <a:pPr lvl="1"/>
            <a:r>
              <a:rPr lang="en-US" sz="2000" dirty="0"/>
              <a:t>“Plug and play”</a:t>
            </a:r>
          </a:p>
          <a:p>
            <a:pPr lvl="1"/>
            <a:r>
              <a:rPr lang="en-US" sz="2000" dirty="0"/>
              <a:t>Shipped with fixed configuration</a:t>
            </a:r>
          </a:p>
          <a:p>
            <a:r>
              <a:rPr lang="en-US" dirty="0" smtClean="0"/>
              <a:t>Smart and Managed </a:t>
            </a:r>
            <a:r>
              <a:rPr lang="en-US" dirty="0"/>
              <a:t>switches give you more control over your LAN </a:t>
            </a:r>
            <a:endParaRPr lang="en-US" dirty="0" smtClean="0"/>
          </a:p>
          <a:p>
            <a:pPr lvl="1"/>
            <a:r>
              <a:rPr lang="en-US" sz="2000" dirty="0" smtClean="0"/>
              <a:t>Configure</a:t>
            </a:r>
            <a:r>
              <a:rPr lang="en-US" sz="2000" dirty="0"/>
              <a:t>, manage, and monitor your </a:t>
            </a:r>
            <a:r>
              <a:rPr lang="en-US" sz="2000" dirty="0" smtClean="0"/>
              <a:t>LAN</a:t>
            </a:r>
          </a:p>
          <a:p>
            <a:pPr lvl="1"/>
            <a:r>
              <a:rPr lang="en-US" sz="2000" dirty="0" smtClean="0"/>
              <a:t>Advanced features to control traffic, and who has access to it</a:t>
            </a:r>
          </a:p>
        </p:txBody>
      </p:sp>
    </p:spTree>
    <p:extLst>
      <p:ext uri="{BB962C8B-B14F-4D97-AF65-F5344CB8AC3E}">
        <p14:creationId xmlns:p14="http://schemas.microsoft.com/office/powerpoint/2010/main" val="3016996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188" y="25400"/>
            <a:ext cx="8588375" cy="838200"/>
          </a:xfrm>
        </p:spPr>
        <p:txBody>
          <a:bodyPr/>
          <a:lstStyle/>
          <a:p>
            <a:pPr>
              <a:defRPr/>
            </a:pPr>
            <a:r>
              <a:rPr lang="en-US" dirty="0" smtClean="0">
                <a:cs typeface="+mj-cs"/>
              </a:rPr>
              <a:t>Cisco SB </a:t>
            </a:r>
            <a:r>
              <a:rPr dirty="0" smtClean="0">
                <a:cs typeface="+mj-cs"/>
              </a:rPr>
              <a:t>Switch </a:t>
            </a:r>
            <a:r>
              <a:rPr dirty="0" smtClean="0">
                <a:cs typeface="+mj-cs"/>
              </a:rPr>
              <a:t>Maintenance Release</a:t>
            </a:r>
            <a:endParaRPr dirty="0">
              <a:cs typeface="+mj-cs"/>
            </a:endParaRPr>
          </a:p>
        </p:txBody>
      </p:sp>
      <p:sp>
        <p:nvSpPr>
          <p:cNvPr id="107522" name="Content Placeholder 2"/>
          <p:cNvSpPr>
            <a:spLocks noGrp="1"/>
          </p:cNvSpPr>
          <p:nvPr>
            <p:ph idx="1"/>
          </p:nvPr>
        </p:nvSpPr>
        <p:spPr>
          <a:xfrm>
            <a:off x="657225" y="938213"/>
            <a:ext cx="7940675" cy="3571875"/>
          </a:xfrm>
        </p:spPr>
        <p:txBody>
          <a:bodyPr>
            <a:normAutofit fontScale="55000" lnSpcReduction="20000"/>
          </a:bodyPr>
          <a:lstStyle/>
          <a:p>
            <a:pPr>
              <a:lnSpc>
                <a:spcPct val="80000"/>
              </a:lnSpc>
              <a:defRPr/>
            </a:pPr>
            <a:r>
              <a:rPr sz="2500" dirty="0" smtClean="0">
                <a:latin typeface="Arial" charset="0"/>
                <a:ea typeface="ＭＳ Ｐゴシック" charset="0"/>
              </a:rPr>
              <a:t>Available now – free (no service contract required)</a:t>
            </a:r>
            <a:endParaRPr sz="2500" dirty="0">
              <a:latin typeface="Arial" charset="0"/>
              <a:ea typeface="ＭＳ Ｐゴシック" charset="0"/>
            </a:endParaRPr>
          </a:p>
          <a:p>
            <a:pPr>
              <a:lnSpc>
                <a:spcPct val="80000"/>
              </a:lnSpc>
              <a:defRPr/>
            </a:pPr>
            <a:r>
              <a:rPr sz="2500" dirty="0">
                <a:latin typeface="Arial" charset="0"/>
                <a:ea typeface="ＭＳ Ｐゴシック" charset="0"/>
              </a:rPr>
              <a:t>Firmware enhancements to </a:t>
            </a:r>
            <a:r>
              <a:rPr lang="en-US" sz="2500" dirty="0" smtClean="0">
                <a:latin typeface="Arial" charset="0"/>
                <a:ea typeface="ＭＳ Ｐゴシック" charset="0"/>
              </a:rPr>
              <a:t>Cisco Small Business</a:t>
            </a:r>
            <a:r>
              <a:rPr sz="2500" dirty="0" smtClean="0">
                <a:latin typeface="Arial" charset="0"/>
                <a:ea typeface="ＭＳ Ｐゴシック" charset="0"/>
              </a:rPr>
              <a:t>200 </a:t>
            </a:r>
            <a:r>
              <a:rPr sz="2500" dirty="0">
                <a:latin typeface="Arial" charset="0"/>
                <a:ea typeface="ＭＳ Ｐゴシック" charset="0"/>
              </a:rPr>
              <a:t>&amp; 300 series</a:t>
            </a:r>
            <a:r>
              <a:rPr sz="2500" dirty="0" smtClean="0">
                <a:latin typeface="Arial" charset="0"/>
                <a:ea typeface="ＭＳ Ｐゴシック" charset="0"/>
              </a:rPr>
              <a:t>:</a:t>
            </a:r>
          </a:p>
          <a:p>
            <a:pPr>
              <a:lnSpc>
                <a:spcPct val="80000"/>
              </a:lnSpc>
              <a:defRPr/>
            </a:pPr>
            <a:endParaRPr sz="1800" dirty="0">
              <a:latin typeface="Arial" charset="0"/>
              <a:ea typeface="ＭＳ Ｐゴシック" charset="0"/>
            </a:endParaRPr>
          </a:p>
          <a:p>
            <a:pPr>
              <a:lnSpc>
                <a:spcPct val="80000"/>
              </a:lnSpc>
              <a:defRPr/>
            </a:pPr>
            <a:endParaRPr sz="1800" dirty="0" smtClean="0">
              <a:latin typeface="Arial" charset="0"/>
              <a:ea typeface="ＭＳ Ｐゴシック" charset="0"/>
            </a:endParaRPr>
          </a:p>
          <a:p>
            <a:pPr>
              <a:lnSpc>
                <a:spcPct val="80000"/>
              </a:lnSpc>
              <a:defRPr/>
            </a:pPr>
            <a:endParaRPr sz="1800" dirty="0">
              <a:latin typeface="Arial" charset="0"/>
              <a:ea typeface="ＭＳ Ｐゴシック" charset="0"/>
            </a:endParaRPr>
          </a:p>
          <a:p>
            <a:pPr>
              <a:lnSpc>
                <a:spcPct val="80000"/>
              </a:lnSpc>
              <a:defRPr/>
            </a:pPr>
            <a:endParaRPr sz="1800" dirty="0" smtClean="0">
              <a:latin typeface="Arial" charset="0"/>
              <a:ea typeface="ＭＳ Ｐゴシック" charset="0"/>
            </a:endParaRPr>
          </a:p>
          <a:p>
            <a:pPr>
              <a:lnSpc>
                <a:spcPct val="80000"/>
              </a:lnSpc>
              <a:defRPr/>
            </a:pPr>
            <a:endParaRPr sz="1800" dirty="0">
              <a:latin typeface="Arial" charset="0"/>
              <a:ea typeface="ＭＳ Ｐゴシック" charset="0"/>
            </a:endParaRPr>
          </a:p>
          <a:p>
            <a:pPr>
              <a:lnSpc>
                <a:spcPct val="80000"/>
              </a:lnSpc>
              <a:defRPr/>
            </a:pPr>
            <a:endParaRPr sz="1800" dirty="0" smtClean="0">
              <a:latin typeface="Arial" charset="0"/>
              <a:ea typeface="ＭＳ Ｐゴシック" charset="0"/>
            </a:endParaRPr>
          </a:p>
          <a:p>
            <a:pPr>
              <a:lnSpc>
                <a:spcPct val="80000"/>
              </a:lnSpc>
              <a:defRPr/>
            </a:pPr>
            <a:endParaRPr sz="1800" dirty="0">
              <a:latin typeface="Arial" charset="0"/>
              <a:ea typeface="ＭＳ Ｐゴシック" charset="0"/>
            </a:endParaRPr>
          </a:p>
          <a:p>
            <a:pPr>
              <a:lnSpc>
                <a:spcPct val="80000"/>
              </a:lnSpc>
              <a:defRPr/>
            </a:pPr>
            <a:endParaRPr sz="1800" dirty="0" smtClean="0">
              <a:latin typeface="Arial" charset="0"/>
              <a:ea typeface="ＭＳ Ｐゴシック" charset="0"/>
            </a:endParaRPr>
          </a:p>
          <a:p>
            <a:pPr>
              <a:lnSpc>
                <a:spcPct val="80000"/>
              </a:lnSpc>
              <a:defRPr/>
            </a:pPr>
            <a:endParaRPr sz="1800" dirty="0">
              <a:latin typeface="Arial" charset="0"/>
              <a:ea typeface="ＭＳ Ｐゴシック" charset="0"/>
            </a:endParaRPr>
          </a:p>
          <a:p>
            <a:pPr>
              <a:lnSpc>
                <a:spcPct val="80000"/>
              </a:lnSpc>
              <a:defRPr/>
            </a:pPr>
            <a:endParaRPr sz="1800" dirty="0" smtClean="0">
              <a:latin typeface="Arial" charset="0"/>
              <a:ea typeface="ＭＳ Ｐゴシック" charset="0"/>
            </a:endParaRPr>
          </a:p>
          <a:p>
            <a:pPr marL="0" indent="0">
              <a:lnSpc>
                <a:spcPct val="80000"/>
              </a:lnSpc>
              <a:buFont typeface="Arial" charset="0"/>
              <a:buNone/>
              <a:defRPr/>
            </a:pPr>
            <a:r>
              <a:rPr sz="1600" dirty="0" smtClean="0">
                <a:latin typeface="Arial" charset="0"/>
                <a:ea typeface="ＭＳ Ｐゴシック" charset="0"/>
              </a:rPr>
              <a:t>Command line reference guide: </a:t>
            </a:r>
            <a:r>
              <a:rPr sz="1600" dirty="0" smtClean="0">
                <a:latin typeface="Arial" charset="0"/>
                <a:ea typeface="ＭＳ Ｐゴシック" charset="0"/>
                <a:hlinkClick r:id="rId3"/>
              </a:rPr>
              <a:t>http://www.cisco.com/en/US/products/ps10898/prod_command_reference_list.html</a:t>
            </a:r>
            <a:endParaRPr sz="1600" dirty="0" smtClean="0">
              <a:latin typeface="Arial" charset="0"/>
              <a:ea typeface="ＭＳ Ｐゴシック" charset="0"/>
            </a:endParaRPr>
          </a:p>
          <a:p>
            <a:pPr marL="0" indent="0">
              <a:lnSpc>
                <a:spcPct val="80000"/>
              </a:lnSpc>
              <a:buFont typeface="Arial" charset="0"/>
              <a:buNone/>
              <a:defRPr/>
            </a:pPr>
            <a:endParaRPr sz="1800" dirty="0">
              <a:latin typeface="Arial" charset="0"/>
              <a:ea typeface="ＭＳ Ｐゴシック"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558042460"/>
              </p:ext>
            </p:extLst>
          </p:nvPr>
        </p:nvGraphicFramePr>
        <p:xfrm>
          <a:off x="609600" y="1725613"/>
          <a:ext cx="7777163" cy="3962400"/>
        </p:xfrm>
        <a:graphic>
          <a:graphicData uri="http://schemas.openxmlformats.org/drawingml/2006/table">
            <a:tbl>
              <a:tblPr firstRow="1" bandRow="1">
                <a:tableStyleId>{5C22544A-7EE6-4342-B048-85BDC9FD1C3A}</a:tableStyleId>
              </a:tblPr>
              <a:tblGrid>
                <a:gridCol w="1523938"/>
                <a:gridCol w="4495617"/>
                <a:gridCol w="878804"/>
                <a:gridCol w="878804"/>
              </a:tblGrid>
              <a:tr h="370840">
                <a:tc>
                  <a:txBody>
                    <a:bodyPr/>
                    <a:lstStyle/>
                    <a:p>
                      <a:r>
                        <a:rPr lang="en-US" sz="1600" dirty="0" smtClean="0"/>
                        <a:t>Feature</a:t>
                      </a:r>
                      <a:endParaRPr lang="en-US" sz="1600" dirty="0"/>
                    </a:p>
                  </a:txBody>
                  <a:tcPr marL="91436" marR="91436"/>
                </a:tc>
                <a:tc>
                  <a:txBody>
                    <a:bodyPr/>
                    <a:lstStyle/>
                    <a:p>
                      <a:r>
                        <a:rPr lang="en-US" sz="1600" dirty="0" smtClean="0"/>
                        <a:t>Benefit</a:t>
                      </a:r>
                      <a:endParaRPr lang="en-US" sz="1600" dirty="0"/>
                    </a:p>
                  </a:txBody>
                  <a:tcPr marL="91436" marR="91436"/>
                </a:tc>
                <a:tc>
                  <a:txBody>
                    <a:bodyPr/>
                    <a:lstStyle/>
                    <a:p>
                      <a:pPr algn="ctr"/>
                      <a:r>
                        <a:rPr lang="en-US" sz="1600" dirty="0" smtClean="0">
                          <a:solidFill>
                            <a:srgbClr val="FF0000"/>
                          </a:solidFill>
                        </a:rPr>
                        <a:t>200 </a:t>
                      </a:r>
                      <a:endParaRPr lang="en-US" sz="1600" dirty="0">
                        <a:solidFill>
                          <a:srgbClr val="FF0000"/>
                        </a:solidFill>
                      </a:endParaRPr>
                    </a:p>
                  </a:txBody>
                  <a:tcPr marL="91436" marR="91436"/>
                </a:tc>
                <a:tc>
                  <a:txBody>
                    <a:bodyPr/>
                    <a:lstStyle/>
                    <a:p>
                      <a:pPr algn="ctr"/>
                      <a:r>
                        <a:rPr lang="en-US" sz="1600" dirty="0" smtClean="0"/>
                        <a:t>300</a:t>
                      </a:r>
                      <a:endParaRPr lang="en-US" sz="1600" dirty="0"/>
                    </a:p>
                  </a:txBody>
                  <a:tcPr marL="91436" marR="91436"/>
                </a:tc>
              </a:tr>
              <a:tr h="370840">
                <a:tc>
                  <a:txBody>
                    <a:bodyPr/>
                    <a:lstStyle/>
                    <a:p>
                      <a:r>
                        <a:rPr lang="en-US" sz="1600" dirty="0" err="1" smtClean="0"/>
                        <a:t>CDP</a:t>
                      </a:r>
                      <a:endParaRPr lang="en-US" sz="1600" dirty="0"/>
                    </a:p>
                  </a:txBody>
                  <a:tcPr marL="91436" marR="91436"/>
                </a:tc>
                <a:tc>
                  <a:txBody>
                    <a:bodyPr/>
                    <a:lstStyle/>
                    <a:p>
                      <a:pPr algn="l" rtl="0" fontAlgn="t"/>
                      <a:r>
                        <a:rPr lang="en-US" sz="1600" b="0" i="0" u="none" strike="noStrike">
                          <a:solidFill>
                            <a:srgbClr val="000000"/>
                          </a:solidFill>
                          <a:latin typeface="Arial"/>
                        </a:rPr>
                        <a:t>Auto-discovery of connected Cisco devices </a:t>
                      </a:r>
                    </a:p>
                  </a:txBody>
                  <a:tcPr marL="0" marR="0" marT="0" marB="0" anchor="ctr"/>
                </a:tc>
                <a:tc>
                  <a:txBody>
                    <a:bodyPr/>
                    <a:lstStyle/>
                    <a:p>
                      <a:pPr algn="ctr"/>
                      <a:r>
                        <a:rPr lang="en-US" sz="1600" dirty="0" smtClean="0">
                          <a:solidFill>
                            <a:srgbClr val="FF0000"/>
                          </a:solidFill>
                        </a:rPr>
                        <a:t>X</a:t>
                      </a:r>
                      <a:endParaRPr lang="en-US" sz="1600" dirty="0">
                        <a:solidFill>
                          <a:srgbClr val="FF0000"/>
                        </a:solidFill>
                      </a:endParaRPr>
                    </a:p>
                  </a:txBody>
                  <a:tcPr marL="91436" marR="91436"/>
                </a:tc>
                <a:tc>
                  <a:txBody>
                    <a:bodyPr/>
                    <a:lstStyle/>
                    <a:p>
                      <a:pPr algn="ctr"/>
                      <a:r>
                        <a:rPr lang="en-US" sz="1600" dirty="0" smtClean="0"/>
                        <a:t>X</a:t>
                      </a:r>
                      <a:endParaRPr lang="en-US" sz="1600" dirty="0"/>
                    </a:p>
                  </a:txBody>
                  <a:tcPr marL="91436" marR="91436"/>
                </a:tc>
              </a:tr>
              <a:tr h="370840">
                <a:tc>
                  <a:txBody>
                    <a:bodyPr/>
                    <a:lstStyle/>
                    <a:p>
                      <a:r>
                        <a:rPr lang="en-US" sz="1600" dirty="0" err="1" smtClean="0"/>
                        <a:t>Smartports</a:t>
                      </a:r>
                      <a:endParaRPr lang="en-US" sz="1600" dirty="0"/>
                    </a:p>
                  </a:txBody>
                  <a:tcPr marL="91436" marR="91436"/>
                </a:tc>
                <a:tc>
                  <a:txBody>
                    <a:bodyPr/>
                    <a:lstStyle/>
                    <a:p>
                      <a:pPr algn="l" rtl="0" fontAlgn="t"/>
                      <a:r>
                        <a:rPr lang="en-US" sz="1600" b="0" i="0" u="none" strike="noStrike">
                          <a:solidFill>
                            <a:srgbClr val="000000"/>
                          </a:solidFill>
                          <a:latin typeface="Arial"/>
                        </a:rPr>
                        <a:t>Auto-configuration of port based on CDP info </a:t>
                      </a:r>
                    </a:p>
                  </a:txBody>
                  <a:tcPr marL="0" marR="0" marT="0" marB="0" anchor="ctr"/>
                </a:tc>
                <a:tc>
                  <a:txBody>
                    <a:bodyPr/>
                    <a:lstStyle/>
                    <a:p>
                      <a:pPr algn="ctr"/>
                      <a:r>
                        <a:rPr lang="en-US" sz="1600" dirty="0" smtClean="0">
                          <a:solidFill>
                            <a:srgbClr val="FF0000"/>
                          </a:solidFill>
                        </a:rPr>
                        <a:t>X</a:t>
                      </a:r>
                      <a:endParaRPr lang="en-US" sz="1600" dirty="0">
                        <a:solidFill>
                          <a:srgbClr val="FF0000"/>
                        </a:solidFill>
                      </a:endParaRPr>
                    </a:p>
                  </a:txBody>
                  <a:tcPr marL="91436" marR="91436"/>
                </a:tc>
                <a:tc>
                  <a:txBody>
                    <a:bodyPr/>
                    <a:lstStyle/>
                    <a:p>
                      <a:pPr algn="ctr"/>
                      <a:r>
                        <a:rPr lang="en-US" sz="1600" dirty="0" smtClean="0"/>
                        <a:t>X</a:t>
                      </a:r>
                      <a:endParaRPr lang="en-US" sz="1600" dirty="0"/>
                    </a:p>
                  </a:txBody>
                  <a:tcPr marL="91436" marR="91436"/>
                </a:tc>
              </a:tr>
              <a:tr h="370840">
                <a:tc>
                  <a:txBody>
                    <a:bodyPr/>
                    <a:lstStyle/>
                    <a:p>
                      <a:r>
                        <a:rPr lang="en-US" sz="1600" dirty="0" smtClean="0"/>
                        <a:t>XML API</a:t>
                      </a:r>
                      <a:endParaRPr lang="en-US" sz="1600" dirty="0"/>
                    </a:p>
                  </a:txBody>
                  <a:tcPr marL="91436" marR="91436"/>
                </a:tc>
                <a:tc>
                  <a:txBody>
                    <a:bodyPr/>
                    <a:lstStyle/>
                    <a:p>
                      <a:pPr algn="l" rtl="0" fontAlgn="t"/>
                      <a:r>
                        <a:rPr lang="en-US" sz="1600" b="0" i="0" u="none" strike="noStrike">
                          <a:solidFill>
                            <a:srgbClr val="000000"/>
                          </a:solidFill>
                          <a:latin typeface="Arial"/>
                        </a:rPr>
                        <a:t>CCA Management application support </a:t>
                      </a:r>
                    </a:p>
                  </a:txBody>
                  <a:tcPr marL="0" marR="0" marT="0" marB="0" anchor="ctr"/>
                </a:tc>
                <a:tc>
                  <a:txBody>
                    <a:bodyPr/>
                    <a:lstStyle/>
                    <a:p>
                      <a:pPr algn="ctr"/>
                      <a:r>
                        <a:rPr lang="en-US" sz="1600" dirty="0" smtClean="0">
                          <a:solidFill>
                            <a:srgbClr val="FF0000"/>
                          </a:solidFill>
                        </a:rPr>
                        <a:t>X</a:t>
                      </a:r>
                      <a:endParaRPr lang="en-US" sz="1600" dirty="0">
                        <a:solidFill>
                          <a:srgbClr val="FF0000"/>
                        </a:solidFill>
                      </a:endParaRPr>
                    </a:p>
                  </a:txBody>
                  <a:tcPr marL="91436" marR="91436"/>
                </a:tc>
                <a:tc>
                  <a:txBody>
                    <a:bodyPr/>
                    <a:lstStyle/>
                    <a:p>
                      <a:pPr algn="ctr"/>
                      <a:r>
                        <a:rPr lang="en-US" sz="1600" dirty="0" smtClean="0"/>
                        <a:t>X</a:t>
                      </a:r>
                      <a:endParaRPr lang="en-US" sz="1600" dirty="0"/>
                    </a:p>
                  </a:txBody>
                  <a:tcPr marL="91436" marR="91436"/>
                </a:tc>
              </a:tr>
              <a:tr h="370840">
                <a:tc>
                  <a:txBody>
                    <a:bodyPr/>
                    <a:lstStyle/>
                    <a:p>
                      <a:r>
                        <a:rPr lang="en-US" sz="1600" dirty="0" err="1" smtClean="0"/>
                        <a:t>TextView</a:t>
                      </a:r>
                      <a:endParaRPr lang="en-US" sz="1600" dirty="0"/>
                    </a:p>
                  </a:txBody>
                  <a:tcPr marL="91436" marR="91436"/>
                </a:tc>
                <a:tc>
                  <a:txBody>
                    <a:bodyPr/>
                    <a:lstStyle/>
                    <a:p>
                      <a:pPr algn="l" rtl="0" fontAlgn="t"/>
                      <a:r>
                        <a:rPr lang="en-US" sz="1600" b="0" i="0" u="none" strike="noStrike">
                          <a:solidFill>
                            <a:srgbClr val="000000"/>
                          </a:solidFill>
                          <a:latin typeface="Arial"/>
                        </a:rPr>
                        <a:t>Command Line Interface </a:t>
                      </a:r>
                    </a:p>
                  </a:txBody>
                  <a:tcPr marL="0" marR="0" marT="0" marB="0" anchor="ctr"/>
                </a:tc>
                <a:tc>
                  <a:txBody>
                    <a:bodyPr/>
                    <a:lstStyle/>
                    <a:p>
                      <a:pPr algn="ctr"/>
                      <a:endParaRPr lang="en-US" sz="1600" dirty="0"/>
                    </a:p>
                  </a:txBody>
                  <a:tcPr marL="91436" marR="91436"/>
                </a:tc>
                <a:tc>
                  <a:txBody>
                    <a:bodyPr/>
                    <a:lstStyle/>
                    <a:p>
                      <a:pPr algn="ctr"/>
                      <a:r>
                        <a:rPr lang="en-US" sz="1600" dirty="0" smtClean="0"/>
                        <a:t>X</a:t>
                      </a:r>
                    </a:p>
                  </a:txBody>
                  <a:tcPr marL="91436" marR="91436"/>
                </a:tc>
              </a:tr>
              <a:tr h="370840">
                <a:tc>
                  <a:txBody>
                    <a:bodyPr/>
                    <a:lstStyle/>
                    <a:p>
                      <a:r>
                        <a:rPr lang="en-US" sz="1600" smtClean="0"/>
                        <a:t>Secure Copy</a:t>
                      </a:r>
                      <a:endParaRPr lang="en-US" sz="1600" dirty="0"/>
                    </a:p>
                  </a:txBody>
                  <a:tcPr marL="91436" marR="91436"/>
                </a:tc>
                <a:tc>
                  <a:txBody>
                    <a:bodyPr/>
                    <a:lstStyle/>
                    <a:p>
                      <a:pPr algn="l" rtl="0" fontAlgn="t"/>
                      <a:r>
                        <a:rPr lang="en-US" sz="1600" b="0" i="0" u="none" strike="noStrike">
                          <a:solidFill>
                            <a:srgbClr val="000000"/>
                          </a:solidFill>
                          <a:latin typeface="Arial"/>
                        </a:rPr>
                        <a:t>Secure way to upload/download config files </a:t>
                      </a:r>
                    </a:p>
                  </a:txBody>
                  <a:tcPr marL="0" marR="0" marT="0" marB="0" anchor="ctr"/>
                </a:tc>
                <a:tc>
                  <a:txBody>
                    <a:bodyPr/>
                    <a:lstStyle/>
                    <a:p>
                      <a:pPr algn="ctr"/>
                      <a:endParaRPr lang="en-US" sz="1600" dirty="0"/>
                    </a:p>
                  </a:txBody>
                  <a:tcPr marL="91436" marR="91436"/>
                </a:tc>
                <a:tc>
                  <a:txBody>
                    <a:bodyPr/>
                    <a:lstStyle/>
                    <a:p>
                      <a:pPr algn="ctr"/>
                      <a:r>
                        <a:rPr lang="en-US" sz="1600" dirty="0" smtClean="0"/>
                        <a:t>X*</a:t>
                      </a:r>
                      <a:endParaRPr lang="en-US" sz="1600" dirty="0"/>
                    </a:p>
                  </a:txBody>
                  <a:tcPr marL="91436" marR="91436"/>
                </a:tc>
              </a:tr>
              <a:tr h="579120">
                <a:tc>
                  <a:txBody>
                    <a:bodyPr/>
                    <a:lstStyle/>
                    <a:p>
                      <a:r>
                        <a:rPr lang="en-US" sz="1600" dirty="0" smtClean="0"/>
                        <a:t>Web Authentication</a:t>
                      </a:r>
                      <a:endParaRPr lang="en-US" sz="1600" dirty="0"/>
                    </a:p>
                  </a:txBody>
                  <a:tcPr marL="91436" marR="91436"/>
                </a:tc>
                <a:tc>
                  <a:txBody>
                    <a:bodyPr/>
                    <a:lstStyle/>
                    <a:p>
                      <a:pPr algn="l" rtl="0" fontAlgn="t"/>
                      <a:r>
                        <a:rPr lang="en-US" sz="1600" b="0" i="0" u="none" strike="noStrike">
                          <a:solidFill>
                            <a:srgbClr val="000000"/>
                          </a:solidFill>
                          <a:latin typeface="Arial"/>
                        </a:rPr>
                        <a:t>When enable, user must authenticate before given full access </a:t>
                      </a:r>
                    </a:p>
                  </a:txBody>
                  <a:tcPr marL="0" marR="0" marT="0" marB="0" anchor="ctr"/>
                </a:tc>
                <a:tc>
                  <a:txBody>
                    <a:bodyPr/>
                    <a:lstStyle/>
                    <a:p>
                      <a:pPr algn="ctr"/>
                      <a:endParaRPr lang="en-US" sz="1600" dirty="0"/>
                    </a:p>
                  </a:txBody>
                  <a:tcPr marL="91436" marR="91436"/>
                </a:tc>
                <a:tc>
                  <a:txBody>
                    <a:bodyPr/>
                    <a:lstStyle/>
                    <a:p>
                      <a:pPr algn="ctr"/>
                      <a:r>
                        <a:rPr lang="en-US" sz="1600" dirty="0" smtClean="0"/>
                        <a:t>X*</a:t>
                      </a:r>
                      <a:endParaRPr lang="en-US" sz="1600" dirty="0"/>
                    </a:p>
                  </a:txBody>
                  <a:tcPr marL="91436" marR="91436"/>
                </a:tc>
              </a:tr>
              <a:tr h="579120">
                <a:tc>
                  <a:txBody>
                    <a:bodyPr/>
                    <a:lstStyle/>
                    <a:p>
                      <a:r>
                        <a:rPr lang="en-US" sz="1600" dirty="0" smtClean="0"/>
                        <a:t>Disable Inter-VLAN routing</a:t>
                      </a:r>
                      <a:endParaRPr lang="en-US" sz="1600" dirty="0"/>
                    </a:p>
                  </a:txBody>
                  <a:tcPr marL="91436" marR="91436"/>
                </a:tc>
                <a:tc>
                  <a:txBody>
                    <a:bodyPr/>
                    <a:lstStyle/>
                    <a:p>
                      <a:pPr algn="l" rtl="0" fontAlgn="t"/>
                      <a:r>
                        <a:rPr lang="en-US" sz="1600" b="0" i="0" u="none" strike="noStrike">
                          <a:solidFill>
                            <a:srgbClr val="000000"/>
                          </a:solidFill>
                          <a:latin typeface="Arial"/>
                        </a:rPr>
                        <a:t>Simplifies deployment of routing</a:t>
                      </a:r>
                    </a:p>
                  </a:txBody>
                  <a:tcPr marL="0" marR="0" marT="0" marB="0" anchor="ctr"/>
                </a:tc>
                <a:tc>
                  <a:txBody>
                    <a:bodyPr/>
                    <a:lstStyle/>
                    <a:p>
                      <a:pPr algn="ctr"/>
                      <a:endParaRPr lang="en-US" sz="1600" dirty="0"/>
                    </a:p>
                  </a:txBody>
                  <a:tcPr marL="91436" marR="91436"/>
                </a:tc>
                <a:tc>
                  <a:txBody>
                    <a:bodyPr/>
                    <a:lstStyle/>
                    <a:p>
                      <a:pPr algn="ctr"/>
                      <a:r>
                        <a:rPr lang="en-US" sz="1600" dirty="0" smtClean="0"/>
                        <a:t>X</a:t>
                      </a:r>
                      <a:endParaRPr lang="en-US" sz="1600" dirty="0"/>
                    </a:p>
                  </a:txBody>
                  <a:tcPr marL="91436" marR="91436"/>
                </a:tc>
              </a:tr>
              <a:tr h="579120">
                <a:tc>
                  <a:txBody>
                    <a:bodyPr/>
                    <a:lstStyle/>
                    <a:p>
                      <a:r>
                        <a:rPr lang="en-US" sz="1600" dirty="0" smtClean="0"/>
                        <a:t>Q-in-Q VLAN Tagging</a:t>
                      </a:r>
                      <a:endParaRPr lang="en-US" sz="1600" dirty="0"/>
                    </a:p>
                  </a:txBody>
                  <a:tcPr marL="91436" marR="91436"/>
                </a:tc>
                <a:tc>
                  <a:txBody>
                    <a:bodyPr/>
                    <a:lstStyle/>
                    <a:p>
                      <a:pPr algn="l" rtl="0" fontAlgn="t"/>
                      <a:r>
                        <a:rPr lang="en-US" sz="1600" b="0" i="0" u="none" strike="noStrike" dirty="0">
                          <a:solidFill>
                            <a:srgbClr val="000000"/>
                          </a:solidFill>
                          <a:latin typeface="Arial"/>
                        </a:rPr>
                        <a:t>Double VLAN tagging – mainly used in Metro Area Networks (</a:t>
                      </a:r>
                      <a:r>
                        <a:rPr lang="en-US" sz="1600" b="0" i="0" u="none" strike="noStrike" dirty="0" err="1">
                          <a:solidFill>
                            <a:srgbClr val="000000"/>
                          </a:solidFill>
                          <a:latin typeface="Arial"/>
                        </a:rPr>
                        <a:t>MANs</a:t>
                      </a:r>
                      <a:r>
                        <a:rPr lang="en-US" sz="1600" b="0" i="0" u="none" strike="noStrike" dirty="0">
                          <a:solidFill>
                            <a:srgbClr val="000000"/>
                          </a:solidFill>
                          <a:latin typeface="Arial"/>
                        </a:rPr>
                        <a:t>) </a:t>
                      </a:r>
                    </a:p>
                  </a:txBody>
                  <a:tcPr marL="0" marR="0" marT="0" marB="0" anchor="ctr"/>
                </a:tc>
                <a:tc>
                  <a:txBody>
                    <a:bodyPr/>
                    <a:lstStyle/>
                    <a:p>
                      <a:pPr algn="ctr"/>
                      <a:endParaRPr lang="en-US" sz="1600" dirty="0"/>
                    </a:p>
                  </a:txBody>
                  <a:tcPr marL="91436" marR="91436"/>
                </a:tc>
                <a:tc>
                  <a:txBody>
                    <a:bodyPr/>
                    <a:lstStyle/>
                    <a:p>
                      <a:pPr algn="ctr"/>
                      <a:r>
                        <a:rPr lang="en-US" sz="1600" dirty="0" smtClean="0"/>
                        <a:t>X</a:t>
                      </a:r>
                      <a:endParaRPr lang="en-US" sz="1600" dirty="0"/>
                    </a:p>
                  </a:txBody>
                  <a:tcPr marL="91436" marR="91436"/>
                </a:tc>
              </a:tr>
            </a:tbl>
          </a:graphicData>
        </a:graphic>
      </p:graphicFrame>
      <p:sp>
        <p:nvSpPr>
          <p:cNvPr id="88119" name="TextBox 4"/>
          <p:cNvSpPr txBox="1">
            <a:spLocks noChangeArrowheads="1"/>
          </p:cNvSpPr>
          <p:nvPr/>
        </p:nvSpPr>
        <p:spPr bwMode="auto">
          <a:xfrm>
            <a:off x="539552" y="6093296"/>
            <a:ext cx="25336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i="1" dirty="0"/>
              <a:t>* Items available in releases after 1.1</a:t>
            </a:r>
          </a:p>
        </p:txBody>
      </p:sp>
    </p:spTree>
    <p:extLst>
      <p:ext uri="{BB962C8B-B14F-4D97-AF65-F5344CB8AC3E}">
        <p14:creationId xmlns:p14="http://schemas.microsoft.com/office/powerpoint/2010/main" val="23315013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541338" y="113122"/>
            <a:ext cx="8145462" cy="838200"/>
          </a:xfrm>
        </p:spPr>
        <p:txBody>
          <a:bodyPr/>
          <a:lstStyle/>
          <a:p>
            <a:pPr algn="l" defTabSz="814388" eaLnBrk="1" hangingPunct="1">
              <a:lnSpc>
                <a:spcPct val="90000"/>
              </a:lnSpc>
              <a:defRPr/>
            </a:pPr>
            <a:r>
              <a:rPr lang="en-US" sz="3200" kern="1200" dirty="0" smtClean="0"/>
              <a:t>Unmanaged Switches </a:t>
            </a:r>
          </a:p>
        </p:txBody>
      </p:sp>
      <p:grpSp>
        <p:nvGrpSpPr>
          <p:cNvPr id="2" name="Group 5"/>
          <p:cNvGrpSpPr>
            <a:grpSpLocks/>
          </p:cNvGrpSpPr>
          <p:nvPr/>
        </p:nvGrpSpPr>
        <p:grpSpPr bwMode="auto">
          <a:xfrm>
            <a:off x="7386638" y="1674813"/>
            <a:ext cx="1300162" cy="839787"/>
            <a:chOff x="3592" y="1058"/>
            <a:chExt cx="819" cy="529"/>
          </a:xfrm>
        </p:grpSpPr>
        <p:sp>
          <p:nvSpPr>
            <p:cNvPr id="17441" name="AutoShape 6"/>
            <p:cNvSpPr>
              <a:spLocks noChangeAspect="1" noChangeArrowheads="1" noTextEdit="1"/>
            </p:cNvSpPr>
            <p:nvPr/>
          </p:nvSpPr>
          <p:spPr bwMode="auto">
            <a:xfrm>
              <a:off x="3592" y="1058"/>
              <a:ext cx="819" cy="529"/>
            </a:xfrm>
            <a:prstGeom prst="rect">
              <a:avLst/>
            </a:prstGeom>
            <a:noFill/>
            <a:ln w="9525">
              <a:noFill/>
              <a:miter lim="800000"/>
              <a:headEnd/>
              <a:tailEnd/>
            </a:ln>
          </p:spPr>
          <p:txBody>
            <a:bodyPr/>
            <a:lstStyle/>
            <a:p>
              <a:endParaRPr lang="en-US" dirty="0"/>
            </a:p>
          </p:txBody>
        </p:sp>
        <p:sp>
          <p:nvSpPr>
            <p:cNvPr id="17442" name="Freeform 7"/>
            <p:cNvSpPr>
              <a:spLocks/>
            </p:cNvSpPr>
            <p:nvPr/>
          </p:nvSpPr>
          <p:spPr bwMode="auto">
            <a:xfrm>
              <a:off x="3621" y="1087"/>
              <a:ext cx="778" cy="491"/>
            </a:xfrm>
            <a:custGeom>
              <a:avLst/>
              <a:gdLst>
                <a:gd name="T0" fmla="*/ 34 w 203"/>
                <a:gd name="T1" fmla="*/ 173 h 136"/>
                <a:gd name="T2" fmla="*/ 8 w 203"/>
                <a:gd name="T3" fmla="*/ 202 h 136"/>
                <a:gd name="T4" fmla="*/ 0 w 203"/>
                <a:gd name="T5" fmla="*/ 235 h 136"/>
                <a:gd name="T6" fmla="*/ 8 w 203"/>
                <a:gd name="T7" fmla="*/ 260 h 136"/>
                <a:gd name="T8" fmla="*/ 27 w 203"/>
                <a:gd name="T9" fmla="*/ 282 h 136"/>
                <a:gd name="T10" fmla="*/ 31 w 203"/>
                <a:gd name="T11" fmla="*/ 300 h 136"/>
                <a:gd name="T12" fmla="*/ 15 w 203"/>
                <a:gd name="T13" fmla="*/ 336 h 136"/>
                <a:gd name="T14" fmla="*/ 31 w 203"/>
                <a:gd name="T15" fmla="*/ 372 h 136"/>
                <a:gd name="T16" fmla="*/ 65 w 203"/>
                <a:gd name="T17" fmla="*/ 397 h 136"/>
                <a:gd name="T18" fmla="*/ 103 w 203"/>
                <a:gd name="T19" fmla="*/ 401 h 136"/>
                <a:gd name="T20" fmla="*/ 134 w 203"/>
                <a:gd name="T21" fmla="*/ 433 h 136"/>
                <a:gd name="T22" fmla="*/ 180 w 203"/>
                <a:gd name="T23" fmla="*/ 455 h 136"/>
                <a:gd name="T24" fmla="*/ 234 w 203"/>
                <a:gd name="T25" fmla="*/ 462 h 136"/>
                <a:gd name="T26" fmla="*/ 287 w 203"/>
                <a:gd name="T27" fmla="*/ 448 h 136"/>
                <a:gd name="T28" fmla="*/ 318 w 203"/>
                <a:gd name="T29" fmla="*/ 466 h 136"/>
                <a:gd name="T30" fmla="*/ 353 w 203"/>
                <a:gd name="T31" fmla="*/ 484 h 136"/>
                <a:gd name="T32" fmla="*/ 399 w 203"/>
                <a:gd name="T33" fmla="*/ 491 h 136"/>
                <a:gd name="T34" fmla="*/ 452 w 203"/>
                <a:gd name="T35" fmla="*/ 480 h 136"/>
                <a:gd name="T36" fmla="*/ 498 w 203"/>
                <a:gd name="T37" fmla="*/ 448 h 136"/>
                <a:gd name="T38" fmla="*/ 521 w 203"/>
                <a:gd name="T39" fmla="*/ 419 h 136"/>
                <a:gd name="T40" fmla="*/ 563 w 203"/>
                <a:gd name="T41" fmla="*/ 430 h 136"/>
                <a:gd name="T42" fmla="*/ 594 w 203"/>
                <a:gd name="T43" fmla="*/ 430 h 136"/>
                <a:gd name="T44" fmla="*/ 644 w 203"/>
                <a:gd name="T45" fmla="*/ 404 h 136"/>
                <a:gd name="T46" fmla="*/ 667 w 203"/>
                <a:gd name="T47" fmla="*/ 372 h 136"/>
                <a:gd name="T48" fmla="*/ 675 w 203"/>
                <a:gd name="T49" fmla="*/ 347 h 136"/>
                <a:gd name="T50" fmla="*/ 694 w 203"/>
                <a:gd name="T51" fmla="*/ 336 h 136"/>
                <a:gd name="T52" fmla="*/ 747 w 203"/>
                <a:gd name="T53" fmla="*/ 307 h 136"/>
                <a:gd name="T54" fmla="*/ 774 w 203"/>
                <a:gd name="T55" fmla="*/ 271 h 136"/>
                <a:gd name="T56" fmla="*/ 778 w 203"/>
                <a:gd name="T57" fmla="*/ 242 h 136"/>
                <a:gd name="T58" fmla="*/ 770 w 203"/>
                <a:gd name="T59" fmla="*/ 195 h 136"/>
                <a:gd name="T60" fmla="*/ 755 w 203"/>
                <a:gd name="T61" fmla="*/ 166 h 136"/>
                <a:gd name="T62" fmla="*/ 763 w 203"/>
                <a:gd name="T63" fmla="*/ 141 h 136"/>
                <a:gd name="T64" fmla="*/ 751 w 203"/>
                <a:gd name="T65" fmla="*/ 105 h 136"/>
                <a:gd name="T66" fmla="*/ 721 w 203"/>
                <a:gd name="T67" fmla="*/ 72 h 136"/>
                <a:gd name="T68" fmla="*/ 690 w 203"/>
                <a:gd name="T69" fmla="*/ 54 h 136"/>
                <a:gd name="T70" fmla="*/ 667 w 203"/>
                <a:gd name="T71" fmla="*/ 22 h 136"/>
                <a:gd name="T72" fmla="*/ 629 w 203"/>
                <a:gd name="T73" fmla="*/ 4 h 136"/>
                <a:gd name="T74" fmla="*/ 590 w 203"/>
                <a:gd name="T75" fmla="*/ 0 h 136"/>
                <a:gd name="T76" fmla="*/ 560 w 203"/>
                <a:gd name="T77" fmla="*/ 11 h 136"/>
                <a:gd name="T78" fmla="*/ 525 w 203"/>
                <a:gd name="T79" fmla="*/ 14 h 136"/>
                <a:gd name="T80" fmla="*/ 494 w 203"/>
                <a:gd name="T81" fmla="*/ 4 h 136"/>
                <a:gd name="T82" fmla="*/ 464 w 203"/>
                <a:gd name="T83" fmla="*/ 0 h 136"/>
                <a:gd name="T84" fmla="*/ 433 w 203"/>
                <a:gd name="T85" fmla="*/ 11 h 136"/>
                <a:gd name="T86" fmla="*/ 410 w 203"/>
                <a:gd name="T87" fmla="*/ 29 h 136"/>
                <a:gd name="T88" fmla="*/ 383 w 203"/>
                <a:gd name="T89" fmla="*/ 25 h 136"/>
                <a:gd name="T90" fmla="*/ 330 w 203"/>
                <a:gd name="T91" fmla="*/ 14 h 136"/>
                <a:gd name="T92" fmla="*/ 295 w 203"/>
                <a:gd name="T93" fmla="*/ 25 h 136"/>
                <a:gd name="T94" fmla="*/ 264 w 203"/>
                <a:gd name="T95" fmla="*/ 47 h 136"/>
                <a:gd name="T96" fmla="*/ 238 w 203"/>
                <a:gd name="T97" fmla="*/ 54 h 136"/>
                <a:gd name="T98" fmla="*/ 192 w 203"/>
                <a:gd name="T99" fmla="*/ 47 h 136"/>
                <a:gd name="T100" fmla="*/ 153 w 203"/>
                <a:gd name="T101" fmla="*/ 51 h 136"/>
                <a:gd name="T102" fmla="*/ 123 w 203"/>
                <a:gd name="T103" fmla="*/ 65 h 136"/>
                <a:gd name="T104" fmla="*/ 88 w 203"/>
                <a:gd name="T105" fmla="*/ 97 h 136"/>
                <a:gd name="T106" fmla="*/ 73 w 203"/>
                <a:gd name="T107" fmla="*/ 123 h 136"/>
                <a:gd name="T108" fmla="*/ 69 w 203"/>
                <a:gd name="T109" fmla="*/ 155 h 1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3"/>
                <a:gd name="T166" fmla="*/ 0 h 136"/>
                <a:gd name="T167" fmla="*/ 203 w 203"/>
                <a:gd name="T168" fmla="*/ 136 h 1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3" h="136">
                  <a:moveTo>
                    <a:pt x="18" y="45"/>
                  </a:moveTo>
                  <a:lnTo>
                    <a:pt x="16" y="46"/>
                  </a:lnTo>
                  <a:lnTo>
                    <a:pt x="15" y="46"/>
                  </a:lnTo>
                  <a:lnTo>
                    <a:pt x="13" y="47"/>
                  </a:lnTo>
                  <a:lnTo>
                    <a:pt x="11" y="47"/>
                  </a:lnTo>
                  <a:lnTo>
                    <a:pt x="9" y="48"/>
                  </a:lnTo>
                  <a:lnTo>
                    <a:pt x="8" y="49"/>
                  </a:lnTo>
                  <a:lnTo>
                    <a:pt x="7" y="50"/>
                  </a:lnTo>
                  <a:lnTo>
                    <a:pt x="5" y="51"/>
                  </a:lnTo>
                  <a:lnTo>
                    <a:pt x="4" y="53"/>
                  </a:lnTo>
                  <a:lnTo>
                    <a:pt x="3" y="54"/>
                  </a:lnTo>
                  <a:lnTo>
                    <a:pt x="2" y="56"/>
                  </a:lnTo>
                  <a:lnTo>
                    <a:pt x="2" y="57"/>
                  </a:lnTo>
                  <a:lnTo>
                    <a:pt x="1" y="59"/>
                  </a:lnTo>
                  <a:lnTo>
                    <a:pt x="0" y="60"/>
                  </a:lnTo>
                  <a:lnTo>
                    <a:pt x="0" y="62"/>
                  </a:lnTo>
                  <a:lnTo>
                    <a:pt x="0" y="64"/>
                  </a:lnTo>
                  <a:lnTo>
                    <a:pt x="0" y="65"/>
                  </a:lnTo>
                  <a:lnTo>
                    <a:pt x="0" y="66"/>
                  </a:lnTo>
                  <a:lnTo>
                    <a:pt x="0" y="68"/>
                  </a:lnTo>
                  <a:lnTo>
                    <a:pt x="1" y="69"/>
                  </a:lnTo>
                  <a:lnTo>
                    <a:pt x="1" y="70"/>
                  </a:lnTo>
                  <a:lnTo>
                    <a:pt x="2" y="71"/>
                  </a:lnTo>
                  <a:lnTo>
                    <a:pt x="2" y="72"/>
                  </a:lnTo>
                  <a:lnTo>
                    <a:pt x="3" y="73"/>
                  </a:lnTo>
                  <a:lnTo>
                    <a:pt x="4" y="74"/>
                  </a:lnTo>
                  <a:lnTo>
                    <a:pt x="4" y="75"/>
                  </a:lnTo>
                  <a:lnTo>
                    <a:pt x="5" y="76"/>
                  </a:lnTo>
                  <a:lnTo>
                    <a:pt x="6" y="77"/>
                  </a:lnTo>
                  <a:lnTo>
                    <a:pt x="7" y="78"/>
                  </a:lnTo>
                  <a:lnTo>
                    <a:pt x="8" y="79"/>
                  </a:lnTo>
                  <a:lnTo>
                    <a:pt x="9" y="80"/>
                  </a:lnTo>
                  <a:lnTo>
                    <a:pt x="10" y="80"/>
                  </a:lnTo>
                  <a:lnTo>
                    <a:pt x="9" y="81"/>
                  </a:lnTo>
                  <a:lnTo>
                    <a:pt x="8" y="83"/>
                  </a:lnTo>
                  <a:lnTo>
                    <a:pt x="7" y="84"/>
                  </a:lnTo>
                  <a:lnTo>
                    <a:pt x="6" y="86"/>
                  </a:lnTo>
                  <a:lnTo>
                    <a:pt x="5" y="87"/>
                  </a:lnTo>
                  <a:lnTo>
                    <a:pt x="5" y="89"/>
                  </a:lnTo>
                  <a:lnTo>
                    <a:pt x="5" y="91"/>
                  </a:lnTo>
                  <a:lnTo>
                    <a:pt x="4" y="93"/>
                  </a:lnTo>
                  <a:lnTo>
                    <a:pt x="5" y="95"/>
                  </a:lnTo>
                  <a:lnTo>
                    <a:pt x="5" y="96"/>
                  </a:lnTo>
                  <a:lnTo>
                    <a:pt x="5" y="98"/>
                  </a:lnTo>
                  <a:lnTo>
                    <a:pt x="6" y="100"/>
                  </a:lnTo>
                  <a:lnTo>
                    <a:pt x="7" y="102"/>
                  </a:lnTo>
                  <a:lnTo>
                    <a:pt x="8" y="103"/>
                  </a:lnTo>
                  <a:lnTo>
                    <a:pt x="9" y="105"/>
                  </a:lnTo>
                  <a:lnTo>
                    <a:pt x="11" y="106"/>
                  </a:lnTo>
                  <a:lnTo>
                    <a:pt x="12" y="107"/>
                  </a:lnTo>
                  <a:lnTo>
                    <a:pt x="13" y="108"/>
                  </a:lnTo>
                  <a:lnTo>
                    <a:pt x="15" y="109"/>
                  </a:lnTo>
                  <a:lnTo>
                    <a:pt x="17" y="110"/>
                  </a:lnTo>
                  <a:lnTo>
                    <a:pt x="19" y="110"/>
                  </a:lnTo>
                  <a:lnTo>
                    <a:pt x="21" y="111"/>
                  </a:lnTo>
                  <a:lnTo>
                    <a:pt x="23" y="111"/>
                  </a:lnTo>
                  <a:lnTo>
                    <a:pt x="25" y="111"/>
                  </a:lnTo>
                  <a:lnTo>
                    <a:pt x="26" y="111"/>
                  </a:lnTo>
                  <a:lnTo>
                    <a:pt x="27" y="111"/>
                  </a:lnTo>
                  <a:lnTo>
                    <a:pt x="29" y="113"/>
                  </a:lnTo>
                  <a:lnTo>
                    <a:pt x="30" y="115"/>
                  </a:lnTo>
                  <a:lnTo>
                    <a:pt x="32" y="117"/>
                  </a:lnTo>
                  <a:lnTo>
                    <a:pt x="33" y="118"/>
                  </a:lnTo>
                  <a:lnTo>
                    <a:pt x="35" y="120"/>
                  </a:lnTo>
                  <a:lnTo>
                    <a:pt x="37" y="121"/>
                  </a:lnTo>
                  <a:lnTo>
                    <a:pt x="39" y="122"/>
                  </a:lnTo>
                  <a:lnTo>
                    <a:pt x="41" y="123"/>
                  </a:lnTo>
                  <a:lnTo>
                    <a:pt x="43" y="124"/>
                  </a:lnTo>
                  <a:lnTo>
                    <a:pt x="45" y="125"/>
                  </a:lnTo>
                  <a:lnTo>
                    <a:pt x="47" y="126"/>
                  </a:lnTo>
                  <a:lnTo>
                    <a:pt x="49" y="127"/>
                  </a:lnTo>
                  <a:lnTo>
                    <a:pt x="52" y="127"/>
                  </a:lnTo>
                  <a:lnTo>
                    <a:pt x="54" y="128"/>
                  </a:lnTo>
                  <a:lnTo>
                    <a:pt x="56" y="128"/>
                  </a:lnTo>
                  <a:lnTo>
                    <a:pt x="59" y="128"/>
                  </a:lnTo>
                  <a:lnTo>
                    <a:pt x="61" y="128"/>
                  </a:lnTo>
                  <a:lnTo>
                    <a:pt x="64" y="128"/>
                  </a:lnTo>
                  <a:lnTo>
                    <a:pt x="66" y="127"/>
                  </a:lnTo>
                  <a:lnTo>
                    <a:pt x="69" y="127"/>
                  </a:lnTo>
                  <a:lnTo>
                    <a:pt x="71" y="126"/>
                  </a:lnTo>
                  <a:lnTo>
                    <a:pt x="73" y="125"/>
                  </a:lnTo>
                  <a:lnTo>
                    <a:pt x="75" y="124"/>
                  </a:lnTo>
                  <a:lnTo>
                    <a:pt x="78" y="123"/>
                  </a:lnTo>
                  <a:lnTo>
                    <a:pt x="77" y="123"/>
                  </a:lnTo>
                  <a:lnTo>
                    <a:pt x="79" y="125"/>
                  </a:lnTo>
                  <a:lnTo>
                    <a:pt x="80" y="126"/>
                  </a:lnTo>
                  <a:lnTo>
                    <a:pt x="81" y="127"/>
                  </a:lnTo>
                  <a:lnTo>
                    <a:pt x="83" y="129"/>
                  </a:lnTo>
                  <a:lnTo>
                    <a:pt x="84" y="130"/>
                  </a:lnTo>
                  <a:lnTo>
                    <a:pt x="86" y="131"/>
                  </a:lnTo>
                  <a:lnTo>
                    <a:pt x="87" y="132"/>
                  </a:lnTo>
                  <a:lnTo>
                    <a:pt x="89" y="133"/>
                  </a:lnTo>
                  <a:lnTo>
                    <a:pt x="91" y="133"/>
                  </a:lnTo>
                  <a:lnTo>
                    <a:pt x="92" y="134"/>
                  </a:lnTo>
                  <a:lnTo>
                    <a:pt x="94" y="135"/>
                  </a:lnTo>
                  <a:lnTo>
                    <a:pt x="96" y="135"/>
                  </a:lnTo>
                  <a:lnTo>
                    <a:pt x="98" y="136"/>
                  </a:lnTo>
                  <a:lnTo>
                    <a:pt x="100" y="136"/>
                  </a:lnTo>
                  <a:lnTo>
                    <a:pt x="102" y="136"/>
                  </a:lnTo>
                  <a:lnTo>
                    <a:pt x="104" y="136"/>
                  </a:lnTo>
                  <a:lnTo>
                    <a:pt x="106" y="136"/>
                  </a:lnTo>
                  <a:lnTo>
                    <a:pt x="109" y="136"/>
                  </a:lnTo>
                  <a:lnTo>
                    <a:pt x="111" y="135"/>
                  </a:lnTo>
                  <a:lnTo>
                    <a:pt x="114" y="135"/>
                  </a:lnTo>
                  <a:lnTo>
                    <a:pt x="116" y="134"/>
                  </a:lnTo>
                  <a:lnTo>
                    <a:pt x="118" y="133"/>
                  </a:lnTo>
                  <a:lnTo>
                    <a:pt x="121" y="132"/>
                  </a:lnTo>
                  <a:lnTo>
                    <a:pt x="123" y="130"/>
                  </a:lnTo>
                  <a:lnTo>
                    <a:pt x="125" y="129"/>
                  </a:lnTo>
                  <a:lnTo>
                    <a:pt x="127" y="127"/>
                  </a:lnTo>
                  <a:lnTo>
                    <a:pt x="128" y="126"/>
                  </a:lnTo>
                  <a:lnTo>
                    <a:pt x="130" y="124"/>
                  </a:lnTo>
                  <a:lnTo>
                    <a:pt x="131" y="122"/>
                  </a:lnTo>
                  <a:lnTo>
                    <a:pt x="132" y="120"/>
                  </a:lnTo>
                  <a:lnTo>
                    <a:pt x="133" y="118"/>
                  </a:lnTo>
                  <a:lnTo>
                    <a:pt x="134" y="116"/>
                  </a:lnTo>
                  <a:lnTo>
                    <a:pt x="136" y="116"/>
                  </a:lnTo>
                  <a:lnTo>
                    <a:pt x="138" y="117"/>
                  </a:lnTo>
                  <a:lnTo>
                    <a:pt x="139" y="118"/>
                  </a:lnTo>
                  <a:lnTo>
                    <a:pt x="141" y="119"/>
                  </a:lnTo>
                  <a:lnTo>
                    <a:pt x="143" y="119"/>
                  </a:lnTo>
                  <a:lnTo>
                    <a:pt x="145" y="119"/>
                  </a:lnTo>
                  <a:lnTo>
                    <a:pt x="147" y="119"/>
                  </a:lnTo>
                  <a:lnTo>
                    <a:pt x="149" y="119"/>
                  </a:lnTo>
                  <a:lnTo>
                    <a:pt x="150" y="119"/>
                  </a:lnTo>
                  <a:lnTo>
                    <a:pt x="151" y="119"/>
                  </a:lnTo>
                  <a:lnTo>
                    <a:pt x="153" y="119"/>
                  </a:lnTo>
                  <a:lnTo>
                    <a:pt x="154" y="119"/>
                  </a:lnTo>
                  <a:lnTo>
                    <a:pt x="155" y="119"/>
                  </a:lnTo>
                  <a:lnTo>
                    <a:pt x="157" y="118"/>
                  </a:lnTo>
                  <a:lnTo>
                    <a:pt x="159" y="117"/>
                  </a:lnTo>
                  <a:lnTo>
                    <a:pt x="162" y="116"/>
                  </a:lnTo>
                  <a:lnTo>
                    <a:pt x="164" y="115"/>
                  </a:lnTo>
                  <a:lnTo>
                    <a:pt x="166" y="114"/>
                  </a:lnTo>
                  <a:lnTo>
                    <a:pt x="168" y="112"/>
                  </a:lnTo>
                  <a:lnTo>
                    <a:pt x="170" y="110"/>
                  </a:lnTo>
                  <a:lnTo>
                    <a:pt x="171" y="109"/>
                  </a:lnTo>
                  <a:lnTo>
                    <a:pt x="173" y="107"/>
                  </a:lnTo>
                  <a:lnTo>
                    <a:pt x="173" y="105"/>
                  </a:lnTo>
                  <a:lnTo>
                    <a:pt x="174" y="105"/>
                  </a:lnTo>
                  <a:lnTo>
                    <a:pt x="174" y="103"/>
                  </a:lnTo>
                  <a:lnTo>
                    <a:pt x="175" y="102"/>
                  </a:lnTo>
                  <a:lnTo>
                    <a:pt x="175" y="101"/>
                  </a:lnTo>
                  <a:lnTo>
                    <a:pt x="175" y="100"/>
                  </a:lnTo>
                  <a:lnTo>
                    <a:pt x="176" y="99"/>
                  </a:lnTo>
                  <a:lnTo>
                    <a:pt x="176" y="97"/>
                  </a:lnTo>
                  <a:lnTo>
                    <a:pt x="176" y="96"/>
                  </a:lnTo>
                  <a:lnTo>
                    <a:pt x="176" y="95"/>
                  </a:lnTo>
                  <a:lnTo>
                    <a:pt x="177" y="95"/>
                  </a:lnTo>
                  <a:lnTo>
                    <a:pt x="179" y="94"/>
                  </a:lnTo>
                  <a:lnTo>
                    <a:pt x="180" y="94"/>
                  </a:lnTo>
                  <a:lnTo>
                    <a:pt x="181" y="93"/>
                  </a:lnTo>
                  <a:lnTo>
                    <a:pt x="184" y="93"/>
                  </a:lnTo>
                  <a:lnTo>
                    <a:pt x="187" y="91"/>
                  </a:lnTo>
                  <a:lnTo>
                    <a:pt x="189" y="90"/>
                  </a:lnTo>
                  <a:lnTo>
                    <a:pt x="191" y="89"/>
                  </a:lnTo>
                  <a:lnTo>
                    <a:pt x="193" y="87"/>
                  </a:lnTo>
                  <a:lnTo>
                    <a:pt x="195" y="85"/>
                  </a:lnTo>
                  <a:lnTo>
                    <a:pt x="197" y="83"/>
                  </a:lnTo>
                  <a:lnTo>
                    <a:pt x="199" y="81"/>
                  </a:lnTo>
                  <a:lnTo>
                    <a:pt x="200" y="79"/>
                  </a:lnTo>
                  <a:lnTo>
                    <a:pt x="201" y="77"/>
                  </a:lnTo>
                  <a:lnTo>
                    <a:pt x="201" y="76"/>
                  </a:lnTo>
                  <a:lnTo>
                    <a:pt x="202" y="75"/>
                  </a:lnTo>
                  <a:lnTo>
                    <a:pt x="202" y="74"/>
                  </a:lnTo>
                  <a:lnTo>
                    <a:pt x="202" y="73"/>
                  </a:lnTo>
                  <a:lnTo>
                    <a:pt x="203" y="71"/>
                  </a:lnTo>
                  <a:lnTo>
                    <a:pt x="203" y="70"/>
                  </a:lnTo>
                  <a:lnTo>
                    <a:pt x="203" y="69"/>
                  </a:lnTo>
                  <a:lnTo>
                    <a:pt x="203" y="67"/>
                  </a:lnTo>
                  <a:lnTo>
                    <a:pt x="203" y="66"/>
                  </a:lnTo>
                  <a:lnTo>
                    <a:pt x="203" y="64"/>
                  </a:lnTo>
                  <a:lnTo>
                    <a:pt x="203" y="61"/>
                  </a:lnTo>
                  <a:lnTo>
                    <a:pt x="202" y="59"/>
                  </a:lnTo>
                  <a:lnTo>
                    <a:pt x="202" y="57"/>
                  </a:lnTo>
                  <a:lnTo>
                    <a:pt x="201" y="54"/>
                  </a:lnTo>
                  <a:lnTo>
                    <a:pt x="199" y="52"/>
                  </a:lnTo>
                  <a:lnTo>
                    <a:pt x="198" y="50"/>
                  </a:lnTo>
                  <a:lnTo>
                    <a:pt x="197" y="48"/>
                  </a:lnTo>
                  <a:lnTo>
                    <a:pt x="197" y="47"/>
                  </a:lnTo>
                  <a:lnTo>
                    <a:pt x="197" y="46"/>
                  </a:lnTo>
                  <a:lnTo>
                    <a:pt x="198" y="45"/>
                  </a:lnTo>
                  <a:lnTo>
                    <a:pt x="198" y="44"/>
                  </a:lnTo>
                  <a:lnTo>
                    <a:pt x="198" y="43"/>
                  </a:lnTo>
                  <a:lnTo>
                    <a:pt x="198" y="42"/>
                  </a:lnTo>
                  <a:lnTo>
                    <a:pt x="199" y="41"/>
                  </a:lnTo>
                  <a:lnTo>
                    <a:pt x="199" y="39"/>
                  </a:lnTo>
                  <a:lnTo>
                    <a:pt x="199" y="37"/>
                  </a:lnTo>
                  <a:lnTo>
                    <a:pt x="198" y="36"/>
                  </a:lnTo>
                  <a:lnTo>
                    <a:pt x="198" y="34"/>
                  </a:lnTo>
                  <a:lnTo>
                    <a:pt x="197" y="32"/>
                  </a:lnTo>
                  <a:lnTo>
                    <a:pt x="197" y="30"/>
                  </a:lnTo>
                  <a:lnTo>
                    <a:pt x="196" y="29"/>
                  </a:lnTo>
                  <a:lnTo>
                    <a:pt x="195" y="27"/>
                  </a:lnTo>
                  <a:lnTo>
                    <a:pt x="193" y="25"/>
                  </a:lnTo>
                  <a:lnTo>
                    <a:pt x="192" y="24"/>
                  </a:lnTo>
                  <a:lnTo>
                    <a:pt x="191" y="23"/>
                  </a:lnTo>
                  <a:lnTo>
                    <a:pt x="189" y="22"/>
                  </a:lnTo>
                  <a:lnTo>
                    <a:pt x="188" y="20"/>
                  </a:lnTo>
                  <a:lnTo>
                    <a:pt x="186" y="20"/>
                  </a:lnTo>
                  <a:lnTo>
                    <a:pt x="184" y="19"/>
                  </a:lnTo>
                  <a:lnTo>
                    <a:pt x="182" y="18"/>
                  </a:lnTo>
                  <a:lnTo>
                    <a:pt x="180" y="17"/>
                  </a:lnTo>
                  <a:lnTo>
                    <a:pt x="180" y="15"/>
                  </a:lnTo>
                  <a:lnTo>
                    <a:pt x="179" y="14"/>
                  </a:lnTo>
                  <a:lnTo>
                    <a:pt x="178" y="12"/>
                  </a:lnTo>
                  <a:lnTo>
                    <a:pt x="177" y="10"/>
                  </a:lnTo>
                  <a:lnTo>
                    <a:pt x="176" y="9"/>
                  </a:lnTo>
                  <a:lnTo>
                    <a:pt x="175" y="7"/>
                  </a:lnTo>
                  <a:lnTo>
                    <a:pt x="174" y="6"/>
                  </a:lnTo>
                  <a:lnTo>
                    <a:pt x="172" y="5"/>
                  </a:lnTo>
                  <a:lnTo>
                    <a:pt x="171" y="4"/>
                  </a:lnTo>
                  <a:lnTo>
                    <a:pt x="169" y="3"/>
                  </a:lnTo>
                  <a:lnTo>
                    <a:pt x="167" y="2"/>
                  </a:lnTo>
                  <a:lnTo>
                    <a:pt x="166" y="2"/>
                  </a:lnTo>
                  <a:lnTo>
                    <a:pt x="164" y="1"/>
                  </a:lnTo>
                  <a:lnTo>
                    <a:pt x="162" y="0"/>
                  </a:lnTo>
                  <a:lnTo>
                    <a:pt x="160" y="0"/>
                  </a:lnTo>
                  <a:lnTo>
                    <a:pt x="158" y="0"/>
                  </a:lnTo>
                  <a:lnTo>
                    <a:pt x="156" y="0"/>
                  </a:lnTo>
                  <a:lnTo>
                    <a:pt x="155" y="0"/>
                  </a:lnTo>
                  <a:lnTo>
                    <a:pt x="154" y="0"/>
                  </a:lnTo>
                  <a:lnTo>
                    <a:pt x="153" y="1"/>
                  </a:lnTo>
                  <a:lnTo>
                    <a:pt x="152" y="1"/>
                  </a:lnTo>
                  <a:lnTo>
                    <a:pt x="150" y="1"/>
                  </a:lnTo>
                  <a:lnTo>
                    <a:pt x="149" y="2"/>
                  </a:lnTo>
                  <a:lnTo>
                    <a:pt x="148" y="2"/>
                  </a:lnTo>
                  <a:lnTo>
                    <a:pt x="146" y="3"/>
                  </a:lnTo>
                  <a:lnTo>
                    <a:pt x="144" y="4"/>
                  </a:lnTo>
                  <a:lnTo>
                    <a:pt x="142" y="6"/>
                  </a:lnTo>
                  <a:lnTo>
                    <a:pt x="140" y="8"/>
                  </a:lnTo>
                  <a:lnTo>
                    <a:pt x="139" y="6"/>
                  </a:lnTo>
                  <a:lnTo>
                    <a:pt x="137" y="4"/>
                  </a:lnTo>
                  <a:lnTo>
                    <a:pt x="135" y="3"/>
                  </a:lnTo>
                  <a:lnTo>
                    <a:pt x="133" y="2"/>
                  </a:lnTo>
                  <a:lnTo>
                    <a:pt x="132" y="2"/>
                  </a:lnTo>
                  <a:lnTo>
                    <a:pt x="131" y="1"/>
                  </a:lnTo>
                  <a:lnTo>
                    <a:pt x="130" y="1"/>
                  </a:lnTo>
                  <a:lnTo>
                    <a:pt x="129" y="1"/>
                  </a:lnTo>
                  <a:lnTo>
                    <a:pt x="127" y="0"/>
                  </a:lnTo>
                  <a:lnTo>
                    <a:pt x="126" y="0"/>
                  </a:lnTo>
                  <a:lnTo>
                    <a:pt x="125" y="0"/>
                  </a:lnTo>
                  <a:lnTo>
                    <a:pt x="124" y="0"/>
                  </a:lnTo>
                  <a:lnTo>
                    <a:pt x="123" y="0"/>
                  </a:lnTo>
                  <a:lnTo>
                    <a:pt x="121" y="0"/>
                  </a:lnTo>
                  <a:lnTo>
                    <a:pt x="120" y="1"/>
                  </a:lnTo>
                  <a:lnTo>
                    <a:pt x="118" y="1"/>
                  </a:lnTo>
                  <a:lnTo>
                    <a:pt x="117" y="1"/>
                  </a:lnTo>
                  <a:lnTo>
                    <a:pt x="116" y="2"/>
                  </a:lnTo>
                  <a:lnTo>
                    <a:pt x="114" y="2"/>
                  </a:lnTo>
                  <a:lnTo>
                    <a:pt x="113" y="3"/>
                  </a:lnTo>
                  <a:lnTo>
                    <a:pt x="112" y="4"/>
                  </a:lnTo>
                  <a:lnTo>
                    <a:pt x="111" y="4"/>
                  </a:lnTo>
                  <a:lnTo>
                    <a:pt x="110" y="5"/>
                  </a:lnTo>
                  <a:lnTo>
                    <a:pt x="109" y="6"/>
                  </a:lnTo>
                  <a:lnTo>
                    <a:pt x="108" y="7"/>
                  </a:lnTo>
                  <a:lnTo>
                    <a:pt x="107" y="8"/>
                  </a:lnTo>
                  <a:lnTo>
                    <a:pt x="106" y="9"/>
                  </a:lnTo>
                  <a:lnTo>
                    <a:pt x="106" y="11"/>
                  </a:lnTo>
                  <a:lnTo>
                    <a:pt x="104" y="9"/>
                  </a:lnTo>
                  <a:lnTo>
                    <a:pt x="102" y="8"/>
                  </a:lnTo>
                  <a:lnTo>
                    <a:pt x="100" y="7"/>
                  </a:lnTo>
                  <a:lnTo>
                    <a:pt x="98" y="6"/>
                  </a:lnTo>
                  <a:lnTo>
                    <a:pt x="95" y="5"/>
                  </a:lnTo>
                  <a:lnTo>
                    <a:pt x="93" y="5"/>
                  </a:lnTo>
                  <a:lnTo>
                    <a:pt x="90" y="4"/>
                  </a:lnTo>
                  <a:lnTo>
                    <a:pt x="88" y="4"/>
                  </a:lnTo>
                  <a:lnTo>
                    <a:pt x="86" y="4"/>
                  </a:lnTo>
                  <a:lnTo>
                    <a:pt x="85" y="4"/>
                  </a:lnTo>
                  <a:lnTo>
                    <a:pt x="83" y="5"/>
                  </a:lnTo>
                  <a:lnTo>
                    <a:pt x="81" y="5"/>
                  </a:lnTo>
                  <a:lnTo>
                    <a:pt x="80" y="6"/>
                  </a:lnTo>
                  <a:lnTo>
                    <a:pt x="78" y="6"/>
                  </a:lnTo>
                  <a:lnTo>
                    <a:pt x="77" y="7"/>
                  </a:lnTo>
                  <a:lnTo>
                    <a:pt x="75" y="8"/>
                  </a:lnTo>
                  <a:lnTo>
                    <a:pt x="74" y="8"/>
                  </a:lnTo>
                  <a:lnTo>
                    <a:pt x="72" y="9"/>
                  </a:lnTo>
                  <a:lnTo>
                    <a:pt x="71" y="10"/>
                  </a:lnTo>
                  <a:lnTo>
                    <a:pt x="70" y="11"/>
                  </a:lnTo>
                  <a:lnTo>
                    <a:pt x="69" y="13"/>
                  </a:lnTo>
                  <a:lnTo>
                    <a:pt x="68" y="14"/>
                  </a:lnTo>
                  <a:lnTo>
                    <a:pt x="67" y="15"/>
                  </a:lnTo>
                  <a:lnTo>
                    <a:pt x="66" y="16"/>
                  </a:lnTo>
                  <a:lnTo>
                    <a:pt x="66" y="17"/>
                  </a:lnTo>
                  <a:lnTo>
                    <a:pt x="64" y="16"/>
                  </a:lnTo>
                  <a:lnTo>
                    <a:pt x="62" y="15"/>
                  </a:lnTo>
                  <a:lnTo>
                    <a:pt x="60" y="14"/>
                  </a:lnTo>
                  <a:lnTo>
                    <a:pt x="58" y="14"/>
                  </a:lnTo>
                  <a:lnTo>
                    <a:pt x="56" y="13"/>
                  </a:lnTo>
                  <a:lnTo>
                    <a:pt x="54" y="13"/>
                  </a:lnTo>
                  <a:lnTo>
                    <a:pt x="52" y="13"/>
                  </a:lnTo>
                  <a:lnTo>
                    <a:pt x="50" y="13"/>
                  </a:lnTo>
                  <a:lnTo>
                    <a:pt x="48" y="13"/>
                  </a:lnTo>
                  <a:lnTo>
                    <a:pt x="47" y="13"/>
                  </a:lnTo>
                  <a:lnTo>
                    <a:pt x="45" y="13"/>
                  </a:lnTo>
                  <a:lnTo>
                    <a:pt x="44" y="13"/>
                  </a:lnTo>
                  <a:lnTo>
                    <a:pt x="42" y="13"/>
                  </a:lnTo>
                  <a:lnTo>
                    <a:pt x="40" y="14"/>
                  </a:lnTo>
                  <a:lnTo>
                    <a:pt x="39" y="14"/>
                  </a:lnTo>
                  <a:lnTo>
                    <a:pt x="37" y="15"/>
                  </a:lnTo>
                  <a:lnTo>
                    <a:pt x="36" y="15"/>
                  </a:lnTo>
                  <a:lnTo>
                    <a:pt x="35" y="16"/>
                  </a:lnTo>
                  <a:lnTo>
                    <a:pt x="33" y="17"/>
                  </a:lnTo>
                  <a:lnTo>
                    <a:pt x="32" y="18"/>
                  </a:lnTo>
                  <a:lnTo>
                    <a:pt x="30" y="19"/>
                  </a:lnTo>
                  <a:lnTo>
                    <a:pt x="27" y="21"/>
                  </a:lnTo>
                  <a:lnTo>
                    <a:pt x="25" y="23"/>
                  </a:lnTo>
                  <a:lnTo>
                    <a:pt x="24" y="24"/>
                  </a:lnTo>
                  <a:lnTo>
                    <a:pt x="23" y="25"/>
                  </a:lnTo>
                  <a:lnTo>
                    <a:pt x="23" y="27"/>
                  </a:lnTo>
                  <a:lnTo>
                    <a:pt x="22" y="28"/>
                  </a:lnTo>
                  <a:lnTo>
                    <a:pt x="21" y="29"/>
                  </a:lnTo>
                  <a:lnTo>
                    <a:pt x="20" y="30"/>
                  </a:lnTo>
                  <a:lnTo>
                    <a:pt x="20" y="31"/>
                  </a:lnTo>
                  <a:lnTo>
                    <a:pt x="20" y="33"/>
                  </a:lnTo>
                  <a:lnTo>
                    <a:pt x="19" y="34"/>
                  </a:lnTo>
                  <a:lnTo>
                    <a:pt x="19" y="36"/>
                  </a:lnTo>
                  <a:lnTo>
                    <a:pt x="18" y="37"/>
                  </a:lnTo>
                  <a:lnTo>
                    <a:pt x="18" y="38"/>
                  </a:lnTo>
                  <a:lnTo>
                    <a:pt x="18" y="40"/>
                  </a:lnTo>
                  <a:lnTo>
                    <a:pt x="18" y="41"/>
                  </a:lnTo>
                  <a:lnTo>
                    <a:pt x="18" y="43"/>
                  </a:lnTo>
                  <a:lnTo>
                    <a:pt x="18" y="45"/>
                  </a:lnTo>
                </a:path>
              </a:pathLst>
            </a:custGeom>
            <a:solidFill>
              <a:srgbClr val="FFFFFF"/>
            </a:solidFill>
            <a:ln w="9525">
              <a:noFill/>
              <a:round/>
              <a:headEnd/>
              <a:tailEnd/>
            </a:ln>
          </p:spPr>
          <p:txBody>
            <a:bodyPr/>
            <a:lstStyle/>
            <a:p>
              <a:endParaRPr lang="en-US" dirty="0"/>
            </a:p>
          </p:txBody>
        </p:sp>
        <p:sp>
          <p:nvSpPr>
            <p:cNvPr id="17443" name="Freeform 8"/>
            <p:cNvSpPr>
              <a:spLocks/>
            </p:cNvSpPr>
            <p:nvPr/>
          </p:nvSpPr>
          <p:spPr bwMode="auto">
            <a:xfrm>
              <a:off x="3603" y="1069"/>
              <a:ext cx="774" cy="487"/>
            </a:xfrm>
            <a:custGeom>
              <a:avLst/>
              <a:gdLst>
                <a:gd name="T0" fmla="*/ 34 w 202"/>
                <a:gd name="T1" fmla="*/ 173 h 135"/>
                <a:gd name="T2" fmla="*/ 8 w 202"/>
                <a:gd name="T3" fmla="*/ 198 h 135"/>
                <a:gd name="T4" fmla="*/ 0 w 202"/>
                <a:gd name="T5" fmla="*/ 234 h 135"/>
                <a:gd name="T6" fmla="*/ 8 w 202"/>
                <a:gd name="T7" fmla="*/ 260 h 135"/>
                <a:gd name="T8" fmla="*/ 23 w 202"/>
                <a:gd name="T9" fmla="*/ 278 h 135"/>
                <a:gd name="T10" fmla="*/ 27 w 202"/>
                <a:gd name="T11" fmla="*/ 296 h 135"/>
                <a:gd name="T12" fmla="*/ 15 w 202"/>
                <a:gd name="T13" fmla="*/ 332 h 135"/>
                <a:gd name="T14" fmla="*/ 27 w 202"/>
                <a:gd name="T15" fmla="*/ 368 h 135"/>
                <a:gd name="T16" fmla="*/ 61 w 202"/>
                <a:gd name="T17" fmla="*/ 393 h 135"/>
                <a:gd name="T18" fmla="*/ 103 w 202"/>
                <a:gd name="T19" fmla="*/ 397 h 135"/>
                <a:gd name="T20" fmla="*/ 130 w 202"/>
                <a:gd name="T21" fmla="*/ 429 h 135"/>
                <a:gd name="T22" fmla="*/ 176 w 202"/>
                <a:gd name="T23" fmla="*/ 455 h 135"/>
                <a:gd name="T24" fmla="*/ 234 w 202"/>
                <a:gd name="T25" fmla="*/ 458 h 135"/>
                <a:gd name="T26" fmla="*/ 287 w 202"/>
                <a:gd name="T27" fmla="*/ 447 h 135"/>
                <a:gd name="T28" fmla="*/ 314 w 202"/>
                <a:gd name="T29" fmla="*/ 462 h 135"/>
                <a:gd name="T30" fmla="*/ 353 w 202"/>
                <a:gd name="T31" fmla="*/ 480 h 135"/>
                <a:gd name="T32" fmla="*/ 395 w 202"/>
                <a:gd name="T33" fmla="*/ 487 h 135"/>
                <a:gd name="T34" fmla="*/ 452 w 202"/>
                <a:gd name="T35" fmla="*/ 476 h 135"/>
                <a:gd name="T36" fmla="*/ 494 w 202"/>
                <a:gd name="T37" fmla="*/ 444 h 135"/>
                <a:gd name="T38" fmla="*/ 517 w 202"/>
                <a:gd name="T39" fmla="*/ 418 h 135"/>
                <a:gd name="T40" fmla="*/ 559 w 202"/>
                <a:gd name="T41" fmla="*/ 429 h 135"/>
                <a:gd name="T42" fmla="*/ 594 w 202"/>
                <a:gd name="T43" fmla="*/ 426 h 135"/>
                <a:gd name="T44" fmla="*/ 640 w 202"/>
                <a:gd name="T45" fmla="*/ 404 h 135"/>
                <a:gd name="T46" fmla="*/ 667 w 202"/>
                <a:gd name="T47" fmla="*/ 372 h 135"/>
                <a:gd name="T48" fmla="*/ 671 w 202"/>
                <a:gd name="T49" fmla="*/ 346 h 135"/>
                <a:gd name="T50" fmla="*/ 694 w 202"/>
                <a:gd name="T51" fmla="*/ 335 h 135"/>
                <a:gd name="T52" fmla="*/ 747 w 202"/>
                <a:gd name="T53" fmla="*/ 307 h 135"/>
                <a:gd name="T54" fmla="*/ 770 w 202"/>
                <a:gd name="T55" fmla="*/ 271 h 135"/>
                <a:gd name="T56" fmla="*/ 774 w 202"/>
                <a:gd name="T57" fmla="*/ 242 h 135"/>
                <a:gd name="T58" fmla="*/ 766 w 202"/>
                <a:gd name="T59" fmla="*/ 195 h 135"/>
                <a:gd name="T60" fmla="*/ 755 w 202"/>
                <a:gd name="T61" fmla="*/ 166 h 135"/>
                <a:gd name="T62" fmla="*/ 759 w 202"/>
                <a:gd name="T63" fmla="*/ 141 h 135"/>
                <a:gd name="T64" fmla="*/ 747 w 202"/>
                <a:gd name="T65" fmla="*/ 101 h 135"/>
                <a:gd name="T66" fmla="*/ 717 w 202"/>
                <a:gd name="T67" fmla="*/ 72 h 135"/>
                <a:gd name="T68" fmla="*/ 686 w 202"/>
                <a:gd name="T69" fmla="*/ 54 h 135"/>
                <a:gd name="T70" fmla="*/ 663 w 202"/>
                <a:gd name="T71" fmla="*/ 22 h 135"/>
                <a:gd name="T72" fmla="*/ 625 w 202"/>
                <a:gd name="T73" fmla="*/ 0 h 135"/>
                <a:gd name="T74" fmla="*/ 586 w 202"/>
                <a:gd name="T75" fmla="*/ 0 h 135"/>
                <a:gd name="T76" fmla="*/ 556 w 202"/>
                <a:gd name="T77" fmla="*/ 7 h 135"/>
                <a:gd name="T78" fmla="*/ 521 w 202"/>
                <a:gd name="T79" fmla="*/ 14 h 135"/>
                <a:gd name="T80" fmla="*/ 490 w 202"/>
                <a:gd name="T81" fmla="*/ 0 h 135"/>
                <a:gd name="T82" fmla="*/ 464 w 202"/>
                <a:gd name="T83" fmla="*/ 0 h 135"/>
                <a:gd name="T84" fmla="*/ 433 w 202"/>
                <a:gd name="T85" fmla="*/ 7 h 135"/>
                <a:gd name="T86" fmla="*/ 410 w 202"/>
                <a:gd name="T87" fmla="*/ 29 h 135"/>
                <a:gd name="T88" fmla="*/ 379 w 202"/>
                <a:gd name="T89" fmla="*/ 22 h 135"/>
                <a:gd name="T90" fmla="*/ 330 w 202"/>
                <a:gd name="T91" fmla="*/ 14 h 135"/>
                <a:gd name="T92" fmla="*/ 291 w 202"/>
                <a:gd name="T93" fmla="*/ 22 h 135"/>
                <a:gd name="T94" fmla="*/ 261 w 202"/>
                <a:gd name="T95" fmla="*/ 43 h 135"/>
                <a:gd name="T96" fmla="*/ 234 w 202"/>
                <a:gd name="T97" fmla="*/ 51 h 135"/>
                <a:gd name="T98" fmla="*/ 188 w 202"/>
                <a:gd name="T99" fmla="*/ 43 h 135"/>
                <a:gd name="T100" fmla="*/ 153 w 202"/>
                <a:gd name="T101" fmla="*/ 47 h 135"/>
                <a:gd name="T102" fmla="*/ 119 w 202"/>
                <a:gd name="T103" fmla="*/ 61 h 135"/>
                <a:gd name="T104" fmla="*/ 84 w 202"/>
                <a:gd name="T105" fmla="*/ 94 h 135"/>
                <a:gd name="T106" fmla="*/ 69 w 202"/>
                <a:gd name="T107" fmla="*/ 123 h 135"/>
                <a:gd name="T108" fmla="*/ 69 w 202"/>
                <a:gd name="T109" fmla="*/ 155 h 1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2"/>
                <a:gd name="T166" fmla="*/ 0 h 135"/>
                <a:gd name="T167" fmla="*/ 202 w 202"/>
                <a:gd name="T168" fmla="*/ 135 h 1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2" h="135">
                  <a:moveTo>
                    <a:pt x="18" y="45"/>
                  </a:moveTo>
                  <a:lnTo>
                    <a:pt x="16" y="45"/>
                  </a:lnTo>
                  <a:lnTo>
                    <a:pt x="14" y="46"/>
                  </a:lnTo>
                  <a:lnTo>
                    <a:pt x="12" y="46"/>
                  </a:lnTo>
                  <a:lnTo>
                    <a:pt x="11" y="47"/>
                  </a:lnTo>
                  <a:lnTo>
                    <a:pt x="9" y="48"/>
                  </a:lnTo>
                  <a:lnTo>
                    <a:pt x="7" y="48"/>
                  </a:lnTo>
                  <a:lnTo>
                    <a:pt x="6" y="50"/>
                  </a:lnTo>
                  <a:lnTo>
                    <a:pt x="5" y="51"/>
                  </a:lnTo>
                  <a:lnTo>
                    <a:pt x="4" y="52"/>
                  </a:lnTo>
                  <a:lnTo>
                    <a:pt x="2" y="53"/>
                  </a:lnTo>
                  <a:lnTo>
                    <a:pt x="2" y="55"/>
                  </a:lnTo>
                  <a:lnTo>
                    <a:pt x="1" y="57"/>
                  </a:lnTo>
                  <a:lnTo>
                    <a:pt x="0" y="58"/>
                  </a:lnTo>
                  <a:lnTo>
                    <a:pt x="0" y="60"/>
                  </a:lnTo>
                  <a:lnTo>
                    <a:pt x="0" y="62"/>
                  </a:lnTo>
                  <a:lnTo>
                    <a:pt x="0" y="63"/>
                  </a:lnTo>
                  <a:lnTo>
                    <a:pt x="0" y="65"/>
                  </a:lnTo>
                  <a:lnTo>
                    <a:pt x="0" y="66"/>
                  </a:lnTo>
                  <a:lnTo>
                    <a:pt x="0" y="67"/>
                  </a:lnTo>
                  <a:lnTo>
                    <a:pt x="0" y="68"/>
                  </a:lnTo>
                  <a:lnTo>
                    <a:pt x="0" y="69"/>
                  </a:lnTo>
                  <a:lnTo>
                    <a:pt x="1" y="71"/>
                  </a:lnTo>
                  <a:lnTo>
                    <a:pt x="2" y="72"/>
                  </a:lnTo>
                  <a:lnTo>
                    <a:pt x="2" y="73"/>
                  </a:lnTo>
                  <a:lnTo>
                    <a:pt x="3" y="74"/>
                  </a:lnTo>
                  <a:lnTo>
                    <a:pt x="4" y="75"/>
                  </a:lnTo>
                  <a:lnTo>
                    <a:pt x="4" y="76"/>
                  </a:lnTo>
                  <a:lnTo>
                    <a:pt x="5" y="76"/>
                  </a:lnTo>
                  <a:lnTo>
                    <a:pt x="6" y="77"/>
                  </a:lnTo>
                  <a:lnTo>
                    <a:pt x="7" y="78"/>
                  </a:lnTo>
                  <a:lnTo>
                    <a:pt x="8" y="79"/>
                  </a:lnTo>
                  <a:lnTo>
                    <a:pt x="9" y="80"/>
                  </a:lnTo>
                  <a:lnTo>
                    <a:pt x="9" y="79"/>
                  </a:lnTo>
                  <a:lnTo>
                    <a:pt x="8" y="81"/>
                  </a:lnTo>
                  <a:lnTo>
                    <a:pt x="7" y="82"/>
                  </a:lnTo>
                  <a:lnTo>
                    <a:pt x="6" y="84"/>
                  </a:lnTo>
                  <a:lnTo>
                    <a:pt x="5" y="85"/>
                  </a:lnTo>
                  <a:lnTo>
                    <a:pt x="5" y="87"/>
                  </a:lnTo>
                  <a:lnTo>
                    <a:pt x="4" y="89"/>
                  </a:lnTo>
                  <a:lnTo>
                    <a:pt x="4" y="90"/>
                  </a:lnTo>
                  <a:lnTo>
                    <a:pt x="4" y="92"/>
                  </a:lnTo>
                  <a:lnTo>
                    <a:pt x="4" y="94"/>
                  </a:lnTo>
                  <a:lnTo>
                    <a:pt x="4" y="96"/>
                  </a:lnTo>
                  <a:lnTo>
                    <a:pt x="5" y="98"/>
                  </a:lnTo>
                  <a:lnTo>
                    <a:pt x="5" y="99"/>
                  </a:lnTo>
                  <a:lnTo>
                    <a:pt x="6" y="101"/>
                  </a:lnTo>
                  <a:lnTo>
                    <a:pt x="7" y="102"/>
                  </a:lnTo>
                  <a:lnTo>
                    <a:pt x="9" y="104"/>
                  </a:lnTo>
                  <a:lnTo>
                    <a:pt x="10" y="105"/>
                  </a:lnTo>
                  <a:lnTo>
                    <a:pt x="11" y="106"/>
                  </a:lnTo>
                  <a:lnTo>
                    <a:pt x="13" y="108"/>
                  </a:lnTo>
                  <a:lnTo>
                    <a:pt x="15" y="108"/>
                  </a:lnTo>
                  <a:lnTo>
                    <a:pt x="16" y="109"/>
                  </a:lnTo>
                  <a:lnTo>
                    <a:pt x="18" y="110"/>
                  </a:lnTo>
                  <a:lnTo>
                    <a:pt x="20" y="110"/>
                  </a:lnTo>
                  <a:lnTo>
                    <a:pt x="22" y="110"/>
                  </a:lnTo>
                  <a:lnTo>
                    <a:pt x="24" y="111"/>
                  </a:lnTo>
                  <a:lnTo>
                    <a:pt x="25" y="111"/>
                  </a:lnTo>
                  <a:lnTo>
                    <a:pt x="27" y="110"/>
                  </a:lnTo>
                  <a:lnTo>
                    <a:pt x="27" y="111"/>
                  </a:lnTo>
                  <a:lnTo>
                    <a:pt x="28" y="112"/>
                  </a:lnTo>
                  <a:lnTo>
                    <a:pt x="29" y="114"/>
                  </a:lnTo>
                  <a:lnTo>
                    <a:pt x="31" y="116"/>
                  </a:lnTo>
                  <a:lnTo>
                    <a:pt x="32" y="118"/>
                  </a:lnTo>
                  <a:lnTo>
                    <a:pt x="34" y="119"/>
                  </a:lnTo>
                  <a:lnTo>
                    <a:pt x="36" y="120"/>
                  </a:lnTo>
                  <a:lnTo>
                    <a:pt x="38" y="122"/>
                  </a:lnTo>
                  <a:lnTo>
                    <a:pt x="40" y="123"/>
                  </a:lnTo>
                  <a:lnTo>
                    <a:pt x="42" y="124"/>
                  </a:lnTo>
                  <a:lnTo>
                    <a:pt x="44" y="125"/>
                  </a:lnTo>
                  <a:lnTo>
                    <a:pt x="46" y="126"/>
                  </a:lnTo>
                  <a:lnTo>
                    <a:pt x="49" y="126"/>
                  </a:lnTo>
                  <a:lnTo>
                    <a:pt x="51" y="127"/>
                  </a:lnTo>
                  <a:lnTo>
                    <a:pt x="53" y="127"/>
                  </a:lnTo>
                  <a:lnTo>
                    <a:pt x="56" y="127"/>
                  </a:lnTo>
                  <a:lnTo>
                    <a:pt x="58" y="127"/>
                  </a:lnTo>
                  <a:lnTo>
                    <a:pt x="61" y="127"/>
                  </a:lnTo>
                  <a:lnTo>
                    <a:pt x="63" y="127"/>
                  </a:lnTo>
                  <a:lnTo>
                    <a:pt x="65" y="127"/>
                  </a:lnTo>
                  <a:lnTo>
                    <a:pt x="68" y="126"/>
                  </a:lnTo>
                  <a:lnTo>
                    <a:pt x="70" y="125"/>
                  </a:lnTo>
                  <a:lnTo>
                    <a:pt x="72" y="125"/>
                  </a:lnTo>
                  <a:lnTo>
                    <a:pt x="75" y="124"/>
                  </a:lnTo>
                  <a:lnTo>
                    <a:pt x="77" y="123"/>
                  </a:lnTo>
                  <a:lnTo>
                    <a:pt x="78" y="124"/>
                  </a:lnTo>
                  <a:lnTo>
                    <a:pt x="79" y="126"/>
                  </a:lnTo>
                  <a:lnTo>
                    <a:pt x="81" y="127"/>
                  </a:lnTo>
                  <a:lnTo>
                    <a:pt x="82" y="128"/>
                  </a:lnTo>
                  <a:lnTo>
                    <a:pt x="84" y="129"/>
                  </a:lnTo>
                  <a:lnTo>
                    <a:pt x="85" y="130"/>
                  </a:lnTo>
                  <a:lnTo>
                    <a:pt x="87" y="131"/>
                  </a:lnTo>
                  <a:lnTo>
                    <a:pt x="88" y="132"/>
                  </a:lnTo>
                  <a:lnTo>
                    <a:pt x="90" y="133"/>
                  </a:lnTo>
                  <a:lnTo>
                    <a:pt x="92" y="133"/>
                  </a:lnTo>
                  <a:lnTo>
                    <a:pt x="94" y="134"/>
                  </a:lnTo>
                  <a:lnTo>
                    <a:pt x="95" y="135"/>
                  </a:lnTo>
                  <a:lnTo>
                    <a:pt x="97" y="135"/>
                  </a:lnTo>
                  <a:lnTo>
                    <a:pt x="99" y="135"/>
                  </a:lnTo>
                  <a:lnTo>
                    <a:pt x="101" y="135"/>
                  </a:lnTo>
                  <a:lnTo>
                    <a:pt x="103" y="135"/>
                  </a:lnTo>
                  <a:lnTo>
                    <a:pt x="106" y="135"/>
                  </a:lnTo>
                  <a:lnTo>
                    <a:pt x="108" y="135"/>
                  </a:lnTo>
                  <a:lnTo>
                    <a:pt x="111" y="135"/>
                  </a:lnTo>
                  <a:lnTo>
                    <a:pt x="113" y="134"/>
                  </a:lnTo>
                  <a:lnTo>
                    <a:pt x="116" y="133"/>
                  </a:lnTo>
                  <a:lnTo>
                    <a:pt x="118" y="132"/>
                  </a:lnTo>
                  <a:lnTo>
                    <a:pt x="120" y="131"/>
                  </a:lnTo>
                  <a:lnTo>
                    <a:pt x="122" y="130"/>
                  </a:lnTo>
                  <a:lnTo>
                    <a:pt x="124" y="128"/>
                  </a:lnTo>
                  <a:lnTo>
                    <a:pt x="126" y="127"/>
                  </a:lnTo>
                  <a:lnTo>
                    <a:pt x="128" y="125"/>
                  </a:lnTo>
                  <a:lnTo>
                    <a:pt x="129" y="123"/>
                  </a:lnTo>
                  <a:lnTo>
                    <a:pt x="130" y="121"/>
                  </a:lnTo>
                  <a:lnTo>
                    <a:pt x="132" y="119"/>
                  </a:lnTo>
                  <a:lnTo>
                    <a:pt x="133" y="117"/>
                  </a:lnTo>
                  <a:lnTo>
                    <a:pt x="134" y="115"/>
                  </a:lnTo>
                  <a:lnTo>
                    <a:pt x="135" y="116"/>
                  </a:lnTo>
                  <a:lnTo>
                    <a:pt x="137" y="117"/>
                  </a:lnTo>
                  <a:lnTo>
                    <a:pt x="139" y="117"/>
                  </a:lnTo>
                  <a:lnTo>
                    <a:pt x="141" y="118"/>
                  </a:lnTo>
                  <a:lnTo>
                    <a:pt x="142" y="118"/>
                  </a:lnTo>
                  <a:lnTo>
                    <a:pt x="144" y="119"/>
                  </a:lnTo>
                  <a:lnTo>
                    <a:pt x="146" y="119"/>
                  </a:lnTo>
                  <a:lnTo>
                    <a:pt x="148" y="119"/>
                  </a:lnTo>
                  <a:lnTo>
                    <a:pt x="149" y="119"/>
                  </a:lnTo>
                  <a:lnTo>
                    <a:pt x="151" y="119"/>
                  </a:lnTo>
                  <a:lnTo>
                    <a:pt x="152" y="119"/>
                  </a:lnTo>
                  <a:lnTo>
                    <a:pt x="153" y="118"/>
                  </a:lnTo>
                  <a:lnTo>
                    <a:pt x="155" y="118"/>
                  </a:lnTo>
                  <a:lnTo>
                    <a:pt x="156" y="118"/>
                  </a:lnTo>
                  <a:lnTo>
                    <a:pt x="159" y="117"/>
                  </a:lnTo>
                  <a:lnTo>
                    <a:pt x="161" y="116"/>
                  </a:lnTo>
                  <a:lnTo>
                    <a:pt x="163" y="115"/>
                  </a:lnTo>
                  <a:lnTo>
                    <a:pt x="165" y="113"/>
                  </a:lnTo>
                  <a:lnTo>
                    <a:pt x="167" y="112"/>
                  </a:lnTo>
                  <a:lnTo>
                    <a:pt x="169" y="110"/>
                  </a:lnTo>
                  <a:lnTo>
                    <a:pt x="171" y="108"/>
                  </a:lnTo>
                  <a:lnTo>
                    <a:pt x="172" y="106"/>
                  </a:lnTo>
                  <a:lnTo>
                    <a:pt x="172" y="105"/>
                  </a:lnTo>
                  <a:lnTo>
                    <a:pt x="173" y="104"/>
                  </a:lnTo>
                  <a:lnTo>
                    <a:pt x="174" y="103"/>
                  </a:lnTo>
                  <a:lnTo>
                    <a:pt x="174" y="102"/>
                  </a:lnTo>
                  <a:lnTo>
                    <a:pt x="174" y="100"/>
                  </a:lnTo>
                  <a:lnTo>
                    <a:pt x="175" y="99"/>
                  </a:lnTo>
                  <a:lnTo>
                    <a:pt x="175" y="98"/>
                  </a:lnTo>
                  <a:lnTo>
                    <a:pt x="175" y="97"/>
                  </a:lnTo>
                  <a:lnTo>
                    <a:pt x="175" y="96"/>
                  </a:lnTo>
                  <a:lnTo>
                    <a:pt x="175" y="94"/>
                  </a:lnTo>
                  <a:lnTo>
                    <a:pt x="177" y="94"/>
                  </a:lnTo>
                  <a:lnTo>
                    <a:pt x="178" y="94"/>
                  </a:lnTo>
                  <a:lnTo>
                    <a:pt x="179" y="93"/>
                  </a:lnTo>
                  <a:lnTo>
                    <a:pt x="181" y="93"/>
                  </a:lnTo>
                  <a:lnTo>
                    <a:pt x="183" y="92"/>
                  </a:lnTo>
                  <a:lnTo>
                    <a:pt x="186" y="91"/>
                  </a:lnTo>
                  <a:lnTo>
                    <a:pt x="188" y="89"/>
                  </a:lnTo>
                  <a:lnTo>
                    <a:pt x="191" y="88"/>
                  </a:lnTo>
                  <a:lnTo>
                    <a:pt x="193" y="86"/>
                  </a:lnTo>
                  <a:lnTo>
                    <a:pt x="195" y="85"/>
                  </a:lnTo>
                  <a:lnTo>
                    <a:pt x="197" y="82"/>
                  </a:lnTo>
                  <a:lnTo>
                    <a:pt x="198" y="80"/>
                  </a:lnTo>
                  <a:lnTo>
                    <a:pt x="199" y="78"/>
                  </a:lnTo>
                  <a:lnTo>
                    <a:pt x="200" y="77"/>
                  </a:lnTo>
                  <a:lnTo>
                    <a:pt x="200" y="76"/>
                  </a:lnTo>
                  <a:lnTo>
                    <a:pt x="201" y="75"/>
                  </a:lnTo>
                  <a:lnTo>
                    <a:pt x="201" y="73"/>
                  </a:lnTo>
                  <a:lnTo>
                    <a:pt x="202" y="72"/>
                  </a:lnTo>
                  <a:lnTo>
                    <a:pt x="202" y="71"/>
                  </a:lnTo>
                  <a:lnTo>
                    <a:pt x="202" y="69"/>
                  </a:lnTo>
                  <a:lnTo>
                    <a:pt x="202" y="68"/>
                  </a:lnTo>
                  <a:lnTo>
                    <a:pt x="202" y="67"/>
                  </a:lnTo>
                  <a:lnTo>
                    <a:pt x="202" y="65"/>
                  </a:lnTo>
                  <a:lnTo>
                    <a:pt x="202" y="63"/>
                  </a:lnTo>
                  <a:lnTo>
                    <a:pt x="202" y="61"/>
                  </a:lnTo>
                  <a:lnTo>
                    <a:pt x="202" y="58"/>
                  </a:lnTo>
                  <a:lnTo>
                    <a:pt x="201" y="56"/>
                  </a:lnTo>
                  <a:lnTo>
                    <a:pt x="200" y="54"/>
                  </a:lnTo>
                  <a:lnTo>
                    <a:pt x="199" y="52"/>
                  </a:lnTo>
                  <a:lnTo>
                    <a:pt x="197" y="50"/>
                  </a:lnTo>
                  <a:lnTo>
                    <a:pt x="196" y="48"/>
                  </a:lnTo>
                  <a:lnTo>
                    <a:pt x="196" y="47"/>
                  </a:lnTo>
                  <a:lnTo>
                    <a:pt x="197" y="46"/>
                  </a:lnTo>
                  <a:lnTo>
                    <a:pt x="197" y="44"/>
                  </a:lnTo>
                  <a:lnTo>
                    <a:pt x="197" y="43"/>
                  </a:lnTo>
                  <a:lnTo>
                    <a:pt x="198" y="42"/>
                  </a:lnTo>
                  <a:lnTo>
                    <a:pt x="198" y="41"/>
                  </a:lnTo>
                  <a:lnTo>
                    <a:pt x="198" y="40"/>
                  </a:lnTo>
                  <a:lnTo>
                    <a:pt x="198" y="39"/>
                  </a:lnTo>
                  <a:lnTo>
                    <a:pt x="198" y="37"/>
                  </a:lnTo>
                  <a:lnTo>
                    <a:pt x="197" y="35"/>
                  </a:lnTo>
                  <a:lnTo>
                    <a:pt x="197" y="33"/>
                  </a:lnTo>
                  <a:lnTo>
                    <a:pt x="197" y="31"/>
                  </a:lnTo>
                  <a:lnTo>
                    <a:pt x="196" y="30"/>
                  </a:lnTo>
                  <a:lnTo>
                    <a:pt x="195" y="28"/>
                  </a:lnTo>
                  <a:lnTo>
                    <a:pt x="194" y="26"/>
                  </a:lnTo>
                  <a:lnTo>
                    <a:pt x="193" y="25"/>
                  </a:lnTo>
                  <a:lnTo>
                    <a:pt x="191" y="23"/>
                  </a:lnTo>
                  <a:lnTo>
                    <a:pt x="190" y="22"/>
                  </a:lnTo>
                  <a:lnTo>
                    <a:pt x="188" y="21"/>
                  </a:lnTo>
                  <a:lnTo>
                    <a:pt x="187" y="20"/>
                  </a:lnTo>
                  <a:lnTo>
                    <a:pt x="185" y="19"/>
                  </a:lnTo>
                  <a:lnTo>
                    <a:pt x="183" y="18"/>
                  </a:lnTo>
                  <a:lnTo>
                    <a:pt x="181" y="17"/>
                  </a:lnTo>
                  <a:lnTo>
                    <a:pt x="179" y="17"/>
                  </a:lnTo>
                  <a:lnTo>
                    <a:pt x="179" y="15"/>
                  </a:lnTo>
                  <a:lnTo>
                    <a:pt x="179" y="13"/>
                  </a:lnTo>
                  <a:lnTo>
                    <a:pt x="178" y="11"/>
                  </a:lnTo>
                  <a:lnTo>
                    <a:pt x="177" y="10"/>
                  </a:lnTo>
                  <a:lnTo>
                    <a:pt x="176" y="8"/>
                  </a:lnTo>
                  <a:lnTo>
                    <a:pt x="174" y="7"/>
                  </a:lnTo>
                  <a:lnTo>
                    <a:pt x="173" y="6"/>
                  </a:lnTo>
                  <a:lnTo>
                    <a:pt x="172" y="4"/>
                  </a:lnTo>
                  <a:lnTo>
                    <a:pt x="170" y="3"/>
                  </a:lnTo>
                  <a:lnTo>
                    <a:pt x="169" y="2"/>
                  </a:lnTo>
                  <a:lnTo>
                    <a:pt x="167" y="2"/>
                  </a:lnTo>
                  <a:lnTo>
                    <a:pt x="165" y="1"/>
                  </a:lnTo>
                  <a:lnTo>
                    <a:pt x="163" y="0"/>
                  </a:lnTo>
                  <a:lnTo>
                    <a:pt x="161" y="0"/>
                  </a:lnTo>
                  <a:lnTo>
                    <a:pt x="159" y="0"/>
                  </a:lnTo>
                  <a:lnTo>
                    <a:pt x="157" y="0"/>
                  </a:lnTo>
                  <a:lnTo>
                    <a:pt x="156" y="0"/>
                  </a:lnTo>
                  <a:lnTo>
                    <a:pt x="155" y="0"/>
                  </a:lnTo>
                  <a:lnTo>
                    <a:pt x="153" y="0"/>
                  </a:lnTo>
                  <a:lnTo>
                    <a:pt x="152" y="0"/>
                  </a:lnTo>
                  <a:lnTo>
                    <a:pt x="151" y="0"/>
                  </a:lnTo>
                  <a:lnTo>
                    <a:pt x="150" y="1"/>
                  </a:lnTo>
                  <a:lnTo>
                    <a:pt x="149" y="1"/>
                  </a:lnTo>
                  <a:lnTo>
                    <a:pt x="147" y="2"/>
                  </a:lnTo>
                  <a:lnTo>
                    <a:pt x="145" y="2"/>
                  </a:lnTo>
                  <a:lnTo>
                    <a:pt x="143" y="4"/>
                  </a:lnTo>
                  <a:lnTo>
                    <a:pt x="141" y="5"/>
                  </a:lnTo>
                  <a:lnTo>
                    <a:pt x="140" y="7"/>
                  </a:lnTo>
                  <a:lnTo>
                    <a:pt x="138" y="5"/>
                  </a:lnTo>
                  <a:lnTo>
                    <a:pt x="136" y="4"/>
                  </a:lnTo>
                  <a:lnTo>
                    <a:pt x="135" y="2"/>
                  </a:lnTo>
                  <a:lnTo>
                    <a:pt x="132" y="2"/>
                  </a:lnTo>
                  <a:lnTo>
                    <a:pt x="131" y="1"/>
                  </a:lnTo>
                  <a:lnTo>
                    <a:pt x="130" y="1"/>
                  </a:lnTo>
                  <a:lnTo>
                    <a:pt x="129" y="0"/>
                  </a:lnTo>
                  <a:lnTo>
                    <a:pt x="128" y="0"/>
                  </a:lnTo>
                  <a:lnTo>
                    <a:pt x="127" y="0"/>
                  </a:lnTo>
                  <a:lnTo>
                    <a:pt x="126" y="0"/>
                  </a:lnTo>
                  <a:lnTo>
                    <a:pt x="125" y="0"/>
                  </a:lnTo>
                  <a:lnTo>
                    <a:pt x="123" y="0"/>
                  </a:lnTo>
                  <a:lnTo>
                    <a:pt x="122" y="0"/>
                  </a:lnTo>
                  <a:lnTo>
                    <a:pt x="121" y="0"/>
                  </a:lnTo>
                  <a:lnTo>
                    <a:pt x="119" y="0"/>
                  </a:lnTo>
                  <a:lnTo>
                    <a:pt x="118" y="0"/>
                  </a:lnTo>
                  <a:lnTo>
                    <a:pt x="116" y="1"/>
                  </a:lnTo>
                  <a:lnTo>
                    <a:pt x="115" y="1"/>
                  </a:lnTo>
                  <a:lnTo>
                    <a:pt x="114" y="2"/>
                  </a:lnTo>
                  <a:lnTo>
                    <a:pt x="113" y="2"/>
                  </a:lnTo>
                  <a:lnTo>
                    <a:pt x="111" y="3"/>
                  </a:lnTo>
                  <a:lnTo>
                    <a:pt x="110" y="4"/>
                  </a:lnTo>
                  <a:lnTo>
                    <a:pt x="109" y="5"/>
                  </a:lnTo>
                  <a:lnTo>
                    <a:pt x="108" y="6"/>
                  </a:lnTo>
                  <a:lnTo>
                    <a:pt x="107" y="7"/>
                  </a:lnTo>
                  <a:lnTo>
                    <a:pt x="107" y="8"/>
                  </a:lnTo>
                  <a:lnTo>
                    <a:pt x="106" y="9"/>
                  </a:lnTo>
                  <a:lnTo>
                    <a:pt x="105" y="10"/>
                  </a:lnTo>
                  <a:lnTo>
                    <a:pt x="103" y="9"/>
                  </a:lnTo>
                  <a:lnTo>
                    <a:pt x="101" y="7"/>
                  </a:lnTo>
                  <a:lnTo>
                    <a:pt x="99" y="6"/>
                  </a:lnTo>
                  <a:lnTo>
                    <a:pt x="97" y="5"/>
                  </a:lnTo>
                  <a:lnTo>
                    <a:pt x="95" y="4"/>
                  </a:lnTo>
                  <a:lnTo>
                    <a:pt x="92" y="4"/>
                  </a:lnTo>
                  <a:lnTo>
                    <a:pt x="90" y="4"/>
                  </a:lnTo>
                  <a:lnTo>
                    <a:pt x="87" y="4"/>
                  </a:lnTo>
                  <a:lnTo>
                    <a:pt x="86" y="4"/>
                  </a:lnTo>
                  <a:lnTo>
                    <a:pt x="84" y="4"/>
                  </a:lnTo>
                  <a:lnTo>
                    <a:pt x="82" y="4"/>
                  </a:lnTo>
                  <a:lnTo>
                    <a:pt x="81" y="4"/>
                  </a:lnTo>
                  <a:lnTo>
                    <a:pt x="79" y="5"/>
                  </a:lnTo>
                  <a:lnTo>
                    <a:pt x="77" y="5"/>
                  </a:lnTo>
                  <a:lnTo>
                    <a:pt x="76" y="6"/>
                  </a:lnTo>
                  <a:lnTo>
                    <a:pt x="74" y="7"/>
                  </a:lnTo>
                  <a:lnTo>
                    <a:pt x="73" y="8"/>
                  </a:lnTo>
                  <a:lnTo>
                    <a:pt x="72" y="9"/>
                  </a:lnTo>
                  <a:lnTo>
                    <a:pt x="70" y="10"/>
                  </a:lnTo>
                  <a:lnTo>
                    <a:pt x="69" y="11"/>
                  </a:lnTo>
                  <a:lnTo>
                    <a:pt x="68" y="12"/>
                  </a:lnTo>
                  <a:lnTo>
                    <a:pt x="67" y="13"/>
                  </a:lnTo>
                  <a:lnTo>
                    <a:pt x="66" y="14"/>
                  </a:lnTo>
                  <a:lnTo>
                    <a:pt x="65" y="16"/>
                  </a:lnTo>
                  <a:lnTo>
                    <a:pt x="63" y="15"/>
                  </a:lnTo>
                  <a:lnTo>
                    <a:pt x="61" y="14"/>
                  </a:lnTo>
                  <a:lnTo>
                    <a:pt x="60" y="14"/>
                  </a:lnTo>
                  <a:lnTo>
                    <a:pt x="58" y="13"/>
                  </a:lnTo>
                  <a:lnTo>
                    <a:pt x="56" y="13"/>
                  </a:lnTo>
                  <a:lnTo>
                    <a:pt x="53" y="12"/>
                  </a:lnTo>
                  <a:lnTo>
                    <a:pt x="51" y="12"/>
                  </a:lnTo>
                  <a:lnTo>
                    <a:pt x="49" y="12"/>
                  </a:lnTo>
                  <a:lnTo>
                    <a:pt x="48" y="12"/>
                  </a:lnTo>
                  <a:lnTo>
                    <a:pt x="46" y="12"/>
                  </a:lnTo>
                  <a:lnTo>
                    <a:pt x="44" y="12"/>
                  </a:lnTo>
                  <a:lnTo>
                    <a:pt x="43" y="13"/>
                  </a:lnTo>
                  <a:lnTo>
                    <a:pt x="41" y="13"/>
                  </a:lnTo>
                  <a:lnTo>
                    <a:pt x="40" y="13"/>
                  </a:lnTo>
                  <a:lnTo>
                    <a:pt x="38" y="14"/>
                  </a:lnTo>
                  <a:lnTo>
                    <a:pt x="37" y="14"/>
                  </a:lnTo>
                  <a:lnTo>
                    <a:pt x="35" y="15"/>
                  </a:lnTo>
                  <a:lnTo>
                    <a:pt x="34" y="16"/>
                  </a:lnTo>
                  <a:lnTo>
                    <a:pt x="33" y="16"/>
                  </a:lnTo>
                  <a:lnTo>
                    <a:pt x="31" y="17"/>
                  </a:lnTo>
                  <a:lnTo>
                    <a:pt x="29" y="18"/>
                  </a:lnTo>
                  <a:lnTo>
                    <a:pt x="27" y="20"/>
                  </a:lnTo>
                  <a:lnTo>
                    <a:pt x="25" y="23"/>
                  </a:lnTo>
                  <a:lnTo>
                    <a:pt x="24" y="24"/>
                  </a:lnTo>
                  <a:lnTo>
                    <a:pt x="23" y="25"/>
                  </a:lnTo>
                  <a:lnTo>
                    <a:pt x="22" y="26"/>
                  </a:lnTo>
                  <a:lnTo>
                    <a:pt x="21" y="27"/>
                  </a:lnTo>
                  <a:lnTo>
                    <a:pt x="21" y="28"/>
                  </a:lnTo>
                  <a:lnTo>
                    <a:pt x="20" y="30"/>
                  </a:lnTo>
                  <a:lnTo>
                    <a:pt x="19" y="31"/>
                  </a:lnTo>
                  <a:lnTo>
                    <a:pt x="19" y="32"/>
                  </a:lnTo>
                  <a:lnTo>
                    <a:pt x="18" y="34"/>
                  </a:lnTo>
                  <a:lnTo>
                    <a:pt x="18" y="35"/>
                  </a:lnTo>
                  <a:lnTo>
                    <a:pt x="18" y="36"/>
                  </a:lnTo>
                  <a:lnTo>
                    <a:pt x="18" y="38"/>
                  </a:lnTo>
                  <a:lnTo>
                    <a:pt x="17" y="39"/>
                  </a:lnTo>
                  <a:lnTo>
                    <a:pt x="17" y="41"/>
                  </a:lnTo>
                  <a:lnTo>
                    <a:pt x="18" y="43"/>
                  </a:lnTo>
                  <a:lnTo>
                    <a:pt x="18" y="45"/>
                  </a:lnTo>
                </a:path>
              </a:pathLst>
            </a:custGeom>
            <a:solidFill>
              <a:srgbClr val="FFFFFF"/>
            </a:solidFill>
            <a:ln w="9525">
              <a:noFill/>
              <a:round/>
              <a:headEnd/>
              <a:tailEnd/>
            </a:ln>
          </p:spPr>
          <p:txBody>
            <a:bodyPr/>
            <a:lstStyle/>
            <a:p>
              <a:endParaRPr lang="en-US" dirty="0"/>
            </a:p>
          </p:txBody>
        </p:sp>
        <p:sp>
          <p:nvSpPr>
            <p:cNvPr id="17444" name="Freeform 9"/>
            <p:cNvSpPr>
              <a:spLocks/>
            </p:cNvSpPr>
            <p:nvPr/>
          </p:nvSpPr>
          <p:spPr bwMode="auto">
            <a:xfrm>
              <a:off x="3603" y="1069"/>
              <a:ext cx="774" cy="487"/>
            </a:xfrm>
            <a:custGeom>
              <a:avLst/>
              <a:gdLst>
                <a:gd name="T0" fmla="*/ 34 w 202"/>
                <a:gd name="T1" fmla="*/ 173 h 135"/>
                <a:gd name="T2" fmla="*/ 8 w 202"/>
                <a:gd name="T3" fmla="*/ 198 h 135"/>
                <a:gd name="T4" fmla="*/ 0 w 202"/>
                <a:gd name="T5" fmla="*/ 234 h 135"/>
                <a:gd name="T6" fmla="*/ 8 w 202"/>
                <a:gd name="T7" fmla="*/ 260 h 135"/>
                <a:gd name="T8" fmla="*/ 23 w 202"/>
                <a:gd name="T9" fmla="*/ 278 h 135"/>
                <a:gd name="T10" fmla="*/ 27 w 202"/>
                <a:gd name="T11" fmla="*/ 296 h 135"/>
                <a:gd name="T12" fmla="*/ 15 w 202"/>
                <a:gd name="T13" fmla="*/ 332 h 135"/>
                <a:gd name="T14" fmla="*/ 27 w 202"/>
                <a:gd name="T15" fmla="*/ 368 h 135"/>
                <a:gd name="T16" fmla="*/ 61 w 202"/>
                <a:gd name="T17" fmla="*/ 393 h 135"/>
                <a:gd name="T18" fmla="*/ 103 w 202"/>
                <a:gd name="T19" fmla="*/ 397 h 135"/>
                <a:gd name="T20" fmla="*/ 130 w 202"/>
                <a:gd name="T21" fmla="*/ 429 h 135"/>
                <a:gd name="T22" fmla="*/ 176 w 202"/>
                <a:gd name="T23" fmla="*/ 455 h 135"/>
                <a:gd name="T24" fmla="*/ 234 w 202"/>
                <a:gd name="T25" fmla="*/ 458 h 135"/>
                <a:gd name="T26" fmla="*/ 287 w 202"/>
                <a:gd name="T27" fmla="*/ 447 h 135"/>
                <a:gd name="T28" fmla="*/ 314 w 202"/>
                <a:gd name="T29" fmla="*/ 462 h 135"/>
                <a:gd name="T30" fmla="*/ 353 w 202"/>
                <a:gd name="T31" fmla="*/ 480 h 135"/>
                <a:gd name="T32" fmla="*/ 395 w 202"/>
                <a:gd name="T33" fmla="*/ 487 h 135"/>
                <a:gd name="T34" fmla="*/ 452 w 202"/>
                <a:gd name="T35" fmla="*/ 476 h 135"/>
                <a:gd name="T36" fmla="*/ 494 w 202"/>
                <a:gd name="T37" fmla="*/ 444 h 135"/>
                <a:gd name="T38" fmla="*/ 517 w 202"/>
                <a:gd name="T39" fmla="*/ 418 h 135"/>
                <a:gd name="T40" fmla="*/ 559 w 202"/>
                <a:gd name="T41" fmla="*/ 429 h 135"/>
                <a:gd name="T42" fmla="*/ 594 w 202"/>
                <a:gd name="T43" fmla="*/ 426 h 135"/>
                <a:gd name="T44" fmla="*/ 640 w 202"/>
                <a:gd name="T45" fmla="*/ 404 h 135"/>
                <a:gd name="T46" fmla="*/ 667 w 202"/>
                <a:gd name="T47" fmla="*/ 372 h 135"/>
                <a:gd name="T48" fmla="*/ 671 w 202"/>
                <a:gd name="T49" fmla="*/ 346 h 135"/>
                <a:gd name="T50" fmla="*/ 694 w 202"/>
                <a:gd name="T51" fmla="*/ 335 h 135"/>
                <a:gd name="T52" fmla="*/ 747 w 202"/>
                <a:gd name="T53" fmla="*/ 307 h 135"/>
                <a:gd name="T54" fmla="*/ 770 w 202"/>
                <a:gd name="T55" fmla="*/ 271 h 135"/>
                <a:gd name="T56" fmla="*/ 774 w 202"/>
                <a:gd name="T57" fmla="*/ 242 h 135"/>
                <a:gd name="T58" fmla="*/ 766 w 202"/>
                <a:gd name="T59" fmla="*/ 195 h 135"/>
                <a:gd name="T60" fmla="*/ 755 w 202"/>
                <a:gd name="T61" fmla="*/ 166 h 135"/>
                <a:gd name="T62" fmla="*/ 759 w 202"/>
                <a:gd name="T63" fmla="*/ 141 h 135"/>
                <a:gd name="T64" fmla="*/ 747 w 202"/>
                <a:gd name="T65" fmla="*/ 101 h 135"/>
                <a:gd name="T66" fmla="*/ 717 w 202"/>
                <a:gd name="T67" fmla="*/ 72 h 135"/>
                <a:gd name="T68" fmla="*/ 686 w 202"/>
                <a:gd name="T69" fmla="*/ 54 h 135"/>
                <a:gd name="T70" fmla="*/ 663 w 202"/>
                <a:gd name="T71" fmla="*/ 22 h 135"/>
                <a:gd name="T72" fmla="*/ 625 w 202"/>
                <a:gd name="T73" fmla="*/ 0 h 135"/>
                <a:gd name="T74" fmla="*/ 586 w 202"/>
                <a:gd name="T75" fmla="*/ 0 h 135"/>
                <a:gd name="T76" fmla="*/ 556 w 202"/>
                <a:gd name="T77" fmla="*/ 7 h 135"/>
                <a:gd name="T78" fmla="*/ 521 w 202"/>
                <a:gd name="T79" fmla="*/ 14 h 135"/>
                <a:gd name="T80" fmla="*/ 490 w 202"/>
                <a:gd name="T81" fmla="*/ 0 h 135"/>
                <a:gd name="T82" fmla="*/ 464 w 202"/>
                <a:gd name="T83" fmla="*/ 0 h 135"/>
                <a:gd name="T84" fmla="*/ 433 w 202"/>
                <a:gd name="T85" fmla="*/ 7 h 135"/>
                <a:gd name="T86" fmla="*/ 410 w 202"/>
                <a:gd name="T87" fmla="*/ 29 h 135"/>
                <a:gd name="T88" fmla="*/ 379 w 202"/>
                <a:gd name="T89" fmla="*/ 22 h 135"/>
                <a:gd name="T90" fmla="*/ 330 w 202"/>
                <a:gd name="T91" fmla="*/ 14 h 135"/>
                <a:gd name="T92" fmla="*/ 291 w 202"/>
                <a:gd name="T93" fmla="*/ 22 h 135"/>
                <a:gd name="T94" fmla="*/ 261 w 202"/>
                <a:gd name="T95" fmla="*/ 43 h 135"/>
                <a:gd name="T96" fmla="*/ 234 w 202"/>
                <a:gd name="T97" fmla="*/ 51 h 135"/>
                <a:gd name="T98" fmla="*/ 188 w 202"/>
                <a:gd name="T99" fmla="*/ 43 h 135"/>
                <a:gd name="T100" fmla="*/ 153 w 202"/>
                <a:gd name="T101" fmla="*/ 47 h 135"/>
                <a:gd name="T102" fmla="*/ 119 w 202"/>
                <a:gd name="T103" fmla="*/ 61 h 135"/>
                <a:gd name="T104" fmla="*/ 84 w 202"/>
                <a:gd name="T105" fmla="*/ 94 h 135"/>
                <a:gd name="T106" fmla="*/ 69 w 202"/>
                <a:gd name="T107" fmla="*/ 123 h 135"/>
                <a:gd name="T108" fmla="*/ 69 w 202"/>
                <a:gd name="T109" fmla="*/ 155 h 1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2"/>
                <a:gd name="T166" fmla="*/ 0 h 135"/>
                <a:gd name="T167" fmla="*/ 202 w 202"/>
                <a:gd name="T168" fmla="*/ 135 h 13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2" h="135">
                  <a:moveTo>
                    <a:pt x="18" y="45"/>
                  </a:moveTo>
                  <a:lnTo>
                    <a:pt x="16" y="45"/>
                  </a:lnTo>
                  <a:lnTo>
                    <a:pt x="14" y="46"/>
                  </a:lnTo>
                  <a:lnTo>
                    <a:pt x="12" y="46"/>
                  </a:lnTo>
                  <a:lnTo>
                    <a:pt x="11" y="47"/>
                  </a:lnTo>
                  <a:lnTo>
                    <a:pt x="9" y="48"/>
                  </a:lnTo>
                  <a:lnTo>
                    <a:pt x="7" y="48"/>
                  </a:lnTo>
                  <a:lnTo>
                    <a:pt x="6" y="50"/>
                  </a:lnTo>
                  <a:lnTo>
                    <a:pt x="5" y="51"/>
                  </a:lnTo>
                  <a:lnTo>
                    <a:pt x="4" y="52"/>
                  </a:lnTo>
                  <a:lnTo>
                    <a:pt x="2" y="53"/>
                  </a:lnTo>
                  <a:lnTo>
                    <a:pt x="2" y="55"/>
                  </a:lnTo>
                  <a:lnTo>
                    <a:pt x="1" y="57"/>
                  </a:lnTo>
                  <a:lnTo>
                    <a:pt x="0" y="58"/>
                  </a:lnTo>
                  <a:lnTo>
                    <a:pt x="0" y="60"/>
                  </a:lnTo>
                  <a:lnTo>
                    <a:pt x="0" y="62"/>
                  </a:lnTo>
                  <a:lnTo>
                    <a:pt x="0" y="63"/>
                  </a:lnTo>
                  <a:lnTo>
                    <a:pt x="0" y="65"/>
                  </a:lnTo>
                  <a:lnTo>
                    <a:pt x="0" y="66"/>
                  </a:lnTo>
                  <a:lnTo>
                    <a:pt x="0" y="67"/>
                  </a:lnTo>
                  <a:lnTo>
                    <a:pt x="0" y="68"/>
                  </a:lnTo>
                  <a:lnTo>
                    <a:pt x="0" y="69"/>
                  </a:lnTo>
                  <a:lnTo>
                    <a:pt x="1" y="71"/>
                  </a:lnTo>
                  <a:lnTo>
                    <a:pt x="2" y="72"/>
                  </a:lnTo>
                  <a:lnTo>
                    <a:pt x="2" y="73"/>
                  </a:lnTo>
                  <a:lnTo>
                    <a:pt x="3" y="74"/>
                  </a:lnTo>
                  <a:lnTo>
                    <a:pt x="4" y="75"/>
                  </a:lnTo>
                  <a:lnTo>
                    <a:pt x="4" y="76"/>
                  </a:lnTo>
                  <a:lnTo>
                    <a:pt x="5" y="76"/>
                  </a:lnTo>
                  <a:lnTo>
                    <a:pt x="6" y="77"/>
                  </a:lnTo>
                  <a:lnTo>
                    <a:pt x="7" y="78"/>
                  </a:lnTo>
                  <a:lnTo>
                    <a:pt x="8" y="79"/>
                  </a:lnTo>
                  <a:lnTo>
                    <a:pt x="9" y="80"/>
                  </a:lnTo>
                  <a:lnTo>
                    <a:pt x="9" y="79"/>
                  </a:lnTo>
                  <a:lnTo>
                    <a:pt x="8" y="81"/>
                  </a:lnTo>
                  <a:lnTo>
                    <a:pt x="7" y="82"/>
                  </a:lnTo>
                  <a:lnTo>
                    <a:pt x="6" y="84"/>
                  </a:lnTo>
                  <a:lnTo>
                    <a:pt x="5" y="85"/>
                  </a:lnTo>
                  <a:lnTo>
                    <a:pt x="5" y="87"/>
                  </a:lnTo>
                  <a:lnTo>
                    <a:pt x="4" y="89"/>
                  </a:lnTo>
                  <a:lnTo>
                    <a:pt x="4" y="90"/>
                  </a:lnTo>
                  <a:lnTo>
                    <a:pt x="4" y="92"/>
                  </a:lnTo>
                  <a:lnTo>
                    <a:pt x="4" y="94"/>
                  </a:lnTo>
                  <a:lnTo>
                    <a:pt x="4" y="96"/>
                  </a:lnTo>
                  <a:lnTo>
                    <a:pt x="5" y="98"/>
                  </a:lnTo>
                  <a:lnTo>
                    <a:pt x="5" y="99"/>
                  </a:lnTo>
                  <a:lnTo>
                    <a:pt x="6" y="101"/>
                  </a:lnTo>
                  <a:lnTo>
                    <a:pt x="7" y="102"/>
                  </a:lnTo>
                  <a:lnTo>
                    <a:pt x="9" y="104"/>
                  </a:lnTo>
                  <a:lnTo>
                    <a:pt x="10" y="105"/>
                  </a:lnTo>
                  <a:lnTo>
                    <a:pt x="11" y="106"/>
                  </a:lnTo>
                  <a:lnTo>
                    <a:pt x="13" y="108"/>
                  </a:lnTo>
                  <a:lnTo>
                    <a:pt x="15" y="108"/>
                  </a:lnTo>
                  <a:lnTo>
                    <a:pt x="16" y="109"/>
                  </a:lnTo>
                  <a:lnTo>
                    <a:pt x="18" y="110"/>
                  </a:lnTo>
                  <a:lnTo>
                    <a:pt x="20" y="110"/>
                  </a:lnTo>
                  <a:lnTo>
                    <a:pt x="22" y="110"/>
                  </a:lnTo>
                  <a:lnTo>
                    <a:pt x="24" y="111"/>
                  </a:lnTo>
                  <a:lnTo>
                    <a:pt x="25" y="111"/>
                  </a:lnTo>
                  <a:lnTo>
                    <a:pt x="27" y="110"/>
                  </a:lnTo>
                  <a:lnTo>
                    <a:pt x="27" y="111"/>
                  </a:lnTo>
                  <a:lnTo>
                    <a:pt x="28" y="112"/>
                  </a:lnTo>
                  <a:lnTo>
                    <a:pt x="29" y="114"/>
                  </a:lnTo>
                  <a:lnTo>
                    <a:pt x="31" y="116"/>
                  </a:lnTo>
                  <a:lnTo>
                    <a:pt x="32" y="118"/>
                  </a:lnTo>
                  <a:lnTo>
                    <a:pt x="34" y="119"/>
                  </a:lnTo>
                  <a:lnTo>
                    <a:pt x="36" y="120"/>
                  </a:lnTo>
                  <a:lnTo>
                    <a:pt x="38" y="122"/>
                  </a:lnTo>
                  <a:lnTo>
                    <a:pt x="40" y="123"/>
                  </a:lnTo>
                  <a:lnTo>
                    <a:pt x="42" y="124"/>
                  </a:lnTo>
                  <a:lnTo>
                    <a:pt x="44" y="125"/>
                  </a:lnTo>
                  <a:lnTo>
                    <a:pt x="46" y="126"/>
                  </a:lnTo>
                  <a:lnTo>
                    <a:pt x="49" y="126"/>
                  </a:lnTo>
                  <a:lnTo>
                    <a:pt x="51" y="127"/>
                  </a:lnTo>
                  <a:lnTo>
                    <a:pt x="53" y="127"/>
                  </a:lnTo>
                  <a:lnTo>
                    <a:pt x="56" y="127"/>
                  </a:lnTo>
                  <a:lnTo>
                    <a:pt x="58" y="127"/>
                  </a:lnTo>
                  <a:lnTo>
                    <a:pt x="61" y="127"/>
                  </a:lnTo>
                  <a:lnTo>
                    <a:pt x="63" y="127"/>
                  </a:lnTo>
                  <a:lnTo>
                    <a:pt x="65" y="127"/>
                  </a:lnTo>
                  <a:lnTo>
                    <a:pt x="68" y="126"/>
                  </a:lnTo>
                  <a:lnTo>
                    <a:pt x="70" y="125"/>
                  </a:lnTo>
                  <a:lnTo>
                    <a:pt x="72" y="125"/>
                  </a:lnTo>
                  <a:lnTo>
                    <a:pt x="75" y="124"/>
                  </a:lnTo>
                  <a:lnTo>
                    <a:pt x="77" y="123"/>
                  </a:lnTo>
                  <a:lnTo>
                    <a:pt x="78" y="124"/>
                  </a:lnTo>
                  <a:lnTo>
                    <a:pt x="79" y="126"/>
                  </a:lnTo>
                  <a:lnTo>
                    <a:pt x="81" y="127"/>
                  </a:lnTo>
                  <a:lnTo>
                    <a:pt x="82" y="128"/>
                  </a:lnTo>
                  <a:lnTo>
                    <a:pt x="84" y="129"/>
                  </a:lnTo>
                  <a:lnTo>
                    <a:pt x="85" y="130"/>
                  </a:lnTo>
                  <a:lnTo>
                    <a:pt x="87" y="131"/>
                  </a:lnTo>
                  <a:lnTo>
                    <a:pt x="88" y="132"/>
                  </a:lnTo>
                  <a:lnTo>
                    <a:pt x="90" y="133"/>
                  </a:lnTo>
                  <a:lnTo>
                    <a:pt x="92" y="133"/>
                  </a:lnTo>
                  <a:lnTo>
                    <a:pt x="94" y="134"/>
                  </a:lnTo>
                  <a:lnTo>
                    <a:pt x="95" y="135"/>
                  </a:lnTo>
                  <a:lnTo>
                    <a:pt x="97" y="135"/>
                  </a:lnTo>
                  <a:lnTo>
                    <a:pt x="99" y="135"/>
                  </a:lnTo>
                  <a:lnTo>
                    <a:pt x="101" y="135"/>
                  </a:lnTo>
                  <a:lnTo>
                    <a:pt x="103" y="135"/>
                  </a:lnTo>
                  <a:lnTo>
                    <a:pt x="106" y="135"/>
                  </a:lnTo>
                  <a:lnTo>
                    <a:pt x="108" y="135"/>
                  </a:lnTo>
                  <a:lnTo>
                    <a:pt x="111" y="135"/>
                  </a:lnTo>
                  <a:lnTo>
                    <a:pt x="113" y="134"/>
                  </a:lnTo>
                  <a:lnTo>
                    <a:pt x="116" y="133"/>
                  </a:lnTo>
                  <a:lnTo>
                    <a:pt x="118" y="132"/>
                  </a:lnTo>
                  <a:lnTo>
                    <a:pt x="120" y="131"/>
                  </a:lnTo>
                  <a:lnTo>
                    <a:pt x="122" y="130"/>
                  </a:lnTo>
                  <a:lnTo>
                    <a:pt x="124" y="128"/>
                  </a:lnTo>
                  <a:lnTo>
                    <a:pt x="126" y="127"/>
                  </a:lnTo>
                  <a:lnTo>
                    <a:pt x="128" y="125"/>
                  </a:lnTo>
                  <a:lnTo>
                    <a:pt x="129" y="123"/>
                  </a:lnTo>
                  <a:lnTo>
                    <a:pt x="130" y="121"/>
                  </a:lnTo>
                  <a:lnTo>
                    <a:pt x="132" y="119"/>
                  </a:lnTo>
                  <a:lnTo>
                    <a:pt x="133" y="117"/>
                  </a:lnTo>
                  <a:lnTo>
                    <a:pt x="134" y="115"/>
                  </a:lnTo>
                  <a:lnTo>
                    <a:pt x="135" y="116"/>
                  </a:lnTo>
                  <a:lnTo>
                    <a:pt x="137" y="117"/>
                  </a:lnTo>
                  <a:lnTo>
                    <a:pt x="139" y="117"/>
                  </a:lnTo>
                  <a:lnTo>
                    <a:pt x="141" y="118"/>
                  </a:lnTo>
                  <a:lnTo>
                    <a:pt x="142" y="118"/>
                  </a:lnTo>
                  <a:lnTo>
                    <a:pt x="144" y="119"/>
                  </a:lnTo>
                  <a:lnTo>
                    <a:pt x="146" y="119"/>
                  </a:lnTo>
                  <a:lnTo>
                    <a:pt x="148" y="119"/>
                  </a:lnTo>
                  <a:lnTo>
                    <a:pt x="149" y="119"/>
                  </a:lnTo>
                  <a:lnTo>
                    <a:pt x="151" y="119"/>
                  </a:lnTo>
                  <a:lnTo>
                    <a:pt x="152" y="119"/>
                  </a:lnTo>
                  <a:lnTo>
                    <a:pt x="153" y="118"/>
                  </a:lnTo>
                  <a:lnTo>
                    <a:pt x="155" y="118"/>
                  </a:lnTo>
                  <a:lnTo>
                    <a:pt x="156" y="118"/>
                  </a:lnTo>
                  <a:lnTo>
                    <a:pt x="159" y="117"/>
                  </a:lnTo>
                  <a:lnTo>
                    <a:pt x="161" y="116"/>
                  </a:lnTo>
                  <a:lnTo>
                    <a:pt x="163" y="115"/>
                  </a:lnTo>
                  <a:lnTo>
                    <a:pt x="165" y="113"/>
                  </a:lnTo>
                  <a:lnTo>
                    <a:pt x="167" y="112"/>
                  </a:lnTo>
                  <a:lnTo>
                    <a:pt x="169" y="110"/>
                  </a:lnTo>
                  <a:lnTo>
                    <a:pt x="171" y="108"/>
                  </a:lnTo>
                  <a:lnTo>
                    <a:pt x="172" y="106"/>
                  </a:lnTo>
                  <a:lnTo>
                    <a:pt x="172" y="105"/>
                  </a:lnTo>
                  <a:lnTo>
                    <a:pt x="173" y="104"/>
                  </a:lnTo>
                  <a:lnTo>
                    <a:pt x="174" y="103"/>
                  </a:lnTo>
                  <a:lnTo>
                    <a:pt x="174" y="102"/>
                  </a:lnTo>
                  <a:lnTo>
                    <a:pt x="174" y="100"/>
                  </a:lnTo>
                  <a:lnTo>
                    <a:pt x="175" y="99"/>
                  </a:lnTo>
                  <a:lnTo>
                    <a:pt x="175" y="98"/>
                  </a:lnTo>
                  <a:lnTo>
                    <a:pt x="175" y="97"/>
                  </a:lnTo>
                  <a:lnTo>
                    <a:pt x="175" y="96"/>
                  </a:lnTo>
                  <a:lnTo>
                    <a:pt x="175" y="94"/>
                  </a:lnTo>
                  <a:lnTo>
                    <a:pt x="177" y="94"/>
                  </a:lnTo>
                  <a:lnTo>
                    <a:pt x="178" y="94"/>
                  </a:lnTo>
                  <a:lnTo>
                    <a:pt x="179" y="93"/>
                  </a:lnTo>
                  <a:lnTo>
                    <a:pt x="181" y="93"/>
                  </a:lnTo>
                  <a:lnTo>
                    <a:pt x="183" y="92"/>
                  </a:lnTo>
                  <a:lnTo>
                    <a:pt x="186" y="91"/>
                  </a:lnTo>
                  <a:lnTo>
                    <a:pt x="188" y="89"/>
                  </a:lnTo>
                  <a:lnTo>
                    <a:pt x="191" y="88"/>
                  </a:lnTo>
                  <a:lnTo>
                    <a:pt x="193" y="86"/>
                  </a:lnTo>
                  <a:lnTo>
                    <a:pt x="195" y="85"/>
                  </a:lnTo>
                  <a:lnTo>
                    <a:pt x="197" y="82"/>
                  </a:lnTo>
                  <a:lnTo>
                    <a:pt x="198" y="80"/>
                  </a:lnTo>
                  <a:lnTo>
                    <a:pt x="199" y="78"/>
                  </a:lnTo>
                  <a:lnTo>
                    <a:pt x="200" y="77"/>
                  </a:lnTo>
                  <a:lnTo>
                    <a:pt x="200" y="76"/>
                  </a:lnTo>
                  <a:lnTo>
                    <a:pt x="201" y="75"/>
                  </a:lnTo>
                  <a:lnTo>
                    <a:pt x="201" y="73"/>
                  </a:lnTo>
                  <a:lnTo>
                    <a:pt x="202" y="72"/>
                  </a:lnTo>
                  <a:lnTo>
                    <a:pt x="202" y="71"/>
                  </a:lnTo>
                  <a:lnTo>
                    <a:pt x="202" y="69"/>
                  </a:lnTo>
                  <a:lnTo>
                    <a:pt x="202" y="68"/>
                  </a:lnTo>
                  <a:lnTo>
                    <a:pt x="202" y="67"/>
                  </a:lnTo>
                  <a:lnTo>
                    <a:pt x="202" y="65"/>
                  </a:lnTo>
                  <a:lnTo>
                    <a:pt x="202" y="63"/>
                  </a:lnTo>
                  <a:lnTo>
                    <a:pt x="202" y="61"/>
                  </a:lnTo>
                  <a:lnTo>
                    <a:pt x="202" y="58"/>
                  </a:lnTo>
                  <a:lnTo>
                    <a:pt x="201" y="56"/>
                  </a:lnTo>
                  <a:lnTo>
                    <a:pt x="200" y="54"/>
                  </a:lnTo>
                  <a:lnTo>
                    <a:pt x="199" y="52"/>
                  </a:lnTo>
                  <a:lnTo>
                    <a:pt x="197" y="50"/>
                  </a:lnTo>
                  <a:lnTo>
                    <a:pt x="196" y="48"/>
                  </a:lnTo>
                  <a:lnTo>
                    <a:pt x="196" y="47"/>
                  </a:lnTo>
                  <a:lnTo>
                    <a:pt x="197" y="46"/>
                  </a:lnTo>
                  <a:lnTo>
                    <a:pt x="197" y="44"/>
                  </a:lnTo>
                  <a:lnTo>
                    <a:pt x="197" y="43"/>
                  </a:lnTo>
                  <a:lnTo>
                    <a:pt x="198" y="42"/>
                  </a:lnTo>
                  <a:lnTo>
                    <a:pt x="198" y="41"/>
                  </a:lnTo>
                  <a:lnTo>
                    <a:pt x="198" y="40"/>
                  </a:lnTo>
                  <a:lnTo>
                    <a:pt x="198" y="39"/>
                  </a:lnTo>
                  <a:lnTo>
                    <a:pt x="198" y="37"/>
                  </a:lnTo>
                  <a:lnTo>
                    <a:pt x="197" y="35"/>
                  </a:lnTo>
                  <a:lnTo>
                    <a:pt x="197" y="33"/>
                  </a:lnTo>
                  <a:lnTo>
                    <a:pt x="197" y="31"/>
                  </a:lnTo>
                  <a:lnTo>
                    <a:pt x="196" y="30"/>
                  </a:lnTo>
                  <a:lnTo>
                    <a:pt x="195" y="28"/>
                  </a:lnTo>
                  <a:lnTo>
                    <a:pt x="194" y="26"/>
                  </a:lnTo>
                  <a:lnTo>
                    <a:pt x="193" y="25"/>
                  </a:lnTo>
                  <a:lnTo>
                    <a:pt x="191" y="23"/>
                  </a:lnTo>
                  <a:lnTo>
                    <a:pt x="190" y="22"/>
                  </a:lnTo>
                  <a:lnTo>
                    <a:pt x="188" y="21"/>
                  </a:lnTo>
                  <a:lnTo>
                    <a:pt x="187" y="20"/>
                  </a:lnTo>
                  <a:lnTo>
                    <a:pt x="185" y="19"/>
                  </a:lnTo>
                  <a:lnTo>
                    <a:pt x="183" y="18"/>
                  </a:lnTo>
                  <a:lnTo>
                    <a:pt x="181" y="17"/>
                  </a:lnTo>
                  <a:lnTo>
                    <a:pt x="179" y="17"/>
                  </a:lnTo>
                  <a:lnTo>
                    <a:pt x="179" y="15"/>
                  </a:lnTo>
                  <a:lnTo>
                    <a:pt x="179" y="13"/>
                  </a:lnTo>
                  <a:lnTo>
                    <a:pt x="178" y="11"/>
                  </a:lnTo>
                  <a:lnTo>
                    <a:pt x="177" y="10"/>
                  </a:lnTo>
                  <a:lnTo>
                    <a:pt x="176" y="8"/>
                  </a:lnTo>
                  <a:lnTo>
                    <a:pt x="174" y="7"/>
                  </a:lnTo>
                  <a:lnTo>
                    <a:pt x="173" y="6"/>
                  </a:lnTo>
                  <a:lnTo>
                    <a:pt x="172" y="4"/>
                  </a:lnTo>
                  <a:lnTo>
                    <a:pt x="170" y="3"/>
                  </a:lnTo>
                  <a:lnTo>
                    <a:pt x="169" y="2"/>
                  </a:lnTo>
                  <a:lnTo>
                    <a:pt x="167" y="2"/>
                  </a:lnTo>
                  <a:lnTo>
                    <a:pt x="165" y="1"/>
                  </a:lnTo>
                  <a:lnTo>
                    <a:pt x="163" y="0"/>
                  </a:lnTo>
                  <a:lnTo>
                    <a:pt x="161" y="0"/>
                  </a:lnTo>
                  <a:lnTo>
                    <a:pt x="159" y="0"/>
                  </a:lnTo>
                  <a:lnTo>
                    <a:pt x="157" y="0"/>
                  </a:lnTo>
                  <a:lnTo>
                    <a:pt x="156" y="0"/>
                  </a:lnTo>
                  <a:lnTo>
                    <a:pt x="155" y="0"/>
                  </a:lnTo>
                  <a:lnTo>
                    <a:pt x="153" y="0"/>
                  </a:lnTo>
                  <a:lnTo>
                    <a:pt x="152" y="0"/>
                  </a:lnTo>
                  <a:lnTo>
                    <a:pt x="151" y="0"/>
                  </a:lnTo>
                  <a:lnTo>
                    <a:pt x="150" y="1"/>
                  </a:lnTo>
                  <a:lnTo>
                    <a:pt x="149" y="1"/>
                  </a:lnTo>
                  <a:lnTo>
                    <a:pt x="147" y="2"/>
                  </a:lnTo>
                  <a:lnTo>
                    <a:pt x="145" y="2"/>
                  </a:lnTo>
                  <a:lnTo>
                    <a:pt x="143" y="4"/>
                  </a:lnTo>
                  <a:lnTo>
                    <a:pt x="141" y="5"/>
                  </a:lnTo>
                  <a:lnTo>
                    <a:pt x="140" y="7"/>
                  </a:lnTo>
                  <a:lnTo>
                    <a:pt x="138" y="5"/>
                  </a:lnTo>
                  <a:lnTo>
                    <a:pt x="136" y="4"/>
                  </a:lnTo>
                  <a:lnTo>
                    <a:pt x="135" y="2"/>
                  </a:lnTo>
                  <a:lnTo>
                    <a:pt x="132" y="2"/>
                  </a:lnTo>
                  <a:lnTo>
                    <a:pt x="131" y="1"/>
                  </a:lnTo>
                  <a:lnTo>
                    <a:pt x="130" y="1"/>
                  </a:lnTo>
                  <a:lnTo>
                    <a:pt x="129" y="0"/>
                  </a:lnTo>
                  <a:lnTo>
                    <a:pt x="128" y="0"/>
                  </a:lnTo>
                  <a:lnTo>
                    <a:pt x="127" y="0"/>
                  </a:lnTo>
                  <a:lnTo>
                    <a:pt x="126" y="0"/>
                  </a:lnTo>
                  <a:lnTo>
                    <a:pt x="125" y="0"/>
                  </a:lnTo>
                  <a:lnTo>
                    <a:pt x="123" y="0"/>
                  </a:lnTo>
                  <a:lnTo>
                    <a:pt x="122" y="0"/>
                  </a:lnTo>
                  <a:lnTo>
                    <a:pt x="121" y="0"/>
                  </a:lnTo>
                  <a:lnTo>
                    <a:pt x="119" y="0"/>
                  </a:lnTo>
                  <a:lnTo>
                    <a:pt x="118" y="0"/>
                  </a:lnTo>
                  <a:lnTo>
                    <a:pt x="116" y="1"/>
                  </a:lnTo>
                  <a:lnTo>
                    <a:pt x="115" y="1"/>
                  </a:lnTo>
                  <a:lnTo>
                    <a:pt x="114" y="2"/>
                  </a:lnTo>
                  <a:lnTo>
                    <a:pt x="113" y="2"/>
                  </a:lnTo>
                  <a:lnTo>
                    <a:pt x="111" y="3"/>
                  </a:lnTo>
                  <a:lnTo>
                    <a:pt x="110" y="4"/>
                  </a:lnTo>
                  <a:lnTo>
                    <a:pt x="109" y="5"/>
                  </a:lnTo>
                  <a:lnTo>
                    <a:pt x="108" y="6"/>
                  </a:lnTo>
                  <a:lnTo>
                    <a:pt x="107" y="7"/>
                  </a:lnTo>
                  <a:lnTo>
                    <a:pt x="107" y="8"/>
                  </a:lnTo>
                  <a:lnTo>
                    <a:pt x="106" y="9"/>
                  </a:lnTo>
                  <a:lnTo>
                    <a:pt x="105" y="10"/>
                  </a:lnTo>
                  <a:lnTo>
                    <a:pt x="103" y="9"/>
                  </a:lnTo>
                  <a:lnTo>
                    <a:pt x="101" y="7"/>
                  </a:lnTo>
                  <a:lnTo>
                    <a:pt x="99" y="6"/>
                  </a:lnTo>
                  <a:lnTo>
                    <a:pt x="97" y="5"/>
                  </a:lnTo>
                  <a:lnTo>
                    <a:pt x="95" y="4"/>
                  </a:lnTo>
                  <a:lnTo>
                    <a:pt x="92" y="4"/>
                  </a:lnTo>
                  <a:lnTo>
                    <a:pt x="90" y="4"/>
                  </a:lnTo>
                  <a:lnTo>
                    <a:pt x="87" y="4"/>
                  </a:lnTo>
                  <a:lnTo>
                    <a:pt x="86" y="4"/>
                  </a:lnTo>
                  <a:lnTo>
                    <a:pt x="84" y="4"/>
                  </a:lnTo>
                  <a:lnTo>
                    <a:pt x="82" y="4"/>
                  </a:lnTo>
                  <a:lnTo>
                    <a:pt x="81" y="4"/>
                  </a:lnTo>
                  <a:lnTo>
                    <a:pt x="79" y="5"/>
                  </a:lnTo>
                  <a:lnTo>
                    <a:pt x="77" y="5"/>
                  </a:lnTo>
                  <a:lnTo>
                    <a:pt x="76" y="6"/>
                  </a:lnTo>
                  <a:lnTo>
                    <a:pt x="74" y="7"/>
                  </a:lnTo>
                  <a:lnTo>
                    <a:pt x="73" y="8"/>
                  </a:lnTo>
                  <a:lnTo>
                    <a:pt x="72" y="9"/>
                  </a:lnTo>
                  <a:lnTo>
                    <a:pt x="70" y="10"/>
                  </a:lnTo>
                  <a:lnTo>
                    <a:pt x="69" y="11"/>
                  </a:lnTo>
                  <a:lnTo>
                    <a:pt x="68" y="12"/>
                  </a:lnTo>
                  <a:lnTo>
                    <a:pt x="67" y="13"/>
                  </a:lnTo>
                  <a:lnTo>
                    <a:pt x="66" y="14"/>
                  </a:lnTo>
                  <a:lnTo>
                    <a:pt x="65" y="16"/>
                  </a:lnTo>
                  <a:lnTo>
                    <a:pt x="63" y="15"/>
                  </a:lnTo>
                  <a:lnTo>
                    <a:pt x="61" y="14"/>
                  </a:lnTo>
                  <a:lnTo>
                    <a:pt x="60" y="14"/>
                  </a:lnTo>
                  <a:lnTo>
                    <a:pt x="58" y="13"/>
                  </a:lnTo>
                  <a:lnTo>
                    <a:pt x="56" y="13"/>
                  </a:lnTo>
                  <a:lnTo>
                    <a:pt x="53" y="12"/>
                  </a:lnTo>
                  <a:lnTo>
                    <a:pt x="51" y="12"/>
                  </a:lnTo>
                  <a:lnTo>
                    <a:pt x="49" y="12"/>
                  </a:lnTo>
                  <a:lnTo>
                    <a:pt x="48" y="12"/>
                  </a:lnTo>
                  <a:lnTo>
                    <a:pt x="46" y="12"/>
                  </a:lnTo>
                  <a:lnTo>
                    <a:pt x="44" y="12"/>
                  </a:lnTo>
                  <a:lnTo>
                    <a:pt x="43" y="13"/>
                  </a:lnTo>
                  <a:lnTo>
                    <a:pt x="41" y="13"/>
                  </a:lnTo>
                  <a:lnTo>
                    <a:pt x="40" y="13"/>
                  </a:lnTo>
                  <a:lnTo>
                    <a:pt x="38" y="14"/>
                  </a:lnTo>
                  <a:lnTo>
                    <a:pt x="37" y="14"/>
                  </a:lnTo>
                  <a:lnTo>
                    <a:pt x="35" y="15"/>
                  </a:lnTo>
                  <a:lnTo>
                    <a:pt x="34" y="16"/>
                  </a:lnTo>
                  <a:lnTo>
                    <a:pt x="33" y="16"/>
                  </a:lnTo>
                  <a:lnTo>
                    <a:pt x="31" y="17"/>
                  </a:lnTo>
                  <a:lnTo>
                    <a:pt x="29" y="18"/>
                  </a:lnTo>
                  <a:lnTo>
                    <a:pt x="27" y="20"/>
                  </a:lnTo>
                  <a:lnTo>
                    <a:pt x="25" y="23"/>
                  </a:lnTo>
                  <a:lnTo>
                    <a:pt x="24" y="24"/>
                  </a:lnTo>
                  <a:lnTo>
                    <a:pt x="23" y="25"/>
                  </a:lnTo>
                  <a:lnTo>
                    <a:pt x="22" y="26"/>
                  </a:lnTo>
                  <a:lnTo>
                    <a:pt x="21" y="27"/>
                  </a:lnTo>
                  <a:lnTo>
                    <a:pt x="21" y="28"/>
                  </a:lnTo>
                  <a:lnTo>
                    <a:pt x="20" y="30"/>
                  </a:lnTo>
                  <a:lnTo>
                    <a:pt x="19" y="31"/>
                  </a:lnTo>
                  <a:lnTo>
                    <a:pt x="19" y="32"/>
                  </a:lnTo>
                  <a:lnTo>
                    <a:pt x="18" y="34"/>
                  </a:lnTo>
                  <a:lnTo>
                    <a:pt x="18" y="35"/>
                  </a:lnTo>
                  <a:lnTo>
                    <a:pt x="18" y="36"/>
                  </a:lnTo>
                  <a:lnTo>
                    <a:pt x="18" y="38"/>
                  </a:lnTo>
                  <a:lnTo>
                    <a:pt x="17" y="39"/>
                  </a:lnTo>
                  <a:lnTo>
                    <a:pt x="17" y="41"/>
                  </a:lnTo>
                  <a:lnTo>
                    <a:pt x="18" y="43"/>
                  </a:lnTo>
                  <a:lnTo>
                    <a:pt x="18" y="45"/>
                  </a:lnTo>
                </a:path>
              </a:pathLst>
            </a:custGeom>
            <a:noFill/>
            <a:ln w="0">
              <a:solidFill>
                <a:srgbClr val="23282B"/>
              </a:solidFill>
              <a:round/>
              <a:headEnd/>
              <a:tailEnd/>
            </a:ln>
          </p:spPr>
          <p:txBody>
            <a:bodyPr/>
            <a:lstStyle/>
            <a:p>
              <a:endParaRPr lang="en-US" dirty="0"/>
            </a:p>
          </p:txBody>
        </p:sp>
        <p:sp>
          <p:nvSpPr>
            <p:cNvPr id="17445" name="Freeform 10"/>
            <p:cNvSpPr>
              <a:spLocks/>
            </p:cNvSpPr>
            <p:nvPr/>
          </p:nvSpPr>
          <p:spPr bwMode="auto">
            <a:xfrm>
              <a:off x="3635" y="1358"/>
              <a:ext cx="47" cy="7"/>
            </a:xfrm>
            <a:custGeom>
              <a:avLst/>
              <a:gdLst>
                <a:gd name="T0" fmla="*/ 0 w 12"/>
                <a:gd name="T1" fmla="*/ 0 h 2"/>
                <a:gd name="T2" fmla="*/ 8 w 12"/>
                <a:gd name="T3" fmla="*/ 0 h 2"/>
                <a:gd name="T4" fmla="*/ 12 w 12"/>
                <a:gd name="T5" fmla="*/ 4 h 2"/>
                <a:gd name="T6" fmla="*/ 16 w 12"/>
                <a:gd name="T7" fmla="*/ 4 h 2"/>
                <a:gd name="T8" fmla="*/ 20 w 12"/>
                <a:gd name="T9" fmla="*/ 4 h 2"/>
                <a:gd name="T10" fmla="*/ 27 w 12"/>
                <a:gd name="T11" fmla="*/ 7 h 2"/>
                <a:gd name="T12" fmla="*/ 31 w 12"/>
                <a:gd name="T13" fmla="*/ 7 h 2"/>
                <a:gd name="T14" fmla="*/ 35 w 12"/>
                <a:gd name="T15" fmla="*/ 7 h 2"/>
                <a:gd name="T16" fmla="*/ 43 w 12"/>
                <a:gd name="T17" fmla="*/ 7 h 2"/>
                <a:gd name="T18" fmla="*/ 47 w 12"/>
                <a:gd name="T19" fmla="*/ 7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
                <a:gd name="T32" fmla="*/ 12 w 12"/>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
                  <a:moveTo>
                    <a:pt x="0" y="0"/>
                  </a:moveTo>
                  <a:lnTo>
                    <a:pt x="2" y="0"/>
                  </a:lnTo>
                  <a:lnTo>
                    <a:pt x="3" y="1"/>
                  </a:lnTo>
                  <a:lnTo>
                    <a:pt x="4" y="1"/>
                  </a:lnTo>
                  <a:lnTo>
                    <a:pt x="5" y="1"/>
                  </a:lnTo>
                  <a:lnTo>
                    <a:pt x="7" y="2"/>
                  </a:lnTo>
                  <a:lnTo>
                    <a:pt x="8" y="2"/>
                  </a:lnTo>
                  <a:lnTo>
                    <a:pt x="9" y="2"/>
                  </a:lnTo>
                  <a:lnTo>
                    <a:pt x="11" y="2"/>
                  </a:lnTo>
                  <a:lnTo>
                    <a:pt x="12" y="2"/>
                  </a:lnTo>
                </a:path>
              </a:pathLst>
            </a:custGeom>
            <a:noFill/>
            <a:ln w="0">
              <a:solidFill>
                <a:srgbClr val="23282B"/>
              </a:solidFill>
              <a:round/>
              <a:headEnd/>
              <a:tailEnd/>
            </a:ln>
          </p:spPr>
          <p:txBody>
            <a:bodyPr/>
            <a:lstStyle/>
            <a:p>
              <a:endParaRPr lang="en-US" dirty="0"/>
            </a:p>
          </p:txBody>
        </p:sp>
        <p:sp>
          <p:nvSpPr>
            <p:cNvPr id="17446" name="Freeform 11"/>
            <p:cNvSpPr>
              <a:spLocks/>
            </p:cNvSpPr>
            <p:nvPr/>
          </p:nvSpPr>
          <p:spPr bwMode="auto">
            <a:xfrm>
              <a:off x="3700" y="1462"/>
              <a:ext cx="27" cy="4"/>
            </a:xfrm>
            <a:custGeom>
              <a:avLst/>
              <a:gdLst>
                <a:gd name="T0" fmla="*/ 0 w 5"/>
                <a:gd name="T1" fmla="*/ 4 h 1"/>
                <a:gd name="T2" fmla="*/ 5 w 5"/>
                <a:gd name="T3" fmla="*/ 4 h 1"/>
                <a:gd name="T4" fmla="*/ 11 w 5"/>
                <a:gd name="T5" fmla="*/ 4 h 1"/>
                <a:gd name="T6" fmla="*/ 22 w 5"/>
                <a:gd name="T7" fmla="*/ 4 h 1"/>
                <a:gd name="T8" fmla="*/ 27 w 5"/>
                <a:gd name="T9" fmla="*/ 0 h 1"/>
                <a:gd name="T10" fmla="*/ 0 60000 65536"/>
                <a:gd name="T11" fmla="*/ 0 60000 65536"/>
                <a:gd name="T12" fmla="*/ 0 60000 65536"/>
                <a:gd name="T13" fmla="*/ 0 60000 65536"/>
                <a:gd name="T14" fmla="*/ 0 60000 65536"/>
                <a:gd name="T15" fmla="*/ 0 w 5"/>
                <a:gd name="T16" fmla="*/ 0 h 1"/>
                <a:gd name="T17" fmla="*/ 5 w 5"/>
                <a:gd name="T18" fmla="*/ 1 h 1"/>
              </a:gdLst>
              <a:ahLst/>
              <a:cxnLst>
                <a:cxn ang="T10">
                  <a:pos x="T0" y="T1"/>
                </a:cxn>
                <a:cxn ang="T11">
                  <a:pos x="T2" y="T3"/>
                </a:cxn>
                <a:cxn ang="T12">
                  <a:pos x="T4" y="T5"/>
                </a:cxn>
                <a:cxn ang="T13">
                  <a:pos x="T6" y="T7"/>
                </a:cxn>
                <a:cxn ang="T14">
                  <a:pos x="T8" y="T9"/>
                </a:cxn>
              </a:cxnLst>
              <a:rect l="T15" t="T16" r="T17" b="T18"/>
              <a:pathLst>
                <a:path w="5" h="1">
                  <a:moveTo>
                    <a:pt x="0" y="1"/>
                  </a:moveTo>
                  <a:lnTo>
                    <a:pt x="1" y="1"/>
                  </a:lnTo>
                  <a:lnTo>
                    <a:pt x="2" y="1"/>
                  </a:lnTo>
                  <a:lnTo>
                    <a:pt x="4" y="1"/>
                  </a:lnTo>
                  <a:lnTo>
                    <a:pt x="5" y="0"/>
                  </a:lnTo>
                </a:path>
              </a:pathLst>
            </a:custGeom>
            <a:noFill/>
            <a:ln w="0">
              <a:solidFill>
                <a:srgbClr val="23282B"/>
              </a:solidFill>
              <a:round/>
              <a:headEnd/>
              <a:tailEnd/>
            </a:ln>
          </p:spPr>
          <p:txBody>
            <a:bodyPr/>
            <a:lstStyle/>
            <a:p>
              <a:endParaRPr lang="en-US" dirty="0"/>
            </a:p>
          </p:txBody>
        </p:sp>
        <p:sp>
          <p:nvSpPr>
            <p:cNvPr id="17447" name="Freeform 12"/>
            <p:cNvSpPr>
              <a:spLocks/>
            </p:cNvSpPr>
            <p:nvPr/>
          </p:nvSpPr>
          <p:spPr bwMode="auto">
            <a:xfrm>
              <a:off x="3870" y="1491"/>
              <a:ext cx="27" cy="22"/>
            </a:xfrm>
            <a:custGeom>
              <a:avLst/>
              <a:gdLst>
                <a:gd name="T0" fmla="*/ 0 w 3"/>
                <a:gd name="T1" fmla="*/ 0 h 6"/>
                <a:gd name="T2" fmla="*/ 0 w 3"/>
                <a:gd name="T3" fmla="*/ 7 h 6"/>
                <a:gd name="T4" fmla="*/ 9 w 3"/>
                <a:gd name="T5" fmla="*/ 11 h 6"/>
                <a:gd name="T6" fmla="*/ 18 w 3"/>
                <a:gd name="T7" fmla="*/ 15 h 6"/>
                <a:gd name="T8" fmla="*/ 27 w 3"/>
                <a:gd name="T9" fmla="*/ 22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0" y="2"/>
                  </a:lnTo>
                  <a:lnTo>
                    <a:pt x="1" y="3"/>
                  </a:lnTo>
                  <a:lnTo>
                    <a:pt x="2" y="4"/>
                  </a:lnTo>
                  <a:lnTo>
                    <a:pt x="3" y="6"/>
                  </a:lnTo>
                </a:path>
              </a:pathLst>
            </a:custGeom>
            <a:noFill/>
            <a:ln w="0">
              <a:solidFill>
                <a:srgbClr val="23282B"/>
              </a:solidFill>
              <a:round/>
              <a:headEnd/>
              <a:tailEnd/>
            </a:ln>
          </p:spPr>
          <p:txBody>
            <a:bodyPr/>
            <a:lstStyle/>
            <a:p>
              <a:endParaRPr lang="en-US" dirty="0"/>
            </a:p>
          </p:txBody>
        </p:sp>
        <p:sp>
          <p:nvSpPr>
            <p:cNvPr id="17448" name="Freeform 13"/>
            <p:cNvSpPr>
              <a:spLocks/>
            </p:cNvSpPr>
            <p:nvPr/>
          </p:nvSpPr>
          <p:spPr bwMode="auto">
            <a:xfrm>
              <a:off x="4087" y="1462"/>
              <a:ext cx="27" cy="22"/>
            </a:xfrm>
            <a:custGeom>
              <a:avLst/>
              <a:gdLst>
                <a:gd name="T0" fmla="*/ 0 w 1"/>
                <a:gd name="T1" fmla="*/ 22 h 6"/>
                <a:gd name="T2" fmla="*/ 0 w 1"/>
                <a:gd name="T3" fmla="*/ 15 h 6"/>
                <a:gd name="T4" fmla="*/ 27 w 1"/>
                <a:gd name="T5" fmla="*/ 11 h 6"/>
                <a:gd name="T6" fmla="*/ 27 w 1"/>
                <a:gd name="T7" fmla="*/ 4 h 6"/>
                <a:gd name="T8" fmla="*/ 27 w 1"/>
                <a:gd name="T9" fmla="*/ 0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0" y="6"/>
                  </a:moveTo>
                  <a:lnTo>
                    <a:pt x="0" y="4"/>
                  </a:lnTo>
                  <a:lnTo>
                    <a:pt x="1" y="3"/>
                  </a:lnTo>
                  <a:lnTo>
                    <a:pt x="1" y="1"/>
                  </a:lnTo>
                  <a:lnTo>
                    <a:pt x="1" y="0"/>
                  </a:lnTo>
                </a:path>
              </a:pathLst>
            </a:custGeom>
            <a:noFill/>
            <a:ln w="0">
              <a:solidFill>
                <a:srgbClr val="23282B"/>
              </a:solidFill>
              <a:round/>
              <a:headEnd/>
              <a:tailEnd/>
            </a:ln>
          </p:spPr>
          <p:txBody>
            <a:bodyPr/>
            <a:lstStyle/>
            <a:p>
              <a:endParaRPr lang="en-US" dirty="0"/>
            </a:p>
          </p:txBody>
        </p:sp>
        <p:sp>
          <p:nvSpPr>
            <p:cNvPr id="17449" name="Freeform 14"/>
            <p:cNvSpPr>
              <a:spLocks/>
            </p:cNvSpPr>
            <p:nvPr/>
          </p:nvSpPr>
          <p:spPr bwMode="auto">
            <a:xfrm>
              <a:off x="4181" y="1329"/>
              <a:ext cx="57" cy="79"/>
            </a:xfrm>
            <a:custGeom>
              <a:avLst/>
              <a:gdLst>
                <a:gd name="T0" fmla="*/ 57 w 15"/>
                <a:gd name="T1" fmla="*/ 79 h 22"/>
                <a:gd name="T2" fmla="*/ 57 w 15"/>
                <a:gd name="T3" fmla="*/ 79 h 22"/>
                <a:gd name="T4" fmla="*/ 57 w 15"/>
                <a:gd name="T5" fmla="*/ 72 h 22"/>
                <a:gd name="T6" fmla="*/ 57 w 15"/>
                <a:gd name="T7" fmla="*/ 68 h 22"/>
                <a:gd name="T8" fmla="*/ 57 w 15"/>
                <a:gd name="T9" fmla="*/ 61 h 22"/>
                <a:gd name="T10" fmla="*/ 53 w 15"/>
                <a:gd name="T11" fmla="*/ 54 h 22"/>
                <a:gd name="T12" fmla="*/ 53 w 15"/>
                <a:gd name="T13" fmla="*/ 47 h 22"/>
                <a:gd name="T14" fmla="*/ 49 w 15"/>
                <a:gd name="T15" fmla="*/ 43 h 22"/>
                <a:gd name="T16" fmla="*/ 46 w 15"/>
                <a:gd name="T17" fmla="*/ 36 h 22"/>
                <a:gd name="T18" fmla="*/ 42 w 15"/>
                <a:gd name="T19" fmla="*/ 32 h 22"/>
                <a:gd name="T20" fmla="*/ 38 w 15"/>
                <a:gd name="T21" fmla="*/ 29 h 22"/>
                <a:gd name="T22" fmla="*/ 34 w 15"/>
                <a:gd name="T23" fmla="*/ 22 h 22"/>
                <a:gd name="T24" fmla="*/ 30 w 15"/>
                <a:gd name="T25" fmla="*/ 18 h 22"/>
                <a:gd name="T26" fmla="*/ 23 w 15"/>
                <a:gd name="T27" fmla="*/ 14 h 22"/>
                <a:gd name="T28" fmla="*/ 19 w 15"/>
                <a:gd name="T29" fmla="*/ 11 h 22"/>
                <a:gd name="T30" fmla="*/ 11 w 15"/>
                <a:gd name="T31" fmla="*/ 4 h 22"/>
                <a:gd name="T32" fmla="*/ 8 w 15"/>
                <a:gd name="T33" fmla="*/ 4 h 22"/>
                <a:gd name="T34" fmla="*/ 0 w 15"/>
                <a:gd name="T35" fmla="*/ 0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
                <a:gd name="T55" fmla="*/ 0 h 22"/>
                <a:gd name="T56" fmla="*/ 15 w 15"/>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 h="22">
                  <a:moveTo>
                    <a:pt x="15" y="22"/>
                  </a:moveTo>
                  <a:lnTo>
                    <a:pt x="15" y="22"/>
                  </a:lnTo>
                  <a:lnTo>
                    <a:pt x="15" y="20"/>
                  </a:lnTo>
                  <a:lnTo>
                    <a:pt x="15" y="19"/>
                  </a:lnTo>
                  <a:lnTo>
                    <a:pt x="15" y="17"/>
                  </a:lnTo>
                  <a:lnTo>
                    <a:pt x="14" y="15"/>
                  </a:lnTo>
                  <a:lnTo>
                    <a:pt x="14" y="13"/>
                  </a:lnTo>
                  <a:lnTo>
                    <a:pt x="13" y="12"/>
                  </a:lnTo>
                  <a:lnTo>
                    <a:pt x="12" y="10"/>
                  </a:lnTo>
                  <a:lnTo>
                    <a:pt x="11" y="9"/>
                  </a:lnTo>
                  <a:lnTo>
                    <a:pt x="10" y="8"/>
                  </a:lnTo>
                  <a:lnTo>
                    <a:pt x="9" y="6"/>
                  </a:lnTo>
                  <a:lnTo>
                    <a:pt x="8" y="5"/>
                  </a:lnTo>
                  <a:lnTo>
                    <a:pt x="6" y="4"/>
                  </a:lnTo>
                  <a:lnTo>
                    <a:pt x="5" y="3"/>
                  </a:lnTo>
                  <a:lnTo>
                    <a:pt x="3" y="1"/>
                  </a:lnTo>
                  <a:lnTo>
                    <a:pt x="2" y="1"/>
                  </a:lnTo>
                  <a:lnTo>
                    <a:pt x="0" y="0"/>
                  </a:lnTo>
                </a:path>
              </a:pathLst>
            </a:custGeom>
            <a:noFill/>
            <a:ln w="0">
              <a:solidFill>
                <a:srgbClr val="23282B"/>
              </a:solidFill>
              <a:round/>
              <a:headEnd/>
              <a:tailEnd/>
            </a:ln>
          </p:spPr>
          <p:txBody>
            <a:bodyPr/>
            <a:lstStyle/>
            <a:p>
              <a:endParaRPr lang="en-US" dirty="0"/>
            </a:p>
          </p:txBody>
        </p:sp>
        <p:sp>
          <p:nvSpPr>
            <p:cNvPr id="17450" name="Freeform 15"/>
            <p:cNvSpPr>
              <a:spLocks/>
            </p:cNvSpPr>
            <p:nvPr/>
          </p:nvSpPr>
          <p:spPr bwMode="auto">
            <a:xfrm>
              <a:off x="4285" y="1242"/>
              <a:ext cx="28" cy="29"/>
            </a:xfrm>
            <a:custGeom>
              <a:avLst/>
              <a:gdLst>
                <a:gd name="T0" fmla="*/ 0 w 7"/>
                <a:gd name="T1" fmla="*/ 29 h 8"/>
                <a:gd name="T2" fmla="*/ 4 w 7"/>
                <a:gd name="T3" fmla="*/ 25 h 8"/>
                <a:gd name="T4" fmla="*/ 8 w 7"/>
                <a:gd name="T5" fmla="*/ 22 h 8"/>
                <a:gd name="T6" fmla="*/ 12 w 7"/>
                <a:gd name="T7" fmla="*/ 18 h 8"/>
                <a:gd name="T8" fmla="*/ 16 w 7"/>
                <a:gd name="T9" fmla="*/ 15 h 8"/>
                <a:gd name="T10" fmla="*/ 20 w 7"/>
                <a:gd name="T11" fmla="*/ 11 h 8"/>
                <a:gd name="T12" fmla="*/ 24 w 7"/>
                <a:gd name="T13" fmla="*/ 7 h 8"/>
                <a:gd name="T14" fmla="*/ 24 w 7"/>
                <a:gd name="T15" fmla="*/ 4 h 8"/>
                <a:gd name="T16" fmla="*/ 28 w 7"/>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8"/>
                <a:gd name="T29" fmla="*/ 7 w 7"/>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8">
                  <a:moveTo>
                    <a:pt x="0" y="8"/>
                  </a:moveTo>
                  <a:lnTo>
                    <a:pt x="1" y="7"/>
                  </a:lnTo>
                  <a:lnTo>
                    <a:pt x="2" y="6"/>
                  </a:lnTo>
                  <a:lnTo>
                    <a:pt x="3" y="5"/>
                  </a:lnTo>
                  <a:lnTo>
                    <a:pt x="4" y="4"/>
                  </a:lnTo>
                  <a:lnTo>
                    <a:pt x="5" y="3"/>
                  </a:lnTo>
                  <a:lnTo>
                    <a:pt x="6" y="2"/>
                  </a:lnTo>
                  <a:lnTo>
                    <a:pt x="6" y="1"/>
                  </a:lnTo>
                  <a:lnTo>
                    <a:pt x="7" y="0"/>
                  </a:lnTo>
                </a:path>
              </a:pathLst>
            </a:custGeom>
            <a:noFill/>
            <a:ln w="0">
              <a:solidFill>
                <a:srgbClr val="23282B"/>
              </a:solidFill>
              <a:round/>
              <a:headEnd/>
              <a:tailEnd/>
            </a:ln>
          </p:spPr>
          <p:txBody>
            <a:bodyPr/>
            <a:lstStyle/>
            <a:p>
              <a:endParaRPr lang="en-US" dirty="0"/>
            </a:p>
          </p:txBody>
        </p:sp>
        <p:sp>
          <p:nvSpPr>
            <p:cNvPr id="17451" name="Freeform 16"/>
            <p:cNvSpPr>
              <a:spLocks/>
            </p:cNvSpPr>
            <p:nvPr/>
          </p:nvSpPr>
          <p:spPr bwMode="auto">
            <a:xfrm>
              <a:off x="4249" y="1130"/>
              <a:ext cx="27" cy="11"/>
            </a:xfrm>
            <a:custGeom>
              <a:avLst/>
              <a:gdLst>
                <a:gd name="T0" fmla="*/ 27 w 1"/>
                <a:gd name="T1" fmla="*/ 11 h 3"/>
                <a:gd name="T2" fmla="*/ 27 w 1"/>
                <a:gd name="T3" fmla="*/ 11 h 3"/>
                <a:gd name="T4" fmla="*/ 27 w 1"/>
                <a:gd name="T5" fmla="*/ 4 h 3"/>
                <a:gd name="T6" fmla="*/ 0 w 1"/>
                <a:gd name="T7" fmla="*/ 0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1" y="3"/>
                  </a:moveTo>
                  <a:lnTo>
                    <a:pt x="1" y="3"/>
                  </a:lnTo>
                  <a:lnTo>
                    <a:pt x="1" y="1"/>
                  </a:lnTo>
                  <a:lnTo>
                    <a:pt x="0" y="0"/>
                  </a:lnTo>
                </a:path>
              </a:pathLst>
            </a:custGeom>
            <a:noFill/>
            <a:ln w="0">
              <a:solidFill>
                <a:srgbClr val="23282B"/>
              </a:solidFill>
              <a:round/>
              <a:headEnd/>
              <a:tailEnd/>
            </a:ln>
          </p:spPr>
          <p:txBody>
            <a:bodyPr/>
            <a:lstStyle/>
            <a:p>
              <a:endParaRPr lang="en-US" dirty="0"/>
            </a:p>
          </p:txBody>
        </p:sp>
        <p:sp>
          <p:nvSpPr>
            <p:cNvPr id="17452" name="Freeform 17"/>
            <p:cNvSpPr>
              <a:spLocks/>
            </p:cNvSpPr>
            <p:nvPr/>
          </p:nvSpPr>
          <p:spPr bwMode="auto">
            <a:xfrm>
              <a:off x="4094" y="1094"/>
              <a:ext cx="27" cy="18"/>
            </a:xfrm>
            <a:custGeom>
              <a:avLst/>
              <a:gdLst>
                <a:gd name="T0" fmla="*/ 27 w 4"/>
                <a:gd name="T1" fmla="*/ 0 h 5"/>
                <a:gd name="T2" fmla="*/ 20 w 4"/>
                <a:gd name="T3" fmla="*/ 4 h 5"/>
                <a:gd name="T4" fmla="*/ 14 w 4"/>
                <a:gd name="T5" fmla="*/ 7 h 5"/>
                <a:gd name="T6" fmla="*/ 7 w 4"/>
                <a:gd name="T7" fmla="*/ 14 h 5"/>
                <a:gd name="T8" fmla="*/ 0 w 4"/>
                <a:gd name="T9" fmla="*/ 18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4" y="0"/>
                  </a:moveTo>
                  <a:lnTo>
                    <a:pt x="3" y="1"/>
                  </a:lnTo>
                  <a:lnTo>
                    <a:pt x="2" y="2"/>
                  </a:lnTo>
                  <a:lnTo>
                    <a:pt x="1" y="4"/>
                  </a:lnTo>
                  <a:lnTo>
                    <a:pt x="0" y="5"/>
                  </a:lnTo>
                </a:path>
              </a:pathLst>
            </a:custGeom>
            <a:noFill/>
            <a:ln w="0">
              <a:solidFill>
                <a:srgbClr val="23282B"/>
              </a:solidFill>
              <a:round/>
              <a:headEnd/>
              <a:tailEnd/>
            </a:ln>
          </p:spPr>
          <p:txBody>
            <a:bodyPr/>
            <a:lstStyle/>
            <a:p>
              <a:endParaRPr lang="en-US" dirty="0"/>
            </a:p>
          </p:txBody>
        </p:sp>
        <p:sp>
          <p:nvSpPr>
            <p:cNvPr id="17453" name="Freeform 18"/>
            <p:cNvSpPr>
              <a:spLocks/>
            </p:cNvSpPr>
            <p:nvPr/>
          </p:nvSpPr>
          <p:spPr bwMode="auto">
            <a:xfrm>
              <a:off x="3975" y="1105"/>
              <a:ext cx="27" cy="14"/>
            </a:xfrm>
            <a:custGeom>
              <a:avLst/>
              <a:gdLst>
                <a:gd name="T0" fmla="*/ 27 w 2"/>
                <a:gd name="T1" fmla="*/ 0 h 4"/>
                <a:gd name="T2" fmla="*/ 14 w 2"/>
                <a:gd name="T3" fmla="*/ 4 h 4"/>
                <a:gd name="T4" fmla="*/ 14 w 2"/>
                <a:gd name="T5" fmla="*/ 7 h 4"/>
                <a:gd name="T6" fmla="*/ 14 w 2"/>
                <a:gd name="T7" fmla="*/ 10 h 4"/>
                <a:gd name="T8" fmla="*/ 0 w 2"/>
                <a:gd name="T9" fmla="*/ 14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0"/>
                  </a:moveTo>
                  <a:lnTo>
                    <a:pt x="1" y="1"/>
                  </a:lnTo>
                  <a:lnTo>
                    <a:pt x="1" y="2"/>
                  </a:lnTo>
                  <a:lnTo>
                    <a:pt x="1" y="3"/>
                  </a:lnTo>
                  <a:lnTo>
                    <a:pt x="0" y="4"/>
                  </a:lnTo>
                </a:path>
              </a:pathLst>
            </a:custGeom>
            <a:noFill/>
            <a:ln w="0">
              <a:solidFill>
                <a:srgbClr val="23282B"/>
              </a:solidFill>
              <a:round/>
              <a:headEnd/>
              <a:tailEnd/>
            </a:ln>
          </p:spPr>
          <p:txBody>
            <a:bodyPr/>
            <a:lstStyle/>
            <a:p>
              <a:endParaRPr lang="en-US" dirty="0"/>
            </a:p>
          </p:txBody>
        </p:sp>
        <p:sp>
          <p:nvSpPr>
            <p:cNvPr id="17454" name="Freeform 19"/>
            <p:cNvSpPr>
              <a:spLocks/>
            </p:cNvSpPr>
            <p:nvPr/>
          </p:nvSpPr>
          <p:spPr bwMode="auto">
            <a:xfrm>
              <a:off x="3838" y="1127"/>
              <a:ext cx="27" cy="14"/>
            </a:xfrm>
            <a:custGeom>
              <a:avLst/>
              <a:gdLst>
                <a:gd name="T0" fmla="*/ 27 w 6"/>
                <a:gd name="T1" fmla="*/ 14 h 4"/>
                <a:gd name="T2" fmla="*/ 23 w 6"/>
                <a:gd name="T3" fmla="*/ 10 h 4"/>
                <a:gd name="T4" fmla="*/ 14 w 6"/>
                <a:gd name="T5" fmla="*/ 7 h 4"/>
                <a:gd name="T6" fmla="*/ 9 w 6"/>
                <a:gd name="T7" fmla="*/ 4 h 4"/>
                <a:gd name="T8" fmla="*/ 0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4"/>
                  </a:moveTo>
                  <a:lnTo>
                    <a:pt x="5" y="3"/>
                  </a:lnTo>
                  <a:lnTo>
                    <a:pt x="3" y="2"/>
                  </a:lnTo>
                  <a:lnTo>
                    <a:pt x="2" y="1"/>
                  </a:lnTo>
                  <a:lnTo>
                    <a:pt x="0" y="0"/>
                  </a:lnTo>
                </a:path>
              </a:pathLst>
            </a:custGeom>
            <a:noFill/>
            <a:ln w="0">
              <a:solidFill>
                <a:srgbClr val="23282B"/>
              </a:solidFill>
              <a:round/>
              <a:headEnd/>
              <a:tailEnd/>
            </a:ln>
          </p:spPr>
          <p:txBody>
            <a:bodyPr/>
            <a:lstStyle/>
            <a:p>
              <a:endParaRPr lang="en-US" dirty="0"/>
            </a:p>
          </p:txBody>
        </p:sp>
        <p:sp>
          <p:nvSpPr>
            <p:cNvPr id="17455" name="Freeform 20"/>
            <p:cNvSpPr>
              <a:spLocks/>
            </p:cNvSpPr>
            <p:nvPr/>
          </p:nvSpPr>
          <p:spPr bwMode="auto">
            <a:xfrm>
              <a:off x="3668" y="1231"/>
              <a:ext cx="27" cy="15"/>
            </a:xfrm>
            <a:custGeom>
              <a:avLst/>
              <a:gdLst>
                <a:gd name="T0" fmla="*/ 0 w 1"/>
                <a:gd name="T1" fmla="*/ 0 h 4"/>
                <a:gd name="T2" fmla="*/ 0 w 1"/>
                <a:gd name="T3" fmla="*/ 8 h 4"/>
                <a:gd name="T4" fmla="*/ 27 w 1"/>
                <a:gd name="T5" fmla="*/ 15 h 4"/>
                <a:gd name="T6" fmla="*/ 0 60000 65536"/>
                <a:gd name="T7" fmla="*/ 0 60000 65536"/>
                <a:gd name="T8" fmla="*/ 0 60000 65536"/>
                <a:gd name="T9" fmla="*/ 0 w 1"/>
                <a:gd name="T10" fmla="*/ 0 h 4"/>
                <a:gd name="T11" fmla="*/ 1 w 1"/>
                <a:gd name="T12" fmla="*/ 4 h 4"/>
              </a:gdLst>
              <a:ahLst/>
              <a:cxnLst>
                <a:cxn ang="T6">
                  <a:pos x="T0" y="T1"/>
                </a:cxn>
                <a:cxn ang="T7">
                  <a:pos x="T2" y="T3"/>
                </a:cxn>
                <a:cxn ang="T8">
                  <a:pos x="T4" y="T5"/>
                </a:cxn>
              </a:cxnLst>
              <a:rect l="T9" t="T10" r="T11" b="T12"/>
              <a:pathLst>
                <a:path w="1" h="4">
                  <a:moveTo>
                    <a:pt x="0" y="0"/>
                  </a:moveTo>
                  <a:lnTo>
                    <a:pt x="0" y="2"/>
                  </a:lnTo>
                  <a:lnTo>
                    <a:pt x="1" y="4"/>
                  </a:lnTo>
                </a:path>
              </a:pathLst>
            </a:custGeom>
            <a:noFill/>
            <a:ln w="0">
              <a:solidFill>
                <a:srgbClr val="23282B"/>
              </a:solidFill>
              <a:round/>
              <a:headEnd/>
              <a:tailEnd/>
            </a:ln>
          </p:spPr>
          <p:txBody>
            <a:bodyPr/>
            <a:lstStyle/>
            <a:p>
              <a:endParaRPr lang="en-US" dirty="0"/>
            </a:p>
          </p:txBody>
        </p:sp>
        <p:sp>
          <p:nvSpPr>
            <p:cNvPr id="17456" name="Rectangle 21"/>
            <p:cNvSpPr>
              <a:spLocks noChangeArrowheads="1"/>
            </p:cNvSpPr>
            <p:nvPr/>
          </p:nvSpPr>
          <p:spPr bwMode="auto">
            <a:xfrm>
              <a:off x="3742" y="1172"/>
              <a:ext cx="420" cy="134"/>
            </a:xfrm>
            <a:prstGeom prst="rect">
              <a:avLst/>
            </a:prstGeom>
            <a:noFill/>
            <a:ln w="9525">
              <a:noFill/>
              <a:miter lim="800000"/>
              <a:headEnd/>
              <a:tailEnd/>
            </a:ln>
          </p:spPr>
          <p:txBody>
            <a:bodyPr lIns="0" tIns="0" rIns="0" bIns="0">
              <a:spAutoFit/>
            </a:bodyPr>
            <a:lstStyle/>
            <a:p>
              <a:r>
                <a:rPr lang="en-US" sz="1400" dirty="0">
                  <a:solidFill>
                    <a:srgbClr val="25221E"/>
                  </a:solidFill>
                  <a:latin typeface="AvantGarde Bk BT" pitchFamily="34" charset="0"/>
                  <a:cs typeface="Arial" charset="0"/>
                </a:rPr>
                <a:t>Internet</a:t>
              </a:r>
              <a:endParaRPr lang="en-US" dirty="0">
                <a:cs typeface="Arial" charset="0"/>
              </a:endParaRPr>
            </a:p>
          </p:txBody>
        </p:sp>
        <p:sp>
          <p:nvSpPr>
            <p:cNvPr id="17457" name="Rectangle 22"/>
            <p:cNvSpPr>
              <a:spLocks noChangeArrowheads="1"/>
            </p:cNvSpPr>
            <p:nvPr/>
          </p:nvSpPr>
          <p:spPr bwMode="auto">
            <a:xfrm>
              <a:off x="3742" y="1257"/>
              <a:ext cx="0" cy="173"/>
            </a:xfrm>
            <a:prstGeom prst="rect">
              <a:avLst/>
            </a:prstGeom>
            <a:noFill/>
            <a:ln w="9525">
              <a:noFill/>
              <a:miter lim="800000"/>
              <a:headEnd/>
              <a:tailEnd/>
            </a:ln>
          </p:spPr>
          <p:txBody>
            <a:bodyPr wrap="none" lIns="0" tIns="0" rIns="0" bIns="0">
              <a:spAutoFit/>
            </a:bodyPr>
            <a:lstStyle/>
            <a:p>
              <a:endParaRPr lang="en-US" dirty="0">
                <a:cs typeface="Arial" charset="0"/>
              </a:endParaRPr>
            </a:p>
          </p:txBody>
        </p:sp>
      </p:grpSp>
      <p:pic>
        <p:nvPicPr>
          <p:cNvPr id="17412" name="Picture 23"/>
          <p:cNvPicPr>
            <a:picLocks noChangeAspect="1" noChangeArrowheads="1"/>
          </p:cNvPicPr>
          <p:nvPr/>
        </p:nvPicPr>
        <p:blipFill>
          <a:blip r:embed="rId4"/>
          <a:srcRect/>
          <a:stretch>
            <a:fillRect/>
          </a:stretch>
        </p:blipFill>
        <p:spPr bwMode="auto">
          <a:xfrm>
            <a:off x="685800" y="1143000"/>
            <a:ext cx="508000" cy="533400"/>
          </a:xfrm>
          <a:prstGeom prst="rect">
            <a:avLst/>
          </a:prstGeom>
          <a:noFill/>
          <a:ln w="9525" algn="ctr">
            <a:noFill/>
            <a:miter lim="800000"/>
            <a:headEnd/>
            <a:tailEnd/>
          </a:ln>
        </p:spPr>
      </p:pic>
      <p:pic>
        <p:nvPicPr>
          <p:cNvPr id="17413" name="Picture 24" descr="WRV200 "/>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780088" y="1709738"/>
            <a:ext cx="949325" cy="620712"/>
          </a:xfrm>
          <a:prstGeom prst="rect">
            <a:avLst/>
          </a:prstGeom>
          <a:noFill/>
          <a:ln w="9525">
            <a:noFill/>
            <a:miter lim="800000"/>
            <a:headEnd/>
            <a:tailEnd/>
          </a:ln>
        </p:spPr>
      </p:pic>
      <p:pic>
        <p:nvPicPr>
          <p:cNvPr id="17414" name="Picture 25" descr="SR224"/>
          <p:cNvPicPr>
            <a:picLocks noChangeAspect="1" noChangeArrowheads="1"/>
          </p:cNvPicPr>
          <p:nvPr/>
        </p:nvPicPr>
        <p:blipFill>
          <a:blip r:embed="rId6">
            <a:clrChange>
              <a:clrFrom>
                <a:srgbClr val="FFFFFD"/>
              </a:clrFrom>
              <a:clrTo>
                <a:srgbClr val="FFFFFD">
                  <a:alpha val="0"/>
                </a:srgbClr>
              </a:clrTo>
            </a:clrChange>
          </a:blip>
          <a:srcRect/>
          <a:stretch>
            <a:fillRect/>
          </a:stretch>
        </p:blipFill>
        <p:spPr bwMode="auto">
          <a:xfrm>
            <a:off x="4343400" y="1905000"/>
            <a:ext cx="995363" cy="539750"/>
          </a:xfrm>
          <a:prstGeom prst="rect">
            <a:avLst/>
          </a:prstGeom>
          <a:noFill/>
          <a:ln w="9525">
            <a:noFill/>
            <a:miter lim="800000"/>
            <a:headEnd/>
            <a:tailEnd/>
          </a:ln>
        </p:spPr>
      </p:pic>
      <p:sp>
        <p:nvSpPr>
          <p:cNvPr id="17415" name="Line 26"/>
          <p:cNvSpPr>
            <a:spLocks noChangeShapeType="1"/>
          </p:cNvSpPr>
          <p:nvPr/>
        </p:nvSpPr>
        <p:spPr bwMode="auto">
          <a:xfrm>
            <a:off x="6781800" y="2128838"/>
            <a:ext cx="609600" cy="0"/>
          </a:xfrm>
          <a:prstGeom prst="line">
            <a:avLst/>
          </a:prstGeom>
          <a:noFill/>
          <a:ln w="12700">
            <a:solidFill>
              <a:schemeClr val="tx1"/>
            </a:solidFill>
            <a:round/>
            <a:headEnd/>
            <a:tailEnd/>
          </a:ln>
        </p:spPr>
        <p:txBody>
          <a:bodyPr/>
          <a:lstStyle/>
          <a:p>
            <a:endParaRPr lang="en-US" dirty="0"/>
          </a:p>
        </p:txBody>
      </p:sp>
      <p:sp>
        <p:nvSpPr>
          <p:cNvPr id="17416" name="Line 27"/>
          <p:cNvSpPr>
            <a:spLocks noChangeShapeType="1"/>
          </p:cNvSpPr>
          <p:nvPr/>
        </p:nvSpPr>
        <p:spPr bwMode="auto">
          <a:xfrm>
            <a:off x="5334000" y="2205038"/>
            <a:ext cx="457200" cy="0"/>
          </a:xfrm>
          <a:prstGeom prst="line">
            <a:avLst/>
          </a:prstGeom>
          <a:noFill/>
          <a:ln w="12700">
            <a:solidFill>
              <a:schemeClr val="tx1"/>
            </a:solidFill>
            <a:round/>
            <a:headEnd/>
            <a:tailEnd/>
          </a:ln>
        </p:spPr>
        <p:txBody>
          <a:bodyPr/>
          <a:lstStyle/>
          <a:p>
            <a:endParaRPr lang="en-US" dirty="0"/>
          </a:p>
        </p:txBody>
      </p:sp>
      <p:pic>
        <p:nvPicPr>
          <p:cNvPr id="17417" name="Picture 28" descr="Medium JPG for SD200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590800" y="1371600"/>
            <a:ext cx="793750" cy="485775"/>
          </a:xfrm>
          <a:prstGeom prst="rect">
            <a:avLst/>
          </a:prstGeom>
          <a:noFill/>
          <a:ln w="9525">
            <a:noFill/>
            <a:miter lim="800000"/>
            <a:headEnd/>
            <a:tailEnd/>
          </a:ln>
        </p:spPr>
      </p:pic>
      <p:pic>
        <p:nvPicPr>
          <p:cNvPr id="17418" name="Picture 29" descr="Medium JPG for SD200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590800" y="2362200"/>
            <a:ext cx="793750" cy="485775"/>
          </a:xfrm>
          <a:prstGeom prst="rect">
            <a:avLst/>
          </a:prstGeom>
          <a:noFill/>
          <a:ln w="9525">
            <a:noFill/>
            <a:miter lim="800000"/>
            <a:headEnd/>
            <a:tailEnd/>
          </a:ln>
        </p:spPr>
      </p:pic>
      <p:sp>
        <p:nvSpPr>
          <p:cNvPr id="17419" name="Line 30"/>
          <p:cNvSpPr>
            <a:spLocks noChangeShapeType="1"/>
          </p:cNvSpPr>
          <p:nvPr/>
        </p:nvSpPr>
        <p:spPr bwMode="auto">
          <a:xfrm flipV="1">
            <a:off x="3429000" y="2286000"/>
            <a:ext cx="914400" cy="228600"/>
          </a:xfrm>
          <a:prstGeom prst="line">
            <a:avLst/>
          </a:prstGeom>
          <a:noFill/>
          <a:ln w="12700">
            <a:solidFill>
              <a:schemeClr val="tx1"/>
            </a:solidFill>
            <a:round/>
            <a:headEnd/>
            <a:tailEnd/>
          </a:ln>
        </p:spPr>
        <p:txBody>
          <a:bodyPr/>
          <a:lstStyle/>
          <a:p>
            <a:endParaRPr lang="en-US" dirty="0"/>
          </a:p>
        </p:txBody>
      </p:sp>
      <p:sp>
        <p:nvSpPr>
          <p:cNvPr id="17420" name="Line 31"/>
          <p:cNvSpPr>
            <a:spLocks noChangeShapeType="1"/>
          </p:cNvSpPr>
          <p:nvPr/>
        </p:nvSpPr>
        <p:spPr bwMode="auto">
          <a:xfrm>
            <a:off x="3429000" y="1752600"/>
            <a:ext cx="838200" cy="228600"/>
          </a:xfrm>
          <a:prstGeom prst="line">
            <a:avLst/>
          </a:prstGeom>
          <a:noFill/>
          <a:ln w="12700">
            <a:solidFill>
              <a:schemeClr val="tx1"/>
            </a:solidFill>
            <a:round/>
            <a:headEnd/>
            <a:tailEnd/>
          </a:ln>
        </p:spPr>
        <p:txBody>
          <a:bodyPr/>
          <a:lstStyle/>
          <a:p>
            <a:endParaRPr lang="en-US" dirty="0"/>
          </a:p>
        </p:txBody>
      </p:sp>
      <p:pic>
        <p:nvPicPr>
          <p:cNvPr id="17421" name="Picture 32"/>
          <p:cNvPicPr>
            <a:picLocks noChangeAspect="1" noChangeArrowheads="1"/>
          </p:cNvPicPr>
          <p:nvPr/>
        </p:nvPicPr>
        <p:blipFill>
          <a:blip r:embed="rId4"/>
          <a:srcRect/>
          <a:stretch>
            <a:fillRect/>
          </a:stretch>
        </p:blipFill>
        <p:spPr bwMode="auto">
          <a:xfrm>
            <a:off x="685800" y="1676400"/>
            <a:ext cx="508000" cy="533400"/>
          </a:xfrm>
          <a:prstGeom prst="rect">
            <a:avLst/>
          </a:prstGeom>
          <a:noFill/>
          <a:ln w="9525">
            <a:noFill/>
            <a:miter lim="800000"/>
            <a:headEnd/>
            <a:tailEnd/>
          </a:ln>
        </p:spPr>
      </p:pic>
      <p:pic>
        <p:nvPicPr>
          <p:cNvPr id="17422" name="Picture 33"/>
          <p:cNvPicPr>
            <a:picLocks noChangeAspect="1" noChangeArrowheads="1"/>
          </p:cNvPicPr>
          <p:nvPr/>
        </p:nvPicPr>
        <p:blipFill>
          <a:blip r:embed="rId4"/>
          <a:srcRect/>
          <a:stretch>
            <a:fillRect/>
          </a:stretch>
        </p:blipFill>
        <p:spPr bwMode="auto">
          <a:xfrm>
            <a:off x="685800" y="2514600"/>
            <a:ext cx="508000" cy="533400"/>
          </a:xfrm>
          <a:prstGeom prst="rect">
            <a:avLst/>
          </a:prstGeom>
          <a:noFill/>
          <a:ln w="9525">
            <a:noFill/>
            <a:miter lim="800000"/>
            <a:headEnd/>
            <a:tailEnd/>
          </a:ln>
        </p:spPr>
      </p:pic>
      <p:pic>
        <p:nvPicPr>
          <p:cNvPr id="17423" name="Picture 34"/>
          <p:cNvPicPr>
            <a:picLocks noChangeAspect="1" noChangeArrowheads="1"/>
          </p:cNvPicPr>
          <p:nvPr/>
        </p:nvPicPr>
        <p:blipFill>
          <a:blip r:embed="rId4"/>
          <a:srcRect/>
          <a:stretch>
            <a:fillRect/>
          </a:stretch>
        </p:blipFill>
        <p:spPr bwMode="auto">
          <a:xfrm>
            <a:off x="685800" y="2971800"/>
            <a:ext cx="508000" cy="533400"/>
          </a:xfrm>
          <a:prstGeom prst="rect">
            <a:avLst/>
          </a:prstGeom>
          <a:noFill/>
          <a:ln w="9525">
            <a:noFill/>
            <a:miter lim="800000"/>
            <a:headEnd/>
            <a:tailEnd/>
          </a:ln>
        </p:spPr>
      </p:pic>
      <p:sp>
        <p:nvSpPr>
          <p:cNvPr id="17424" name="Line 35"/>
          <p:cNvSpPr>
            <a:spLocks noChangeShapeType="1"/>
          </p:cNvSpPr>
          <p:nvPr/>
        </p:nvSpPr>
        <p:spPr bwMode="auto">
          <a:xfrm>
            <a:off x="1219200" y="1447800"/>
            <a:ext cx="1295400" cy="152400"/>
          </a:xfrm>
          <a:prstGeom prst="line">
            <a:avLst/>
          </a:prstGeom>
          <a:noFill/>
          <a:ln w="12700">
            <a:solidFill>
              <a:schemeClr val="tx1"/>
            </a:solidFill>
            <a:round/>
            <a:headEnd/>
            <a:tailEnd/>
          </a:ln>
        </p:spPr>
        <p:txBody>
          <a:bodyPr/>
          <a:lstStyle/>
          <a:p>
            <a:endParaRPr lang="en-US" dirty="0"/>
          </a:p>
        </p:txBody>
      </p:sp>
      <p:sp>
        <p:nvSpPr>
          <p:cNvPr id="17425" name="Line 36"/>
          <p:cNvSpPr>
            <a:spLocks noChangeShapeType="1"/>
          </p:cNvSpPr>
          <p:nvPr/>
        </p:nvSpPr>
        <p:spPr bwMode="auto">
          <a:xfrm flipV="1">
            <a:off x="1219200" y="1752600"/>
            <a:ext cx="1371600" cy="228600"/>
          </a:xfrm>
          <a:prstGeom prst="line">
            <a:avLst/>
          </a:prstGeom>
          <a:noFill/>
          <a:ln w="12700">
            <a:solidFill>
              <a:schemeClr val="tx1"/>
            </a:solidFill>
            <a:round/>
            <a:headEnd/>
            <a:tailEnd/>
          </a:ln>
        </p:spPr>
        <p:txBody>
          <a:bodyPr/>
          <a:lstStyle/>
          <a:p>
            <a:endParaRPr lang="en-US" dirty="0"/>
          </a:p>
        </p:txBody>
      </p:sp>
      <p:sp>
        <p:nvSpPr>
          <p:cNvPr id="17426" name="Line 37"/>
          <p:cNvSpPr>
            <a:spLocks noChangeShapeType="1"/>
          </p:cNvSpPr>
          <p:nvPr/>
        </p:nvSpPr>
        <p:spPr bwMode="auto">
          <a:xfrm flipV="1">
            <a:off x="1219200" y="2590800"/>
            <a:ext cx="1371600" cy="228600"/>
          </a:xfrm>
          <a:prstGeom prst="line">
            <a:avLst/>
          </a:prstGeom>
          <a:noFill/>
          <a:ln w="12700">
            <a:solidFill>
              <a:schemeClr val="tx1"/>
            </a:solidFill>
            <a:round/>
            <a:headEnd/>
            <a:tailEnd/>
          </a:ln>
        </p:spPr>
        <p:txBody>
          <a:bodyPr/>
          <a:lstStyle/>
          <a:p>
            <a:endParaRPr lang="en-US" dirty="0"/>
          </a:p>
        </p:txBody>
      </p:sp>
      <p:sp>
        <p:nvSpPr>
          <p:cNvPr id="17427" name="Line 38"/>
          <p:cNvSpPr>
            <a:spLocks noChangeShapeType="1"/>
          </p:cNvSpPr>
          <p:nvPr/>
        </p:nvSpPr>
        <p:spPr bwMode="auto">
          <a:xfrm flipV="1">
            <a:off x="1219200" y="2743200"/>
            <a:ext cx="1371600" cy="457200"/>
          </a:xfrm>
          <a:prstGeom prst="line">
            <a:avLst/>
          </a:prstGeom>
          <a:noFill/>
          <a:ln w="12700">
            <a:solidFill>
              <a:schemeClr val="tx1"/>
            </a:solidFill>
            <a:round/>
            <a:headEnd/>
            <a:tailEnd/>
          </a:ln>
        </p:spPr>
        <p:txBody>
          <a:bodyPr/>
          <a:lstStyle/>
          <a:p>
            <a:endParaRPr lang="en-US" dirty="0"/>
          </a:p>
        </p:txBody>
      </p:sp>
      <p:sp>
        <p:nvSpPr>
          <p:cNvPr id="17428" name="Text Box 39"/>
          <p:cNvSpPr txBox="1">
            <a:spLocks noChangeArrowheads="1"/>
          </p:cNvSpPr>
          <p:nvPr/>
        </p:nvSpPr>
        <p:spPr bwMode="auto">
          <a:xfrm>
            <a:off x="549270" y="4215468"/>
            <a:ext cx="3657600" cy="2280624"/>
          </a:xfrm>
          <a:prstGeom prst="rect">
            <a:avLst/>
          </a:prstGeom>
          <a:noFill/>
          <a:ln w="9525">
            <a:noFill/>
            <a:miter lim="800000"/>
            <a:headEnd/>
            <a:tailEnd/>
          </a:ln>
        </p:spPr>
        <p:txBody>
          <a:bodyPr>
            <a:spAutoFit/>
          </a:bodyPr>
          <a:lstStyle/>
          <a:p>
            <a:pPr algn="l">
              <a:spcBef>
                <a:spcPct val="50000"/>
              </a:spcBef>
            </a:pPr>
            <a:r>
              <a:rPr lang="en-US" sz="1800" dirty="0"/>
              <a:t>Basic Connectivity</a:t>
            </a:r>
          </a:p>
          <a:p>
            <a:pPr algn="l">
              <a:spcBef>
                <a:spcPct val="50000"/>
              </a:spcBef>
            </a:pPr>
            <a:r>
              <a:rPr lang="en-US" sz="1800" dirty="0"/>
              <a:t>Basic Management</a:t>
            </a:r>
          </a:p>
          <a:p>
            <a:pPr algn="l">
              <a:spcBef>
                <a:spcPct val="50000"/>
              </a:spcBef>
            </a:pPr>
            <a:r>
              <a:rPr lang="en-US" sz="1800" dirty="0"/>
              <a:t>Advanced Management Options</a:t>
            </a:r>
          </a:p>
          <a:p>
            <a:pPr algn="l">
              <a:spcBef>
                <a:spcPct val="50000"/>
              </a:spcBef>
            </a:pPr>
            <a:r>
              <a:rPr lang="en-US" sz="1800" dirty="0"/>
              <a:t>Basic QoS</a:t>
            </a:r>
          </a:p>
          <a:p>
            <a:pPr algn="l">
              <a:spcBef>
                <a:spcPct val="50000"/>
              </a:spcBef>
            </a:pPr>
            <a:r>
              <a:rPr lang="en-US" sz="1800" dirty="0"/>
              <a:t>Advanced QoS</a:t>
            </a:r>
          </a:p>
          <a:p>
            <a:pPr>
              <a:spcBef>
                <a:spcPct val="50000"/>
              </a:spcBef>
            </a:pPr>
            <a:endParaRPr lang="en-US" sz="1800" dirty="0"/>
          </a:p>
        </p:txBody>
      </p:sp>
      <p:sp>
        <p:nvSpPr>
          <p:cNvPr id="17429" name="Text Box 40"/>
          <p:cNvSpPr txBox="1">
            <a:spLocks noChangeArrowheads="1"/>
          </p:cNvSpPr>
          <p:nvPr/>
        </p:nvSpPr>
        <p:spPr bwMode="auto">
          <a:xfrm>
            <a:off x="5667390" y="4122747"/>
            <a:ext cx="3657600" cy="2446824"/>
          </a:xfrm>
          <a:prstGeom prst="rect">
            <a:avLst/>
          </a:prstGeom>
          <a:noFill/>
          <a:ln w="9525">
            <a:noFill/>
            <a:miter lim="800000"/>
            <a:headEnd/>
            <a:tailEnd/>
          </a:ln>
        </p:spPr>
        <p:txBody>
          <a:bodyPr>
            <a:spAutoFit/>
          </a:bodyPr>
          <a:lstStyle/>
          <a:p>
            <a:pPr algn="l">
              <a:spcBef>
                <a:spcPct val="50000"/>
              </a:spcBef>
            </a:pPr>
            <a:r>
              <a:rPr lang="en-US" sz="1800" dirty="0"/>
              <a:t>VLAN</a:t>
            </a:r>
          </a:p>
          <a:p>
            <a:pPr algn="l">
              <a:spcBef>
                <a:spcPct val="50000"/>
              </a:spcBef>
            </a:pPr>
            <a:r>
              <a:rPr lang="en-US" sz="1800" dirty="0"/>
              <a:t>VoIP Ready</a:t>
            </a:r>
          </a:p>
          <a:p>
            <a:pPr algn="l">
              <a:spcBef>
                <a:spcPct val="50000"/>
              </a:spcBef>
            </a:pPr>
            <a:r>
              <a:rPr lang="en-US" sz="1800" dirty="0"/>
              <a:t>Video</a:t>
            </a:r>
          </a:p>
          <a:p>
            <a:pPr algn="l">
              <a:spcBef>
                <a:spcPct val="50000"/>
              </a:spcBef>
            </a:pPr>
            <a:r>
              <a:rPr lang="en-US" sz="1800" dirty="0" smtClean="0"/>
              <a:t>CLI</a:t>
            </a:r>
            <a:endParaRPr lang="en-US" sz="1800" dirty="0"/>
          </a:p>
          <a:p>
            <a:pPr algn="l">
              <a:spcBef>
                <a:spcPct val="50000"/>
              </a:spcBef>
            </a:pPr>
            <a:r>
              <a:rPr lang="en-US" sz="1800" dirty="0"/>
              <a:t>Stacking</a:t>
            </a:r>
          </a:p>
          <a:p>
            <a:pPr algn="l">
              <a:spcBef>
                <a:spcPct val="50000"/>
              </a:spcBef>
            </a:pPr>
            <a:endParaRPr lang="en-US" sz="1800" dirty="0"/>
          </a:p>
        </p:txBody>
      </p:sp>
      <p:sp>
        <p:nvSpPr>
          <p:cNvPr id="17430" name="Rectangle 41"/>
          <p:cNvSpPr>
            <a:spLocks noChangeArrowheads="1"/>
          </p:cNvSpPr>
          <p:nvPr/>
        </p:nvSpPr>
        <p:spPr bwMode="auto">
          <a:xfrm>
            <a:off x="4024305" y="4540260"/>
            <a:ext cx="338138" cy="366712"/>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1" name="Rectangle 42"/>
          <p:cNvSpPr>
            <a:spLocks noChangeArrowheads="1"/>
          </p:cNvSpPr>
          <p:nvPr/>
        </p:nvSpPr>
        <p:spPr bwMode="auto">
          <a:xfrm>
            <a:off x="4024305" y="4159260"/>
            <a:ext cx="338138" cy="366712"/>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sp>
        <p:nvSpPr>
          <p:cNvPr id="17432" name="Rectangle 43"/>
          <p:cNvSpPr>
            <a:spLocks noChangeArrowheads="1"/>
          </p:cNvSpPr>
          <p:nvPr/>
        </p:nvSpPr>
        <p:spPr bwMode="auto">
          <a:xfrm>
            <a:off x="4024305" y="4997460"/>
            <a:ext cx="338138" cy="366712"/>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4" name="Rectangle 45"/>
          <p:cNvSpPr>
            <a:spLocks noChangeArrowheads="1"/>
          </p:cNvSpPr>
          <p:nvPr/>
        </p:nvSpPr>
        <p:spPr bwMode="auto">
          <a:xfrm>
            <a:off x="4067168" y="5835660"/>
            <a:ext cx="338137" cy="366712"/>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5" name="Rectangle 46"/>
          <p:cNvSpPr>
            <a:spLocks noChangeArrowheads="1"/>
          </p:cNvSpPr>
          <p:nvPr/>
        </p:nvSpPr>
        <p:spPr bwMode="auto">
          <a:xfrm>
            <a:off x="7891463" y="4159260"/>
            <a:ext cx="338137" cy="366712"/>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6" name="Rectangle 47"/>
          <p:cNvSpPr>
            <a:spLocks noChangeArrowheads="1"/>
          </p:cNvSpPr>
          <p:nvPr/>
        </p:nvSpPr>
        <p:spPr bwMode="auto">
          <a:xfrm>
            <a:off x="7891463" y="4554547"/>
            <a:ext cx="338137"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7" name="Rectangle 48"/>
          <p:cNvSpPr>
            <a:spLocks noChangeArrowheads="1"/>
          </p:cNvSpPr>
          <p:nvPr/>
        </p:nvSpPr>
        <p:spPr bwMode="auto">
          <a:xfrm>
            <a:off x="7891463" y="4935547"/>
            <a:ext cx="338137"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8" name="Rectangle 49"/>
          <p:cNvSpPr>
            <a:spLocks noChangeArrowheads="1"/>
          </p:cNvSpPr>
          <p:nvPr/>
        </p:nvSpPr>
        <p:spPr bwMode="auto">
          <a:xfrm>
            <a:off x="7891463" y="5316547"/>
            <a:ext cx="338137"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17439" name="Rectangle 50"/>
          <p:cNvSpPr>
            <a:spLocks noChangeArrowheads="1"/>
          </p:cNvSpPr>
          <p:nvPr/>
        </p:nvSpPr>
        <p:spPr bwMode="auto">
          <a:xfrm>
            <a:off x="7891463" y="5751522"/>
            <a:ext cx="338137" cy="366713"/>
          </a:xfrm>
          <a:prstGeom prst="rect">
            <a:avLst/>
          </a:prstGeom>
          <a:noFill/>
          <a:ln w="9525">
            <a:noFill/>
            <a:miter lim="800000"/>
            <a:headEnd/>
            <a:tailEnd/>
          </a:ln>
        </p:spPr>
        <p:txBody>
          <a:bodyPr wrap="none" anchor="ctr">
            <a:spAutoFit/>
          </a:bodyPr>
          <a:lstStyle/>
          <a:p>
            <a:r>
              <a:rPr lang="en-US" dirty="0">
                <a:solidFill>
                  <a:srgbClr val="FF0000"/>
                </a:solidFill>
                <a:sym typeface="Wingdings" pitchFamily="2" charset="2"/>
              </a:rPr>
              <a:t></a:t>
            </a:r>
          </a:p>
        </p:txBody>
      </p:sp>
      <p:sp>
        <p:nvSpPr>
          <p:cNvPr id="50" name="Rectangle 42"/>
          <p:cNvSpPr>
            <a:spLocks noChangeArrowheads="1"/>
          </p:cNvSpPr>
          <p:nvPr/>
        </p:nvSpPr>
        <p:spPr bwMode="auto">
          <a:xfrm>
            <a:off x="4007636" y="5468948"/>
            <a:ext cx="338138" cy="366712"/>
          </a:xfrm>
          <a:prstGeom prst="rect">
            <a:avLst/>
          </a:prstGeom>
          <a:noFill/>
          <a:ln w="9525">
            <a:noFill/>
            <a:miter lim="800000"/>
            <a:headEnd/>
            <a:tailEnd/>
          </a:ln>
        </p:spPr>
        <p:txBody>
          <a:bodyPr wrap="none" anchor="ctr">
            <a:spAutoFit/>
          </a:bodyPr>
          <a:lstStyle/>
          <a:p>
            <a:r>
              <a:rPr lang="en-US" b="1" dirty="0">
                <a:solidFill>
                  <a:srgbClr val="33CC33"/>
                </a:solidFill>
                <a:sym typeface="Wingdings" pitchFamily="2" charset="2"/>
              </a:rPr>
              <a:t></a:t>
            </a:r>
          </a:p>
        </p:txBody>
      </p:sp>
      <p:sp>
        <p:nvSpPr>
          <p:cNvPr id="52"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custDataLst>
      <p:tags r:id="rId1"/>
    </p:custDataLst>
    <p:extLst>
      <p:ext uri="{BB962C8B-B14F-4D97-AF65-F5344CB8AC3E}">
        <p14:creationId xmlns:p14="http://schemas.microsoft.com/office/powerpoint/2010/main" val="3776435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blinds(horizontal)">
                                      <p:cBhvr>
                                        <p:cTn id="1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PSNARRATION" val="6,1177690412,c:\my documents\ppt\IDEA 20 Dist 2 Reseller Training\Voice and switch Feb 09\switching Feb 09.ppc"/>
</p:tagLst>
</file>

<file path=ppt/tags/tag2.xml><?xml version="1.0" encoding="utf-8"?>
<p:tagLst xmlns:a="http://schemas.openxmlformats.org/drawingml/2006/main" xmlns:r="http://schemas.openxmlformats.org/officeDocument/2006/relationships" xmlns:p="http://schemas.openxmlformats.org/presentationml/2006/main">
  <p:tag name="PPSNARRATION" val="9,1177690412,c:\my documents\ppt\IDEA 20 Dist 2 Reseller Training\Voice and switch Feb 09\switching Feb 09.ppc"/>
</p:tagLst>
</file>

<file path=ppt/theme/theme1.xml><?xml version="1.0" encoding="utf-8"?>
<a:theme xmlns:a="http://schemas.openxmlformats.org/drawingml/2006/main" name="Cisco_Template_2010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3079</TotalTime>
  <Words>5038</Words>
  <Application>Microsoft Macintosh PowerPoint</Application>
  <PresentationFormat>On-screen Show (4:3)</PresentationFormat>
  <Paragraphs>494</Paragraphs>
  <Slides>28</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ＭＳ Ｐゴシック</vt:lpstr>
      <vt:lpstr>Calibri</vt:lpstr>
      <vt:lpstr>Ciscolight</vt:lpstr>
      <vt:lpstr>Cisco_Template_2010_Arial</vt:lpstr>
      <vt:lpstr>Fast Track 2 -           Small Business Switching – Module 3</vt:lpstr>
      <vt:lpstr>Agenda</vt:lpstr>
      <vt:lpstr>For Price Sensitive Customers</vt:lpstr>
      <vt:lpstr>Recommend “Built for Small Business”</vt:lpstr>
      <vt:lpstr>A typical customer - unmanaged</vt:lpstr>
      <vt:lpstr>Target Customers</vt:lpstr>
      <vt:lpstr>Key Differences between Unmanaged and Managed Switches</vt:lpstr>
      <vt:lpstr>Cisco SB Switch Maintenance Release</vt:lpstr>
      <vt:lpstr>Unmanaged Switches </vt:lpstr>
      <vt:lpstr>Cisco 100 Series Product Overview</vt:lpstr>
      <vt:lpstr>Quality of Service in 100 Series</vt:lpstr>
      <vt:lpstr>Cisco 100 Series Switch Model Overview</vt:lpstr>
      <vt:lpstr>Important Portfolio Enhancements</vt:lpstr>
      <vt:lpstr>Why pay more for a Smart Switch?</vt:lpstr>
      <vt:lpstr>A typical customer - Smart</vt:lpstr>
      <vt:lpstr>Smart Switches </vt:lpstr>
      <vt:lpstr>Cisco 200 Series Switches Purchase Decision</vt:lpstr>
      <vt:lpstr>Energy-Efficient Technology Auto Power-Down</vt:lpstr>
      <vt:lpstr>Cisco 200 Series Product Overview</vt:lpstr>
      <vt:lpstr>Cisco 200 Series Switches Model Overview</vt:lpstr>
      <vt:lpstr>Cisco 200 Series Switches Comparison</vt:lpstr>
      <vt:lpstr>200 Series Competition</vt:lpstr>
      <vt:lpstr>Resources and URLs</vt:lpstr>
      <vt:lpstr>Quick Quiz</vt:lpstr>
      <vt:lpstr>Quiz Rules</vt:lpstr>
      <vt:lpstr>Which is NOT a key difference between a smart and unmanaged switch?  A: Fixed configuration C: More control over the LAN D: Management interface E: Price</vt:lpstr>
      <vt:lpstr>PowerPoint Presentation</vt:lpstr>
      <vt:lpstr>Switch PoE Summary</vt:lpstr>
    </vt:vector>
  </TitlesOfParts>
  <Company>Cisco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Commercial &amp; Partner Led Marketing Update</dc:title>
  <dc:creator>shansen</dc:creator>
  <cp:lastModifiedBy>Leah Davis</cp:lastModifiedBy>
  <cp:revision>161</cp:revision>
  <dcterms:created xsi:type="dcterms:W3CDTF">2010-10-19T22:38:27Z</dcterms:created>
  <dcterms:modified xsi:type="dcterms:W3CDTF">2011-08-01T21:53:31Z</dcterms:modified>
</cp:coreProperties>
</file>