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97" r:id="rId1"/>
  </p:sldMasterIdLst>
  <p:notesMasterIdLst>
    <p:notesMasterId r:id="rId29"/>
  </p:notesMasterIdLst>
  <p:sldIdLst>
    <p:sldId id="371" r:id="rId2"/>
    <p:sldId id="431" r:id="rId3"/>
    <p:sldId id="432" r:id="rId4"/>
    <p:sldId id="444" r:id="rId5"/>
    <p:sldId id="447" r:id="rId6"/>
    <p:sldId id="446" r:id="rId7"/>
    <p:sldId id="448" r:id="rId8"/>
    <p:sldId id="395" r:id="rId9"/>
    <p:sldId id="502" r:id="rId10"/>
    <p:sldId id="481" r:id="rId11"/>
    <p:sldId id="451" r:id="rId12"/>
    <p:sldId id="453" r:id="rId13"/>
    <p:sldId id="452" r:id="rId14"/>
    <p:sldId id="455" r:id="rId15"/>
    <p:sldId id="456" r:id="rId16"/>
    <p:sldId id="428" r:id="rId17"/>
    <p:sldId id="533" r:id="rId18"/>
    <p:sldId id="392" r:id="rId19"/>
    <p:sldId id="393" r:id="rId20"/>
    <p:sldId id="398" r:id="rId21"/>
    <p:sldId id="394" r:id="rId22"/>
    <p:sldId id="534" r:id="rId23"/>
    <p:sldId id="507" r:id="rId24"/>
    <p:sldId id="508" r:id="rId25"/>
    <p:sldId id="445" r:id="rId26"/>
    <p:sldId id="535" r:id="rId27"/>
    <p:sldId id="536" r:id="rId28"/>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5153"/>
    <a:srgbClr val="DAFAF8"/>
    <a:srgbClr val="02C5EC"/>
    <a:srgbClr val="02C8F0"/>
    <a:srgbClr val="02C2E8"/>
    <a:srgbClr val="2FDBFD"/>
    <a:srgbClr val="4FE0FD"/>
    <a:srgbClr val="015F46"/>
    <a:srgbClr val="379F41"/>
    <a:srgbClr val="AAC4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580" autoAdjust="0"/>
    <p:restoredTop sz="60413" autoAdjust="0"/>
  </p:normalViewPr>
  <p:slideViewPr>
    <p:cSldViewPr snapToGrid="0">
      <p:cViewPr varScale="1">
        <p:scale>
          <a:sx n="82" d="100"/>
          <a:sy n="82" d="100"/>
        </p:scale>
        <p:origin x="-728" y="-120"/>
      </p:cViewPr>
      <p:guideLst>
        <p:guide orient="horz" pos="2318"/>
        <p:guide orient="horz" pos="3732"/>
        <p:guide orient="horz" pos="1152"/>
        <p:guide pos="2880"/>
        <p:guide pos="5560"/>
        <p:guide pos="20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howGuides="1">
      <p:cViewPr varScale="1">
        <p:scale>
          <a:sx n="76" d="100"/>
          <a:sy n="76" d="100"/>
        </p:scale>
        <p:origin x="-2064" y="-84"/>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F44BC10B-E7B4-4905-BBF9-73705367674F}" type="datetimeFigureOut">
              <a:rPr lang="en-US" smtClean="0"/>
              <a:pPr/>
              <a:t>7/18/11</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1F2FA4D9-E7D2-4DAD-B949-D2EF526ACE38}" type="slidenum">
              <a:rPr lang="en-US" smtClean="0"/>
              <a:pPr/>
              <a:t>‹#›</a:t>
            </a:fld>
            <a:endParaRPr lang="en-US"/>
          </a:p>
        </p:txBody>
      </p:sp>
    </p:spTree>
    <p:extLst>
      <p:ext uri="{BB962C8B-B14F-4D97-AF65-F5344CB8AC3E}">
        <p14:creationId xmlns:p14="http://schemas.microsoft.com/office/powerpoint/2010/main" val="2354596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F2FA4D9-E7D2-4DAD-B949-D2EF526ACE3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96925" y="246063"/>
            <a:ext cx="5319713" cy="3990975"/>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E87CDD5-E39B-475B-8947-D49DD1727AE1}" type="slidenum">
              <a:rPr lang="en-US" smtClean="0"/>
              <a:pPr/>
              <a:t>17</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xfrm>
            <a:off x="795338" y="244475"/>
            <a:ext cx="5321300" cy="3992563"/>
          </a:xfrm>
          <a:noFill/>
          <a:ln>
            <a:solidFill>
              <a:srgbClr val="000000"/>
            </a:solidFill>
            <a:miter lim="800000"/>
            <a:headEnd/>
            <a:tailEnd/>
          </a:ln>
        </p:spPr>
      </p:sp>
      <p:sp>
        <p:nvSpPr>
          <p:cNvPr id="67587" name="Notes Placeholder 2"/>
          <p:cNvSpPr>
            <a:spLocks noGrp="1"/>
          </p:cNvSpPr>
          <p:nvPr>
            <p:ph type="body" idx="1"/>
          </p:nvPr>
        </p:nvSpPr>
        <p:spPr bwMode="auto">
          <a:xfrm>
            <a:off x="600075" y="4415791"/>
            <a:ext cx="5638801" cy="4441614"/>
          </a:xfrm>
          <a:noFill/>
        </p:spPr>
        <p:txBody>
          <a:bodyPr wrap="square" numCol="1" anchor="t" anchorCtr="0" compatLnSpc="1">
            <a:prstTxWarp prst="textNoShape">
              <a:avLst/>
            </a:prstTxWarp>
          </a:bodyPr>
          <a:lstStyle/>
          <a:p>
            <a:pPr eaLnBrk="1" hangingPunct="1">
              <a:spcBef>
                <a:spcPct val="0"/>
              </a:spcBef>
            </a:pPr>
            <a:r>
              <a:rPr lang="en-US" sz="800" dirty="0" smtClean="0"/>
              <a:t>The Small Business Switch portfolio is comprised of 3 product series:  Unmanaged, Smart and Managed Switches.</a:t>
            </a:r>
          </a:p>
          <a:p>
            <a:pPr eaLnBrk="1" hangingPunct="1">
              <a:spcBef>
                <a:spcPct val="0"/>
              </a:spcBef>
            </a:pPr>
            <a:endParaRPr lang="en-US" sz="800" dirty="0" smtClean="0"/>
          </a:p>
          <a:p>
            <a:pPr eaLnBrk="1" hangingPunct="1">
              <a:spcBef>
                <a:spcPct val="0"/>
              </a:spcBef>
            </a:pPr>
            <a:r>
              <a:rPr lang="en-US" sz="800" dirty="0" smtClean="0"/>
              <a:t>Unmanaged switches are designed for the do it yourself small business. The products work right of the box and require no management.  They are available in 5 to 24 port fast and gigabit Ethernet configurations, and the new SD208P offers Power over Ethernet or PoE in an unmanaged switch. These switches are available in both desktop and rack mount sizes.  The series offers basic connectivity without advanced features such as VLANS, QoS or port security.</a:t>
            </a:r>
          </a:p>
          <a:p>
            <a:pPr eaLnBrk="1" hangingPunct="1">
              <a:spcBef>
                <a:spcPct val="0"/>
              </a:spcBef>
            </a:pPr>
            <a:endParaRPr lang="en-US" sz="800" dirty="0" smtClean="0"/>
          </a:p>
          <a:p>
            <a:pPr eaLnBrk="1" hangingPunct="1">
              <a:spcBef>
                <a:spcPct val="0"/>
              </a:spcBef>
            </a:pPr>
            <a:r>
              <a:rPr lang="en-US" sz="800" dirty="0" smtClean="0"/>
              <a:t>Smart switches are for small businesses that want key switch features such as QoS and security, but want a simple to manage product.  These switches come in 5 to 48 port Fast and Gigabit Ethernet configurations both with and without PoE.</a:t>
            </a:r>
          </a:p>
          <a:p>
            <a:pPr eaLnBrk="1" hangingPunct="1">
              <a:spcBef>
                <a:spcPct val="0"/>
              </a:spcBef>
            </a:pPr>
            <a:endParaRPr lang="en-US" sz="800" dirty="0" smtClean="0"/>
          </a:p>
          <a:p>
            <a:pPr eaLnBrk="1" hangingPunct="1">
              <a:spcBef>
                <a:spcPct val="0"/>
              </a:spcBef>
            </a:pPr>
            <a:r>
              <a:rPr lang="en-US" sz="800" dirty="0" smtClean="0"/>
              <a:t>Lastly, the small business series includes managed switches.  These switches are full featured and offer advanced features such QoS, security, and stacking. These switches are available 8 to 48 port Fast and Gigabit configurations both with and without PoE.</a:t>
            </a:r>
          </a:p>
          <a:p>
            <a:pPr eaLnBrk="1" hangingPunct="1">
              <a:spcBef>
                <a:spcPct val="0"/>
              </a:spcBef>
            </a:pPr>
            <a:endParaRPr lang="en-US" sz="800" dirty="0" smtClean="0"/>
          </a:p>
          <a:p>
            <a:pPr eaLnBrk="1" hangingPunct="1">
              <a:spcBef>
                <a:spcPct val="0"/>
              </a:spcBef>
            </a:pPr>
            <a:endParaRPr lang="en-US" sz="800" dirty="0" smtClean="0"/>
          </a:p>
        </p:txBody>
      </p:sp>
      <p:sp>
        <p:nvSpPr>
          <p:cNvPr id="67588" name="Slide Number Placeholder 3"/>
          <p:cNvSpPr txBox="1">
            <a:spLocks noGrp="1"/>
          </p:cNvSpPr>
          <p:nvPr/>
        </p:nvSpPr>
        <p:spPr bwMode="auto">
          <a:xfrm>
            <a:off x="6367464" y="8941330"/>
            <a:ext cx="388937" cy="217885"/>
          </a:xfrm>
          <a:prstGeom prst="rect">
            <a:avLst/>
          </a:prstGeom>
          <a:noFill/>
          <a:ln w="9525">
            <a:noFill/>
            <a:miter lim="800000"/>
            <a:headEnd/>
            <a:tailEnd/>
          </a:ln>
        </p:spPr>
        <p:txBody>
          <a:bodyPr lIns="92857" tIns="46430" rIns="92857" bIns="46430" anchor="ctr">
            <a:spAutoFit/>
          </a:bodyPr>
          <a:lstStyle/>
          <a:p>
            <a:pPr algn="r" eaLnBrk="1" fontAlgn="auto" hangingPunct="1">
              <a:lnSpc>
                <a:spcPct val="100000"/>
              </a:lnSpc>
              <a:spcBef>
                <a:spcPts val="0"/>
              </a:spcBef>
              <a:spcAft>
                <a:spcPts val="0"/>
              </a:spcAft>
            </a:pPr>
            <a:fld id="{495876C0-3551-4BAB-84CE-E5807BEC7200}" type="slidenum">
              <a:rPr lang="en-US" sz="800">
                <a:solidFill>
                  <a:srgbClr val="8E8E95"/>
                </a:solidFill>
                <a:latin typeface="Calibri" pitchFamily="34" charset="0"/>
              </a:rPr>
              <a:pPr algn="r" eaLnBrk="1" fontAlgn="auto" hangingPunct="1">
                <a:lnSpc>
                  <a:spcPct val="100000"/>
                </a:lnSpc>
                <a:spcBef>
                  <a:spcPts val="0"/>
                </a:spcBef>
                <a:spcAft>
                  <a:spcPts val="0"/>
                </a:spcAft>
              </a:pPr>
              <a:t>18</a:t>
            </a:fld>
            <a:endParaRPr lang="en-US" sz="800" dirty="0">
              <a:solidFill>
                <a:srgbClr val="8E8E95"/>
              </a:solidFill>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xfrm>
            <a:off x="795338" y="244475"/>
            <a:ext cx="5321300" cy="3992563"/>
          </a:xfrm>
          <a:noFill/>
          <a:ln>
            <a:solidFill>
              <a:srgbClr val="000000"/>
            </a:solidFill>
            <a:miter lim="800000"/>
            <a:headEnd/>
            <a:tailEnd/>
          </a:ln>
        </p:spPr>
      </p:sp>
      <p:sp>
        <p:nvSpPr>
          <p:cNvPr id="67587" name="Notes Placeholder 2"/>
          <p:cNvSpPr>
            <a:spLocks noGrp="1"/>
          </p:cNvSpPr>
          <p:nvPr>
            <p:ph type="body" idx="1"/>
          </p:nvPr>
        </p:nvSpPr>
        <p:spPr bwMode="auto">
          <a:xfrm>
            <a:off x="600075" y="4415791"/>
            <a:ext cx="5638801" cy="4441614"/>
          </a:xfrm>
          <a:noFill/>
        </p:spPr>
        <p:txBody>
          <a:bodyPr wrap="square" numCol="1" anchor="t" anchorCtr="0" compatLnSpc="1">
            <a:prstTxWarp prst="textNoShape">
              <a:avLst/>
            </a:prstTxWarp>
          </a:bodyPr>
          <a:lstStyle/>
          <a:p>
            <a:pPr eaLnBrk="1" hangingPunct="1">
              <a:spcBef>
                <a:spcPct val="0"/>
              </a:spcBef>
            </a:pPr>
            <a:endParaRPr lang="en-US" sz="800" dirty="0" smtClean="0"/>
          </a:p>
          <a:p>
            <a:pPr eaLnBrk="1" hangingPunct="1">
              <a:spcBef>
                <a:spcPct val="0"/>
              </a:spcBef>
            </a:pPr>
            <a:endParaRPr lang="en-US" sz="800" dirty="0" smtClean="0"/>
          </a:p>
        </p:txBody>
      </p:sp>
      <p:sp>
        <p:nvSpPr>
          <p:cNvPr id="67588" name="Slide Number Placeholder 3"/>
          <p:cNvSpPr txBox="1">
            <a:spLocks noGrp="1"/>
          </p:cNvSpPr>
          <p:nvPr/>
        </p:nvSpPr>
        <p:spPr bwMode="auto">
          <a:xfrm>
            <a:off x="6367464" y="8941330"/>
            <a:ext cx="388937" cy="217885"/>
          </a:xfrm>
          <a:prstGeom prst="rect">
            <a:avLst/>
          </a:prstGeom>
          <a:noFill/>
          <a:ln w="9525">
            <a:noFill/>
            <a:miter lim="800000"/>
            <a:headEnd/>
            <a:tailEnd/>
          </a:ln>
        </p:spPr>
        <p:txBody>
          <a:bodyPr lIns="92857" tIns="46430" rIns="92857" bIns="46430" anchor="ctr">
            <a:spAutoFit/>
          </a:bodyPr>
          <a:lstStyle/>
          <a:p>
            <a:pPr algn="r" eaLnBrk="1" fontAlgn="auto" hangingPunct="1">
              <a:lnSpc>
                <a:spcPct val="100000"/>
              </a:lnSpc>
              <a:spcBef>
                <a:spcPts val="0"/>
              </a:spcBef>
              <a:spcAft>
                <a:spcPts val="0"/>
              </a:spcAft>
            </a:pPr>
            <a:fld id="{495876C0-3551-4BAB-84CE-E5807BEC7200}" type="slidenum">
              <a:rPr lang="en-US" sz="800">
                <a:solidFill>
                  <a:srgbClr val="8E8E95"/>
                </a:solidFill>
                <a:latin typeface="Calibri" pitchFamily="34" charset="0"/>
              </a:rPr>
              <a:pPr algn="r" eaLnBrk="1" fontAlgn="auto" hangingPunct="1">
                <a:lnSpc>
                  <a:spcPct val="100000"/>
                </a:lnSpc>
                <a:spcBef>
                  <a:spcPts val="0"/>
                </a:spcBef>
                <a:spcAft>
                  <a:spcPts val="0"/>
                </a:spcAft>
              </a:pPr>
              <a:t>19</a:t>
            </a:fld>
            <a:endParaRPr lang="en-US" sz="800" dirty="0">
              <a:solidFill>
                <a:srgbClr val="8E8E95"/>
              </a:solidFill>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F2FA4D9-E7D2-4DAD-B949-D2EF526ACE38}" type="slidenum">
              <a:rPr lang="en-US" smtClean="0"/>
              <a:pPr/>
              <a:t>20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F2FA4D9-E7D2-4DAD-B949-D2EF526ACE38}" type="slidenum">
              <a:rPr lang="en-US" smtClean="0"/>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Animation – </a:t>
            </a:r>
            <a:r>
              <a:rPr lang="en-US" b="0" dirty="0" smtClean="0"/>
              <a:t>Price</a:t>
            </a:r>
            <a:r>
              <a:rPr lang="en-US" b="0" baseline="0" dirty="0" smtClean="0"/>
              <a:t> 24 GE</a:t>
            </a:r>
            <a:endParaRPr lang="en-US" b="1" dirty="0"/>
          </a:p>
        </p:txBody>
      </p:sp>
      <p:sp>
        <p:nvSpPr>
          <p:cNvPr id="4" name="Footer Placeholder 3"/>
          <p:cNvSpPr>
            <a:spLocks noGrp="1"/>
          </p:cNvSpPr>
          <p:nvPr>
            <p:ph type="ftr" sz="quarter" idx="10"/>
          </p:nvPr>
        </p:nvSpPr>
        <p:spPr/>
        <p:txBody>
          <a:bodyPr/>
          <a:lstStyle/>
          <a:p>
            <a:r>
              <a:rPr lang="en-US" dirty="0" smtClean="0"/>
              <a:t>© 2009, Cisco Systems, Inc. All rights reserved.</a:t>
            </a:r>
          </a:p>
          <a:p>
            <a:r>
              <a:rPr lang="en-US" dirty="0" smtClean="0"/>
              <a:t>Presentation_ID.scr</a:t>
            </a:r>
            <a:endParaRPr lang="en-US" dirty="0"/>
          </a:p>
        </p:txBody>
      </p:sp>
      <p:sp>
        <p:nvSpPr>
          <p:cNvPr id="5" name="Slide Number Placeholder 4"/>
          <p:cNvSpPr>
            <a:spLocks noGrp="1"/>
          </p:cNvSpPr>
          <p:nvPr>
            <p:ph type="sldNum" sz="quarter" idx="11"/>
          </p:nvPr>
        </p:nvSpPr>
        <p:spPr/>
        <p:txBody>
          <a:bodyPr/>
          <a:lstStyle/>
          <a:p>
            <a:fld id="{567B6F56-350B-4E5B-A84B-F03C933C9AF6}" type="slidenum">
              <a:rPr lang="en-US" smtClean="0"/>
              <a:pPr/>
              <a:t>22</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614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3C4C1B-74AA-4730-AFB7-47833D6B0CD3}" type="slidenum">
              <a:rPr lang="en-US" smtClean="0"/>
              <a:pPr fontAlgn="base">
                <a:spcBef>
                  <a:spcPct val="0"/>
                </a:spcBef>
                <a:spcAft>
                  <a:spcPct val="0"/>
                </a:spcAft>
                <a:defRPr/>
              </a:pPr>
              <a:t>23</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1AC144A-8C10-41D2-B3BE-6B895755A4FC}" type="slidenum">
              <a:rPr lang="en-US" smtClean="0"/>
              <a:pPr/>
              <a:t>25</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62CD0F-726A-4F97-9549-47184B3AE858}" type="slidenum">
              <a:rPr lang="en-US" smtClean="0"/>
              <a:pPr/>
              <a:t>26</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765728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bwMode="auto">
          <a:noFill/>
          <a:ln>
            <a:miter lim="800000"/>
            <a:headEnd/>
            <a:tailEnd/>
          </a:ln>
          <a:extLst>
            <a:ext uri="{909E8E84-426E-40dd-AFC4-6F175D3DCCD1}">
              <a14:hiddenFill xmlns:a14="http://schemas.microsoft.com/office/drawing/2010/main">
                <a:solidFill>
                  <a:srgbClr val="FFFFFF"/>
                </a:solidFill>
              </a14:hiddenFill>
            </a:ext>
          </a:extLst>
        </p:spPr>
      </p:sp>
      <p:sp>
        <p:nvSpPr>
          <p:cNvPr id="880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sz="1200"/>
              <a:t>Our agenda is the first session is to cover:</a:t>
            </a:r>
          </a:p>
          <a:p>
            <a:pPr>
              <a:buFont typeface="Arial" pitchFamily="34" charset="0"/>
              <a:buChar char="•"/>
            </a:pPr>
            <a:r>
              <a:rPr sz="1200"/>
              <a:t>What the Cisco Small Business portfolio offers</a:t>
            </a:r>
          </a:p>
          <a:p>
            <a:pPr>
              <a:buFont typeface="Arial" pitchFamily="34" charset="0"/>
              <a:buChar char="•"/>
            </a:pPr>
            <a:r>
              <a:rPr sz="1200"/>
              <a:t>Why the Cisco solution is unique and an improvement over the status quo or competitive solutions</a:t>
            </a:r>
          </a:p>
          <a:p>
            <a:pPr>
              <a:buFont typeface="Arial" pitchFamily="34" charset="0"/>
              <a:buChar char="•"/>
            </a:pPr>
            <a:r>
              <a:rPr sz="1200"/>
              <a:t>The business benefits of the Cisco Small Business solution to customers</a:t>
            </a:r>
          </a:p>
          <a:p>
            <a:pPr>
              <a:buFont typeface="Arial" pitchFamily="34" charset="0"/>
              <a:buChar char="•"/>
            </a:pPr>
            <a:r>
              <a:rPr sz="1200"/>
              <a:t>We</a:t>
            </a:r>
            <a:r>
              <a:rPr altLang="en-US" sz="1200"/>
              <a:t>’</a:t>
            </a:r>
            <a:r>
              <a:rPr altLang="ja-JP" sz="1200"/>
              <a:t>ll also have some demos to illustrate how Cisco</a:t>
            </a:r>
            <a:r>
              <a:rPr altLang="en-US" sz="1200"/>
              <a:t>’</a:t>
            </a:r>
            <a:r>
              <a:rPr altLang="ja-JP" sz="1200"/>
              <a:t>s solutions help assist SMEs in the day to day operation of their affairs.</a:t>
            </a:r>
          </a:p>
          <a:p>
            <a:endParaRPr/>
          </a:p>
        </p:txBody>
      </p:sp>
      <p:sp>
        <p:nvSpPr>
          <p:cNvPr id="88067" name="Slide Number Placeholder 3"/>
          <p:cNvSpPr>
            <a:spLocks noGrp="1"/>
          </p:cNvSpPr>
          <p:nvPr>
            <p:ph type="sldNum" sz="quarter" idx="4294967295"/>
          </p:nvPr>
        </p:nvSpPr>
        <p:spPr bwMode="auto">
          <a:xfrm>
            <a:off x="3884613" y="8829675"/>
            <a:ext cx="2971800"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fld id="{028A5400-1F16-445D-BDB1-F2498F4836EA}"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2FA4D9-E7D2-4DAD-B949-D2EF526ACE38}" type="slidenum">
              <a:rPr lang="en-US" smtClean="0"/>
              <a:pPr/>
              <a:t>3</a:t>
            </a:fld>
            <a:endParaRPr lang="en-US"/>
          </a:p>
        </p:txBody>
      </p:sp>
    </p:spTree>
    <p:extLst>
      <p:ext uri="{BB962C8B-B14F-4D97-AF65-F5344CB8AC3E}">
        <p14:creationId xmlns:p14="http://schemas.microsoft.com/office/powerpoint/2010/main" val="9683207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purchasing network equipment or giving advice to others on what they should buy, always lead with a question to make sure you understand what the customer really needs. Only when you understand the requirements can you suggest the right solution.</a:t>
            </a:r>
          </a:p>
        </p:txBody>
      </p:sp>
      <p:sp>
        <p:nvSpPr>
          <p:cNvPr id="4" name="Slide Number Placeholder 3"/>
          <p:cNvSpPr>
            <a:spLocks noGrp="1"/>
          </p:cNvSpPr>
          <p:nvPr>
            <p:ph type="sldNum" sz="quarter" idx="10"/>
          </p:nvPr>
        </p:nvSpPr>
        <p:spPr/>
        <p:txBody>
          <a:bodyPr/>
          <a:lstStyle/>
          <a:p>
            <a:fld id="{1F2FA4D9-E7D2-4DAD-B949-D2EF526ACE38}" type="slidenum">
              <a:rPr lang="en-US" smtClean="0"/>
              <a:pPr/>
              <a:t>4</a:t>
            </a:fld>
            <a:endParaRPr lang="en-US"/>
          </a:p>
        </p:txBody>
      </p:sp>
    </p:spTree>
    <p:extLst>
      <p:ext uri="{BB962C8B-B14F-4D97-AF65-F5344CB8AC3E}">
        <p14:creationId xmlns:p14="http://schemas.microsoft.com/office/powerpoint/2010/main" val="2806168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 sure</a:t>
            </a:r>
            <a:r>
              <a:rPr lang="en-US" baseline="0" dirty="0" smtClean="0"/>
              <a:t> you position the right switch for the network. Think of a car – only the right engine for the right car is going to enable you to win, and in many cases a massive, fully featured switch is not the right switch engine for the job.  Similarly, </a:t>
            </a:r>
            <a:r>
              <a:rPr lang="en-US" dirty="0" smtClean="0"/>
              <a:t>we don’t recommend hubs for a growing organization, primarily because they make much less efficient use of resources than switches do – they will essentially </a:t>
            </a:r>
            <a:r>
              <a:rPr lang="en-US" dirty="0" err="1" smtClean="0"/>
              <a:t>underpower</a:t>
            </a:r>
            <a:r>
              <a:rPr lang="en-US" dirty="0" smtClean="0"/>
              <a:t> your engine. </a:t>
            </a:r>
          </a:p>
          <a:p>
            <a:endParaRPr lang="en-US" dirty="0"/>
          </a:p>
        </p:txBody>
      </p:sp>
      <p:sp>
        <p:nvSpPr>
          <p:cNvPr id="4" name="Slide Number Placeholder 3"/>
          <p:cNvSpPr>
            <a:spLocks noGrp="1"/>
          </p:cNvSpPr>
          <p:nvPr>
            <p:ph type="sldNum" sz="quarter" idx="10"/>
          </p:nvPr>
        </p:nvSpPr>
        <p:spPr/>
        <p:txBody>
          <a:bodyPr/>
          <a:lstStyle/>
          <a:p>
            <a:fld id="{1F2FA4D9-E7D2-4DAD-B949-D2EF526ACE38}" type="slidenum">
              <a:rPr lang="en-US" smtClean="0"/>
              <a:pPr/>
              <a:t>5</a:t>
            </a:fld>
            <a:endParaRPr lang="en-US"/>
          </a:p>
        </p:txBody>
      </p:sp>
    </p:spTree>
    <p:extLst>
      <p:ext uri="{BB962C8B-B14F-4D97-AF65-F5344CB8AC3E}">
        <p14:creationId xmlns:p14="http://schemas.microsoft.com/office/powerpoint/2010/main" val="3179523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xfrm>
            <a:off x="796925" y="244475"/>
            <a:ext cx="5319713" cy="3990975"/>
          </a:xfrm>
          <a:ln/>
        </p:spPr>
      </p:sp>
      <p:sp>
        <p:nvSpPr>
          <p:cNvPr id="24579" name="Notes Placeholder 2"/>
          <p:cNvSpPr>
            <a:spLocks noGrp="1"/>
          </p:cNvSpPr>
          <p:nvPr>
            <p:ph type="body" idx="1"/>
          </p:nvPr>
        </p:nvSpPr>
        <p:spPr>
          <a:noFill/>
          <a:ln/>
        </p:spPr>
        <p:txBody>
          <a:bodyPr/>
          <a:lstStyle/>
          <a:p>
            <a:r>
              <a:rPr lang="en-US" sz="1100" dirty="0" smtClean="0"/>
              <a:t>Here are 3-4 questions to ask – what’s on the network, who will set it </a:t>
            </a:r>
            <a:r>
              <a:rPr lang="en-US" sz="1100" dirty="0" err="1" smtClean="0"/>
              <a:t>upt</a:t>
            </a:r>
            <a:r>
              <a:rPr lang="en-US" sz="1100" dirty="0" smtClean="0"/>
              <a:t> and manage it, and what’s your budget?</a:t>
            </a:r>
          </a:p>
          <a:p>
            <a:r>
              <a:rPr lang="en-US" sz="1100" dirty="0" smtClean="0"/>
              <a:t>Look up to 3 years down the road. Will your network increase significantly in size? Will you be adding devices to your network? A quick look at the future can also help you decide what type of switch to buy.</a:t>
            </a:r>
          </a:p>
          <a:p>
            <a:endParaRPr lang="en-US" sz="1100" dirty="0"/>
          </a:p>
        </p:txBody>
      </p:sp>
      <p:sp>
        <p:nvSpPr>
          <p:cNvPr id="24580" name="Slide Number Placeholder 3"/>
          <p:cNvSpPr>
            <a:spLocks noGrp="1"/>
          </p:cNvSpPr>
          <p:nvPr>
            <p:ph type="sldNum" sz="quarter" idx="5"/>
          </p:nvPr>
        </p:nvSpPr>
        <p:spPr>
          <a:xfrm>
            <a:off x="3884852" y="8829989"/>
            <a:ext cx="2971593" cy="464820"/>
          </a:xfrm>
          <a:prstGeom prst="rect">
            <a:avLst/>
          </a:prstGeom>
          <a:noFill/>
        </p:spPr>
        <p:txBody>
          <a:bodyPr/>
          <a:lstStyle/>
          <a:p>
            <a:fld id="{02C56C92-1BD3-414E-92B7-7CB333DC2988}" type="slidenum">
              <a:rPr lang="en-US"/>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Company Size?</a:t>
            </a:r>
            <a:br>
              <a:rPr lang="en-US" dirty="0" smtClean="0"/>
            </a:br>
            <a:r>
              <a:rPr lang="en-US" dirty="0" smtClean="0"/>
              <a:t>(a forwarding company, 100 people, 5 work on the network, 95 are driving or loading trucks)</a:t>
            </a:r>
            <a:br>
              <a:rPr lang="en-US" dirty="0" smtClean="0"/>
            </a:br>
            <a:r>
              <a:rPr lang="en-US" dirty="0" smtClean="0"/>
              <a:t>=&gt; ask for how man “seats” or Computer users</a:t>
            </a:r>
          </a:p>
          <a:p>
            <a:r>
              <a:rPr lang="en-US" dirty="0" smtClean="0"/>
              <a:t>Need for real time traffic?</a:t>
            </a:r>
            <a:br>
              <a:rPr lang="en-US" dirty="0" smtClean="0"/>
            </a:br>
            <a:r>
              <a:rPr lang="en-US" dirty="0" smtClean="0"/>
              <a:t>(most customers just don’t understand what real time traffic means and what it might be good for….)</a:t>
            </a:r>
            <a:br>
              <a:rPr lang="en-US" dirty="0" smtClean="0"/>
            </a:br>
            <a:r>
              <a:rPr lang="en-US" dirty="0" smtClean="0"/>
              <a:t>=&gt; plans to leverage the network for Voice / UC or video?</a:t>
            </a:r>
          </a:p>
          <a:p>
            <a:r>
              <a:rPr lang="en-US" dirty="0" smtClean="0"/>
              <a:t>Separate traffic / guest VLAN</a:t>
            </a:r>
            <a:br>
              <a:rPr lang="en-US" dirty="0" smtClean="0"/>
            </a:br>
            <a:r>
              <a:rPr lang="en-US" dirty="0" smtClean="0"/>
              <a:t>(too technical, questions, most customers don’t understand. Remember, most people don’t understand how more then one program reaches their home via the cable company at the same time…..)</a:t>
            </a:r>
            <a:br>
              <a:rPr lang="en-US" dirty="0" smtClean="0"/>
            </a:br>
            <a:r>
              <a:rPr lang="en-US" dirty="0" smtClean="0"/>
              <a:t>=&gt; do you want to keep traffic on a “per department” level?</a:t>
            </a:r>
            <a:br>
              <a:rPr lang="en-US" dirty="0" smtClean="0"/>
            </a:br>
            <a:r>
              <a:rPr lang="en-US" dirty="0" smtClean="0"/>
              <a:t>=&gt; do you want to give visitors access – in a way that they can go to the Internet, but not be able to see any of you internal servers or data?</a:t>
            </a:r>
          </a:p>
          <a:p>
            <a:r>
              <a:rPr lang="en-US" dirty="0" smtClean="0"/>
              <a:t>Mobility?</a:t>
            </a:r>
            <a:br>
              <a:rPr lang="en-US" dirty="0" smtClean="0"/>
            </a:br>
            <a:r>
              <a:rPr lang="en-US" dirty="0" smtClean="0"/>
              <a:t>(customers might think of mobile phones or maybe a car……)</a:t>
            </a:r>
            <a:br>
              <a:rPr lang="en-US" dirty="0" smtClean="0"/>
            </a:br>
            <a:r>
              <a:rPr lang="en-US" dirty="0" smtClean="0"/>
              <a:t>=&gt; are the areas where you need mobile access?</a:t>
            </a:r>
            <a:br>
              <a:rPr lang="en-US" dirty="0" smtClean="0"/>
            </a:br>
            <a:r>
              <a:rPr lang="en-US" dirty="0" smtClean="0"/>
              <a:t>(e.g. storage facilities)</a:t>
            </a:r>
            <a:br>
              <a:rPr lang="en-US" dirty="0" smtClean="0"/>
            </a:br>
            <a:r>
              <a:rPr lang="en-US" dirty="0" smtClean="0"/>
              <a:t>=&gt; are you using mobile computers?</a:t>
            </a:r>
            <a:br>
              <a:rPr lang="en-US" dirty="0" smtClean="0"/>
            </a:br>
            <a:r>
              <a:rPr lang="en-US" dirty="0" smtClean="0"/>
              <a:t>(note, this might be an opportunity to talk about VPN as well)</a:t>
            </a:r>
          </a:p>
          <a:p>
            <a:r>
              <a:rPr lang="en-US" dirty="0" smtClean="0"/>
              <a:t>You need CLI, SNMP?</a:t>
            </a:r>
            <a:br>
              <a:rPr lang="en-US" dirty="0" smtClean="0"/>
            </a:br>
            <a:r>
              <a:rPr lang="en-US" dirty="0" smtClean="0"/>
              <a:t>(that’s Klingon to most customers…..)</a:t>
            </a:r>
            <a:br>
              <a:rPr lang="en-US" dirty="0" smtClean="0"/>
            </a:br>
            <a:r>
              <a:rPr lang="en-US" dirty="0" smtClean="0"/>
              <a:t>=&gt; who looks after your network?</a:t>
            </a:r>
            <a:br>
              <a:rPr lang="en-US" dirty="0" smtClean="0"/>
            </a:br>
            <a:r>
              <a:rPr lang="en-US" dirty="0" smtClean="0"/>
              <a:t>(once you find out who, you can talk about what is available in the “right” way)</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F2FA4D9-E7D2-4DAD-B949-D2EF526ACE38}" type="slidenum">
              <a:rPr lang="en-US" smtClean="0"/>
              <a:pPr/>
              <a:t>9</a:t>
            </a:fld>
            <a:endParaRPr lang="en-US"/>
          </a:p>
        </p:txBody>
      </p:sp>
    </p:spTree>
    <p:extLst>
      <p:ext uri="{BB962C8B-B14F-4D97-AF65-F5344CB8AC3E}">
        <p14:creationId xmlns:p14="http://schemas.microsoft.com/office/powerpoint/2010/main" val="10664608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basically two types of switch designs: “form factor” switches and modular switches. Which you choose largely depends on the size of your network.</a:t>
            </a:r>
          </a:p>
          <a:p>
            <a:endParaRPr lang="en-US" dirty="0" smtClean="0"/>
          </a:p>
          <a:p>
            <a:r>
              <a:rPr lang="en-US" dirty="0" smtClean="0"/>
              <a:t>A form factor switch is generally an enclosed chassis with fairly limited upgrade capability, ranging anywhere from a few ports up to 48 ports. Form factor switches are excellent choices for small workgroups of up to 48 devices—including PCs, printers, Internet connections, and so on.</a:t>
            </a:r>
          </a:p>
          <a:p>
            <a:endParaRPr lang="en-US" dirty="0" smtClean="0"/>
          </a:p>
          <a:p>
            <a:r>
              <a:rPr lang="en-US" dirty="0" smtClean="0"/>
              <a:t>A modular switch, on the other hand, is an excellent choice for larger workgroups that require more flexibility in their port configurations. A modular switch allows a “mix-and-match” approach to determining port configuration since it’s essentially an empty chassis with slots for adapters.</a:t>
            </a:r>
            <a:endParaRPr lang="en-US" dirty="0"/>
          </a:p>
        </p:txBody>
      </p:sp>
      <p:sp>
        <p:nvSpPr>
          <p:cNvPr id="4" name="Slide Number Placeholder 3"/>
          <p:cNvSpPr>
            <a:spLocks noGrp="1"/>
          </p:cNvSpPr>
          <p:nvPr>
            <p:ph type="sldNum" sz="quarter" idx="10"/>
          </p:nvPr>
        </p:nvSpPr>
        <p:spPr/>
        <p:txBody>
          <a:bodyPr/>
          <a:lstStyle/>
          <a:p>
            <a:fld id="{1F2FA4D9-E7D2-4DAD-B949-D2EF526ACE38}" type="slidenum">
              <a:rPr lang="en-US" smtClean="0"/>
              <a:pPr/>
              <a:t>10</a:t>
            </a:fld>
            <a:endParaRPr lang="en-US"/>
          </a:p>
        </p:txBody>
      </p:sp>
    </p:spTree>
    <p:extLst>
      <p:ext uri="{BB962C8B-B14F-4D97-AF65-F5344CB8AC3E}">
        <p14:creationId xmlns:p14="http://schemas.microsoft.com/office/powerpoint/2010/main" val="33099781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96925" y="244475"/>
            <a:ext cx="5319713" cy="3990975"/>
          </a:xfrm>
        </p:spPr>
      </p:sp>
      <p:sp>
        <p:nvSpPr>
          <p:cNvPr id="3" name="Notes Placeholder 2"/>
          <p:cNvSpPr>
            <a:spLocks noGrp="1"/>
          </p:cNvSpPr>
          <p:nvPr>
            <p:ph type="body" idx="1"/>
          </p:nvPr>
        </p:nvSpPr>
        <p:spPr/>
        <p:txBody>
          <a:bodyPr>
            <a:normAutofit/>
          </a:bodyPr>
          <a:lstStyle/>
          <a:p>
            <a:pPr lvl="1" eaLnBrk="1" hangingPunct="1">
              <a:lnSpc>
                <a:spcPct val="65000"/>
              </a:lnSpc>
            </a:pPr>
            <a:r>
              <a:rPr lang="en-US" sz="900" dirty="0" smtClean="0">
                <a:ea typeface="ＭＳ Ｐゴシック" pitchFamily="-108" charset="-128"/>
              </a:rPr>
              <a:t>Products that clearly are designed / tested to work together.</a:t>
            </a:r>
          </a:p>
          <a:p>
            <a:pPr lvl="1" eaLnBrk="1" hangingPunct="1">
              <a:lnSpc>
                <a:spcPct val="65000"/>
              </a:lnSpc>
            </a:pPr>
            <a:r>
              <a:rPr lang="en-US" sz="900" dirty="0" smtClean="0">
                <a:ea typeface="ＭＳ Ｐゴシック" pitchFamily="-108" charset="-128"/>
              </a:rPr>
              <a:t>Small subset of products compared to other categories </a:t>
            </a:r>
          </a:p>
          <a:p>
            <a:pPr lvl="1" eaLnBrk="1" hangingPunct="1">
              <a:lnSpc>
                <a:spcPct val="65000"/>
              </a:lnSpc>
            </a:pPr>
            <a:r>
              <a:rPr lang="en-US" sz="900" dirty="0" smtClean="0">
                <a:ea typeface="ＭＳ Ｐゴシック" pitchFamily="-108" charset="-128"/>
              </a:rPr>
              <a:t>Contractors Versions..  Designed for the VAR/SP, not the end user.. </a:t>
            </a:r>
          </a:p>
          <a:p>
            <a:pPr lvl="1" eaLnBrk="1" hangingPunct="1">
              <a:lnSpc>
                <a:spcPct val="65000"/>
              </a:lnSpc>
            </a:pPr>
            <a:r>
              <a:rPr lang="en-US" sz="900" dirty="0" smtClean="0">
                <a:ea typeface="ＭＳ Ｐゴシック" pitchFamily="-108" charset="-128"/>
              </a:rPr>
              <a:t>Managed through common tools</a:t>
            </a:r>
          </a:p>
          <a:p>
            <a:pPr lvl="1" eaLnBrk="1" hangingPunct="1">
              <a:lnSpc>
                <a:spcPct val="65000"/>
              </a:lnSpc>
            </a:pPr>
            <a:r>
              <a:rPr lang="en-US" sz="900" dirty="0" smtClean="0">
                <a:ea typeface="ＭＳ Ｐゴシック" pitchFamily="-108" charset="-128"/>
              </a:rPr>
              <a:t>Service contracts designed with partner in mind</a:t>
            </a:r>
          </a:p>
          <a:p>
            <a:pPr lvl="1" eaLnBrk="1" hangingPunct="1">
              <a:lnSpc>
                <a:spcPct val="65000"/>
              </a:lnSpc>
            </a:pPr>
            <a:r>
              <a:rPr lang="en-US" sz="900" dirty="0" smtClean="0">
                <a:ea typeface="ＭＳ Ｐゴシック" pitchFamily="-108" charset="-128"/>
              </a:rPr>
              <a:t>Lifecycle Management – basic software enhancements and EOS notification</a:t>
            </a:r>
          </a:p>
          <a:p>
            <a:pPr eaLnBrk="1" hangingPunct="1">
              <a:lnSpc>
                <a:spcPct val="50000"/>
              </a:lnSpc>
            </a:pPr>
            <a:endParaRPr lang="en-US" sz="900" dirty="0" smtClean="0">
              <a:ea typeface="ＭＳ Ｐゴシック" pitchFamily="-108" charset="-128"/>
            </a:endParaRPr>
          </a:p>
          <a:p>
            <a:pPr eaLnBrk="1" hangingPunct="1">
              <a:lnSpc>
                <a:spcPct val="80000"/>
              </a:lnSpc>
            </a:pPr>
            <a:r>
              <a:rPr lang="en-US" sz="900" dirty="0" smtClean="0">
                <a:solidFill>
                  <a:srgbClr val="595959"/>
                </a:solidFill>
                <a:latin typeface="Arial Narrow" pitchFamily="34" charset="0"/>
                <a:ea typeface="ＭＳ Ｐゴシック" pitchFamily="-108" charset="-128"/>
              </a:rPr>
              <a:t>Seamless, Targeted Solutions…for Partners</a:t>
            </a:r>
          </a:p>
          <a:p>
            <a:pPr eaLnBrk="1" hangingPunct="1">
              <a:lnSpc>
                <a:spcPct val="80000"/>
              </a:lnSpc>
            </a:pPr>
            <a:r>
              <a:rPr lang="en-US" sz="900" dirty="0" smtClean="0">
                <a:solidFill>
                  <a:srgbClr val="595959"/>
                </a:solidFill>
                <a:latin typeface="Arial Narrow" pitchFamily="34" charset="0"/>
                <a:ea typeface="ＭＳ Ｐゴシック" pitchFamily="-108" charset="-128"/>
              </a:rPr>
              <a:t>Predictable, Reliable Experience</a:t>
            </a:r>
          </a:p>
          <a:p>
            <a:pPr eaLnBrk="1" hangingPunct="1">
              <a:lnSpc>
                <a:spcPct val="80000"/>
              </a:lnSpc>
            </a:pPr>
            <a:r>
              <a:rPr lang="en-US" sz="900" dirty="0" smtClean="0">
                <a:solidFill>
                  <a:srgbClr val="595959"/>
                </a:solidFill>
                <a:latin typeface="Arial Narrow" pitchFamily="34" charset="0"/>
                <a:ea typeface="ＭＳ Ｐゴシック" pitchFamily="-108" charset="-128"/>
              </a:rPr>
              <a:t>Profitable, Sustainable Business Models </a:t>
            </a:r>
          </a:p>
          <a:p>
            <a:pPr eaLnBrk="1" hangingPunct="1">
              <a:lnSpc>
                <a:spcPct val="50000"/>
              </a:lnSpc>
            </a:pPr>
            <a:endParaRPr lang="en-US" sz="900" dirty="0" smtClean="0">
              <a:ea typeface="ＭＳ Ｐゴシック" pitchFamily="-108" charset="-128"/>
            </a:endParaRPr>
          </a:p>
          <a:p>
            <a:pPr eaLnBrk="1" hangingPunct="1">
              <a:lnSpc>
                <a:spcPct val="50000"/>
              </a:lnSpc>
            </a:pPr>
            <a:endParaRPr lang="en-US" sz="900" dirty="0" smtClean="0">
              <a:ea typeface="ＭＳ Ｐゴシック" pitchFamily="-108" charset="-128"/>
            </a:endParaRPr>
          </a:p>
          <a:p>
            <a:pPr eaLnBrk="1" hangingPunct="1">
              <a:lnSpc>
                <a:spcPct val="50000"/>
              </a:lnSpc>
            </a:pPr>
            <a:r>
              <a:rPr lang="en-US" sz="900" dirty="0" smtClean="0">
                <a:ea typeface="ＭＳ Ｐゴシック" pitchFamily="-108" charset="-128"/>
              </a:rPr>
              <a:t>Cisco Small Business value prop: Sized for small, available now, affordable, it just works</a:t>
            </a:r>
          </a:p>
          <a:p>
            <a:pPr eaLnBrk="1" hangingPunct="1">
              <a:lnSpc>
                <a:spcPct val="80000"/>
              </a:lnSpc>
            </a:pPr>
            <a:r>
              <a:rPr lang="en-US" sz="900" dirty="0" smtClean="0">
                <a:ea typeface="ＭＳ Ｐゴシック" pitchFamily="-108" charset="-128"/>
              </a:rPr>
              <a:t>Cisco SB Pro value prop: </a:t>
            </a:r>
            <a:r>
              <a:rPr lang="en-US" sz="900" dirty="0" smtClean="0">
                <a:solidFill>
                  <a:srgbClr val="595959"/>
                </a:solidFill>
                <a:latin typeface="Arial Narrow" pitchFamily="34" charset="0"/>
                <a:ea typeface="ＭＳ Ｐゴシック" pitchFamily="-108" charset="-128"/>
              </a:rPr>
              <a:t>seamless solutions for partners, consistent experience, profitable, sustainable business </a:t>
            </a:r>
          </a:p>
          <a:p>
            <a:pPr eaLnBrk="1" hangingPunct="1">
              <a:lnSpc>
                <a:spcPct val="50000"/>
              </a:lnSpc>
            </a:pPr>
            <a:endParaRPr lang="en-US" sz="900" dirty="0" smtClean="0">
              <a:ea typeface="ＭＳ Ｐゴシック" pitchFamily="-108" charset="-128"/>
            </a:endParaRPr>
          </a:p>
          <a:p>
            <a:endParaRPr lang="en-US" dirty="0"/>
          </a:p>
        </p:txBody>
      </p:sp>
      <p:sp>
        <p:nvSpPr>
          <p:cNvPr id="4" name="Slide Number Placeholder 3"/>
          <p:cNvSpPr>
            <a:spLocks noGrp="1"/>
          </p:cNvSpPr>
          <p:nvPr>
            <p:ph type="sldNum" sz="quarter" idx="10"/>
          </p:nvPr>
        </p:nvSpPr>
        <p:spPr>
          <a:xfrm>
            <a:off x="3884852" y="8829989"/>
            <a:ext cx="2971593" cy="464820"/>
          </a:xfrm>
          <a:prstGeom prst="rect">
            <a:avLst/>
          </a:prstGeom>
        </p:spPr>
        <p:txBody>
          <a:bodyPr/>
          <a:lstStyle/>
          <a:p>
            <a:fld id="{8E87CDD5-E39B-475B-8947-D49DD1727AE1}"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8.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userDrawn="1"/>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userDrawn="1"/>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34"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35"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38"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39" name="Picture 38"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pic>
        <p:nvPicPr>
          <p:cNvPr id="32" name="Picture 31" descr="Cisco_SMB_Badge_2012.png"/>
          <p:cNvPicPr>
            <a:picLocks noChangeAspect="1"/>
          </p:cNvPicPr>
          <p:nvPr userDrawn="1"/>
        </p:nvPicPr>
        <p:blipFill>
          <a:blip r:embed="rId3" cstate="print"/>
          <a:stretch>
            <a:fillRect/>
          </a:stretch>
        </p:blipFill>
        <p:spPr>
          <a:xfrm>
            <a:off x="344867" y="311150"/>
            <a:ext cx="903224" cy="903224"/>
          </a:xfrm>
          <a:prstGeom prst="rect">
            <a:avLst/>
          </a:prstGeom>
          <a:effectLst>
            <a:outerShdw blurRad="88900" dist="25400" dir="2700000" algn="tl" rotWithShape="0">
              <a:schemeClr val="accent3">
                <a:lumMod val="25000"/>
                <a:alpha val="80000"/>
              </a:scheme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_3-Column Layout No Bottom Bar">
    <p:spTree>
      <p:nvGrpSpPr>
        <p:cNvPr id="1" name=""/>
        <p:cNvGrpSpPr/>
        <p:nvPr/>
      </p:nvGrpSpPr>
      <p:grpSpPr>
        <a:xfrm>
          <a:off x="0" y="0"/>
          <a:ext cx="0" cy="0"/>
          <a:chOff x="0" y="0"/>
          <a:chExt cx="0" cy="0"/>
        </a:xfrm>
      </p:grpSpPr>
      <p:sp>
        <p:nvSpPr>
          <p:cNvPr id="13" name="Text Placeholder 12"/>
          <p:cNvSpPr>
            <a:spLocks noGrp="1"/>
          </p:cNvSpPr>
          <p:nvPr>
            <p:ph type="body" sz="quarter" idx="14"/>
          </p:nvPr>
        </p:nvSpPr>
        <p:spPr>
          <a:xfrm>
            <a:off x="244475" y="1941689"/>
            <a:ext cx="2622550" cy="3982861"/>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2"/>
          <p:cNvSpPr>
            <a:spLocks noGrp="1"/>
          </p:cNvSpPr>
          <p:nvPr>
            <p:ph type="body" sz="quarter" idx="15"/>
          </p:nvPr>
        </p:nvSpPr>
        <p:spPr>
          <a:xfrm>
            <a:off x="3292474" y="1941688"/>
            <a:ext cx="2593975" cy="3982861"/>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941688"/>
            <a:ext cx="2633662" cy="3982861"/>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userDrawn="1"/>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userDrawn="1"/>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597295"/>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597295"/>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597295"/>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dirty="0" smtClean="0"/>
              <a:t>Click to edit Master text styles</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086225"/>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5647551"/>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48587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0287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3761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ottom Title only">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229702" y="48587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37591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xmlns:p14="http://schemas.microsoft.com/office/powerpoint/2010/mai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5613654"/>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userDrawn="1"/>
        </p:nvPicPr>
        <p:blipFill>
          <a:blip r:embed="rId2" cstate="print"/>
          <a:stretch>
            <a:fillRect/>
          </a:stretch>
        </p:blipFill>
        <p:spPr>
          <a:xfrm>
            <a:off x="4441927" y="777667"/>
            <a:ext cx="89319" cy="5287676"/>
          </a:xfrm>
          <a:prstGeom prst="rect">
            <a:avLst/>
          </a:prstGeom>
          <a:noFill/>
          <a:ln>
            <a:noFill/>
          </a:ln>
        </p:spPr>
      </p:pic>
      <p:pic>
        <p:nvPicPr>
          <p:cNvPr id="5" name="Picture 4" descr="Cisco_SMB_Badge_2012.png"/>
          <p:cNvPicPr>
            <a:picLocks noChangeAspect="1"/>
          </p:cNvPicPr>
          <p:nvPr userDrawn="1"/>
        </p:nvPicPr>
        <p:blipFill>
          <a:blip r:embed="rId3" cstate="print"/>
          <a:stretch>
            <a:fillRect/>
          </a:stretch>
        </p:blipFill>
        <p:spPr>
          <a:xfrm>
            <a:off x="344867" y="311150"/>
            <a:ext cx="903224" cy="903224"/>
          </a:xfrm>
          <a:prstGeom prst="rect">
            <a:avLst/>
          </a:prstGeom>
          <a:effectLst>
            <a:outerShdw blurRad="88900" dist="25400" dir="2700000" algn="tl" rotWithShape="0">
              <a:schemeClr val="accent3">
                <a:lumMod val="25000"/>
                <a:alpha val="80000"/>
              </a:scheme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xmlns:p14="http://schemas.microsoft.com/office/powerpoint/2010/mai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userDrawn="1"/>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userDrawn="1"/>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userDrawn="1"/>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18"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20"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
        <p:nvSpPr>
          <p:cNvPr id="15"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chemeClr val="bg1"/>
                </a:solidFill>
                <a:latin typeface="+mj-lt"/>
              </a:rPr>
              <a:t>© 2010 Cisco and/or its affiliates. All rights reserved.</a:t>
            </a:r>
            <a:endParaRPr lang="en-US" sz="600" dirty="0">
              <a:solidFill>
                <a:schemeClr val="bg1"/>
              </a:solidFill>
              <a:latin typeface="+mj-lt"/>
            </a:endParaRPr>
          </a:p>
        </p:txBody>
      </p:sp>
      <p:pic>
        <p:nvPicPr>
          <p:cNvPr id="16" name="Picture 15" descr="Cisco_SMB_Badge_2012.png"/>
          <p:cNvPicPr>
            <a:picLocks noChangeAspect="1"/>
          </p:cNvPicPr>
          <p:nvPr userDrawn="1"/>
        </p:nvPicPr>
        <p:blipFill>
          <a:blip r:embed="rId3" cstate="print"/>
          <a:stretch>
            <a:fillRect/>
          </a:stretch>
        </p:blipFill>
        <p:spPr>
          <a:xfrm>
            <a:off x="7896303" y="5587911"/>
            <a:ext cx="903224" cy="903224"/>
          </a:xfrm>
          <a:prstGeom prst="rect">
            <a:avLst/>
          </a:prstGeom>
          <a:effectLst>
            <a:outerShdw blurRad="88900" dist="25400" dir="2700000" algn="tl" rotWithShape="0">
              <a:schemeClr val="accent3">
                <a:lumMod val="25000"/>
                <a:alpha val="80000"/>
              </a:scheme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xmlns:p14="http://schemas.microsoft.com/office/powerpoint/2010/mai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userDrawn="1"/>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pic>
        <p:nvPicPr>
          <p:cNvPr id="7" name="Picture 6" descr="Cisco_SMB_Badge_2012.png"/>
          <p:cNvPicPr>
            <a:picLocks noChangeAspect="1"/>
          </p:cNvPicPr>
          <p:nvPr userDrawn="1"/>
        </p:nvPicPr>
        <p:blipFill>
          <a:blip r:embed="rId3" cstate="print"/>
          <a:stretch>
            <a:fillRect/>
          </a:stretch>
        </p:blipFill>
        <p:spPr>
          <a:xfrm>
            <a:off x="7896303" y="5587911"/>
            <a:ext cx="903224" cy="903224"/>
          </a:xfrm>
          <a:prstGeom prst="rect">
            <a:avLst/>
          </a:prstGeom>
          <a:effectLst>
            <a:outerShdw blurRad="88900" dist="25400" dir="2700000" algn="tl" rotWithShape="0">
              <a:schemeClr val="accent3">
                <a:lumMod val="25000"/>
                <a:alpha val="80000"/>
              </a:scheme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userDrawn="1"/>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
        <p:nvSpPr>
          <p:cNvPr id="9"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0"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
        <p:nvSpPr>
          <p:cNvPr id="12"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chemeClr val="bg1"/>
                </a:solidFill>
                <a:latin typeface="+mj-lt"/>
              </a:rPr>
              <a:t>© 2010 Cisco and/or its affiliates. All rights reserved.</a:t>
            </a:r>
            <a:endParaRPr lang="en-US" sz="600" dirty="0">
              <a:solidFill>
                <a:schemeClr val="bg1"/>
              </a:solidFill>
              <a:latin typeface="+mj-lt"/>
            </a:endParaRPr>
          </a:p>
        </p:txBody>
      </p:sp>
      <p:pic>
        <p:nvPicPr>
          <p:cNvPr id="13" name="Picture 12" descr="Cisco_SMB_Badge_2012.png"/>
          <p:cNvPicPr>
            <a:picLocks noChangeAspect="1"/>
          </p:cNvPicPr>
          <p:nvPr userDrawn="1"/>
        </p:nvPicPr>
        <p:blipFill>
          <a:blip r:embed="rId3" cstate="print"/>
          <a:stretch>
            <a:fillRect/>
          </a:stretch>
        </p:blipFill>
        <p:spPr>
          <a:xfrm>
            <a:off x="7896303" y="5587911"/>
            <a:ext cx="903224" cy="903224"/>
          </a:xfrm>
          <a:prstGeom prst="rect">
            <a:avLst/>
          </a:prstGeom>
          <a:effectLst>
            <a:outerShdw blurRad="88900" dist="25400" dir="2700000" algn="tl" rotWithShape="0">
              <a:schemeClr val="accent3">
                <a:lumMod val="25000"/>
                <a:alpha val="80000"/>
              </a:schemeClr>
            </a:outerShdw>
          </a:effectLst>
        </p:spPr>
      </p:pic>
    </p:spTree>
    <p:extLst>
      <p:ext uri="{BB962C8B-B14F-4D97-AF65-F5344CB8AC3E}">
        <p14:creationId xmlns:p14="http://schemas.microsoft.com/office/powerpoint/2010/main" val="10493673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solid gradient">
    <p:spTree>
      <p:nvGrpSpPr>
        <p:cNvPr id="1" name=""/>
        <p:cNvGrpSpPr/>
        <p:nvPr/>
      </p:nvGrpSpPr>
      <p:grpSpPr>
        <a:xfrm>
          <a:off x="0" y="0"/>
          <a:ext cx="0" cy="0"/>
          <a:chOff x="0" y="0"/>
          <a:chExt cx="0" cy="0"/>
        </a:xfrm>
      </p:grpSpPr>
      <p:pic>
        <p:nvPicPr>
          <p:cNvPr id="40"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41" name="Rounded Rectangle 40"/>
          <p:cNvSpPr/>
          <p:nvPr userDrawn="1"/>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userDrawn="1"/>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3" name="Rounded Rectangle 42"/>
          <p:cNvSpPr/>
          <p:nvPr userDrawn="1"/>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4" name="Rounded Rectangle 43"/>
          <p:cNvSpPr/>
          <p:nvPr userDrawn="1"/>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ounded Rectangle 44"/>
          <p:cNvSpPr/>
          <p:nvPr userDrawn="1"/>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ounded Rectangle 45"/>
          <p:cNvSpPr/>
          <p:nvPr userDrawn="1"/>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7"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sp>
        <p:nvSpPr>
          <p:cNvPr id="48"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49"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50"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
        <p:nvSpPr>
          <p:cNvPr id="51" name="Rectangle 4"/>
          <p:cNvSpPr>
            <a:spLocks noChangeArrowheads="1"/>
          </p:cNvSpPr>
          <p:nvPr userDrawn="1"/>
        </p:nvSpPr>
        <p:spPr bwMode="ltGray">
          <a:xfrm>
            <a:off x="251373" y="6586246"/>
            <a:ext cx="329192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pic>
        <p:nvPicPr>
          <p:cNvPr id="52" name="Picture 51" descr="Cisco_SMB_Badge_2012.png"/>
          <p:cNvPicPr>
            <a:picLocks noChangeAspect="1"/>
          </p:cNvPicPr>
          <p:nvPr userDrawn="1"/>
        </p:nvPicPr>
        <p:blipFill>
          <a:blip r:embed="rId3" cstate="print"/>
          <a:stretch>
            <a:fillRect/>
          </a:stretch>
        </p:blipFill>
        <p:spPr>
          <a:xfrm>
            <a:off x="344869" y="311151"/>
            <a:ext cx="903224" cy="903224"/>
          </a:xfrm>
          <a:prstGeom prst="rect">
            <a:avLst/>
          </a:prstGeom>
          <a:effectLst>
            <a:outerShdw blurRad="88900" dist="25400" dir="2700000" algn="tl" rotWithShape="0">
              <a:schemeClr val="accent3">
                <a:lumMod val="25000"/>
                <a:alpha val="80000"/>
              </a:scheme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5000" fill="hold"/>
                                        <p:tgtEl>
                                          <p:spTgt spid="45"/>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5000" fill="hold"/>
                                        <p:tgtEl>
                                          <p:spTgt spid="44"/>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5000" fill="hold"/>
                                        <p:tgtEl>
                                          <p:spTgt spid="46"/>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5000" fill="hold"/>
                                        <p:tgtEl>
                                          <p:spTgt spid="43"/>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5000" fill="hold"/>
                                        <p:tgtEl>
                                          <p:spTgt spid="42"/>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5000" fill="hold"/>
                                        <p:tgtEl>
                                          <p:spTgt spid="41"/>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pic>
        <p:nvPicPr>
          <p:cNvPr id="17" name="Picture 16" descr="Cisco_SMB_Badge_2012.png"/>
          <p:cNvPicPr>
            <a:picLocks noChangeAspect="1"/>
          </p:cNvPicPr>
          <p:nvPr userDrawn="1"/>
        </p:nvPicPr>
        <p:blipFill>
          <a:blip r:embed="rId3" cstate="print"/>
          <a:stretch>
            <a:fillRect/>
          </a:stretch>
        </p:blipFill>
        <p:spPr>
          <a:xfrm>
            <a:off x="7896303" y="5584661"/>
            <a:ext cx="903224" cy="903224"/>
          </a:xfrm>
          <a:prstGeom prst="rect">
            <a:avLst/>
          </a:prstGeom>
          <a:effectLst>
            <a:outerShdw blurRad="88900" dist="25400" dir="2700000" algn="tl" rotWithShape="0">
              <a:schemeClr val="accent3">
                <a:lumMod val="25000"/>
                <a:alpha val="80000"/>
              </a:scheme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5613654"/>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7"/>
            <a:ext cx="8474869" cy="5613654"/>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sp>
        <p:nvSpPr>
          <p:cNvPr id="9"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7" name="Picture 16"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userDrawn="1"/>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userDrawn="1"/>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845150" y="778669"/>
            <a:ext cx="5971032"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pic>
        <p:nvPicPr>
          <p:cNvPr id="20" name="Picture 19" descr="Cisco_SMB_Badge_2012.png"/>
          <p:cNvPicPr>
            <a:picLocks noChangeAspect="1"/>
          </p:cNvPicPr>
          <p:nvPr userDrawn="1"/>
        </p:nvPicPr>
        <p:blipFill>
          <a:blip r:embed="rId4" cstate="print"/>
          <a:stretch>
            <a:fillRect/>
          </a:stretch>
        </p:blipFill>
        <p:spPr>
          <a:xfrm>
            <a:off x="7896303" y="5584661"/>
            <a:ext cx="903224" cy="903224"/>
          </a:xfrm>
          <a:prstGeom prst="rect">
            <a:avLst/>
          </a:prstGeom>
          <a:effectLst>
            <a:outerShdw blurRad="88900" dist="25400" dir="2700000" algn="tl" rotWithShape="0">
              <a:schemeClr val="accent3">
                <a:lumMod val="25000"/>
                <a:alpha val="80000"/>
              </a:scheme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1_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pic>
        <p:nvPicPr>
          <p:cNvPr id="3" name="Picture 2" descr="Cisco_SMB_Badge_2012.png"/>
          <p:cNvPicPr>
            <a:picLocks noChangeAspect="1"/>
          </p:cNvPicPr>
          <p:nvPr userDrawn="1"/>
        </p:nvPicPr>
        <p:blipFill>
          <a:blip r:embed="rId3" cstate="print"/>
          <a:stretch>
            <a:fillRect/>
          </a:stretch>
        </p:blipFill>
        <p:spPr>
          <a:xfrm>
            <a:off x="7896303" y="5584661"/>
            <a:ext cx="903224" cy="903224"/>
          </a:xfrm>
          <a:prstGeom prst="rect">
            <a:avLst/>
          </a:prstGeom>
          <a:effectLst>
            <a:outerShdw blurRad="88900" dist="25400" dir="2700000" algn="tl" rotWithShape="0">
              <a:schemeClr val="accent3">
                <a:lumMod val="25000"/>
                <a:alpha val="80000"/>
              </a:schemeClr>
            </a:outerShdw>
          </a:effectLst>
        </p:spPr>
      </p:pic>
    </p:spTree>
    <p:extLst>
      <p:ext uri="{BB962C8B-B14F-4D97-AF65-F5344CB8AC3E}">
        <p14:creationId xmlns:p14="http://schemas.microsoft.com/office/powerpoint/2010/main" val="145297751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_w_bottom_bar">
    <p:spTree>
      <p:nvGrpSpPr>
        <p:cNvPr id="1" name=""/>
        <p:cNvGrpSpPr/>
        <p:nvPr/>
      </p:nvGrpSpPr>
      <p:grpSpPr>
        <a:xfrm>
          <a:off x="0" y="0"/>
          <a:ext cx="0" cy="0"/>
          <a:chOff x="0" y="0"/>
          <a:chExt cx="0" cy="0"/>
        </a:xfrm>
      </p:grpSpPr>
      <p:sp>
        <p:nvSpPr>
          <p:cNvPr id="12"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3"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4"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5" name="Picture 14"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Blank with blue">
    <p:spTree>
      <p:nvGrpSpPr>
        <p:cNvPr id="1" name=""/>
        <p:cNvGrpSpPr/>
        <p:nvPr/>
      </p:nvGrpSpPr>
      <p:grpSpPr>
        <a:xfrm>
          <a:off x="0" y="0"/>
          <a:ext cx="0" cy="0"/>
          <a:chOff x="0" y="0"/>
          <a:chExt cx="0" cy="0"/>
        </a:xfrm>
      </p:grpSpPr>
      <p:sp>
        <p:nvSpPr>
          <p:cNvPr id="6"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7"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8"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solid gradient_static">
    <p:spTree>
      <p:nvGrpSpPr>
        <p:cNvPr id="1" name=""/>
        <p:cNvGrpSpPr/>
        <p:nvPr/>
      </p:nvGrpSpPr>
      <p:grpSpPr>
        <a:xfrm>
          <a:off x="0" y="0"/>
          <a:ext cx="0" cy="0"/>
          <a:chOff x="0" y="0"/>
          <a:chExt cx="0" cy="0"/>
        </a:xfrm>
      </p:grpSpPr>
      <p:pic>
        <p:nvPicPr>
          <p:cNvPr id="33"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34" name="Rounded Rectangle 33"/>
          <p:cNvSpPr/>
          <p:nvPr userDrawn="1"/>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userDrawn="1"/>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3" name="Rounded Rectangle 42"/>
          <p:cNvSpPr/>
          <p:nvPr userDrawn="1"/>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4" name="Rounded Rectangle 43"/>
          <p:cNvSpPr/>
          <p:nvPr userDrawn="1"/>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ounded Rectangle 44"/>
          <p:cNvSpPr/>
          <p:nvPr userDrawn="1"/>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ounded Rectangle 45"/>
          <p:cNvSpPr/>
          <p:nvPr userDrawn="1"/>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7"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sp>
        <p:nvSpPr>
          <p:cNvPr id="48"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49"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50"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
        <p:nvSpPr>
          <p:cNvPr id="51" name="Rectangle 4"/>
          <p:cNvSpPr>
            <a:spLocks noChangeArrowheads="1"/>
          </p:cNvSpPr>
          <p:nvPr userDrawn="1"/>
        </p:nvSpPr>
        <p:spPr bwMode="ltGray">
          <a:xfrm>
            <a:off x="251373" y="6586246"/>
            <a:ext cx="329192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pic>
        <p:nvPicPr>
          <p:cNvPr id="52" name="Picture 51" descr="Cisco_SMB_Badge_2012.png"/>
          <p:cNvPicPr>
            <a:picLocks noChangeAspect="1"/>
          </p:cNvPicPr>
          <p:nvPr userDrawn="1"/>
        </p:nvPicPr>
        <p:blipFill>
          <a:blip r:embed="rId3" cstate="print"/>
          <a:stretch>
            <a:fillRect/>
          </a:stretch>
        </p:blipFill>
        <p:spPr>
          <a:xfrm>
            <a:off x="344869" y="311151"/>
            <a:ext cx="903224" cy="903224"/>
          </a:xfrm>
          <a:prstGeom prst="rect">
            <a:avLst/>
          </a:prstGeom>
          <a:effectLst>
            <a:outerShdw blurRad="88900" dist="25400" dir="2700000" algn="tl" rotWithShape="0">
              <a:schemeClr val="accent3">
                <a:lumMod val="25000"/>
                <a:alpha val="80000"/>
              </a:scheme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_Blank with blue">
    <p:spTree>
      <p:nvGrpSpPr>
        <p:cNvPr id="1" name=""/>
        <p:cNvGrpSpPr/>
        <p:nvPr/>
      </p:nvGrpSpPr>
      <p:grpSpPr>
        <a:xfrm>
          <a:off x="0" y="0"/>
          <a:ext cx="0" cy="0"/>
          <a:chOff x="0" y="0"/>
          <a:chExt cx="0" cy="0"/>
        </a:xfrm>
      </p:grpSpPr>
      <p:sp>
        <p:nvSpPr>
          <p:cNvPr id="6"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7"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8"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5" name="TextBox 4"/>
          <p:cNvSpPr txBox="1"/>
          <p:nvPr userDrawn="1"/>
        </p:nvSpPr>
        <p:spPr>
          <a:xfrm>
            <a:off x="6223819" y="141387"/>
            <a:ext cx="2704744" cy="307777"/>
          </a:xfrm>
          <a:prstGeom prst="rect">
            <a:avLst/>
          </a:prstGeom>
          <a:noFill/>
        </p:spPr>
        <p:txBody>
          <a:bodyPr wrap="square" rtlCol="0">
            <a:spAutoFit/>
          </a:bodyPr>
          <a:lstStyle/>
          <a:p>
            <a:pPr algn="r"/>
            <a:r>
              <a:rPr lang="en-US" sz="1400" b="0" dirty="0" smtClean="0">
                <a:gradFill flip="none" rotWithShape="1">
                  <a:gsLst>
                    <a:gs pos="0">
                      <a:srgbClr val="C9DA2A"/>
                    </a:gs>
                    <a:gs pos="50000">
                      <a:srgbClr val="3EB44A"/>
                    </a:gs>
                    <a:gs pos="100000">
                      <a:srgbClr val="009146"/>
                    </a:gs>
                  </a:gsLst>
                  <a:lin ang="2700000" scaled="1"/>
                  <a:tileRect/>
                </a:gradFill>
              </a:rPr>
              <a:t>Cisco</a:t>
            </a:r>
            <a:r>
              <a:rPr lang="en-US" sz="1400" dirty="0" smtClean="0">
                <a:gradFill flip="none" rotWithShape="1">
                  <a:gsLst>
                    <a:gs pos="0">
                      <a:srgbClr val="C9DA2A"/>
                    </a:gs>
                    <a:gs pos="50000">
                      <a:srgbClr val="3EB44A"/>
                    </a:gs>
                    <a:gs pos="100000">
                      <a:srgbClr val="009146"/>
                    </a:gs>
                  </a:gsLst>
                  <a:lin ang="2700000" scaled="1"/>
                  <a:tileRect/>
                </a:gradFill>
              </a:rPr>
              <a:t> Small Business</a:t>
            </a:r>
            <a:endParaRPr lang="en-US" sz="1400" dirty="0">
              <a:gradFill flip="none" rotWithShape="1">
                <a:gsLst>
                  <a:gs pos="0">
                    <a:srgbClr val="C9DA2A"/>
                  </a:gs>
                  <a:gs pos="50000">
                    <a:srgbClr val="3EB44A"/>
                  </a:gs>
                  <a:gs pos="100000">
                    <a:srgbClr val="009146"/>
                  </a:gs>
                </a:gsLst>
                <a:lin ang="2700000" scaled="1"/>
                <a:tileRect/>
              </a:gradFill>
            </a:endParaRPr>
          </a:p>
        </p:txBody>
      </p:sp>
    </p:spTree>
    <p:extLst>
      <p:ext uri="{BB962C8B-B14F-4D97-AF65-F5344CB8AC3E}">
        <p14:creationId xmlns:p14="http://schemas.microsoft.com/office/powerpoint/2010/main" val="126228545"/>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userDrawn="1"/>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userDrawn="1"/>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userDrawn="1"/>
        </p:nvPicPr>
        <p:blipFill>
          <a:blip r:embed="rId2" cstate="print"/>
          <a:srcRect l="1695" r="14438"/>
          <a:stretch>
            <a:fillRect/>
          </a:stretch>
        </p:blipFill>
        <p:spPr>
          <a:xfrm>
            <a:off x="0" y="0"/>
            <a:ext cx="9144000" cy="6858000"/>
          </a:xfrm>
          <a:prstGeom prst="rect">
            <a:avLst/>
          </a:prstGeom>
        </p:spPr>
      </p:pic>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userDrawn="1"/>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89807865"/>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7294486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9762546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cSld name="2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userDrawn="1"/>
        </p:nvSpPr>
        <p:spPr>
          <a:xfrm>
            <a:off x="1823499" y="3308943"/>
            <a:ext cx="1729740" cy="14014174"/>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mj-lt"/>
            </a:endParaRPr>
          </a:p>
        </p:txBody>
      </p:sp>
      <p:sp>
        <p:nvSpPr>
          <p:cNvPr id="38" name="Rounded Rectangle 37"/>
          <p:cNvSpPr/>
          <p:nvPr userDrawn="1"/>
        </p:nvSpPr>
        <p:spPr>
          <a:xfrm>
            <a:off x="0" y="1236689"/>
            <a:ext cx="1729740" cy="8148430"/>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9" name="Rounded Rectangle 38"/>
          <p:cNvSpPr/>
          <p:nvPr userDrawn="1"/>
        </p:nvSpPr>
        <p:spPr>
          <a:xfrm rot="10800000">
            <a:off x="1013791" y="4248605"/>
            <a:ext cx="1729740" cy="8148430"/>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userDrawn="1"/>
        </p:nvSpPr>
        <p:spPr>
          <a:xfrm>
            <a:off x="6585483" y="-2056029"/>
            <a:ext cx="1729740" cy="8148430"/>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userDrawn="1"/>
        </p:nvSpPr>
        <p:spPr>
          <a:xfrm>
            <a:off x="8105451" y="2783785"/>
            <a:ext cx="1729740" cy="8148430"/>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userDrawn="1"/>
        </p:nvSpPr>
        <p:spPr>
          <a:xfrm rot="10800000">
            <a:off x="3036073" y="174390"/>
            <a:ext cx="1729740" cy="8148430"/>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30" name="Rectangle 4"/>
          <p:cNvSpPr>
            <a:spLocks noChangeArrowheads="1"/>
          </p:cNvSpPr>
          <p:nvPr userDrawn="1"/>
        </p:nvSpPr>
        <p:spPr bwMode="ltGray">
          <a:xfrm>
            <a:off x="286174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ctr" defTabSz="814388">
              <a:lnSpc>
                <a:spcPct val="100000"/>
              </a:lnSpc>
            </a:pPr>
            <a:r>
              <a:rPr lang="en-US" sz="600" dirty="0" smtClean="0">
                <a:solidFill>
                  <a:schemeClr val="bg1"/>
                </a:solidFill>
                <a:latin typeface="+mj-lt"/>
              </a:rPr>
              <a:t>© 2010 Cisco and/or its affiliates. All rights reserved.</a:t>
            </a:r>
            <a:endParaRPr lang="en-US" sz="600" dirty="0">
              <a:solidFill>
                <a:schemeClr val="bg1"/>
              </a:solidFill>
              <a:latin typeface="+mj-lt"/>
            </a:endParaRPr>
          </a:p>
        </p:txBody>
      </p:sp>
      <p:sp>
        <p:nvSpPr>
          <p:cNvPr id="31"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3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pic>
        <p:nvPicPr>
          <p:cNvPr id="1026" name="Picture 2" descr="C:\Users\Michaela.DUARTE\Desktop\picturetines2.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040240"/>
            <a:ext cx="9144000" cy="717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739742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06001834"/>
      </p:ext>
    </p:extLst>
  </p:cSld>
  <p:clrMapOvr>
    <a:masterClrMapping/>
  </p:clrMapOvr>
  <p:transition xmlns:p14="http://schemas.microsoft.com/office/powerpoint/2010/mai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58038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33905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55638" y="457200"/>
            <a:ext cx="8145462" cy="4895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18657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584805"/>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584805"/>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ullet with pull quote">
    <p:spTree>
      <p:nvGrpSpPr>
        <p:cNvPr id="1" name=""/>
        <p:cNvGrpSpPr/>
        <p:nvPr/>
      </p:nvGrpSpPr>
      <p:grpSpPr>
        <a:xfrm>
          <a:off x="0" y="0"/>
          <a:ext cx="0" cy="0"/>
          <a:chOff x="0" y="0"/>
          <a:chExt cx="0" cy="0"/>
        </a:xfrm>
      </p:grpSpPr>
      <p:sp>
        <p:nvSpPr>
          <p:cNvPr id="15" name="Rounded Rectangle 14"/>
          <p:cNvSpPr/>
          <p:nvPr userDrawn="1"/>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584805"/>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pic>
        <p:nvPicPr>
          <p:cNvPr id="21" name="Picture 20" descr="verticalbar.png"/>
          <p:cNvPicPr>
            <a:picLocks noChangeAspect="1"/>
          </p:cNvPicPr>
          <p:nvPr userDrawn="1"/>
        </p:nvPicPr>
        <p:blipFill>
          <a:blip r:embed="rId2" cstate="print"/>
          <a:stretch>
            <a:fillRect/>
          </a:stretch>
        </p:blipFill>
        <p:spPr>
          <a:xfrm>
            <a:off x="4948236" y="1335313"/>
            <a:ext cx="83809" cy="4961463"/>
          </a:xfrm>
          <a:prstGeom prst="rect">
            <a:avLst/>
          </a:prstGeom>
        </p:spPr>
      </p:pic>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
        <p:nvSpPr>
          <p:cNvPr id="14"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22"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23"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extBox 12"/>
          <p:cNvSpPr txBox="1"/>
          <p:nvPr userDrawn="1"/>
        </p:nvSpPr>
        <p:spPr>
          <a:xfrm>
            <a:off x="6223819" y="141387"/>
            <a:ext cx="2704744" cy="307777"/>
          </a:xfrm>
          <a:prstGeom prst="rect">
            <a:avLst/>
          </a:prstGeom>
          <a:noFill/>
        </p:spPr>
        <p:txBody>
          <a:bodyPr wrap="square" rtlCol="0">
            <a:spAutoFit/>
          </a:bodyPr>
          <a:lstStyle/>
          <a:p>
            <a:pPr algn="r"/>
            <a:r>
              <a:rPr lang="en-US" sz="1400" b="0" dirty="0" smtClean="0">
                <a:gradFill flip="none" rotWithShape="1">
                  <a:gsLst>
                    <a:gs pos="0">
                      <a:srgbClr val="C9DA2A"/>
                    </a:gs>
                    <a:gs pos="50000">
                      <a:srgbClr val="3EB44A"/>
                    </a:gs>
                    <a:gs pos="100000">
                      <a:srgbClr val="009146"/>
                    </a:gs>
                  </a:gsLst>
                  <a:lin ang="2700000" scaled="1"/>
                  <a:tileRect/>
                </a:gradFill>
              </a:rPr>
              <a:t>Cisco</a:t>
            </a:r>
            <a:r>
              <a:rPr lang="en-US" sz="1400" dirty="0" smtClean="0">
                <a:gradFill flip="none" rotWithShape="1">
                  <a:gsLst>
                    <a:gs pos="0">
                      <a:srgbClr val="C9DA2A"/>
                    </a:gs>
                    <a:gs pos="50000">
                      <a:srgbClr val="3EB44A"/>
                    </a:gs>
                    <a:gs pos="100000">
                      <a:srgbClr val="009146"/>
                    </a:gs>
                  </a:gsLst>
                  <a:lin ang="2700000" scaled="1"/>
                  <a:tileRect/>
                </a:gradFill>
              </a:rPr>
              <a:t> Small Business</a:t>
            </a:r>
            <a:endParaRPr lang="en-US" sz="1400" dirty="0">
              <a:gradFill flip="none" rotWithShape="1">
                <a:gsLst>
                  <a:gs pos="0">
                    <a:srgbClr val="C9DA2A"/>
                  </a:gs>
                  <a:gs pos="50000">
                    <a:srgbClr val="3EB44A"/>
                  </a:gs>
                  <a:gs pos="100000">
                    <a:srgbClr val="009146"/>
                  </a:gs>
                </a:gsLst>
                <a:lin ang="2700000" scaled="1"/>
                <a:tileRect/>
              </a:gradFill>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Large photo with bottom bar">
    <p:spTree>
      <p:nvGrpSpPr>
        <p:cNvPr id="1" name=""/>
        <p:cNvGrpSpPr/>
        <p:nvPr/>
      </p:nvGrpSpPr>
      <p:grpSpPr>
        <a:xfrm>
          <a:off x="0" y="0"/>
          <a:ext cx="0" cy="0"/>
          <a:chOff x="0" y="0"/>
          <a:chExt cx="0" cy="0"/>
        </a:xfrm>
      </p:grpSpPr>
      <p:sp>
        <p:nvSpPr>
          <p:cNvPr id="9"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7" name="Picture 16"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sp>
        <p:nvSpPr>
          <p:cNvPr id="1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pic>
        <p:nvPicPr>
          <p:cNvPr id="14" name="Picture 13" descr="Cisco_SMB_Badge_2012.png"/>
          <p:cNvPicPr>
            <a:picLocks noChangeAspect="1"/>
          </p:cNvPicPr>
          <p:nvPr userDrawn="1"/>
        </p:nvPicPr>
        <p:blipFill>
          <a:blip r:embed="rId3" cstate="print"/>
          <a:stretch>
            <a:fillRect/>
          </a:stretch>
        </p:blipFill>
        <p:spPr>
          <a:xfrm>
            <a:off x="7896303" y="5245319"/>
            <a:ext cx="903224" cy="903224"/>
          </a:xfrm>
          <a:prstGeom prst="rect">
            <a:avLst/>
          </a:prstGeom>
          <a:effectLst>
            <a:outerShdw blurRad="63500" dist="12700" dir="2700000" algn="tl" rotWithShape="0">
              <a:schemeClr val="accent3">
                <a:lumMod val="25000"/>
                <a:alpha val="50000"/>
              </a:schemeClr>
            </a:outerShdw>
          </a:effectLst>
        </p:spPr>
      </p:pic>
    </p:spTree>
    <p:extLst>
      <p:ext uri="{BB962C8B-B14F-4D97-AF65-F5344CB8AC3E}">
        <p14:creationId xmlns:p14="http://schemas.microsoft.com/office/powerpoint/2010/main" val="287551146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64042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56645"/>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56645"/>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pic>
        <p:nvPicPr>
          <p:cNvPr id="15" name="Picture 14" descr="verticalbar.png"/>
          <p:cNvPicPr>
            <a:picLocks noChangeAspect="1"/>
          </p:cNvPicPr>
          <p:nvPr userDrawn="1"/>
        </p:nvPicPr>
        <p:blipFill>
          <a:blip r:embed="rId2" cstate="print"/>
          <a:stretch>
            <a:fillRect/>
          </a:stretch>
        </p:blipFill>
        <p:spPr>
          <a:xfrm>
            <a:off x="4447858" y="777667"/>
            <a:ext cx="89319" cy="5287676"/>
          </a:xfrm>
          <a:prstGeom prst="rect">
            <a:avLst/>
          </a:prstGeom>
          <a:noFill/>
          <a:ln>
            <a:noFill/>
          </a:ln>
        </p:spPr>
      </p:pic>
      <p:sp>
        <p:nvSpPr>
          <p:cNvPr id="13" name="Title 1"/>
          <p:cNvSpPr txBox="1">
            <a:spLocks/>
          </p:cNvSpPr>
          <p:nvPr userDrawn="1"/>
        </p:nvSpPr>
        <p:spPr>
          <a:xfrm>
            <a:off x="4818888" y="64042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Title Right</a:t>
            </a:r>
            <a:endPar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endParaRPr>
          </a:p>
        </p:txBody>
      </p:sp>
      <p:sp>
        <p:nvSpPr>
          <p:cNvPr id="11"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8"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9"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4" name="TextBox 13"/>
          <p:cNvSpPr txBox="1"/>
          <p:nvPr userDrawn="1"/>
        </p:nvSpPr>
        <p:spPr>
          <a:xfrm>
            <a:off x="6223819" y="141387"/>
            <a:ext cx="2704744" cy="307777"/>
          </a:xfrm>
          <a:prstGeom prst="rect">
            <a:avLst/>
          </a:prstGeom>
          <a:noFill/>
        </p:spPr>
        <p:txBody>
          <a:bodyPr wrap="square" rtlCol="0">
            <a:spAutoFit/>
          </a:bodyPr>
          <a:lstStyle/>
          <a:p>
            <a:pPr algn="r"/>
            <a:r>
              <a:rPr lang="en-US" sz="1400" b="0" dirty="0" smtClean="0">
                <a:gradFill flip="none" rotWithShape="1">
                  <a:gsLst>
                    <a:gs pos="0">
                      <a:srgbClr val="C9DA2A"/>
                    </a:gs>
                    <a:gs pos="50000">
                      <a:srgbClr val="3EB44A"/>
                    </a:gs>
                    <a:gs pos="100000">
                      <a:srgbClr val="009146"/>
                    </a:gs>
                  </a:gsLst>
                  <a:lin ang="2700000" scaled="1"/>
                  <a:tileRect/>
                </a:gradFill>
              </a:rPr>
              <a:t>Cisco</a:t>
            </a:r>
            <a:r>
              <a:rPr lang="en-US" sz="1400" dirty="0" smtClean="0">
                <a:gradFill flip="none" rotWithShape="1">
                  <a:gsLst>
                    <a:gs pos="0">
                      <a:srgbClr val="C9DA2A"/>
                    </a:gs>
                    <a:gs pos="50000">
                      <a:srgbClr val="3EB44A"/>
                    </a:gs>
                    <a:gs pos="100000">
                      <a:srgbClr val="009146"/>
                    </a:gs>
                  </a:gsLst>
                  <a:lin ang="2700000" scaled="1"/>
                  <a:tileRect/>
                </a:gradFill>
              </a:rPr>
              <a:t> Small Business</a:t>
            </a:r>
            <a:endParaRPr lang="en-US" sz="1400" dirty="0">
              <a:gradFill flip="none" rotWithShape="1">
                <a:gsLst>
                  <a:gs pos="0">
                    <a:srgbClr val="C9DA2A"/>
                  </a:gs>
                  <a:gs pos="50000">
                    <a:srgbClr val="3EB44A"/>
                  </a:gs>
                  <a:gs pos="100000">
                    <a:srgbClr val="009146"/>
                  </a:gs>
                </a:gsLst>
                <a:lin ang="2700000" scaled="1"/>
                <a:tileRect/>
              </a:gradFill>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hf hdr="0" ftr="0" dt="0"/>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theme" Target="../theme/theme1.xml"/><Relationship Id="rId43"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584805"/>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5" name="Picture 14" descr="bottom bar.jpg"/>
          <p:cNvPicPr>
            <a:picLocks noChangeAspect="1"/>
          </p:cNvPicPr>
          <p:nvPr/>
        </p:nvPicPr>
        <p:blipFill>
          <a:blip r:embed="rId43" cstate="print"/>
          <a:stretch>
            <a:fillRect/>
          </a:stretch>
        </p:blipFill>
        <p:spPr>
          <a:xfrm>
            <a:off x="333375" y="6378339"/>
            <a:ext cx="8477250" cy="162912"/>
          </a:xfrm>
          <a:prstGeom prst="rect">
            <a:avLst/>
          </a:prstGeom>
        </p:spPr>
      </p:pic>
      <p:sp>
        <p:nvSpPr>
          <p:cNvPr id="8" name="TextBox 7"/>
          <p:cNvSpPr txBox="1"/>
          <p:nvPr/>
        </p:nvSpPr>
        <p:spPr>
          <a:xfrm>
            <a:off x="6223819" y="141387"/>
            <a:ext cx="2704744" cy="307777"/>
          </a:xfrm>
          <a:prstGeom prst="rect">
            <a:avLst/>
          </a:prstGeom>
          <a:noFill/>
        </p:spPr>
        <p:txBody>
          <a:bodyPr wrap="square" rtlCol="0">
            <a:spAutoFit/>
          </a:bodyPr>
          <a:lstStyle/>
          <a:p>
            <a:pPr algn="r"/>
            <a:r>
              <a:rPr lang="en-US" sz="1400" b="0" dirty="0" smtClean="0">
                <a:gradFill flip="none" rotWithShape="1">
                  <a:gsLst>
                    <a:gs pos="0">
                      <a:srgbClr val="C9DA2A"/>
                    </a:gs>
                    <a:gs pos="50000">
                      <a:srgbClr val="3EB44A"/>
                    </a:gs>
                    <a:gs pos="100000">
                      <a:srgbClr val="009146"/>
                    </a:gs>
                  </a:gsLst>
                  <a:lin ang="2700000" scaled="1"/>
                  <a:tileRect/>
                </a:gradFill>
              </a:rPr>
              <a:t>Cisco</a:t>
            </a:r>
            <a:r>
              <a:rPr lang="en-US" sz="1400" dirty="0" smtClean="0">
                <a:gradFill flip="none" rotWithShape="1">
                  <a:gsLst>
                    <a:gs pos="0">
                      <a:srgbClr val="C9DA2A"/>
                    </a:gs>
                    <a:gs pos="50000">
                      <a:srgbClr val="3EB44A"/>
                    </a:gs>
                    <a:gs pos="100000">
                      <a:srgbClr val="009146"/>
                    </a:gs>
                  </a:gsLst>
                  <a:lin ang="2700000" scaled="1"/>
                  <a:tileRect/>
                </a:gradFill>
              </a:rPr>
              <a:t> Small Business</a:t>
            </a:r>
            <a:endParaRPr lang="en-US" sz="1400" dirty="0">
              <a:gradFill flip="none" rotWithShape="1">
                <a:gsLst>
                  <a:gs pos="0">
                    <a:srgbClr val="C9DA2A"/>
                  </a:gs>
                  <a:gs pos="50000">
                    <a:srgbClr val="3EB44A"/>
                  </a:gs>
                  <a:gs pos="100000">
                    <a:srgbClr val="009146"/>
                  </a:gs>
                </a:gsLst>
                <a:lin ang="2700000" scaled="1"/>
                <a:tileRect/>
              </a:gradFill>
            </a:endParaRPr>
          </a:p>
        </p:txBody>
      </p:sp>
    </p:spTree>
  </p:cSld>
  <p:clrMap bg1="lt1" tx1="dk1" bg2="lt2" tx2="dk2" accent1="accent1" accent2="accent2" accent3="accent3" accent4="accent4" accent5="accent5" accent6="accent6" hlink="hlink" folHlink="folHlink"/>
  <p:sldLayoutIdLst>
    <p:sldLayoutId id="2147483929" r:id="rId1"/>
    <p:sldLayoutId id="2147483899" r:id="rId2"/>
    <p:sldLayoutId id="2147483928" r:id="rId3"/>
    <p:sldLayoutId id="2147483901" r:id="rId4"/>
    <p:sldLayoutId id="2147483902" r:id="rId5"/>
    <p:sldLayoutId id="2147483903" r:id="rId6"/>
    <p:sldLayoutId id="2147483904" r:id="rId7"/>
    <p:sldLayoutId id="2147483950" r:id="rId8"/>
    <p:sldLayoutId id="2147483905" r:id="rId9"/>
    <p:sldLayoutId id="2147483906" r:id="rId10"/>
    <p:sldLayoutId id="2147483907" r:id="rId11"/>
    <p:sldLayoutId id="2147483908" r:id="rId12"/>
    <p:sldLayoutId id="2147483909" r:id="rId13"/>
    <p:sldLayoutId id="2147483910" r:id="rId14"/>
    <p:sldLayoutId id="2147483911" r:id="rId15"/>
    <p:sldLayoutId id="2147483912" r:id="rId16"/>
    <p:sldLayoutId id="2147483913" r:id="rId17"/>
    <p:sldLayoutId id="2147483914" r:id="rId18"/>
    <p:sldLayoutId id="2147483946" r:id="rId19"/>
    <p:sldLayoutId id="2147483915" r:id="rId20"/>
    <p:sldLayoutId id="2147483916" r:id="rId21"/>
    <p:sldLayoutId id="2147483917" r:id="rId22"/>
    <p:sldLayoutId id="2147483918" r:id="rId23"/>
    <p:sldLayoutId id="2147483919" r:id="rId24"/>
    <p:sldLayoutId id="2147483921" r:id="rId25"/>
    <p:sldLayoutId id="2147483922" r:id="rId26"/>
    <p:sldLayoutId id="2147483947" r:id="rId27"/>
    <p:sldLayoutId id="2147483923" r:id="rId28"/>
    <p:sldLayoutId id="2147483898" r:id="rId29"/>
    <p:sldLayoutId id="2147483953" r:id="rId30"/>
    <p:sldLayoutId id="2147483924" r:id="rId31"/>
    <p:sldLayoutId id="2147483925" r:id="rId32"/>
    <p:sldLayoutId id="2147483926" r:id="rId33"/>
    <p:sldLayoutId id="2147483927" r:id="rId34"/>
    <p:sldLayoutId id="2147483931" r:id="rId35"/>
    <p:sldLayoutId id="2147483932" r:id="rId36"/>
    <p:sldLayoutId id="2147483945" r:id="rId37"/>
    <p:sldLayoutId id="2147483948" r:id="rId38"/>
    <p:sldLayoutId id="2147483957" r:id="rId39"/>
    <p:sldLayoutId id="2147483958" r:id="rId40"/>
    <p:sldLayoutId id="2147483959" r:id="rId41"/>
  </p:sldLayoutIdLst>
  <p:transition xmlns:p14="http://schemas.microsoft.com/office/powerpoint/2010/main">
    <p:wipe dir="r"/>
  </p:transition>
  <p:timing>
    <p:tnLst>
      <p:par>
        <p:cTn xmlns:p14="http://schemas.microsoft.com/office/powerpoint/2010/mai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wmf"/><Relationship Id="rId5" Type="http://schemas.openxmlformats.org/officeDocument/2006/relationships/image" Target="../media/image23.png"/><Relationship Id="rId1" Type="http://schemas.openxmlformats.org/officeDocument/2006/relationships/slideLayout" Target="../slideLayouts/slideLayout40.xml"/><Relationship Id="rId2"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9.xml"/></Relationships>
</file>

<file path=ppt/slides/_rels/slide17.xml.rels><?xml version="1.0" encoding="UTF-8" standalone="yes"?>
<Relationships xmlns="http://schemas.openxmlformats.org/package/2006/relationships"><Relationship Id="rId11" Type="http://schemas.openxmlformats.org/officeDocument/2006/relationships/image" Target="../media/image32.png"/><Relationship Id="rId12" Type="http://schemas.openxmlformats.org/officeDocument/2006/relationships/image" Target="../media/image33.png"/><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7" Type="http://schemas.openxmlformats.org/officeDocument/2006/relationships/image" Target="../media/image28.png"/><Relationship Id="rId8" Type="http://schemas.openxmlformats.org/officeDocument/2006/relationships/image" Target="../media/image29.png"/><Relationship Id="rId9" Type="http://schemas.openxmlformats.org/officeDocument/2006/relationships/image" Target="../media/image30.png"/><Relationship Id="rId10" Type="http://schemas.openxmlformats.org/officeDocument/2006/relationships/image" Target="../media/image3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jpeg"/><Relationship Id="rId6" Type="http://schemas.openxmlformats.org/officeDocument/2006/relationships/image" Target="../media/image37.png"/><Relationship Id="rId7" Type="http://schemas.openxmlformats.org/officeDocument/2006/relationships/image" Target="../media/image38.png"/><Relationship Id="rId8" Type="http://schemas.openxmlformats.org/officeDocument/2006/relationships/image" Target="../media/image39.jpeg"/><Relationship Id="rId1" Type="http://schemas.openxmlformats.org/officeDocument/2006/relationships/slideLayout" Target="../slideLayouts/slideLayout39.xml"/><Relationship Id="rId2" Type="http://schemas.openxmlformats.org/officeDocument/2006/relationships/notesSlide" Target="../notesSlides/notesSlide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image" Target="../media/image40.jpeg"/><Relationship Id="rId3"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hyperlink" Target="http://images.google.de/imgres?imgurl=http://www.office.com/SiteResources/data/MediaArchive/images/home_mid_vo4.jpg&amp;imgrefurl=http://drboycefinancialcrisis.blogspot.com/&amp;usg=__IB0JJ037P4m6CwH8HAQAZdKsDbY=&amp;h=419&amp;w=620&amp;sz=65&amp;hl=en&amp;start=4&amp;um=1&amp;tbnid=AhZpYJUA9V4KKM:&amp;tbnh=92&amp;tbnw=136&amp;prev=/images?q=small+business&amp;hl=en&amp;sa=N&amp;um=1" TargetMode="External"/><Relationship Id="rId4" Type="http://schemas.openxmlformats.org/officeDocument/2006/relationships/image" Target="../media/image42.jpeg"/><Relationship Id="rId5" Type="http://schemas.openxmlformats.org/officeDocument/2006/relationships/hyperlink" Target="http://images.google.de/imgres?imgurl=http://www.agcstx.com/images/iStock_000005305647Medium.jpg&amp;imgrefurl=http://www.agcstx.com/&amp;usg=__29-thohs9CG_lrmzP6Yddyy6CAg=&amp;h=1131&amp;w=1698&amp;sz=2483&amp;hl=en&amp;start=1&amp;um=1&amp;tbnid=qQOuiJfKwtJTkM:&amp;tbnh=100&amp;tbnw=150&amp;prev=/images?q=Medium+Business&amp;ndsp=21&amp;hl=en&amp;sa=N&amp;um=1" TargetMode="External"/><Relationship Id="rId6" Type="http://schemas.openxmlformats.org/officeDocument/2006/relationships/image" Target="../media/image43.jpeg"/><Relationship Id="rId7" Type="http://schemas.openxmlformats.org/officeDocument/2006/relationships/hyperlink" Target="http://images.google.de/imgres?imgurl=http://www.euroele.co.uk/images/oxon_business_image.jpg&amp;imgrefurl=http://www.euroele.co.uk/&amp;usg=__B0U_N1_4RpxfjrmI0VhdfqJoe8Q=&amp;h=400&amp;w=760&amp;sz=258&amp;hl=en&amp;start=45&amp;um=1&amp;tbnid=wsewwuZrA3CWHM:&amp;tbnh=75&amp;tbnw=142&amp;prev=/images?q=Large+Business&amp;ndsp=21&amp;hl=en&amp;sa=N&amp;start=42&amp;um=1" TargetMode="External"/><Relationship Id="rId8" Type="http://schemas.openxmlformats.org/officeDocument/2006/relationships/image" Target="../media/image44.jpeg"/><Relationship Id="rId1" Type="http://schemas.openxmlformats.org/officeDocument/2006/relationships/slideLayout" Target="../slideLayouts/slideLayout40.xml"/><Relationship Id="rId2" Type="http://schemas.openxmlformats.org/officeDocument/2006/relationships/notesSlide" Target="../notesSlides/notesSlide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4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9.jpeg"/><Relationship Id="rId5" Type="http://schemas.openxmlformats.org/officeDocument/2006/relationships/hyperlink" Target="http://upload.wikimedia.org/wikipedia/commons/e/e2/M_schumacher2.jpg" TargetMode="External"/><Relationship Id="rId6" Type="http://schemas.openxmlformats.org/officeDocument/2006/relationships/image" Target="../media/image10.jpeg"/><Relationship Id="rId7" Type="http://schemas.openxmlformats.org/officeDocument/2006/relationships/image" Target="../media/image11.jpeg"/><Relationship Id="rId1" Type="http://schemas.openxmlformats.org/officeDocument/2006/relationships/tags" Target="../tags/tag1.xml"/><Relationship Id="rId2"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hyperlink" Target="http://wwwin-tools.cisco.com/cmn/jsp/index.jsp?id=68039&amp;redir=YES&amp;userid=streaves" TargetMode="External"/><Relationship Id="rId5" Type="http://schemas.openxmlformats.org/officeDocument/2006/relationships/image" Target="../media/image13.jpeg"/><Relationship Id="rId6" Type="http://schemas.openxmlformats.org/officeDocument/2006/relationships/image" Target="../media/image14.jpeg"/><Relationship Id="rId7" Type="http://schemas.openxmlformats.org/officeDocument/2006/relationships/image" Target="../media/image15.jpeg"/><Relationship Id="rId8" Type="http://schemas.openxmlformats.org/officeDocument/2006/relationships/image" Target="../media/image16.jpeg"/><Relationship Id="rId9" Type="http://schemas.openxmlformats.org/officeDocument/2006/relationships/image" Target="../media/image17.png"/><Relationship Id="rId10" Type="http://schemas.openxmlformats.org/officeDocument/2006/relationships/image" Target="../media/image18.jpeg"/><Relationship Id="rId11" Type="http://schemas.openxmlformats.org/officeDocument/2006/relationships/image" Target="../media/image19.png"/><Relationship Id="rId1" Type="http://schemas.openxmlformats.org/officeDocument/2006/relationships/tags" Target="../tags/tag2.xml"/><Relationship Id="rId2"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1393" y="1236689"/>
            <a:ext cx="8112125" cy="2918779"/>
          </a:xfrm>
        </p:spPr>
        <p:txBody>
          <a:bodyPr/>
          <a:lstStyle/>
          <a:p>
            <a:r>
              <a:rPr lang="en-US" dirty="0" smtClean="0"/>
              <a:t>Small Business Switching</a:t>
            </a:r>
            <a:endParaRPr lang="en-US" dirty="0"/>
          </a:p>
        </p:txBody>
      </p:sp>
      <p:sp>
        <p:nvSpPr>
          <p:cNvPr id="5" name="Subtitle 4"/>
          <p:cNvSpPr>
            <a:spLocks noGrp="1"/>
          </p:cNvSpPr>
          <p:nvPr>
            <p:ph type="subTitle" idx="1"/>
          </p:nvPr>
        </p:nvSpPr>
        <p:spPr/>
        <p:txBody>
          <a:bodyPr/>
          <a:lstStyle/>
          <a:p>
            <a:r>
              <a:rPr lang="en-US" dirty="0" smtClean="0"/>
              <a:t>The Power of Opportunity—Advantage Now</a:t>
            </a:r>
            <a:endParaRPr lang="en-US" dirty="0"/>
          </a:p>
        </p:txBody>
      </p:sp>
    </p:spTree>
    <p:extLst>
      <p:ext uri="{BB962C8B-B14F-4D97-AF65-F5344CB8AC3E}">
        <p14:creationId xmlns:p14="http://schemas.microsoft.com/office/powerpoint/2010/main" val="155835416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Size Matters</a:t>
            </a:r>
            <a:endParaRPr lang="en-US" dirty="0"/>
          </a:p>
        </p:txBody>
      </p:sp>
      <p:sp>
        <p:nvSpPr>
          <p:cNvPr id="3" name="Content Placeholder 2"/>
          <p:cNvSpPr>
            <a:spLocks noGrp="1"/>
          </p:cNvSpPr>
          <p:nvPr>
            <p:ph idx="1"/>
          </p:nvPr>
        </p:nvSpPr>
        <p:spPr>
          <a:xfrm>
            <a:off x="229701" y="1394365"/>
            <a:ext cx="8551441" cy="4584805"/>
          </a:xfrm>
        </p:spPr>
        <p:txBody>
          <a:bodyPr/>
          <a:lstStyle/>
          <a:p>
            <a:r>
              <a:rPr lang="en-US" dirty="0" smtClean="0"/>
              <a:t>Switch designs include ‘Form Factor’ and ‘Modular’ switches</a:t>
            </a:r>
          </a:p>
          <a:p>
            <a:r>
              <a:rPr lang="en-US" dirty="0" smtClean="0"/>
              <a:t>Form factor is typically fixed configuration chassis with limited upgrade capability</a:t>
            </a:r>
          </a:p>
          <a:p>
            <a:pPr lvl="1"/>
            <a:r>
              <a:rPr lang="en-US" dirty="0" smtClean="0"/>
              <a:t>Usually up to 48-ports (per switch)</a:t>
            </a:r>
          </a:p>
          <a:p>
            <a:pPr lvl="1"/>
            <a:r>
              <a:rPr lang="en-US" dirty="0" smtClean="0"/>
              <a:t>Good choice for small businesses</a:t>
            </a:r>
          </a:p>
          <a:p>
            <a:pPr lvl="1"/>
            <a:r>
              <a:rPr lang="en-US" dirty="0" smtClean="0"/>
              <a:t>More cost effective</a:t>
            </a:r>
          </a:p>
          <a:p>
            <a:r>
              <a:rPr lang="en-US" dirty="0" smtClean="0"/>
              <a:t>Modular switch offers ‘mix and match’ approach to port configuration</a:t>
            </a:r>
          </a:p>
          <a:p>
            <a:pPr lvl="1"/>
            <a:r>
              <a:rPr lang="en-US" dirty="0" smtClean="0"/>
              <a:t>More flexibility in port configurations</a:t>
            </a:r>
          </a:p>
          <a:p>
            <a:pPr lvl="1"/>
            <a:r>
              <a:rPr lang="en-US" dirty="0" smtClean="0"/>
              <a:t>Good choice for larger workgroups</a:t>
            </a:r>
          </a:p>
          <a:p>
            <a:pPr lvl="1"/>
            <a:r>
              <a:rPr lang="en-US" dirty="0" smtClean="0"/>
              <a:t>More expensive</a:t>
            </a:r>
            <a:endParaRPr lang="en-US" dirty="0"/>
          </a:p>
        </p:txBody>
      </p:sp>
    </p:spTree>
    <p:extLst>
      <p:ext uri="{BB962C8B-B14F-4D97-AF65-F5344CB8AC3E}">
        <p14:creationId xmlns:p14="http://schemas.microsoft.com/office/powerpoint/2010/main" val="2334511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Make sure you have a fair comparison…</a:t>
            </a:r>
            <a:endParaRPr lang="en-US" dirty="0"/>
          </a:p>
        </p:txBody>
      </p:sp>
      <p:pic>
        <p:nvPicPr>
          <p:cNvPr id="1026" name="Picture 2" descr="C:\Documents and Settings\jdemmer\Local Settings\Temporary Internet Files\Content.IE5\GB2VL2JG\MC900436911[1].png"/>
          <p:cNvPicPr>
            <a:picLocks noGrp="1" noChangeAspect="1" noChangeArrowheads="1"/>
          </p:cNvPicPr>
          <p:nvPr>
            <p:ph idx="1"/>
          </p:nvPr>
        </p:nvPicPr>
        <p:blipFill>
          <a:blip r:embed="rId2"/>
          <a:srcRect/>
          <a:stretch>
            <a:fillRect/>
          </a:stretch>
        </p:blipFill>
        <p:spPr bwMode="auto">
          <a:xfrm>
            <a:off x="526344" y="2112541"/>
            <a:ext cx="2683256" cy="2683256"/>
          </a:xfrm>
          <a:prstGeom prst="rect">
            <a:avLst/>
          </a:prstGeom>
          <a:noFill/>
        </p:spPr>
      </p:pic>
      <p:pic>
        <p:nvPicPr>
          <p:cNvPr id="1027" name="Picture 3" descr="C:\Documents and Settings\jdemmer\Local Settings\Temporary Internet Files\Content.IE5\BM9BLVOG\MC900441708[1].png"/>
          <p:cNvPicPr>
            <a:picLocks noChangeAspect="1" noChangeArrowheads="1"/>
          </p:cNvPicPr>
          <p:nvPr/>
        </p:nvPicPr>
        <p:blipFill>
          <a:blip r:embed="rId3"/>
          <a:srcRect/>
          <a:stretch>
            <a:fillRect/>
          </a:stretch>
        </p:blipFill>
        <p:spPr bwMode="auto">
          <a:xfrm>
            <a:off x="5606795" y="2416807"/>
            <a:ext cx="2340703" cy="2340703"/>
          </a:xfrm>
          <a:prstGeom prst="rect">
            <a:avLst/>
          </a:prstGeom>
          <a:noFill/>
        </p:spPr>
      </p:pic>
      <p:grpSp>
        <p:nvGrpSpPr>
          <p:cNvPr id="6" name="Group 5"/>
          <p:cNvGrpSpPr>
            <a:grpSpLocks/>
          </p:cNvGrpSpPr>
          <p:nvPr/>
        </p:nvGrpSpPr>
        <p:grpSpPr bwMode="auto">
          <a:xfrm>
            <a:off x="-109247" y="1932367"/>
            <a:ext cx="4047281" cy="2130363"/>
            <a:chOff x="0" y="0"/>
            <a:chExt cx="5760" cy="2761"/>
          </a:xfrm>
        </p:grpSpPr>
        <p:grpSp>
          <p:nvGrpSpPr>
            <p:cNvPr id="7" name="Group 6"/>
            <p:cNvGrpSpPr>
              <a:grpSpLocks/>
            </p:cNvGrpSpPr>
            <p:nvPr/>
          </p:nvGrpSpPr>
          <p:grpSpPr bwMode="auto">
            <a:xfrm>
              <a:off x="1727" y="1485"/>
              <a:ext cx="2400" cy="1276"/>
              <a:chOff x="3272" y="1316"/>
              <a:chExt cx="1889" cy="1002"/>
            </a:xfrm>
          </p:grpSpPr>
          <p:sp>
            <p:nvSpPr>
              <p:cNvPr id="9" name="AutoShape 4"/>
              <p:cNvSpPr>
                <a:spLocks noChangeAspect="1" noChangeArrowheads="1" noTextEdit="1"/>
              </p:cNvSpPr>
              <p:nvPr/>
            </p:nvSpPr>
            <p:spPr bwMode="auto">
              <a:xfrm>
                <a:off x="3272" y="1316"/>
                <a:ext cx="1889" cy="1002"/>
              </a:xfrm>
              <a:prstGeom prst="rect">
                <a:avLst/>
              </a:prstGeom>
              <a:noFill/>
              <a:ln w="9525">
                <a:noFill/>
                <a:miter lim="800000"/>
                <a:headEnd/>
                <a:tailEnd/>
              </a:ln>
            </p:spPr>
            <p:txBody>
              <a:bodyPr/>
              <a:lstStyle/>
              <a:p>
                <a:endParaRPr lang="en-US" dirty="0"/>
              </a:p>
            </p:txBody>
          </p:sp>
          <p:sp>
            <p:nvSpPr>
              <p:cNvPr id="10" name="Rectangle 5"/>
              <p:cNvSpPr>
                <a:spLocks noChangeArrowheads="1"/>
              </p:cNvSpPr>
              <p:nvPr/>
            </p:nvSpPr>
            <p:spPr bwMode="auto">
              <a:xfrm>
                <a:off x="3803" y="1980"/>
                <a:ext cx="86" cy="325"/>
              </a:xfrm>
              <a:prstGeom prst="rect">
                <a:avLst/>
              </a:prstGeom>
              <a:solidFill>
                <a:srgbClr val="B21A1A"/>
              </a:solidFill>
              <a:ln w="9525">
                <a:noFill/>
                <a:miter lim="800000"/>
                <a:headEnd/>
                <a:tailEnd/>
              </a:ln>
            </p:spPr>
            <p:txBody>
              <a:bodyPr/>
              <a:lstStyle/>
              <a:p>
                <a:endParaRPr lang="en-US" dirty="0"/>
              </a:p>
            </p:txBody>
          </p:sp>
          <p:sp>
            <p:nvSpPr>
              <p:cNvPr id="11" name="Freeform 6"/>
              <p:cNvSpPr>
                <a:spLocks/>
              </p:cNvSpPr>
              <p:nvPr/>
            </p:nvSpPr>
            <p:spPr bwMode="auto">
              <a:xfrm>
                <a:off x="4304" y="1971"/>
                <a:ext cx="249" cy="343"/>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rgbClr val="B21A1A"/>
              </a:solidFill>
              <a:ln w="9525">
                <a:noFill/>
                <a:round/>
                <a:headEnd/>
                <a:tailEnd/>
              </a:ln>
            </p:spPr>
            <p:txBody>
              <a:bodyPr/>
              <a:lstStyle/>
              <a:p>
                <a:endParaRPr lang="en-US" dirty="0"/>
              </a:p>
            </p:txBody>
          </p:sp>
          <p:sp>
            <p:nvSpPr>
              <p:cNvPr id="12" name="Freeform 7"/>
              <p:cNvSpPr>
                <a:spLocks/>
              </p:cNvSpPr>
              <p:nvPr/>
            </p:nvSpPr>
            <p:spPr bwMode="auto">
              <a:xfrm>
                <a:off x="3443" y="1971"/>
                <a:ext cx="249" cy="343"/>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rgbClr val="B21A1A"/>
              </a:solidFill>
              <a:ln w="9525">
                <a:noFill/>
                <a:round/>
                <a:headEnd/>
                <a:tailEnd/>
              </a:ln>
            </p:spPr>
            <p:txBody>
              <a:bodyPr/>
              <a:lstStyle/>
              <a:p>
                <a:endParaRPr lang="en-US" dirty="0"/>
              </a:p>
            </p:txBody>
          </p:sp>
          <p:sp>
            <p:nvSpPr>
              <p:cNvPr id="13" name="Freeform 8"/>
              <p:cNvSpPr>
                <a:spLocks noEditPoints="1"/>
              </p:cNvSpPr>
              <p:nvPr/>
            </p:nvSpPr>
            <p:spPr bwMode="auto">
              <a:xfrm>
                <a:off x="4643" y="1971"/>
                <a:ext cx="342" cy="343"/>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rgbClr val="B21A1A"/>
              </a:solidFill>
              <a:ln w="9525">
                <a:noFill/>
                <a:round/>
                <a:headEnd/>
                <a:tailEnd/>
              </a:ln>
            </p:spPr>
            <p:txBody>
              <a:bodyPr/>
              <a:lstStyle/>
              <a:p>
                <a:endParaRPr lang="en-US" dirty="0"/>
              </a:p>
            </p:txBody>
          </p:sp>
          <p:sp>
            <p:nvSpPr>
              <p:cNvPr id="14" name="Freeform 9"/>
              <p:cNvSpPr>
                <a:spLocks/>
              </p:cNvSpPr>
              <p:nvPr/>
            </p:nvSpPr>
            <p:spPr bwMode="auto">
              <a:xfrm>
                <a:off x="4000" y="1971"/>
                <a:ext cx="223" cy="343"/>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rgbClr val="B21A1A"/>
              </a:solidFill>
              <a:ln w="9525">
                <a:noFill/>
                <a:round/>
                <a:headEnd/>
                <a:tailEnd/>
              </a:ln>
            </p:spPr>
            <p:txBody>
              <a:bodyPr/>
              <a:lstStyle/>
              <a:p>
                <a:endParaRPr lang="en-US" dirty="0"/>
              </a:p>
            </p:txBody>
          </p:sp>
          <p:sp>
            <p:nvSpPr>
              <p:cNvPr id="15" name="Freeform 10"/>
              <p:cNvSpPr>
                <a:spLocks/>
              </p:cNvSpPr>
              <p:nvPr/>
            </p:nvSpPr>
            <p:spPr bwMode="auto">
              <a:xfrm>
                <a:off x="3272" y="1586"/>
                <a:ext cx="81" cy="167"/>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rgbClr val="015F85"/>
              </a:solidFill>
              <a:ln w="9525">
                <a:noFill/>
                <a:round/>
                <a:headEnd/>
                <a:tailEnd/>
              </a:ln>
            </p:spPr>
            <p:txBody>
              <a:bodyPr/>
              <a:lstStyle/>
              <a:p>
                <a:endParaRPr lang="en-US" dirty="0"/>
              </a:p>
            </p:txBody>
          </p:sp>
          <p:sp>
            <p:nvSpPr>
              <p:cNvPr id="16" name="Freeform 11"/>
              <p:cNvSpPr>
                <a:spLocks/>
              </p:cNvSpPr>
              <p:nvPr/>
            </p:nvSpPr>
            <p:spPr bwMode="auto">
              <a:xfrm>
                <a:off x="3499" y="1474"/>
                <a:ext cx="81" cy="279"/>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rgbClr val="015F85"/>
              </a:solidFill>
              <a:ln w="9525">
                <a:noFill/>
                <a:round/>
                <a:headEnd/>
                <a:tailEnd/>
              </a:ln>
            </p:spPr>
            <p:txBody>
              <a:bodyPr/>
              <a:lstStyle/>
              <a:p>
                <a:endParaRPr lang="en-US" dirty="0"/>
              </a:p>
            </p:txBody>
          </p:sp>
          <p:sp>
            <p:nvSpPr>
              <p:cNvPr id="17" name="Freeform 12"/>
              <p:cNvSpPr>
                <a:spLocks/>
              </p:cNvSpPr>
              <p:nvPr/>
            </p:nvSpPr>
            <p:spPr bwMode="auto">
              <a:xfrm>
                <a:off x="3722" y="1320"/>
                <a:ext cx="81" cy="514"/>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rgbClr val="015F85"/>
              </a:solidFill>
              <a:ln w="9525">
                <a:noFill/>
                <a:round/>
                <a:headEnd/>
                <a:tailEnd/>
              </a:ln>
            </p:spPr>
            <p:txBody>
              <a:bodyPr/>
              <a:lstStyle/>
              <a:p>
                <a:endParaRPr lang="en-US" dirty="0"/>
              </a:p>
            </p:txBody>
          </p:sp>
          <p:sp>
            <p:nvSpPr>
              <p:cNvPr id="18" name="Freeform 13"/>
              <p:cNvSpPr>
                <a:spLocks/>
              </p:cNvSpPr>
              <p:nvPr/>
            </p:nvSpPr>
            <p:spPr bwMode="auto">
              <a:xfrm>
                <a:off x="3949" y="1474"/>
                <a:ext cx="81" cy="279"/>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rgbClr val="015F85"/>
              </a:solidFill>
              <a:ln w="9525">
                <a:noFill/>
                <a:round/>
                <a:headEnd/>
                <a:tailEnd/>
              </a:ln>
            </p:spPr>
            <p:txBody>
              <a:bodyPr/>
              <a:lstStyle/>
              <a:p>
                <a:endParaRPr lang="en-US" dirty="0"/>
              </a:p>
            </p:txBody>
          </p:sp>
          <p:sp>
            <p:nvSpPr>
              <p:cNvPr id="19" name="Freeform 14"/>
              <p:cNvSpPr>
                <a:spLocks/>
              </p:cNvSpPr>
              <p:nvPr/>
            </p:nvSpPr>
            <p:spPr bwMode="auto">
              <a:xfrm>
                <a:off x="4171" y="1586"/>
                <a:ext cx="86" cy="167"/>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rgbClr val="015F85"/>
              </a:solidFill>
              <a:ln w="9525">
                <a:noFill/>
                <a:round/>
                <a:headEnd/>
                <a:tailEnd/>
              </a:ln>
            </p:spPr>
            <p:txBody>
              <a:bodyPr/>
              <a:lstStyle/>
              <a:p>
                <a:endParaRPr lang="en-US" dirty="0"/>
              </a:p>
            </p:txBody>
          </p:sp>
          <p:sp>
            <p:nvSpPr>
              <p:cNvPr id="20" name="Freeform 15"/>
              <p:cNvSpPr>
                <a:spLocks/>
              </p:cNvSpPr>
              <p:nvPr/>
            </p:nvSpPr>
            <p:spPr bwMode="auto">
              <a:xfrm>
                <a:off x="4398" y="1474"/>
                <a:ext cx="82" cy="279"/>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rgbClr val="015F85"/>
              </a:solidFill>
              <a:ln w="9525">
                <a:noFill/>
                <a:round/>
                <a:headEnd/>
                <a:tailEnd/>
              </a:ln>
            </p:spPr>
            <p:txBody>
              <a:bodyPr/>
              <a:lstStyle/>
              <a:p>
                <a:endParaRPr lang="en-US" dirty="0"/>
              </a:p>
            </p:txBody>
          </p:sp>
          <p:sp>
            <p:nvSpPr>
              <p:cNvPr id="21" name="Freeform 16"/>
              <p:cNvSpPr>
                <a:spLocks/>
              </p:cNvSpPr>
              <p:nvPr/>
            </p:nvSpPr>
            <p:spPr bwMode="auto">
              <a:xfrm>
                <a:off x="4625" y="1320"/>
                <a:ext cx="82" cy="514"/>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rgbClr val="015F85"/>
              </a:solidFill>
              <a:ln w="9525">
                <a:noFill/>
                <a:round/>
                <a:headEnd/>
                <a:tailEnd/>
              </a:ln>
            </p:spPr>
            <p:txBody>
              <a:bodyPr/>
              <a:lstStyle/>
              <a:p>
                <a:endParaRPr lang="en-US" dirty="0"/>
              </a:p>
            </p:txBody>
          </p:sp>
          <p:sp>
            <p:nvSpPr>
              <p:cNvPr id="22" name="Freeform 17"/>
              <p:cNvSpPr>
                <a:spLocks/>
              </p:cNvSpPr>
              <p:nvPr/>
            </p:nvSpPr>
            <p:spPr bwMode="auto">
              <a:xfrm>
                <a:off x="4848" y="1474"/>
                <a:ext cx="82" cy="279"/>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rgbClr val="015F85"/>
              </a:solidFill>
              <a:ln w="9525">
                <a:noFill/>
                <a:round/>
                <a:headEnd/>
                <a:tailEnd/>
              </a:ln>
            </p:spPr>
            <p:txBody>
              <a:bodyPr/>
              <a:lstStyle/>
              <a:p>
                <a:endParaRPr lang="en-US" dirty="0"/>
              </a:p>
            </p:txBody>
          </p:sp>
          <p:sp>
            <p:nvSpPr>
              <p:cNvPr id="23" name="Freeform 18"/>
              <p:cNvSpPr>
                <a:spLocks/>
              </p:cNvSpPr>
              <p:nvPr/>
            </p:nvSpPr>
            <p:spPr bwMode="auto">
              <a:xfrm>
                <a:off x="5075" y="1586"/>
                <a:ext cx="82" cy="167"/>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rgbClr val="015F85"/>
              </a:solidFill>
              <a:ln w="9525">
                <a:noFill/>
                <a:round/>
                <a:headEnd/>
                <a:tailEnd/>
              </a:ln>
            </p:spPr>
            <p:txBody>
              <a:bodyPr/>
              <a:lstStyle/>
              <a:p>
                <a:endParaRPr lang="en-US" dirty="0"/>
              </a:p>
            </p:txBody>
          </p:sp>
        </p:grpSp>
        <p:sp>
          <p:nvSpPr>
            <p:cNvPr id="8" name="Rectangle 19"/>
            <p:cNvSpPr>
              <a:spLocks noChangeArrowheads="1"/>
            </p:cNvSpPr>
            <p:nvPr/>
          </p:nvSpPr>
          <p:spPr bwMode="auto">
            <a:xfrm>
              <a:off x="0" y="0"/>
              <a:ext cx="5760" cy="432"/>
            </a:xfrm>
            <a:prstGeom prst="rect">
              <a:avLst/>
            </a:prstGeom>
            <a:solidFill>
              <a:srgbClr val="FFFFFF"/>
            </a:solidFill>
            <a:ln w="9525" algn="ctr">
              <a:noFill/>
              <a:miter lim="800000"/>
              <a:headEnd/>
              <a:tailEnd/>
            </a:ln>
            <a:effectLst/>
          </p:spPr>
          <p:txBody>
            <a:bodyPr wrap="none" lIns="82124" tIns="41061" rIns="82124" bIns="41061" anchor="ctr"/>
            <a:lstStyle/>
            <a:p>
              <a:endParaRPr lang="en-US" dirty="0"/>
            </a:p>
          </p:txBody>
        </p:sp>
      </p:grpSp>
      <p:pic>
        <p:nvPicPr>
          <p:cNvPr id="1028" name="Picture 4" descr="C:\Documents and Settings\jdemmer\Local Settings\Temporary Internet Files\Content.IE5\VKQK0AUS\MC900012990[1].wmf"/>
          <p:cNvPicPr>
            <a:picLocks noChangeAspect="1" noChangeArrowheads="1"/>
          </p:cNvPicPr>
          <p:nvPr/>
        </p:nvPicPr>
        <p:blipFill>
          <a:blip r:embed="rId4"/>
          <a:srcRect/>
          <a:stretch>
            <a:fillRect/>
          </a:stretch>
        </p:blipFill>
        <p:spPr bwMode="auto">
          <a:xfrm>
            <a:off x="5401055" y="2625129"/>
            <a:ext cx="2530145" cy="2132381"/>
          </a:xfrm>
          <a:prstGeom prst="rect">
            <a:avLst/>
          </a:prstGeom>
          <a:noFill/>
        </p:spPr>
      </p:pic>
      <p:sp>
        <p:nvSpPr>
          <p:cNvPr id="25" name="TextBox 24"/>
          <p:cNvSpPr txBox="1"/>
          <p:nvPr/>
        </p:nvSpPr>
        <p:spPr>
          <a:xfrm>
            <a:off x="3634796" y="3084285"/>
            <a:ext cx="1766259" cy="646331"/>
          </a:xfrm>
          <a:prstGeom prst="rect">
            <a:avLst/>
          </a:prstGeom>
          <a:noFill/>
        </p:spPr>
        <p:txBody>
          <a:bodyPr wrap="square" rtlCol="0">
            <a:spAutoFit/>
          </a:bodyPr>
          <a:lstStyle/>
          <a:p>
            <a:r>
              <a:rPr lang="en-US" sz="3600" dirty="0" smtClean="0"/>
              <a:t>vers. </a:t>
            </a:r>
            <a:endParaRPr lang="en-US" sz="3600" dirty="0"/>
          </a:p>
        </p:txBody>
      </p:sp>
      <p:grpSp>
        <p:nvGrpSpPr>
          <p:cNvPr id="37" name="Group 36"/>
          <p:cNvGrpSpPr/>
          <p:nvPr/>
        </p:nvGrpSpPr>
        <p:grpSpPr>
          <a:xfrm>
            <a:off x="5937504" y="3034964"/>
            <a:ext cx="1609343" cy="1373618"/>
            <a:chOff x="3791712" y="4210318"/>
            <a:chExt cx="1609343" cy="1373618"/>
          </a:xfrm>
        </p:grpSpPr>
        <p:cxnSp>
          <p:nvCxnSpPr>
            <p:cNvPr id="28" name="Straight Connector 27"/>
            <p:cNvCxnSpPr/>
            <p:nvPr/>
          </p:nvCxnSpPr>
          <p:spPr>
            <a:xfrm>
              <a:off x="3791712" y="4210318"/>
              <a:ext cx="1609343" cy="1373618"/>
            </a:xfrm>
            <a:prstGeom prst="line">
              <a:avLst/>
            </a:prstGeom>
            <a:ln>
              <a:solidFill>
                <a:srgbClr val="FF0000"/>
              </a:solidFill>
            </a:ln>
          </p:spPr>
          <p:style>
            <a:lnRef idx="3">
              <a:schemeClr val="accent1"/>
            </a:lnRef>
            <a:fillRef idx="0">
              <a:schemeClr val="accent1"/>
            </a:fillRef>
            <a:effectRef idx="2">
              <a:schemeClr val="accent1"/>
            </a:effectRef>
            <a:fontRef idx="minor">
              <a:schemeClr val="tx1"/>
            </a:fontRef>
          </p:style>
        </p:cxnSp>
        <p:cxnSp>
          <p:nvCxnSpPr>
            <p:cNvPr id="30" name="Straight Connector 29"/>
            <p:cNvCxnSpPr/>
            <p:nvPr/>
          </p:nvCxnSpPr>
          <p:spPr>
            <a:xfrm flipV="1">
              <a:off x="3938034" y="4210318"/>
              <a:ext cx="1463021" cy="1373618"/>
            </a:xfrm>
            <a:prstGeom prst="line">
              <a:avLst/>
            </a:prstGeom>
            <a:ln>
              <a:solidFill>
                <a:srgbClr val="FF0000"/>
              </a:solidFill>
            </a:ln>
          </p:spPr>
          <p:style>
            <a:lnRef idx="3">
              <a:schemeClr val="accent1"/>
            </a:lnRef>
            <a:fillRef idx="0">
              <a:schemeClr val="accent1"/>
            </a:fillRef>
            <a:effectRef idx="2">
              <a:schemeClr val="accent1"/>
            </a:effectRef>
            <a:fontRef idx="minor">
              <a:schemeClr val="tx1"/>
            </a:fontRef>
          </p:style>
        </p:cxnSp>
      </p:grpSp>
      <p:pic>
        <p:nvPicPr>
          <p:cNvPr id="1029" name="Picture 5" descr="C:\Documents and Settings\jdemmer\Local Settings\Temporary Internet Files\Content.IE5\ZMZNWMF0\MC900441322[1].png"/>
          <p:cNvPicPr>
            <a:picLocks noChangeAspect="1" noChangeArrowheads="1"/>
          </p:cNvPicPr>
          <p:nvPr/>
        </p:nvPicPr>
        <p:blipFill>
          <a:blip r:embed="rId5"/>
          <a:srcRect/>
          <a:stretch>
            <a:fillRect/>
          </a:stretch>
        </p:blipFill>
        <p:spPr bwMode="auto">
          <a:xfrm>
            <a:off x="3436601" y="4441361"/>
            <a:ext cx="1708405" cy="1708405"/>
          </a:xfrm>
          <a:prstGeom prst="rect">
            <a:avLst/>
          </a:prstGeom>
          <a:noFill/>
        </p:spPr>
      </p:pic>
      <p:pic>
        <p:nvPicPr>
          <p:cNvPr id="39" name="Picture 5" descr="C:\Documents and Settings\jdemmer\Local Settings\Temporary Internet Files\Content.IE5\ZMZNWMF0\MC900441322[1].png"/>
          <p:cNvPicPr>
            <a:picLocks noChangeAspect="1" noChangeArrowheads="1"/>
          </p:cNvPicPr>
          <p:nvPr/>
        </p:nvPicPr>
        <p:blipFill>
          <a:blip r:embed="rId5"/>
          <a:srcRect/>
          <a:stretch>
            <a:fillRect/>
          </a:stretch>
        </p:blipFill>
        <p:spPr bwMode="auto">
          <a:xfrm rot="10800000">
            <a:off x="3286680" y="4757510"/>
            <a:ext cx="1708405" cy="1708405"/>
          </a:xfrm>
          <a:prstGeom prst="rect">
            <a:avLst/>
          </a:prstGeom>
          <a:noFill/>
        </p:spPr>
      </p:pic>
      <p:sp>
        <p:nvSpPr>
          <p:cNvPr id="31"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143774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500"/>
                                        <p:tgtEl>
                                          <p:spTgt spid="1026"/>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10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blinds(horizontal)">
                                      <p:cBhvr>
                                        <p:cTn id="16" dur="500"/>
                                        <p:tgtEl>
                                          <p:spTgt spid="25"/>
                                        </p:tgtEl>
                                      </p:cBhvr>
                                    </p:animEffect>
                                  </p:childTnLst>
                                </p:cTn>
                              </p:par>
                            </p:childTnLst>
                          </p:cTn>
                        </p:par>
                        <p:par>
                          <p:cTn id="17" fill="hold">
                            <p:stCondLst>
                              <p:cond delay="500"/>
                            </p:stCondLst>
                            <p:childTnLst>
                              <p:par>
                                <p:cTn id="18" presetID="3" presetClass="entr" presetSubtype="10" fill="hold" nodeType="afterEffect">
                                  <p:stCondLst>
                                    <p:cond delay="0"/>
                                  </p:stCondLst>
                                  <p:childTnLst>
                                    <p:set>
                                      <p:cBhvr>
                                        <p:cTn id="19" dur="1" fill="hold">
                                          <p:stCondLst>
                                            <p:cond delay="0"/>
                                          </p:stCondLst>
                                        </p:cTn>
                                        <p:tgtEl>
                                          <p:spTgt spid="1028"/>
                                        </p:tgtEl>
                                        <p:attrNameLst>
                                          <p:attrName>style.visibility</p:attrName>
                                        </p:attrNameLst>
                                      </p:cBhvr>
                                      <p:to>
                                        <p:strVal val="visible"/>
                                      </p:to>
                                    </p:set>
                                    <p:animEffect transition="in" filter="blinds(horizontal)">
                                      <p:cBhvr>
                                        <p:cTn id="20" dur="1000"/>
                                        <p:tgtEl>
                                          <p:spTgt spid="1028"/>
                                        </p:tgtEl>
                                      </p:cBhvr>
                                    </p:animEffect>
                                  </p:childTnLst>
                                </p:cTn>
                              </p:par>
                            </p:childTnLst>
                          </p:cTn>
                        </p:par>
                        <p:par>
                          <p:cTn id="21" fill="hold">
                            <p:stCondLst>
                              <p:cond delay="1500"/>
                            </p:stCondLst>
                            <p:childTnLst>
                              <p:par>
                                <p:cTn id="22" presetID="3" presetClass="entr" presetSubtype="10"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blinds(horizontal)">
                                      <p:cBhvr>
                                        <p:cTn id="24" dur="1000"/>
                                        <p:tgtEl>
                                          <p:spTgt spid="39"/>
                                        </p:tgtEl>
                                      </p:cBhvr>
                                    </p:animEffect>
                                  </p:childTnLst>
                                </p:cTn>
                              </p:par>
                            </p:childTnLst>
                          </p:cTn>
                        </p:par>
                        <p:par>
                          <p:cTn id="25" fill="hold">
                            <p:stCondLst>
                              <p:cond delay="2500"/>
                            </p:stCondLst>
                            <p:childTnLst>
                              <p:par>
                                <p:cTn id="26" presetID="3" presetClass="entr" presetSubtype="10" fill="hold"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blinds(horizontal)">
                                      <p:cBhvr>
                                        <p:cTn id="28" dur="1000"/>
                                        <p:tgtEl>
                                          <p:spTgt spid="37"/>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xit" presetSubtype="10" fill="hold" nodeType="clickEffect">
                                  <p:stCondLst>
                                    <p:cond delay="0"/>
                                  </p:stCondLst>
                                  <p:childTnLst>
                                    <p:animEffect transition="out" filter="blinds(horizontal)">
                                      <p:cBhvr>
                                        <p:cTn id="32" dur="500"/>
                                        <p:tgtEl>
                                          <p:spTgt spid="1028"/>
                                        </p:tgtEl>
                                      </p:cBhvr>
                                    </p:animEffect>
                                    <p:set>
                                      <p:cBhvr>
                                        <p:cTn id="33" dur="1" fill="hold">
                                          <p:stCondLst>
                                            <p:cond delay="499"/>
                                          </p:stCondLst>
                                        </p:cTn>
                                        <p:tgtEl>
                                          <p:spTgt spid="1028"/>
                                        </p:tgtEl>
                                        <p:attrNameLst>
                                          <p:attrName>style.visibility</p:attrName>
                                        </p:attrNameLst>
                                      </p:cBhvr>
                                      <p:to>
                                        <p:strVal val="hidden"/>
                                      </p:to>
                                    </p:set>
                                  </p:childTnLst>
                                </p:cTn>
                              </p:par>
                              <p:par>
                                <p:cTn id="34" presetID="3" presetClass="exit" presetSubtype="10" fill="hold" nodeType="withEffect">
                                  <p:stCondLst>
                                    <p:cond delay="0"/>
                                  </p:stCondLst>
                                  <p:childTnLst>
                                    <p:animEffect transition="out" filter="blinds(horizontal)">
                                      <p:cBhvr>
                                        <p:cTn id="35" dur="500"/>
                                        <p:tgtEl>
                                          <p:spTgt spid="37"/>
                                        </p:tgtEl>
                                      </p:cBhvr>
                                    </p:animEffect>
                                    <p:set>
                                      <p:cBhvr>
                                        <p:cTn id="36" dur="1" fill="hold">
                                          <p:stCondLst>
                                            <p:cond delay="499"/>
                                          </p:stCondLst>
                                        </p:cTn>
                                        <p:tgtEl>
                                          <p:spTgt spid="37"/>
                                        </p:tgtEl>
                                        <p:attrNameLst>
                                          <p:attrName>style.visibility</p:attrName>
                                        </p:attrNameLst>
                                      </p:cBhvr>
                                      <p:to>
                                        <p:strVal val="hidden"/>
                                      </p:to>
                                    </p:set>
                                  </p:childTnLst>
                                </p:cTn>
                              </p:par>
                              <p:par>
                                <p:cTn id="37" presetID="3" presetClass="exit" presetSubtype="10" fill="hold" nodeType="withEffect">
                                  <p:stCondLst>
                                    <p:cond delay="0"/>
                                  </p:stCondLst>
                                  <p:childTnLst>
                                    <p:animEffect transition="out" filter="blinds(horizontal)">
                                      <p:cBhvr>
                                        <p:cTn id="38" dur="500"/>
                                        <p:tgtEl>
                                          <p:spTgt spid="39"/>
                                        </p:tgtEl>
                                      </p:cBhvr>
                                    </p:animEffect>
                                    <p:set>
                                      <p:cBhvr>
                                        <p:cTn id="39" dur="1" fill="hold">
                                          <p:stCondLst>
                                            <p:cond delay="499"/>
                                          </p:stCondLst>
                                        </p:cTn>
                                        <p:tgtEl>
                                          <p:spTgt spid="39"/>
                                        </p:tgtEl>
                                        <p:attrNameLst>
                                          <p:attrName>style.visibility</p:attrName>
                                        </p:attrNameLst>
                                      </p:cBhvr>
                                      <p:to>
                                        <p:strVal val="hidden"/>
                                      </p:to>
                                    </p:set>
                                  </p:childTnLst>
                                </p:cTn>
                              </p:par>
                            </p:childTnLst>
                          </p:cTn>
                        </p:par>
                        <p:par>
                          <p:cTn id="40" fill="hold">
                            <p:stCondLst>
                              <p:cond delay="500"/>
                            </p:stCondLst>
                            <p:childTnLst>
                              <p:par>
                                <p:cTn id="41" presetID="3" presetClass="entr" presetSubtype="10" fill="hold" nodeType="afterEffect">
                                  <p:stCondLst>
                                    <p:cond delay="0"/>
                                  </p:stCondLst>
                                  <p:childTnLst>
                                    <p:set>
                                      <p:cBhvr>
                                        <p:cTn id="42" dur="1" fill="hold">
                                          <p:stCondLst>
                                            <p:cond delay="0"/>
                                          </p:stCondLst>
                                        </p:cTn>
                                        <p:tgtEl>
                                          <p:spTgt spid="1027"/>
                                        </p:tgtEl>
                                        <p:attrNameLst>
                                          <p:attrName>style.visibility</p:attrName>
                                        </p:attrNameLst>
                                      </p:cBhvr>
                                      <p:to>
                                        <p:strVal val="visible"/>
                                      </p:to>
                                    </p:set>
                                    <p:animEffect transition="in" filter="blinds(horizontal)">
                                      <p:cBhvr>
                                        <p:cTn id="43" dur="2000"/>
                                        <p:tgtEl>
                                          <p:spTgt spid="1027"/>
                                        </p:tgtEl>
                                      </p:cBhvr>
                                    </p:animEffect>
                                  </p:childTnLst>
                                </p:cTn>
                              </p:par>
                            </p:childTnLst>
                          </p:cTn>
                        </p:par>
                        <p:par>
                          <p:cTn id="44" fill="hold">
                            <p:stCondLst>
                              <p:cond delay="2500"/>
                            </p:stCondLst>
                            <p:childTnLst>
                              <p:par>
                                <p:cTn id="45" presetID="3" presetClass="entr" presetSubtype="10" fill="hold" nodeType="afterEffect">
                                  <p:stCondLst>
                                    <p:cond delay="0"/>
                                  </p:stCondLst>
                                  <p:childTnLst>
                                    <p:set>
                                      <p:cBhvr>
                                        <p:cTn id="46" dur="1" fill="hold">
                                          <p:stCondLst>
                                            <p:cond delay="0"/>
                                          </p:stCondLst>
                                        </p:cTn>
                                        <p:tgtEl>
                                          <p:spTgt spid="1029"/>
                                        </p:tgtEl>
                                        <p:attrNameLst>
                                          <p:attrName>style.visibility</p:attrName>
                                        </p:attrNameLst>
                                      </p:cBhvr>
                                      <p:to>
                                        <p:strVal val="visible"/>
                                      </p:to>
                                    </p:set>
                                    <p:animEffect transition="in" filter="blinds(horizontal)">
                                      <p:cBhvr>
                                        <p:cTn id="47" dur="2000"/>
                                        <p:tgtEl>
                                          <p:spTgt spid="1029"/>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blinds(horizontal)">
                                      <p:cBhvr>
                                        <p:cTn id="5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competitors claim…</a:t>
            </a:r>
            <a:endParaRPr lang="en-US" dirty="0"/>
          </a:p>
        </p:txBody>
      </p:sp>
      <p:sp>
        <p:nvSpPr>
          <p:cNvPr id="3" name="Content Placeholder 2"/>
          <p:cNvSpPr>
            <a:spLocks noGrp="1"/>
          </p:cNvSpPr>
          <p:nvPr>
            <p:ph idx="1"/>
          </p:nvPr>
        </p:nvSpPr>
        <p:spPr/>
        <p:txBody>
          <a:bodyPr>
            <a:normAutofit lnSpcReduction="10000"/>
          </a:bodyPr>
          <a:lstStyle/>
          <a:p>
            <a:pPr>
              <a:lnSpc>
                <a:spcPct val="250000"/>
              </a:lnSpc>
            </a:pPr>
            <a:r>
              <a:rPr lang="en-US" dirty="0" smtClean="0"/>
              <a:t>Cisco is expensive</a:t>
            </a:r>
          </a:p>
          <a:p>
            <a:pPr>
              <a:lnSpc>
                <a:spcPct val="250000"/>
              </a:lnSpc>
            </a:pPr>
            <a:r>
              <a:rPr lang="en-US" dirty="0" smtClean="0"/>
              <a:t>Cisco does not take Small Businesses serious</a:t>
            </a:r>
          </a:p>
          <a:p>
            <a:pPr>
              <a:lnSpc>
                <a:spcPct val="250000"/>
              </a:lnSpc>
            </a:pPr>
            <a:r>
              <a:rPr lang="en-US" dirty="0" smtClean="0"/>
              <a:t>Cisco has no or very expensive services</a:t>
            </a:r>
          </a:p>
          <a:p>
            <a:pPr>
              <a:lnSpc>
                <a:spcPct val="250000"/>
              </a:lnSpc>
            </a:pPr>
            <a:r>
              <a:rPr lang="en-US" dirty="0" smtClean="0"/>
              <a:t>Getting support is difficult</a:t>
            </a:r>
          </a:p>
          <a:p>
            <a:pPr>
              <a:lnSpc>
                <a:spcPct val="250000"/>
              </a:lnSpc>
            </a:pPr>
            <a:r>
              <a:rPr lang="en-US" dirty="0" smtClean="0"/>
              <a:t>…….</a:t>
            </a:r>
            <a:endParaRPr lang="en-US" dirty="0"/>
          </a:p>
        </p:txBody>
      </p:sp>
      <p:sp>
        <p:nvSpPr>
          <p:cNvPr id="4"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11921996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linds(horizontal)">
                                      <p:cBhvr>
                                        <p:cTn id="11" dur="1000"/>
                                        <p:tgtEl>
                                          <p:spTgt spid="3">
                                            <p:txEl>
                                              <p:pRg st="1" end="1"/>
                                            </p:txEl>
                                          </p:spTgt>
                                        </p:tgtEl>
                                      </p:cBhvr>
                                    </p:animEffect>
                                  </p:childTnLst>
                                </p:cTn>
                              </p:par>
                            </p:childTnLst>
                          </p:cTn>
                        </p:par>
                        <p:par>
                          <p:cTn id="12" fill="hold">
                            <p:stCondLst>
                              <p:cond delay="1500"/>
                            </p:stCondLst>
                            <p:childTnLst>
                              <p:par>
                                <p:cTn id="13" presetID="3" presetClass="entr" presetSubtype="1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1000"/>
                                        <p:tgtEl>
                                          <p:spTgt spid="3">
                                            <p:txEl>
                                              <p:pRg st="2" end="2"/>
                                            </p:txEl>
                                          </p:spTgt>
                                        </p:tgtEl>
                                      </p:cBhvr>
                                    </p:animEffect>
                                  </p:childTnLst>
                                </p:cTn>
                              </p:par>
                            </p:childTnLst>
                          </p:cTn>
                        </p:par>
                        <p:par>
                          <p:cTn id="16" fill="hold">
                            <p:stCondLst>
                              <p:cond delay="2500"/>
                            </p:stCondLst>
                            <p:childTnLst>
                              <p:par>
                                <p:cTn id="17" presetID="3" presetClass="entr" presetSubtype="1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horizontal)">
                                      <p:cBhvr>
                                        <p:cTn id="19" dur="1000"/>
                                        <p:tgtEl>
                                          <p:spTgt spid="3">
                                            <p:txEl>
                                              <p:pRg st="3" end="3"/>
                                            </p:txEl>
                                          </p:spTgt>
                                        </p:tgtEl>
                                      </p:cBhvr>
                                    </p:animEffect>
                                  </p:childTnLst>
                                </p:cTn>
                              </p:par>
                            </p:childTnLst>
                          </p:cTn>
                        </p:par>
                        <p:par>
                          <p:cTn id="20" fill="hold">
                            <p:stCondLst>
                              <p:cond delay="3500"/>
                            </p:stCondLst>
                            <p:childTnLst>
                              <p:par>
                                <p:cTn id="21" presetID="3" presetClass="entr" presetSubtype="1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1000"/>
                                        <p:tgtEl>
                                          <p:spTgt spid="3">
                                            <p:txEl>
                                              <p:pRg st="4" end="4"/>
                                            </p:txEl>
                                          </p:spTgt>
                                        </p:tgtEl>
                                      </p:cBhvr>
                                    </p:animEffect>
                                  </p:childTnLst>
                                </p:cTn>
                              </p:par>
                            </p:childTnLst>
                          </p:cTn>
                        </p:par>
                        <p:par>
                          <p:cTn id="24" fill="hold">
                            <p:stCondLst>
                              <p:cond delay="4500"/>
                            </p:stCondLst>
                            <p:childTnLst>
                              <p:par>
                                <p:cTn id="25" presetID="3" presetClass="entr" presetSubtype="1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linds(horizontal)">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our competitors claim sometimes</a:t>
            </a:r>
            <a:endParaRPr lang="en-US" dirty="0"/>
          </a:p>
        </p:txBody>
      </p:sp>
      <p:sp>
        <p:nvSpPr>
          <p:cNvPr id="3" name="Content Placeholder 2"/>
          <p:cNvSpPr>
            <a:spLocks noGrp="1"/>
          </p:cNvSpPr>
          <p:nvPr>
            <p:ph idx="1"/>
          </p:nvPr>
        </p:nvSpPr>
        <p:spPr/>
        <p:txBody>
          <a:bodyPr/>
          <a:lstStyle/>
          <a:p>
            <a:r>
              <a:rPr lang="en-US" dirty="0" smtClean="0"/>
              <a:t>This smart switch compares to SRW/300 series….</a:t>
            </a:r>
            <a:br>
              <a:rPr lang="en-US" dirty="0" smtClean="0"/>
            </a:br>
            <a:r>
              <a:rPr lang="en-US" dirty="0" smtClean="0"/>
              <a:t>A smart switch is NOT a fully managed L2 switch!</a:t>
            </a:r>
            <a:br>
              <a:rPr lang="en-US" dirty="0" smtClean="0"/>
            </a:br>
            <a:r>
              <a:rPr lang="en-US" dirty="0" smtClean="0"/>
              <a:t>Even SNMP on a smart switch does not mean it is fully managed L2</a:t>
            </a:r>
          </a:p>
          <a:p>
            <a:r>
              <a:rPr lang="en-US" dirty="0" smtClean="0"/>
              <a:t>We do support stacking!</a:t>
            </a:r>
            <a:br>
              <a:rPr lang="en-US" dirty="0" smtClean="0"/>
            </a:br>
            <a:r>
              <a:rPr lang="en-US" dirty="0" smtClean="0"/>
              <a:t>Stacking is not a standard and can mean a lot of things….. Make sure you compare apples to apples…</a:t>
            </a:r>
          </a:p>
          <a:p>
            <a:r>
              <a:rPr lang="en-US" dirty="0" smtClean="0"/>
              <a:t>We support QoS, so no need to buy a more expensive (Cisco) switch</a:t>
            </a:r>
            <a:br>
              <a:rPr lang="en-US" dirty="0" smtClean="0"/>
            </a:br>
            <a:r>
              <a:rPr lang="en-US" dirty="0" smtClean="0"/>
              <a:t>QoS is good, but can mean a lot of different things</a:t>
            </a:r>
          </a:p>
          <a:p>
            <a:r>
              <a:rPr lang="en-US" dirty="0" smtClean="0"/>
              <a:t>This switch is Green…….</a:t>
            </a:r>
            <a:r>
              <a:rPr lang="en-US" dirty="0"/>
              <a:t> </a:t>
            </a:r>
            <a:br>
              <a:rPr lang="en-US" dirty="0"/>
            </a:br>
            <a:r>
              <a:rPr lang="en-US" dirty="0" smtClean="0"/>
              <a:t>Green is a buzz word, but really means nothing at all</a:t>
            </a:r>
            <a:endParaRPr lang="en-US" dirty="0"/>
          </a:p>
        </p:txBody>
      </p:sp>
      <p:sp>
        <p:nvSpPr>
          <p:cNvPr id="4"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17280413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Cisco is Serious about Small Business</a:t>
            </a:r>
            <a:endParaRPr lang="en-US" dirty="0"/>
          </a:p>
        </p:txBody>
      </p:sp>
      <p:sp>
        <p:nvSpPr>
          <p:cNvPr id="3" name="Content Placeholder 2"/>
          <p:cNvSpPr>
            <a:spLocks noGrp="1"/>
          </p:cNvSpPr>
          <p:nvPr>
            <p:ph idx="1"/>
          </p:nvPr>
        </p:nvSpPr>
        <p:spPr/>
        <p:txBody>
          <a:bodyPr>
            <a:normAutofit fontScale="92500"/>
          </a:bodyPr>
          <a:lstStyle/>
          <a:p>
            <a:pPr>
              <a:lnSpc>
                <a:spcPct val="200000"/>
              </a:lnSpc>
            </a:pPr>
            <a:r>
              <a:rPr lang="en-US" dirty="0" smtClean="0"/>
              <a:t>Cisco Small Business Technology Group focuses exclusively on Small Business (Product Management, Engineering, Project Management, …..)</a:t>
            </a:r>
          </a:p>
          <a:p>
            <a:pPr>
              <a:lnSpc>
                <a:spcPct val="200000"/>
              </a:lnSpc>
            </a:pPr>
            <a:r>
              <a:rPr lang="en-US" dirty="0" smtClean="0"/>
              <a:t>Dedicated marketing, sales and TAC resources</a:t>
            </a:r>
          </a:p>
          <a:p>
            <a:pPr>
              <a:lnSpc>
                <a:spcPct val="200000"/>
              </a:lnSpc>
            </a:pPr>
            <a:r>
              <a:rPr lang="en-US" dirty="0" smtClean="0"/>
              <a:t>Cisco has made significant investments (100 Million+ US$) in Small Business</a:t>
            </a:r>
          </a:p>
          <a:p>
            <a:pPr>
              <a:lnSpc>
                <a:spcPct val="200000"/>
              </a:lnSpc>
            </a:pPr>
            <a:r>
              <a:rPr lang="en-US" dirty="0" smtClean="0"/>
              <a:t>Cisco offers specific Programs &amp; Promotions for the Small Business market</a:t>
            </a:r>
          </a:p>
          <a:p>
            <a:pPr>
              <a:buNone/>
            </a:pPr>
            <a:endParaRPr lang="en-US" dirty="0"/>
          </a:p>
        </p:txBody>
      </p:sp>
      <p:sp>
        <p:nvSpPr>
          <p:cNvPr id="4"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2137280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linds(horizontal)">
                                      <p:cBhvr>
                                        <p:cTn id="11" dur="1000"/>
                                        <p:tgtEl>
                                          <p:spTgt spid="3">
                                            <p:txEl>
                                              <p:pRg st="1" end="1"/>
                                            </p:txEl>
                                          </p:spTgt>
                                        </p:tgtEl>
                                      </p:cBhvr>
                                    </p:animEffect>
                                  </p:childTnLst>
                                </p:cTn>
                              </p:par>
                            </p:childTnLst>
                          </p:cTn>
                        </p:par>
                        <p:par>
                          <p:cTn id="12" fill="hold">
                            <p:stCondLst>
                              <p:cond delay="1500"/>
                            </p:stCondLst>
                            <p:childTnLst>
                              <p:par>
                                <p:cTn id="13" presetID="3" presetClass="entr" presetSubtype="1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1000"/>
                                        <p:tgtEl>
                                          <p:spTgt spid="3">
                                            <p:txEl>
                                              <p:pRg st="2" end="2"/>
                                            </p:txEl>
                                          </p:spTgt>
                                        </p:tgtEl>
                                      </p:cBhvr>
                                    </p:animEffect>
                                  </p:childTnLst>
                                </p:cTn>
                              </p:par>
                            </p:childTnLst>
                          </p:cTn>
                        </p:par>
                        <p:par>
                          <p:cTn id="16" fill="hold">
                            <p:stCondLst>
                              <p:cond delay="2500"/>
                            </p:stCondLst>
                            <p:childTnLst>
                              <p:par>
                                <p:cTn id="17" presetID="3" presetClass="entr" presetSubtype="1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horizontal)">
                                      <p:cBhvr>
                                        <p:cTn id="19" dur="1000"/>
                                        <p:tgtEl>
                                          <p:spTgt spid="3">
                                            <p:txEl>
                                              <p:pRg st="3" end="3"/>
                                            </p:txEl>
                                          </p:spTgt>
                                        </p:tgtEl>
                                      </p:cBhvr>
                                    </p:animEffect>
                                  </p:childTnLst>
                                </p:cTn>
                              </p:par>
                            </p:childTnLst>
                          </p:cTn>
                        </p:par>
                        <p:par>
                          <p:cTn id="20" fill="hold">
                            <p:stCondLst>
                              <p:cond delay="3500"/>
                            </p:stCondLst>
                            <p:childTnLst>
                              <p:par>
                                <p:cTn id="21" presetID="3" presetClass="entr" presetSubtype="1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linds(horizontal)">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Cisco Services are Affordable</a:t>
            </a:r>
            <a:endParaRPr lang="en-US" dirty="0"/>
          </a:p>
        </p:txBody>
      </p:sp>
      <p:sp>
        <p:nvSpPr>
          <p:cNvPr id="3" name="Content Placeholder 2"/>
          <p:cNvSpPr>
            <a:spLocks noGrp="1"/>
          </p:cNvSpPr>
          <p:nvPr>
            <p:ph idx="1"/>
          </p:nvPr>
        </p:nvSpPr>
        <p:spPr/>
        <p:txBody>
          <a:bodyPr>
            <a:normAutofit/>
          </a:bodyPr>
          <a:lstStyle/>
          <a:p>
            <a:pPr>
              <a:lnSpc>
                <a:spcPct val="150000"/>
              </a:lnSpc>
            </a:pPr>
            <a:r>
              <a:rPr lang="en-US" dirty="0" smtClean="0"/>
              <a:t>Services are easy, 4 SKU’s in total</a:t>
            </a:r>
          </a:p>
          <a:p>
            <a:pPr>
              <a:lnSpc>
                <a:spcPct val="150000"/>
              </a:lnSpc>
            </a:pPr>
            <a:r>
              <a:rPr lang="en-US" dirty="0" smtClean="0"/>
              <a:t>Very competitive warranty and services</a:t>
            </a:r>
          </a:p>
          <a:p>
            <a:pPr>
              <a:lnSpc>
                <a:spcPct val="150000"/>
              </a:lnSpc>
            </a:pPr>
            <a:r>
              <a:rPr lang="en-US" dirty="0" smtClean="0"/>
              <a:t>200 and 300 series: NBD (where available) </a:t>
            </a:r>
          </a:p>
          <a:p>
            <a:pPr>
              <a:lnSpc>
                <a:spcPct val="150000"/>
              </a:lnSpc>
            </a:pPr>
            <a:r>
              <a:rPr lang="en-US" dirty="0" smtClean="0"/>
              <a:t>Getting service and support is very easy</a:t>
            </a:r>
            <a:br>
              <a:rPr lang="en-US" dirty="0" smtClean="0"/>
            </a:br>
            <a:r>
              <a:rPr lang="en-US" dirty="0" smtClean="0"/>
              <a:t>- Community</a:t>
            </a:r>
            <a:br>
              <a:rPr lang="en-US" dirty="0" smtClean="0"/>
            </a:br>
            <a:r>
              <a:rPr lang="en-US" dirty="0" smtClean="0"/>
              <a:t>- toll free numbers </a:t>
            </a:r>
            <a:br>
              <a:rPr lang="en-US" dirty="0" smtClean="0"/>
            </a:br>
            <a:r>
              <a:rPr lang="en-US" dirty="0" smtClean="0"/>
              <a:t>- Support Community</a:t>
            </a:r>
            <a:br>
              <a:rPr lang="en-US" dirty="0" smtClean="0"/>
            </a:br>
            <a:r>
              <a:rPr lang="en-US" dirty="0" smtClean="0"/>
              <a:t>- highly trained and certified networking professionals</a:t>
            </a:r>
            <a:endParaRPr lang="en-US" dirty="0"/>
          </a:p>
        </p:txBody>
      </p:sp>
      <p:sp>
        <p:nvSpPr>
          <p:cNvPr id="4"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3851274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linds(horizontal)">
                                      <p:cBhvr>
                                        <p:cTn id="11" dur="1000"/>
                                        <p:tgtEl>
                                          <p:spTgt spid="3">
                                            <p:txEl>
                                              <p:pRg st="1" end="1"/>
                                            </p:txEl>
                                          </p:spTgt>
                                        </p:tgtEl>
                                      </p:cBhvr>
                                    </p:animEffect>
                                  </p:childTnLst>
                                </p:cTn>
                              </p:par>
                            </p:childTnLst>
                          </p:cTn>
                        </p:par>
                        <p:par>
                          <p:cTn id="12" fill="hold">
                            <p:stCondLst>
                              <p:cond delay="1500"/>
                            </p:stCondLst>
                            <p:childTnLst>
                              <p:par>
                                <p:cTn id="13" presetID="3" presetClass="entr" presetSubtype="1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1000"/>
                                        <p:tgtEl>
                                          <p:spTgt spid="3">
                                            <p:txEl>
                                              <p:pRg st="2" end="2"/>
                                            </p:txEl>
                                          </p:spTgt>
                                        </p:tgtEl>
                                      </p:cBhvr>
                                    </p:animEffect>
                                  </p:childTnLst>
                                </p:cTn>
                              </p:par>
                            </p:childTnLst>
                          </p:cTn>
                        </p:par>
                        <p:par>
                          <p:cTn id="16" fill="hold">
                            <p:stCondLst>
                              <p:cond delay="2500"/>
                            </p:stCondLst>
                            <p:childTnLst>
                              <p:par>
                                <p:cTn id="17" presetID="3" presetClass="entr" presetSubtype="1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horizontal)">
                                      <p:cBhvr>
                                        <p:cTn id="19" dur="1000"/>
                                        <p:tgtEl>
                                          <p:spTgt spid="3">
                                            <p:txEl>
                                              <p:pRg st="3" end="3"/>
                                            </p:txEl>
                                          </p:spTgt>
                                        </p:tgtEl>
                                      </p:cBhvr>
                                    </p:animEffect>
                                  </p:childTnLst>
                                </p:cTn>
                              </p:par>
                            </p:childTnLst>
                          </p:cTn>
                        </p:par>
                        <p:par>
                          <p:cTn id="20" fill="hold">
                            <p:stCondLst>
                              <p:cond delay="3500"/>
                            </p:stCondLst>
                            <p:childTnLst>
                              <p:par>
                                <p:cTn id="21" presetID="3" presetClass="entr" presetSubtype="1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linds(horizontal)">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284644" y="6287237"/>
            <a:ext cx="9144000" cy="257175"/>
          </a:xfrm>
          <a:prstGeom prst="ellipse">
            <a:avLst/>
          </a:prstGeom>
          <a:gradFill flip="none" rotWithShape="1">
            <a:gsLst>
              <a:gs pos="0">
                <a:schemeClr val="tx1">
                  <a:alpha val="55000"/>
                </a:schemeClr>
              </a:gs>
              <a:gs pos="100000">
                <a:schemeClr val="accent1">
                  <a:lumMod val="7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0" fontAlgn="base" hangingPunct="0">
              <a:lnSpc>
                <a:spcPct val="90000"/>
              </a:lnSpc>
              <a:spcBef>
                <a:spcPct val="0"/>
              </a:spcBef>
              <a:spcAft>
                <a:spcPct val="0"/>
              </a:spcAft>
            </a:pPr>
            <a:endParaRPr lang="en-US" sz="2400" kern="1200">
              <a:solidFill>
                <a:srgbClr val="FFFFFF"/>
              </a:solidFill>
              <a:latin typeface="Arial"/>
              <a:ea typeface="+mn-ea"/>
              <a:cs typeface="+mn-cs"/>
            </a:endParaRPr>
          </a:p>
        </p:txBody>
      </p:sp>
      <p:sp>
        <p:nvSpPr>
          <p:cNvPr id="5" name="Title 4"/>
          <p:cNvSpPr>
            <a:spLocks noGrp="1"/>
          </p:cNvSpPr>
          <p:nvPr>
            <p:ph type="title"/>
          </p:nvPr>
        </p:nvSpPr>
        <p:spPr/>
        <p:txBody>
          <a:bodyPr/>
          <a:lstStyle/>
          <a:p>
            <a:r>
              <a:rPr lang="en-US" dirty="0" smtClean="0"/>
              <a:t>Switching: The Partner Perspective </a:t>
            </a:r>
            <a:endParaRPr lang="en-US" dirty="0"/>
          </a:p>
        </p:txBody>
      </p:sp>
      <p:sp>
        <p:nvSpPr>
          <p:cNvPr id="6" name="Text Placeholder 3"/>
          <p:cNvSpPr txBox="1">
            <a:spLocks/>
          </p:cNvSpPr>
          <p:nvPr/>
        </p:nvSpPr>
        <p:spPr>
          <a:xfrm>
            <a:off x="210934" y="1133646"/>
            <a:ext cx="7435849" cy="381000"/>
          </a:xfrm>
          <a:prstGeom prst="rect">
            <a:avLst/>
          </a:prstGeom>
        </p:spPr>
        <p:txBody>
          <a:bodyPr/>
          <a:lstStyle/>
          <a:p>
            <a:pPr marL="236538" indent="-236538" algn="l" defTabSz="814388" rtl="0" eaLnBrk="0" fontAlgn="base" hangingPunct="0">
              <a:lnSpc>
                <a:spcPct val="95000"/>
              </a:lnSpc>
              <a:spcBef>
                <a:spcPct val="50000"/>
              </a:spcBef>
              <a:spcAft>
                <a:spcPct val="0"/>
              </a:spcAft>
              <a:buClr>
                <a:srgbClr val="0183B7"/>
              </a:buClr>
              <a:buSzPct val="100000"/>
              <a:defRPr/>
            </a:pPr>
            <a:r>
              <a:rPr lang="en-US" sz="2400" kern="1200" dirty="0" smtClean="0">
                <a:solidFill>
                  <a:schemeClr val="accent1"/>
                </a:solidFill>
                <a:latin typeface="Arial"/>
                <a:ea typeface="+mn-ea"/>
                <a:cs typeface="+mn-cs"/>
              </a:rPr>
              <a:t>Differences in experience to consider</a:t>
            </a:r>
            <a:endParaRPr lang="en-US" sz="2400" kern="1200" dirty="0">
              <a:solidFill>
                <a:schemeClr val="accent1"/>
              </a:solidFill>
              <a:latin typeface="Arial"/>
              <a:ea typeface="+mn-ea"/>
              <a:cs typeface="+mn-cs"/>
            </a:endParaRPr>
          </a:p>
        </p:txBody>
      </p:sp>
      <p:sp>
        <p:nvSpPr>
          <p:cNvPr id="16" name="Rectangle 15"/>
          <p:cNvSpPr/>
          <p:nvPr/>
        </p:nvSpPr>
        <p:spPr bwMode="auto">
          <a:xfrm rot="16200000" flipH="1">
            <a:off x="1666419" y="2556104"/>
            <a:ext cx="2873843" cy="3336291"/>
          </a:xfrm>
          <a:prstGeom prst="rect">
            <a:avLst/>
          </a:prstGeom>
          <a:gradFill flip="none" rotWithShape="1">
            <a:gsLst>
              <a:gs pos="0">
                <a:schemeClr val="tx1">
                  <a:lumMod val="65000"/>
                  <a:lumOff val="35000"/>
                  <a:alpha val="27000"/>
                </a:schemeClr>
              </a:gs>
              <a:gs pos="100000">
                <a:schemeClr val="accent4">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eaLnBrk="0" fontAlgn="base" hangingPunct="0">
              <a:lnSpc>
                <a:spcPct val="90000"/>
              </a:lnSpc>
              <a:spcBef>
                <a:spcPct val="0"/>
              </a:spcBef>
              <a:spcAft>
                <a:spcPct val="0"/>
              </a:spcAft>
              <a:defRPr/>
            </a:pPr>
            <a:endParaRPr lang="en-US" sz="1400" kern="1200">
              <a:solidFill>
                <a:srgbClr val="FFFFFF"/>
              </a:solidFill>
              <a:latin typeface="Arial"/>
              <a:ea typeface="+mn-ea"/>
              <a:cs typeface="+mn-cs"/>
            </a:endParaRPr>
          </a:p>
        </p:txBody>
      </p:sp>
      <p:sp>
        <p:nvSpPr>
          <p:cNvPr id="17" name="Rectangle 5"/>
          <p:cNvSpPr>
            <a:spLocks noChangeArrowheads="1"/>
          </p:cNvSpPr>
          <p:nvPr/>
        </p:nvSpPr>
        <p:spPr bwMode="auto">
          <a:xfrm>
            <a:off x="1433971" y="2817424"/>
            <a:ext cx="3318331" cy="2297078"/>
          </a:xfrm>
          <a:prstGeom prst="rect">
            <a:avLst/>
          </a:prstGeom>
          <a:gradFill flip="none" rotWithShape="1">
            <a:gsLst>
              <a:gs pos="0">
                <a:srgbClr val="68B442"/>
              </a:gs>
              <a:gs pos="50000">
                <a:srgbClr val="497E2E"/>
              </a:gs>
            </a:gsLst>
            <a:lin ang="2700000" scaled="1"/>
            <a:tileRect/>
          </a:gradFill>
          <a:ln w="28575" cap="flat" cmpd="sng" algn="ctr">
            <a:noFill/>
            <a:prstDash val="solid"/>
            <a:round/>
            <a:headEnd type="none" w="med" len="med"/>
            <a:tailEnd type="none" w="med" len="med"/>
          </a:ln>
          <a:effectLst>
            <a:outerShdw blurRad="127000" algn="ctr" rotWithShape="0">
              <a:prstClr val="black">
                <a:alpha val="80000"/>
              </a:prstClr>
            </a:outerShdw>
          </a:effectLst>
        </p:spPr>
        <p:txBody>
          <a:bodyPr vert="horz" wrap="none" lIns="82296" tIns="36576" rIns="82296" bIns="36576" numCol="1" rtlCol="0" anchor="ctr" anchorCtr="0" compatLnSpc="1">
            <a:prstTxWarp prst="textNoShape">
              <a:avLst/>
            </a:prstTxWarp>
          </a:bodyPr>
          <a:lstStyle/>
          <a:p>
            <a:pPr algn="l" defTabSz="814388" rtl="0" eaLnBrk="0" fontAlgn="base" hangingPunct="0">
              <a:lnSpc>
                <a:spcPct val="90000"/>
              </a:lnSpc>
              <a:spcBef>
                <a:spcPct val="0"/>
              </a:spcBef>
              <a:spcAft>
                <a:spcPct val="0"/>
              </a:spcAft>
            </a:pPr>
            <a:endParaRPr lang="en-US" sz="2400" kern="1200" dirty="0">
              <a:solidFill>
                <a:prstClr val="black"/>
              </a:solidFill>
              <a:latin typeface="Arial"/>
              <a:ea typeface="+mn-ea"/>
              <a:cs typeface="+mn-cs"/>
            </a:endParaRPr>
          </a:p>
        </p:txBody>
      </p:sp>
      <p:cxnSp>
        <p:nvCxnSpPr>
          <p:cNvPr id="19" name="Straight Connector 18"/>
          <p:cNvCxnSpPr/>
          <p:nvPr/>
        </p:nvCxnSpPr>
        <p:spPr>
          <a:xfrm>
            <a:off x="1538107" y="3608103"/>
            <a:ext cx="3094303" cy="1517"/>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30" name="Text Box 7"/>
          <p:cNvSpPr txBox="1">
            <a:spLocks noChangeArrowheads="1"/>
          </p:cNvSpPr>
          <p:nvPr/>
        </p:nvSpPr>
        <p:spPr bwMode="auto">
          <a:xfrm>
            <a:off x="1322059" y="2871769"/>
            <a:ext cx="3578274" cy="636922"/>
          </a:xfrm>
          <a:prstGeom prst="rect">
            <a:avLst/>
          </a:prstGeom>
          <a:noFill/>
          <a:ln w="9525" algn="ctr">
            <a:noFill/>
            <a:miter lim="800000"/>
            <a:headEnd/>
            <a:tailEnd/>
          </a:ln>
        </p:spPr>
        <p:txBody>
          <a:bodyPr wrap="square" lIns="82124" tIns="41061" rIns="82124" bIns="41061">
            <a:spAutoFit/>
          </a:bodyPr>
          <a:lstStyle/>
          <a:p>
            <a:pPr algn="ctr" defTabSz="814388" eaLnBrk="0" fontAlgn="base" hangingPunct="0">
              <a:lnSpc>
                <a:spcPct val="100000"/>
              </a:lnSpc>
              <a:spcBef>
                <a:spcPct val="0"/>
              </a:spcBef>
              <a:spcAft>
                <a:spcPct val="0"/>
              </a:spcAft>
            </a:pPr>
            <a:r>
              <a:rPr lang="en-US" sz="2000" b="1" dirty="0" smtClean="0">
                <a:solidFill>
                  <a:srgbClr val="FFFF00"/>
                </a:solidFill>
                <a:effectLst>
                  <a:outerShdw blurRad="38100" dist="38100" dir="2700000" algn="tl">
                    <a:srgbClr val="000000">
                      <a:alpha val="43137"/>
                    </a:srgbClr>
                  </a:outerShdw>
                </a:effectLst>
                <a:latin typeface="Arial" pitchFamily="34" charset="0"/>
              </a:rPr>
              <a:t>Built for Small Business</a:t>
            </a:r>
            <a:r>
              <a:rPr lang="en-US" sz="1600" b="1" dirty="0" smtClean="0">
                <a:solidFill>
                  <a:srgbClr val="FFFF00"/>
                </a:solidFill>
                <a:effectLst>
                  <a:outerShdw blurRad="38100" dist="38100" dir="2700000" algn="tl">
                    <a:srgbClr val="000000">
                      <a:alpha val="43137"/>
                    </a:srgbClr>
                  </a:outerShdw>
                </a:effectLst>
                <a:latin typeface="Arial" pitchFamily="34" charset="0"/>
              </a:rPr>
              <a:t/>
            </a:r>
            <a:br>
              <a:rPr lang="en-US" sz="1600" b="1" dirty="0" smtClean="0">
                <a:solidFill>
                  <a:srgbClr val="FFFF00"/>
                </a:solidFill>
                <a:effectLst>
                  <a:outerShdw blurRad="38100" dist="38100" dir="2700000" algn="tl">
                    <a:srgbClr val="000000">
                      <a:alpha val="43137"/>
                    </a:srgbClr>
                  </a:outerShdw>
                </a:effectLst>
                <a:latin typeface="Arial" pitchFamily="34" charset="0"/>
              </a:rPr>
            </a:br>
            <a:r>
              <a:rPr lang="en-US" sz="1600" dirty="0" smtClean="0">
                <a:solidFill>
                  <a:srgbClr val="FFFF00"/>
                </a:solidFill>
                <a:effectLst>
                  <a:outerShdw blurRad="38100" dist="38100" dir="2700000" algn="tl">
                    <a:srgbClr val="000000">
                      <a:alpha val="43137"/>
                    </a:srgbClr>
                  </a:outerShdw>
                </a:effectLst>
                <a:latin typeface="Arial" pitchFamily="34" charset="0"/>
              </a:rPr>
              <a:t>Drivers: Simplicity, Price</a:t>
            </a:r>
            <a:endParaRPr lang="en-US" sz="1600" dirty="0">
              <a:solidFill>
                <a:srgbClr val="FFFF00"/>
              </a:solidFill>
              <a:effectLst>
                <a:outerShdw blurRad="38100" dist="38100" dir="2700000" algn="tl">
                  <a:srgbClr val="000000">
                    <a:alpha val="43137"/>
                  </a:srgbClr>
                </a:outerShdw>
              </a:effectLst>
              <a:latin typeface="Arial" pitchFamily="34" charset="0"/>
            </a:endParaRPr>
          </a:p>
        </p:txBody>
      </p:sp>
      <p:sp>
        <p:nvSpPr>
          <p:cNvPr id="31" name="Text Box 12"/>
          <p:cNvSpPr txBox="1">
            <a:spLocks noChangeArrowheads="1"/>
          </p:cNvSpPr>
          <p:nvPr/>
        </p:nvSpPr>
        <p:spPr bwMode="auto">
          <a:xfrm>
            <a:off x="1582738" y="3781472"/>
            <a:ext cx="3635375" cy="735837"/>
          </a:xfrm>
          <a:prstGeom prst="rect">
            <a:avLst/>
          </a:prstGeom>
          <a:noFill/>
          <a:ln w="9525" algn="ctr">
            <a:noFill/>
            <a:miter lim="800000"/>
            <a:headEnd/>
            <a:tailEnd/>
          </a:ln>
          <a:effectLst/>
        </p:spPr>
        <p:txBody>
          <a:bodyPr lIns="82124" tIns="41061" rIns="82124" bIns="41061"/>
          <a:lstStyle/>
          <a:p>
            <a:pPr marL="171450" lvl="0" indent="-171450" defTabSz="814388" eaLnBrk="0" fontAlgn="base" hangingPunct="0">
              <a:lnSpc>
                <a:spcPct val="80000"/>
              </a:lnSpc>
              <a:spcBef>
                <a:spcPct val="40000"/>
              </a:spcBef>
              <a:spcAft>
                <a:spcPct val="0"/>
              </a:spcAft>
              <a:buFont typeface="Wingdings" pitchFamily="2" charset="2"/>
              <a:buChar char="§"/>
            </a:pPr>
            <a:r>
              <a:rPr lang="en-US" sz="1600" dirty="0" smtClean="0">
                <a:solidFill>
                  <a:srgbClr val="FFFFFF"/>
                </a:solidFill>
                <a:effectLst>
                  <a:outerShdw blurRad="38100" dist="38100" dir="2700000" algn="tl">
                    <a:srgbClr val="000000">
                      <a:alpha val="43137"/>
                    </a:srgbClr>
                  </a:outerShdw>
                </a:effectLst>
                <a:latin typeface="Arial" pitchFamily="34" charset="0"/>
              </a:rPr>
              <a:t>Reliable, easy to use</a:t>
            </a:r>
          </a:p>
          <a:p>
            <a:pPr marL="171450" lvl="0" indent="-171450" defTabSz="814388" eaLnBrk="0" fontAlgn="base" hangingPunct="0">
              <a:lnSpc>
                <a:spcPct val="80000"/>
              </a:lnSpc>
              <a:spcBef>
                <a:spcPct val="40000"/>
              </a:spcBef>
              <a:spcAft>
                <a:spcPct val="0"/>
              </a:spcAft>
              <a:buFont typeface="Wingdings" pitchFamily="2" charset="2"/>
              <a:buChar char="§"/>
            </a:pPr>
            <a:r>
              <a:rPr lang="en-US" sz="1600" dirty="0" smtClean="0">
                <a:solidFill>
                  <a:srgbClr val="FFFFFF"/>
                </a:solidFill>
                <a:effectLst>
                  <a:outerShdw blurRad="38100" dist="38100" dir="2700000" algn="tl">
                    <a:srgbClr val="000000">
                      <a:alpha val="43137"/>
                    </a:srgbClr>
                  </a:outerShdw>
                </a:effectLst>
                <a:latin typeface="Arial" pitchFamily="34" charset="0"/>
              </a:rPr>
              <a:t>Competitive features</a:t>
            </a:r>
          </a:p>
          <a:p>
            <a:pPr marL="171450" lvl="0" indent="-171450" defTabSz="814388" eaLnBrk="0" fontAlgn="base" hangingPunct="0">
              <a:lnSpc>
                <a:spcPct val="80000"/>
              </a:lnSpc>
              <a:spcBef>
                <a:spcPct val="40000"/>
              </a:spcBef>
              <a:spcAft>
                <a:spcPct val="0"/>
              </a:spcAft>
              <a:buFont typeface="Wingdings" pitchFamily="2" charset="2"/>
              <a:buChar char="§"/>
            </a:pPr>
            <a:r>
              <a:rPr lang="en-US" sz="1600" dirty="0" smtClean="0">
                <a:solidFill>
                  <a:srgbClr val="FFFFFF"/>
                </a:solidFill>
                <a:effectLst>
                  <a:outerShdw blurRad="38100" dist="38100" dir="2700000" algn="tl">
                    <a:srgbClr val="000000">
                      <a:alpha val="43137"/>
                    </a:srgbClr>
                  </a:outerShdw>
                </a:effectLst>
                <a:latin typeface="Arial" pitchFamily="34" charset="0"/>
              </a:rPr>
              <a:t>Affordable price</a:t>
            </a:r>
          </a:p>
          <a:p>
            <a:pPr marL="171450" lvl="0" indent="-171450" defTabSz="814388" eaLnBrk="0" fontAlgn="base" hangingPunct="0">
              <a:lnSpc>
                <a:spcPct val="80000"/>
              </a:lnSpc>
              <a:spcBef>
                <a:spcPct val="40000"/>
              </a:spcBef>
              <a:spcAft>
                <a:spcPct val="0"/>
              </a:spcAft>
              <a:buFont typeface="Wingdings" pitchFamily="2" charset="2"/>
              <a:buChar char="§"/>
            </a:pPr>
            <a:r>
              <a:rPr lang="en-US" sz="1600" dirty="0" smtClean="0">
                <a:solidFill>
                  <a:srgbClr val="FFFFFF"/>
                </a:solidFill>
                <a:effectLst>
                  <a:outerShdw blurRad="38100" dist="38100" dir="2700000" algn="tl">
                    <a:srgbClr val="000000">
                      <a:alpha val="43137"/>
                    </a:srgbClr>
                  </a:outerShdw>
                </a:effectLst>
                <a:latin typeface="Arial" pitchFamily="34" charset="0"/>
              </a:rPr>
              <a:t>Easy to install</a:t>
            </a:r>
          </a:p>
        </p:txBody>
      </p:sp>
      <p:sp>
        <p:nvSpPr>
          <p:cNvPr id="33" name="Text Box 7"/>
          <p:cNvSpPr txBox="1">
            <a:spLocks noChangeArrowheads="1"/>
          </p:cNvSpPr>
          <p:nvPr/>
        </p:nvSpPr>
        <p:spPr bwMode="auto">
          <a:xfrm>
            <a:off x="1299507" y="5237983"/>
            <a:ext cx="3578274" cy="304523"/>
          </a:xfrm>
          <a:prstGeom prst="rect">
            <a:avLst/>
          </a:prstGeom>
          <a:noFill/>
          <a:ln w="9525" algn="ctr">
            <a:noFill/>
            <a:miter lim="800000"/>
            <a:headEnd/>
            <a:tailEnd/>
          </a:ln>
        </p:spPr>
        <p:txBody>
          <a:bodyPr wrap="square" lIns="82124" tIns="41061" rIns="82124" bIns="41061">
            <a:spAutoFit/>
          </a:bodyPr>
          <a:lstStyle/>
          <a:p>
            <a:pPr algn="ctr" defTabSz="814388" eaLnBrk="0" fontAlgn="base" hangingPunct="0">
              <a:lnSpc>
                <a:spcPct val="90000"/>
              </a:lnSpc>
              <a:spcBef>
                <a:spcPct val="0"/>
              </a:spcBef>
              <a:spcAft>
                <a:spcPct val="0"/>
              </a:spcAft>
            </a:pPr>
            <a:r>
              <a:rPr lang="en-US" sz="1600" dirty="0" smtClean="0">
                <a:latin typeface="Arial" pitchFamily="34" charset="0"/>
              </a:rPr>
              <a:t>Small Business Support Options</a:t>
            </a:r>
            <a:endParaRPr lang="en-US" sz="1600" dirty="0">
              <a:latin typeface="Arial" pitchFamily="34" charset="0"/>
            </a:endParaRPr>
          </a:p>
        </p:txBody>
      </p:sp>
      <p:sp>
        <p:nvSpPr>
          <p:cNvPr id="12" name="Rectangle 11"/>
          <p:cNvSpPr/>
          <p:nvPr/>
        </p:nvSpPr>
        <p:spPr bwMode="auto">
          <a:xfrm rot="16200000" flipH="1">
            <a:off x="5290660" y="1752524"/>
            <a:ext cx="2873843" cy="3318331"/>
          </a:xfrm>
          <a:prstGeom prst="rect">
            <a:avLst/>
          </a:prstGeom>
          <a:gradFill flip="none" rotWithShape="1">
            <a:gsLst>
              <a:gs pos="0">
                <a:schemeClr val="tx1">
                  <a:lumMod val="65000"/>
                  <a:lumOff val="35000"/>
                  <a:alpha val="27000"/>
                </a:schemeClr>
              </a:gs>
              <a:gs pos="100000">
                <a:schemeClr val="accent4">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eaLnBrk="0" fontAlgn="base" hangingPunct="0">
              <a:lnSpc>
                <a:spcPct val="90000"/>
              </a:lnSpc>
              <a:spcBef>
                <a:spcPct val="0"/>
              </a:spcBef>
              <a:spcAft>
                <a:spcPct val="0"/>
              </a:spcAft>
              <a:defRPr/>
            </a:pPr>
            <a:endParaRPr lang="en-US" sz="1400" kern="1200">
              <a:solidFill>
                <a:srgbClr val="FFFFFF"/>
              </a:solidFill>
              <a:latin typeface="Arial"/>
              <a:ea typeface="+mn-ea"/>
              <a:cs typeface="+mn-cs"/>
            </a:endParaRPr>
          </a:p>
        </p:txBody>
      </p:sp>
      <p:sp>
        <p:nvSpPr>
          <p:cNvPr id="20" name="Rectangle 5"/>
          <p:cNvSpPr>
            <a:spLocks noChangeArrowheads="1"/>
          </p:cNvSpPr>
          <p:nvPr/>
        </p:nvSpPr>
        <p:spPr bwMode="auto">
          <a:xfrm>
            <a:off x="5068416" y="2110577"/>
            <a:ext cx="3312553" cy="2246452"/>
          </a:xfrm>
          <a:prstGeom prst="rect">
            <a:avLst/>
          </a:prstGeom>
          <a:gradFill flip="none" rotWithShape="1">
            <a:gsLst>
              <a:gs pos="0">
                <a:srgbClr val="0B485D"/>
              </a:gs>
              <a:gs pos="100000">
                <a:srgbClr val="1C86AC"/>
              </a:gs>
            </a:gsLst>
            <a:path path="circle">
              <a:fillToRect l="100000" t="100000"/>
            </a:path>
            <a:tileRect r="-100000" b="-100000"/>
          </a:gradFill>
          <a:ln w="12700" cap="flat" cmpd="sng" algn="ctr">
            <a:noFill/>
            <a:prstDash val="solid"/>
            <a:round/>
            <a:headEnd type="none" w="med" len="med"/>
            <a:tailEnd type="none" w="med" len="med"/>
          </a:ln>
          <a:effectLst>
            <a:outerShdw blurRad="127000" algn="ctr" rotWithShape="0">
              <a:prstClr val="black">
                <a:alpha val="80000"/>
              </a:prstClr>
            </a:outerShdw>
          </a:effectLst>
        </p:spPr>
        <p:txBody>
          <a:bodyPr vert="horz" wrap="none" lIns="82296" tIns="36576" rIns="82296" bIns="36576" numCol="1" rtlCol="0" anchor="ctr" anchorCtr="0" compatLnSpc="1">
            <a:prstTxWarp prst="textNoShape">
              <a:avLst/>
            </a:prstTxWarp>
          </a:bodyPr>
          <a:lstStyle/>
          <a:p>
            <a:pPr algn="l" defTabSz="814388" rtl="0" eaLnBrk="0" fontAlgn="base" hangingPunct="0">
              <a:lnSpc>
                <a:spcPct val="90000"/>
              </a:lnSpc>
              <a:spcBef>
                <a:spcPct val="0"/>
              </a:spcBef>
              <a:spcAft>
                <a:spcPct val="0"/>
              </a:spcAft>
            </a:pPr>
            <a:endParaRPr lang="en-US" sz="2400" kern="1200" dirty="0">
              <a:solidFill>
                <a:prstClr val="black"/>
              </a:solidFill>
              <a:latin typeface="Arial"/>
              <a:ea typeface="+mn-ea"/>
              <a:cs typeface="+mn-cs"/>
            </a:endParaRPr>
          </a:p>
        </p:txBody>
      </p:sp>
      <p:cxnSp>
        <p:nvCxnSpPr>
          <p:cNvPr id="21" name="Straight Connector 20"/>
          <p:cNvCxnSpPr/>
          <p:nvPr/>
        </p:nvCxnSpPr>
        <p:spPr>
          <a:xfrm>
            <a:off x="5227862" y="2843592"/>
            <a:ext cx="2910282"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34" name="Text Box 7"/>
          <p:cNvSpPr txBox="1">
            <a:spLocks noChangeArrowheads="1"/>
          </p:cNvSpPr>
          <p:nvPr/>
        </p:nvSpPr>
        <p:spPr bwMode="auto">
          <a:xfrm>
            <a:off x="4896369" y="2184936"/>
            <a:ext cx="3664812" cy="581522"/>
          </a:xfrm>
          <a:prstGeom prst="rect">
            <a:avLst/>
          </a:prstGeom>
          <a:noFill/>
          <a:ln w="9525" algn="ctr">
            <a:noFill/>
            <a:miter lim="800000"/>
            <a:headEnd/>
            <a:tailEnd/>
          </a:ln>
        </p:spPr>
        <p:txBody>
          <a:bodyPr wrap="square" lIns="82124" tIns="41061" rIns="82124" bIns="41061">
            <a:spAutoFit/>
          </a:bodyPr>
          <a:lstStyle/>
          <a:p>
            <a:pPr algn="ctr" defTabSz="814388" eaLnBrk="0" fontAlgn="base" hangingPunct="0">
              <a:lnSpc>
                <a:spcPct val="90000"/>
              </a:lnSpc>
              <a:spcBef>
                <a:spcPct val="0"/>
              </a:spcBef>
              <a:spcAft>
                <a:spcPct val="0"/>
              </a:spcAft>
            </a:pPr>
            <a:r>
              <a:rPr lang="en-US" sz="2000" b="1" dirty="0" smtClean="0">
                <a:solidFill>
                  <a:srgbClr val="FFFF00"/>
                </a:solidFill>
                <a:effectLst>
                  <a:outerShdw blurRad="38100" dist="38100" dir="2700000" algn="tl">
                    <a:srgbClr val="000000">
                      <a:alpha val="43137"/>
                    </a:srgbClr>
                  </a:outerShdw>
                </a:effectLst>
                <a:latin typeface="Arial" pitchFamily="34" charset="0"/>
              </a:rPr>
              <a:t>Fit Sma</a:t>
            </a:r>
            <a:r>
              <a:rPr lang="en-US" sz="2000" b="1" dirty="0" smtClean="0">
                <a:solidFill>
                  <a:srgbClr val="FFFF00"/>
                </a:solidFill>
                <a:effectLst>
                  <a:outerShdw blurRad="38100" dist="38100" dir="2700000" algn="tl">
                    <a:srgbClr val="000000">
                      <a:alpha val="43137"/>
                    </a:srgbClr>
                  </a:outerShdw>
                </a:effectLst>
              </a:rPr>
              <a:t>ll Business</a:t>
            </a:r>
            <a:r>
              <a:rPr lang="en-US" sz="1600" b="1" dirty="0" smtClean="0">
                <a:solidFill>
                  <a:srgbClr val="FFFF00"/>
                </a:solidFill>
                <a:effectLst>
                  <a:outerShdw blurRad="38100" dist="38100" dir="2700000" algn="tl">
                    <a:srgbClr val="000000">
                      <a:alpha val="43137"/>
                    </a:srgbClr>
                  </a:outerShdw>
                </a:effectLst>
                <a:latin typeface="Arial" pitchFamily="34" charset="0"/>
              </a:rPr>
              <a:t/>
            </a:r>
            <a:br>
              <a:rPr lang="en-US" sz="1600" b="1" dirty="0" smtClean="0">
                <a:solidFill>
                  <a:srgbClr val="FFFF00"/>
                </a:solidFill>
                <a:effectLst>
                  <a:outerShdw blurRad="38100" dist="38100" dir="2700000" algn="tl">
                    <a:srgbClr val="000000">
                      <a:alpha val="43137"/>
                    </a:srgbClr>
                  </a:outerShdw>
                </a:effectLst>
                <a:latin typeface="Arial" pitchFamily="34" charset="0"/>
              </a:rPr>
            </a:br>
            <a:r>
              <a:rPr lang="en-US" sz="1600" dirty="0" smtClean="0">
                <a:solidFill>
                  <a:srgbClr val="FFFF00"/>
                </a:solidFill>
                <a:effectLst>
                  <a:outerShdw blurRad="38100" dist="38100" dir="2700000" algn="tl">
                    <a:srgbClr val="000000">
                      <a:alpha val="43137"/>
                    </a:srgbClr>
                  </a:outerShdw>
                </a:effectLst>
                <a:latin typeface="Arial" pitchFamily="34" charset="0"/>
              </a:rPr>
              <a:t>Drivers: Sophistication, Scalability</a:t>
            </a:r>
          </a:p>
        </p:txBody>
      </p:sp>
      <p:sp>
        <p:nvSpPr>
          <p:cNvPr id="37" name="Text Box 12"/>
          <p:cNvSpPr txBox="1">
            <a:spLocks noChangeArrowheads="1"/>
          </p:cNvSpPr>
          <p:nvPr/>
        </p:nvSpPr>
        <p:spPr bwMode="auto">
          <a:xfrm>
            <a:off x="5191563" y="2974066"/>
            <a:ext cx="3102205" cy="696560"/>
          </a:xfrm>
          <a:prstGeom prst="rect">
            <a:avLst/>
          </a:prstGeom>
          <a:noFill/>
          <a:ln w="9525" algn="ctr">
            <a:noFill/>
            <a:miter lim="800000"/>
            <a:headEnd/>
            <a:tailEnd/>
          </a:ln>
          <a:effectLst/>
        </p:spPr>
        <p:txBody>
          <a:bodyPr lIns="82124" tIns="41061" rIns="82124" bIns="41061"/>
          <a:lstStyle/>
          <a:p>
            <a:pPr marL="171450" lvl="0" indent="-171450" defTabSz="814388" eaLnBrk="0" fontAlgn="base" hangingPunct="0">
              <a:lnSpc>
                <a:spcPct val="80000"/>
              </a:lnSpc>
              <a:spcBef>
                <a:spcPct val="40000"/>
              </a:spcBef>
              <a:spcAft>
                <a:spcPct val="0"/>
              </a:spcAft>
              <a:buFont typeface="Wingdings" pitchFamily="2" charset="2"/>
              <a:buChar char="§"/>
              <a:defRPr/>
            </a:pPr>
            <a:r>
              <a:rPr lang="en-US" sz="1600" kern="0" dirty="0" smtClean="0">
                <a:solidFill>
                  <a:srgbClr val="FFFFFF"/>
                </a:solidFill>
                <a:latin typeface="Arial" pitchFamily="34" charset="0"/>
              </a:rPr>
              <a:t>Best-in-class</a:t>
            </a:r>
          </a:p>
          <a:p>
            <a:pPr marL="171450" lvl="0" indent="-171450" defTabSz="814388" eaLnBrk="0" fontAlgn="base" hangingPunct="0">
              <a:lnSpc>
                <a:spcPct val="80000"/>
              </a:lnSpc>
              <a:spcBef>
                <a:spcPct val="40000"/>
              </a:spcBef>
              <a:spcAft>
                <a:spcPct val="0"/>
              </a:spcAft>
              <a:buFont typeface="Wingdings" pitchFamily="2" charset="2"/>
              <a:buChar char="§"/>
              <a:defRPr/>
            </a:pPr>
            <a:r>
              <a:rPr lang="en-US" sz="1600" kern="0" dirty="0" smtClean="0">
                <a:solidFill>
                  <a:srgbClr val="FFFFFF"/>
                </a:solidFill>
                <a:latin typeface="Arial" pitchFamily="34" charset="0"/>
              </a:rPr>
              <a:t>Customizable configuration</a:t>
            </a:r>
          </a:p>
          <a:p>
            <a:pPr marL="171450" indent="-171450" defTabSz="814388" eaLnBrk="0" fontAlgn="base" hangingPunct="0">
              <a:lnSpc>
                <a:spcPct val="80000"/>
              </a:lnSpc>
              <a:spcBef>
                <a:spcPct val="40000"/>
              </a:spcBef>
              <a:spcAft>
                <a:spcPct val="0"/>
              </a:spcAft>
              <a:buFont typeface="Wingdings" pitchFamily="2" charset="2"/>
              <a:buChar char="§"/>
              <a:defRPr/>
            </a:pPr>
            <a:r>
              <a:rPr lang="en-US" sz="1600" kern="0" dirty="0" smtClean="0">
                <a:solidFill>
                  <a:srgbClr val="FFFFFF"/>
                </a:solidFill>
                <a:latin typeface="Arial" pitchFamily="34" charset="0"/>
              </a:rPr>
              <a:t>Broad range of services</a:t>
            </a:r>
          </a:p>
          <a:p>
            <a:pPr marL="171450" lvl="0" indent="-171450" defTabSz="814388" eaLnBrk="0" fontAlgn="base" hangingPunct="0">
              <a:lnSpc>
                <a:spcPct val="80000"/>
              </a:lnSpc>
              <a:spcBef>
                <a:spcPct val="40000"/>
              </a:spcBef>
              <a:spcAft>
                <a:spcPct val="0"/>
              </a:spcAft>
              <a:buFont typeface="Wingdings" pitchFamily="2" charset="2"/>
              <a:buChar char="§"/>
              <a:defRPr/>
            </a:pPr>
            <a:r>
              <a:rPr lang="en-US" sz="1600" kern="0" dirty="0" smtClean="0">
                <a:solidFill>
                  <a:srgbClr val="FFFFFF"/>
                </a:solidFill>
                <a:latin typeface="Arial" pitchFamily="34" charset="0"/>
              </a:rPr>
              <a:t>Comprehensive security</a:t>
            </a:r>
          </a:p>
        </p:txBody>
      </p:sp>
      <p:sp>
        <p:nvSpPr>
          <p:cNvPr id="38" name="Text Box 7"/>
          <p:cNvSpPr txBox="1">
            <a:spLocks noChangeArrowheads="1"/>
          </p:cNvSpPr>
          <p:nvPr/>
        </p:nvSpPr>
        <p:spPr bwMode="auto">
          <a:xfrm>
            <a:off x="4927805" y="4470686"/>
            <a:ext cx="3578274" cy="304523"/>
          </a:xfrm>
          <a:prstGeom prst="rect">
            <a:avLst/>
          </a:prstGeom>
          <a:noFill/>
          <a:ln w="9525" algn="ctr">
            <a:noFill/>
            <a:miter lim="800000"/>
            <a:headEnd/>
            <a:tailEnd/>
          </a:ln>
        </p:spPr>
        <p:txBody>
          <a:bodyPr wrap="square" lIns="82124" tIns="41061" rIns="82124" bIns="41061">
            <a:spAutoFit/>
          </a:bodyPr>
          <a:lstStyle/>
          <a:p>
            <a:pPr algn="ctr" defTabSz="814388" eaLnBrk="0" fontAlgn="base" hangingPunct="0">
              <a:lnSpc>
                <a:spcPct val="90000"/>
              </a:lnSpc>
              <a:spcBef>
                <a:spcPct val="0"/>
              </a:spcBef>
              <a:spcAft>
                <a:spcPct val="0"/>
              </a:spcAft>
            </a:pPr>
            <a:r>
              <a:rPr lang="en-US" sz="1600" dirty="0" smtClean="0">
                <a:latin typeface="Arial" pitchFamily="34" charset="0"/>
              </a:rPr>
              <a:t>TAC, SMARTnet</a:t>
            </a:r>
            <a:endParaRPr lang="en-US" sz="1600" dirty="0">
              <a:latin typeface="Arial" pitchFamily="34" charset="0"/>
            </a:endParaRPr>
          </a:p>
        </p:txBody>
      </p:sp>
      <p:sp>
        <p:nvSpPr>
          <p:cNvPr id="32" name="Pentagon 31"/>
          <p:cNvSpPr/>
          <p:nvPr/>
        </p:nvSpPr>
        <p:spPr>
          <a:xfrm rot="16200000">
            <a:off x="-1448666" y="3828857"/>
            <a:ext cx="4562473" cy="443184"/>
          </a:xfrm>
          <a:prstGeom prst="homePlate">
            <a:avLst>
              <a:gd name="adj" fmla="val 27841"/>
            </a:avLst>
          </a:prstGeom>
          <a:solidFill>
            <a:schemeClr val="bg1">
              <a:lumMod val="50000"/>
            </a:schemeClr>
          </a:solidFill>
          <a:ln>
            <a:noFill/>
          </a:ln>
          <a:effectLst>
            <a:outerShdw blurRad="149987"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eaLnBrk="0" fontAlgn="base" hangingPunct="0">
              <a:lnSpc>
                <a:spcPct val="90000"/>
              </a:lnSpc>
              <a:spcBef>
                <a:spcPct val="0"/>
              </a:spcBef>
              <a:spcAft>
                <a:spcPct val="0"/>
              </a:spcAft>
              <a:defRPr/>
            </a:pPr>
            <a:endParaRPr lang="en-US" sz="2400" kern="1200">
              <a:solidFill>
                <a:srgbClr val="FFFFFF"/>
              </a:solidFill>
              <a:latin typeface="Arial"/>
              <a:ea typeface="+mn-ea"/>
              <a:cs typeface="+mn-cs"/>
            </a:endParaRPr>
          </a:p>
        </p:txBody>
      </p:sp>
      <p:sp>
        <p:nvSpPr>
          <p:cNvPr id="35" name="TextBox 17"/>
          <p:cNvSpPr txBox="1">
            <a:spLocks noChangeArrowheads="1"/>
          </p:cNvSpPr>
          <p:nvPr/>
        </p:nvSpPr>
        <p:spPr bwMode="auto">
          <a:xfrm rot="16200000">
            <a:off x="-395005" y="3536248"/>
            <a:ext cx="2456087" cy="311003"/>
          </a:xfrm>
          <a:prstGeom prst="rect">
            <a:avLst/>
          </a:prstGeom>
          <a:noFill/>
          <a:ln w="9525">
            <a:noFill/>
            <a:miter lim="800000"/>
            <a:headEnd/>
            <a:tailEnd/>
          </a:ln>
        </p:spPr>
        <p:txBody>
          <a:bodyPr wrap="square">
            <a:spAutoFit/>
          </a:bodyPr>
          <a:lstStyle/>
          <a:p>
            <a:pPr rtl="0" eaLnBrk="0" fontAlgn="base" hangingPunct="0">
              <a:lnSpc>
                <a:spcPct val="90000"/>
              </a:lnSpc>
              <a:spcBef>
                <a:spcPct val="0"/>
              </a:spcBef>
              <a:spcAft>
                <a:spcPct val="0"/>
              </a:spcAft>
            </a:pPr>
            <a:r>
              <a:rPr lang="en-US" sz="2000" kern="1200" dirty="0">
                <a:solidFill>
                  <a:srgbClr val="FFFFFF"/>
                </a:solidFill>
                <a:latin typeface="Arial"/>
                <a:ea typeface="+mn-ea"/>
                <a:cs typeface="+mn-cs"/>
              </a:rPr>
              <a:t>Sophistication</a:t>
            </a:r>
          </a:p>
        </p:txBody>
      </p:sp>
      <p:sp>
        <p:nvSpPr>
          <p:cNvPr id="36" name="Pentagon 35"/>
          <p:cNvSpPr/>
          <p:nvPr/>
        </p:nvSpPr>
        <p:spPr>
          <a:xfrm>
            <a:off x="831471" y="5840037"/>
            <a:ext cx="7869795" cy="491650"/>
          </a:xfrm>
          <a:prstGeom prst="homePlate">
            <a:avLst>
              <a:gd name="adj" fmla="val 27841"/>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solidFill>
                <a:srgbClr val="FFFFFF"/>
              </a:solidFill>
              <a:latin typeface="Arial"/>
            </a:endParaRPr>
          </a:p>
        </p:txBody>
      </p:sp>
      <p:sp>
        <p:nvSpPr>
          <p:cNvPr id="39" name="TextBox 17"/>
          <p:cNvSpPr txBox="1">
            <a:spLocks noChangeArrowheads="1"/>
          </p:cNvSpPr>
          <p:nvPr/>
        </p:nvSpPr>
        <p:spPr bwMode="auto">
          <a:xfrm>
            <a:off x="3300610" y="5910016"/>
            <a:ext cx="3842959" cy="369332"/>
          </a:xfrm>
          <a:prstGeom prst="rect">
            <a:avLst/>
          </a:prstGeom>
          <a:noFill/>
          <a:ln w="9525">
            <a:noFill/>
            <a:miter lim="800000"/>
            <a:headEnd/>
            <a:tailEnd/>
          </a:ln>
        </p:spPr>
        <p:txBody>
          <a:bodyPr wrap="square">
            <a:spAutoFit/>
          </a:bodyPr>
          <a:lstStyle/>
          <a:p>
            <a:pPr rtl="0" eaLnBrk="0" fontAlgn="base" hangingPunct="0">
              <a:lnSpc>
                <a:spcPct val="90000"/>
              </a:lnSpc>
              <a:spcBef>
                <a:spcPct val="0"/>
              </a:spcBef>
              <a:spcAft>
                <a:spcPct val="0"/>
              </a:spcAft>
            </a:pPr>
            <a:r>
              <a:rPr lang="en-US" sz="2000" kern="1200" dirty="0">
                <a:solidFill>
                  <a:srgbClr val="FFFFFF"/>
                </a:solidFill>
                <a:latin typeface="Arial"/>
                <a:ea typeface="+mn-ea"/>
                <a:cs typeface="+mn-cs"/>
              </a:rPr>
              <a:t>Willingness to Invest</a:t>
            </a:r>
          </a:p>
        </p:txBody>
      </p:sp>
    </p:spTree>
    <p:extLst>
      <p:ext uri="{BB962C8B-B14F-4D97-AF65-F5344CB8AC3E}">
        <p14:creationId xmlns:p14="http://schemas.microsoft.com/office/powerpoint/2010/main" val="228117375"/>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Rectangle 171"/>
          <p:cNvSpPr/>
          <p:nvPr/>
        </p:nvSpPr>
        <p:spPr>
          <a:xfrm>
            <a:off x="0" y="5778500"/>
            <a:ext cx="9144000" cy="1079500"/>
          </a:xfrm>
          <a:prstGeom prst="rect">
            <a:avLst/>
          </a:prstGeom>
          <a:solidFill>
            <a:schemeClr val="bg1"/>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8" name="Rectangle 13"/>
          <p:cNvSpPr>
            <a:spLocks noChangeArrowheads="1"/>
          </p:cNvSpPr>
          <p:nvPr/>
        </p:nvSpPr>
        <p:spPr bwMode="auto">
          <a:xfrm>
            <a:off x="899396" y="4409386"/>
            <a:ext cx="1149539" cy="1492650"/>
          </a:xfrm>
          <a:prstGeom prst="rect">
            <a:avLst/>
          </a:prstGeom>
          <a:gradFill flip="none" rotWithShape="1">
            <a:gsLst>
              <a:gs pos="0">
                <a:schemeClr val="tx1">
                  <a:lumMod val="50000"/>
                  <a:lumOff val="50000"/>
                  <a:alpha val="0"/>
                </a:schemeClr>
              </a:gs>
              <a:gs pos="100000">
                <a:schemeClr val="accent2"/>
              </a:gs>
            </a:gsLst>
            <a:lin ang="16200000" scaled="1"/>
            <a:tileRect/>
          </a:gradFill>
          <a:ln w="25400" cap="flat" cmpd="sng" algn="ctr">
            <a:noFill/>
            <a:prstDash val="solid"/>
          </a:ln>
          <a:effectLst>
            <a:outerShdw blurRad="149987" dir="8460000" algn="ctr">
              <a:srgbClr val="000000">
                <a:alpha val="28000"/>
              </a:srgbClr>
            </a:outerShdw>
          </a:effectLst>
        </p:spPr>
        <p:txBody>
          <a:bodyPr anchor="ctr"/>
          <a:lstStyle/>
          <a:p>
            <a:pPr>
              <a:defRPr/>
            </a:pPr>
            <a:endParaRPr lang="en-US" dirty="0">
              <a:solidFill>
                <a:srgbClr val="FFFFFF"/>
              </a:solidFill>
              <a:latin typeface="Arial"/>
            </a:endParaRPr>
          </a:p>
        </p:txBody>
      </p:sp>
      <p:sp>
        <p:nvSpPr>
          <p:cNvPr id="135" name="Oval 134"/>
          <p:cNvSpPr/>
          <p:nvPr/>
        </p:nvSpPr>
        <p:spPr>
          <a:xfrm>
            <a:off x="284644" y="6287237"/>
            <a:ext cx="9144000" cy="257175"/>
          </a:xfrm>
          <a:prstGeom prst="ellipse">
            <a:avLst/>
          </a:prstGeom>
          <a:gradFill flip="none" rotWithShape="1">
            <a:gsLst>
              <a:gs pos="0">
                <a:sysClr val="windowText" lastClr="000000">
                  <a:alpha val="55000"/>
                </a:sysClr>
              </a:gs>
              <a:gs pos="100000">
                <a:srgbClr val="0183B7">
                  <a:lumMod val="75000"/>
                  <a:alpha val="0"/>
                </a:srgb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Arial"/>
              <a:ea typeface="+mn-ea"/>
              <a:cs typeface="+mn-cs"/>
            </a:endParaRPr>
          </a:p>
        </p:txBody>
      </p:sp>
      <p:sp>
        <p:nvSpPr>
          <p:cNvPr id="142" name="Rectangle 13"/>
          <p:cNvSpPr>
            <a:spLocks noChangeArrowheads="1"/>
          </p:cNvSpPr>
          <p:nvPr/>
        </p:nvSpPr>
        <p:spPr bwMode="auto">
          <a:xfrm>
            <a:off x="6748260" y="2415871"/>
            <a:ext cx="1136533" cy="2461559"/>
          </a:xfrm>
          <a:prstGeom prst="rect">
            <a:avLst/>
          </a:prstGeom>
          <a:gradFill flip="none" rotWithShape="1">
            <a:gsLst>
              <a:gs pos="0">
                <a:schemeClr val="tx1">
                  <a:lumMod val="50000"/>
                  <a:lumOff val="50000"/>
                  <a:alpha val="0"/>
                </a:schemeClr>
              </a:gs>
              <a:gs pos="100000">
                <a:schemeClr val="tx1">
                  <a:lumMod val="65000"/>
                  <a:lumOff val="35000"/>
                  <a:alpha val="97000"/>
                </a:schemeClr>
              </a:gs>
            </a:gsLst>
            <a:lin ang="16200000" scaled="1"/>
            <a:tileRect/>
          </a:gradFill>
          <a:ln w="25400" cap="flat" cmpd="sng" algn="ctr">
            <a:noFill/>
            <a:prstDash val="solid"/>
          </a:ln>
          <a:effectLst>
            <a:outerShdw blurRad="149987" dir="8460000" algn="ctr">
              <a:srgbClr val="000000">
                <a:alpha val="28000"/>
              </a:srgbClr>
            </a:outerShdw>
          </a:effectLst>
        </p:spPr>
        <p:txBody>
          <a:bodyPr anchor="ctr"/>
          <a:lstStyle/>
          <a:p>
            <a:pPr>
              <a:defRPr/>
            </a:pPr>
            <a:endParaRPr lang="en-US" dirty="0">
              <a:solidFill>
                <a:srgbClr val="FFFFFF"/>
              </a:solidFill>
              <a:latin typeface="Arial"/>
            </a:endParaRPr>
          </a:p>
        </p:txBody>
      </p:sp>
      <p:sp>
        <p:nvSpPr>
          <p:cNvPr id="105" name="Rectangle 13"/>
          <p:cNvSpPr>
            <a:spLocks noChangeArrowheads="1"/>
          </p:cNvSpPr>
          <p:nvPr/>
        </p:nvSpPr>
        <p:spPr bwMode="auto">
          <a:xfrm>
            <a:off x="3230972" y="3561178"/>
            <a:ext cx="1149539" cy="2318188"/>
          </a:xfrm>
          <a:prstGeom prst="rect">
            <a:avLst/>
          </a:prstGeom>
          <a:gradFill flip="none" rotWithShape="1">
            <a:gsLst>
              <a:gs pos="0">
                <a:schemeClr val="tx1">
                  <a:lumMod val="50000"/>
                  <a:lumOff val="50000"/>
                  <a:alpha val="0"/>
                </a:schemeClr>
              </a:gs>
              <a:gs pos="100000">
                <a:schemeClr val="accent2"/>
              </a:gs>
            </a:gsLst>
            <a:lin ang="16200000" scaled="1"/>
            <a:tileRect/>
          </a:gradFill>
          <a:ln w="25400" cap="flat" cmpd="sng" algn="ctr">
            <a:noFill/>
            <a:prstDash val="solid"/>
          </a:ln>
          <a:effectLst>
            <a:outerShdw blurRad="149987" dir="8460000" algn="ctr">
              <a:srgbClr val="000000">
                <a:alpha val="28000"/>
              </a:srgbClr>
            </a:outerShdw>
          </a:effectLst>
        </p:spPr>
        <p:txBody>
          <a:bodyPr anchor="ctr"/>
          <a:lstStyle/>
          <a:p>
            <a:pPr>
              <a:defRPr/>
            </a:pPr>
            <a:endParaRPr lang="en-US" dirty="0">
              <a:solidFill>
                <a:srgbClr val="FFFFFF"/>
              </a:solidFill>
              <a:latin typeface="Arial"/>
            </a:endParaRPr>
          </a:p>
        </p:txBody>
      </p:sp>
      <p:sp>
        <p:nvSpPr>
          <p:cNvPr id="94" name="Rectangle 13"/>
          <p:cNvSpPr>
            <a:spLocks noChangeArrowheads="1"/>
          </p:cNvSpPr>
          <p:nvPr/>
        </p:nvSpPr>
        <p:spPr bwMode="auto">
          <a:xfrm>
            <a:off x="2062439" y="3991768"/>
            <a:ext cx="1149539" cy="1887598"/>
          </a:xfrm>
          <a:prstGeom prst="rect">
            <a:avLst/>
          </a:prstGeom>
          <a:gradFill flip="none" rotWithShape="1">
            <a:gsLst>
              <a:gs pos="0">
                <a:schemeClr val="tx1">
                  <a:lumMod val="50000"/>
                  <a:lumOff val="50000"/>
                  <a:alpha val="0"/>
                </a:schemeClr>
              </a:gs>
              <a:gs pos="100000">
                <a:schemeClr val="accent2"/>
              </a:gs>
            </a:gsLst>
            <a:lin ang="16200000" scaled="1"/>
            <a:tileRect/>
          </a:gradFill>
          <a:ln w="25400" cap="flat" cmpd="sng" algn="ctr">
            <a:noFill/>
            <a:prstDash val="solid"/>
          </a:ln>
          <a:effectLst>
            <a:outerShdw blurRad="149987" dir="8460000" algn="ctr">
              <a:srgbClr val="000000">
                <a:alpha val="28000"/>
              </a:srgbClr>
            </a:outerShdw>
          </a:effectLst>
        </p:spPr>
        <p:txBody>
          <a:bodyPr anchor="ctr"/>
          <a:lstStyle/>
          <a:p>
            <a:pPr>
              <a:defRPr/>
            </a:pPr>
            <a:endParaRPr lang="en-US" dirty="0">
              <a:solidFill>
                <a:srgbClr val="FFFFFF"/>
              </a:solidFill>
              <a:latin typeface="Arial"/>
            </a:endParaRPr>
          </a:p>
        </p:txBody>
      </p:sp>
      <p:sp>
        <p:nvSpPr>
          <p:cNvPr id="2" name="Title 1"/>
          <p:cNvSpPr>
            <a:spLocks noGrp="1"/>
          </p:cNvSpPr>
          <p:nvPr>
            <p:ph type="title"/>
          </p:nvPr>
        </p:nvSpPr>
        <p:spPr/>
        <p:txBody>
          <a:bodyPr/>
          <a:lstStyle/>
          <a:p>
            <a:r>
              <a:rPr lang="en-US" dirty="0" smtClean="0"/>
              <a:t>Switching for Small Business </a:t>
            </a:r>
            <a:endParaRPr lang="en-US" dirty="0"/>
          </a:p>
        </p:txBody>
      </p:sp>
      <p:sp>
        <p:nvSpPr>
          <p:cNvPr id="3" name="Text Placeholder 3"/>
          <p:cNvSpPr txBox="1">
            <a:spLocks/>
          </p:cNvSpPr>
          <p:nvPr/>
        </p:nvSpPr>
        <p:spPr>
          <a:xfrm>
            <a:off x="354756" y="1701238"/>
            <a:ext cx="7435849" cy="381000"/>
          </a:xfrm>
          <a:prstGeom prst="rect">
            <a:avLst/>
          </a:prstGeom>
        </p:spPr>
        <p:txBody>
          <a:bodyPr/>
          <a:lstStyle/>
          <a:p>
            <a:pPr marL="236538" indent="-236538" algn="l" defTabSz="814388" rtl="0" eaLnBrk="0" fontAlgn="base" hangingPunct="0">
              <a:lnSpc>
                <a:spcPct val="95000"/>
              </a:lnSpc>
              <a:spcBef>
                <a:spcPct val="50000"/>
              </a:spcBef>
              <a:spcAft>
                <a:spcPct val="0"/>
              </a:spcAft>
              <a:buClr>
                <a:srgbClr val="0183B7"/>
              </a:buClr>
              <a:buSzPct val="100000"/>
              <a:defRPr/>
            </a:pPr>
            <a:endParaRPr lang="en-US" sz="2400" dirty="0">
              <a:solidFill>
                <a:schemeClr val="tx2"/>
              </a:solidFill>
              <a:latin typeface="Arial"/>
              <a:ea typeface="+mn-ea"/>
              <a:cs typeface="+mn-cs"/>
            </a:endParaRPr>
          </a:p>
        </p:txBody>
      </p:sp>
      <p:sp>
        <p:nvSpPr>
          <p:cNvPr id="74" name="Rectangle 13"/>
          <p:cNvSpPr>
            <a:spLocks noChangeArrowheads="1"/>
          </p:cNvSpPr>
          <p:nvPr/>
        </p:nvSpPr>
        <p:spPr bwMode="auto">
          <a:xfrm>
            <a:off x="7916164" y="1950973"/>
            <a:ext cx="1136533" cy="2461559"/>
          </a:xfrm>
          <a:prstGeom prst="rect">
            <a:avLst/>
          </a:prstGeom>
          <a:gradFill flip="none" rotWithShape="1">
            <a:gsLst>
              <a:gs pos="0">
                <a:schemeClr val="tx1">
                  <a:lumMod val="50000"/>
                  <a:lumOff val="50000"/>
                  <a:alpha val="0"/>
                </a:schemeClr>
              </a:gs>
              <a:gs pos="100000">
                <a:schemeClr val="tx1">
                  <a:lumMod val="65000"/>
                  <a:lumOff val="35000"/>
                  <a:alpha val="97000"/>
                </a:schemeClr>
              </a:gs>
            </a:gsLst>
            <a:lin ang="16200000" scaled="1"/>
            <a:tileRect/>
          </a:gradFill>
          <a:ln w="25400" cap="flat" cmpd="sng" algn="ctr">
            <a:noFill/>
            <a:prstDash val="solid"/>
          </a:ln>
          <a:effectLst>
            <a:outerShdw blurRad="149987" dir="8460000" algn="ctr">
              <a:srgbClr val="000000">
                <a:alpha val="28000"/>
              </a:srgbClr>
            </a:outerShdw>
          </a:effectLst>
        </p:spPr>
        <p:txBody>
          <a:bodyPr anchor="ctr"/>
          <a:lstStyle/>
          <a:p>
            <a:pPr>
              <a:defRPr/>
            </a:pPr>
            <a:endParaRPr lang="en-US" dirty="0">
              <a:solidFill>
                <a:srgbClr val="FFFFFF"/>
              </a:solidFill>
              <a:latin typeface="Arial"/>
            </a:endParaRPr>
          </a:p>
        </p:txBody>
      </p:sp>
      <p:grpSp>
        <p:nvGrpSpPr>
          <p:cNvPr id="15" name="Group 66"/>
          <p:cNvGrpSpPr/>
          <p:nvPr/>
        </p:nvGrpSpPr>
        <p:grpSpPr>
          <a:xfrm>
            <a:off x="435245" y="1769214"/>
            <a:ext cx="443183" cy="4668152"/>
            <a:chOff x="145147" y="1494969"/>
            <a:chExt cx="928911" cy="5065485"/>
          </a:xfrm>
        </p:grpSpPr>
        <p:sp>
          <p:nvSpPr>
            <p:cNvPr id="138" name="Pentagon 137"/>
            <p:cNvSpPr/>
            <p:nvPr/>
          </p:nvSpPr>
          <p:spPr>
            <a:xfrm rot="16200000">
              <a:off x="-1923140" y="3563256"/>
              <a:ext cx="5065485" cy="928911"/>
            </a:xfrm>
            <a:prstGeom prst="homePlate">
              <a:avLst>
                <a:gd name="adj" fmla="val 27841"/>
              </a:avLst>
            </a:prstGeom>
            <a:gradFill flip="none" rotWithShape="1">
              <a:gsLst>
                <a:gs pos="0">
                  <a:sysClr val="windowText" lastClr="000000">
                    <a:lumMod val="65000"/>
                    <a:lumOff val="35000"/>
                    <a:alpha val="0"/>
                  </a:sysClr>
                </a:gs>
                <a:gs pos="67000">
                  <a:sysClr val="windowText" lastClr="000000">
                    <a:lumMod val="85000"/>
                    <a:lumOff val="15000"/>
                    <a:alpha val="92000"/>
                  </a:sysClr>
                </a:gs>
              </a:gsLst>
              <a:lin ang="0" scaled="1"/>
              <a:tileRect/>
            </a:gradFill>
            <a:ln w="25400" cap="flat" cmpd="sng" algn="ctr">
              <a:noFill/>
              <a:prstDash val="solid"/>
            </a:ln>
            <a:effectLst>
              <a:outerShdw blurRad="149987" dir="8460000" algn="ctr">
                <a:srgbClr val="000000">
                  <a:alpha val="28000"/>
                </a:srgbClr>
              </a:outerShdw>
            </a:effectLst>
          </p:spPr>
          <p:txBody>
            <a:bodyPr anchor="ct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Arial"/>
                <a:ea typeface="+mn-ea"/>
                <a:cs typeface="+mn-cs"/>
              </a:endParaRPr>
            </a:p>
          </p:txBody>
        </p:sp>
        <p:sp>
          <p:nvSpPr>
            <p:cNvPr id="139" name="TextBox 17"/>
            <p:cNvSpPr txBox="1">
              <a:spLocks noChangeArrowheads="1"/>
            </p:cNvSpPr>
            <p:nvPr/>
          </p:nvSpPr>
          <p:spPr bwMode="auto">
            <a:xfrm rot="16200000">
              <a:off x="-802885" y="3505648"/>
              <a:ext cx="2726871" cy="774119"/>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prstClr val="white"/>
                  </a:solidFill>
                  <a:effectLst/>
                  <a:uLnTx/>
                  <a:uFillTx/>
                  <a:latin typeface="Arial" charset="0"/>
                </a:rPr>
                <a:t>Functionality</a:t>
              </a:r>
            </a:p>
          </p:txBody>
        </p:sp>
      </p:grpSp>
      <p:sp>
        <p:nvSpPr>
          <p:cNvPr id="140" name="Pentagon 139"/>
          <p:cNvSpPr/>
          <p:nvPr/>
        </p:nvSpPr>
        <p:spPr>
          <a:xfrm>
            <a:off x="755702" y="5897187"/>
            <a:ext cx="7994000" cy="491650"/>
          </a:xfrm>
          <a:prstGeom prst="homePlate">
            <a:avLst>
              <a:gd name="adj" fmla="val 27841"/>
            </a:avLst>
          </a:prstGeom>
          <a:gradFill flip="none" rotWithShape="1">
            <a:gsLst>
              <a:gs pos="0">
                <a:sysClr val="windowText" lastClr="000000">
                  <a:lumMod val="65000"/>
                  <a:lumOff val="35000"/>
                  <a:alpha val="0"/>
                </a:sysClr>
              </a:gs>
              <a:gs pos="67000">
                <a:sysClr val="windowText" lastClr="000000">
                  <a:lumMod val="85000"/>
                  <a:lumOff val="15000"/>
                  <a:alpha val="92000"/>
                </a:sysClr>
              </a:gs>
            </a:gsLst>
            <a:lin ang="0" scaled="1"/>
            <a:tileRect/>
          </a:gradFill>
          <a:ln w="25400" cap="flat" cmpd="sng" algn="ctr">
            <a:noFill/>
            <a:prstDash val="solid"/>
          </a:ln>
          <a:effectLst>
            <a:outerShdw blurRad="149987" dir="8460000" algn="ctr">
              <a:srgbClr val="000000">
                <a:alpha val="28000"/>
              </a:srgbClr>
            </a:outerShdw>
          </a:effectLst>
        </p:spPr>
        <p:txBody>
          <a:bodyPr anchor="ct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Arial"/>
              <a:ea typeface="+mn-ea"/>
              <a:cs typeface="+mn-cs"/>
            </a:endParaRPr>
          </a:p>
        </p:txBody>
      </p:sp>
      <p:sp>
        <p:nvSpPr>
          <p:cNvPr id="141" name="TextBox 17"/>
          <p:cNvSpPr txBox="1">
            <a:spLocks noChangeArrowheads="1"/>
          </p:cNvSpPr>
          <p:nvPr/>
        </p:nvSpPr>
        <p:spPr bwMode="auto">
          <a:xfrm>
            <a:off x="2995061" y="5929066"/>
            <a:ext cx="3842959" cy="369332"/>
          </a:xfrm>
          <a:prstGeom prst="rect">
            <a:avLst/>
          </a:prstGeom>
          <a:noFill/>
          <a:ln w="9525">
            <a:noFill/>
            <a:miter lim="800000"/>
            <a:headEnd/>
            <a:tailEnd/>
          </a:ln>
        </p:spPr>
        <p:txBody>
          <a:bodyPr wrap="square">
            <a:spAutoFit/>
          </a:bodyPr>
          <a:lstStyle/>
          <a:p>
            <a:pPr algn="ctr" rtl="0" eaLnBrk="0" fontAlgn="base" hangingPunct="0">
              <a:lnSpc>
                <a:spcPct val="90000"/>
              </a:lnSpc>
              <a:spcBef>
                <a:spcPct val="0"/>
              </a:spcBef>
              <a:spcAft>
                <a:spcPct val="0"/>
              </a:spcAft>
            </a:pPr>
            <a:r>
              <a:rPr lang="en-US" sz="2000" kern="1200" dirty="0" smtClean="0">
                <a:solidFill>
                  <a:srgbClr val="FFFFFF"/>
                </a:solidFill>
                <a:latin typeface="Arial"/>
                <a:ea typeface="+mn-ea"/>
                <a:cs typeface="+mn-cs"/>
              </a:rPr>
              <a:t>Cost</a:t>
            </a:r>
            <a:endParaRPr lang="en-US" sz="2000" kern="1200" dirty="0">
              <a:solidFill>
                <a:srgbClr val="FFFFFF"/>
              </a:solidFill>
              <a:latin typeface="Arial"/>
              <a:ea typeface="+mn-ea"/>
              <a:cs typeface="+mn-cs"/>
            </a:endParaRPr>
          </a:p>
        </p:txBody>
      </p:sp>
      <p:sp>
        <p:nvSpPr>
          <p:cNvPr id="117" name="Rectangle 13"/>
          <p:cNvSpPr>
            <a:spLocks noChangeArrowheads="1"/>
          </p:cNvSpPr>
          <p:nvPr/>
        </p:nvSpPr>
        <p:spPr bwMode="auto">
          <a:xfrm>
            <a:off x="4399505" y="3119000"/>
            <a:ext cx="1149539" cy="2760365"/>
          </a:xfrm>
          <a:prstGeom prst="rect">
            <a:avLst/>
          </a:prstGeom>
          <a:gradFill flip="none" rotWithShape="1">
            <a:gsLst>
              <a:gs pos="0">
                <a:schemeClr val="tx1">
                  <a:lumMod val="50000"/>
                  <a:lumOff val="50000"/>
                  <a:alpha val="0"/>
                </a:schemeClr>
              </a:gs>
              <a:gs pos="100000">
                <a:schemeClr val="accent2"/>
              </a:gs>
            </a:gsLst>
            <a:lin ang="16200000" scaled="1"/>
            <a:tileRect/>
          </a:gradFill>
          <a:ln w="25400" cap="flat" cmpd="sng" algn="ctr">
            <a:noFill/>
            <a:prstDash val="solid"/>
          </a:ln>
          <a:effectLst>
            <a:outerShdw blurRad="149987" dir="8460000" algn="ctr">
              <a:srgbClr val="000000">
                <a:alpha val="28000"/>
              </a:srgbClr>
            </a:outerShdw>
          </a:effectLst>
        </p:spPr>
        <p:txBody>
          <a:bodyPr anchor="ctr"/>
          <a:lstStyle/>
          <a:p>
            <a:pPr>
              <a:defRPr/>
            </a:pPr>
            <a:endParaRPr lang="en-US" dirty="0">
              <a:solidFill>
                <a:srgbClr val="FFFFFF"/>
              </a:solidFill>
              <a:latin typeface="Arial"/>
            </a:endParaRPr>
          </a:p>
        </p:txBody>
      </p:sp>
      <p:sp>
        <p:nvSpPr>
          <p:cNvPr id="87" name="Rectangle 86"/>
          <p:cNvSpPr/>
          <p:nvPr/>
        </p:nvSpPr>
        <p:spPr bwMode="auto">
          <a:xfrm>
            <a:off x="946061" y="5022938"/>
            <a:ext cx="1023937" cy="646113"/>
          </a:xfrm>
          <a:prstGeom prst="rect">
            <a:avLst/>
          </a:prstGeom>
        </p:spPr>
        <p:txBody>
          <a:bodyPr lIns="0" tIns="0" rIns="0" bIns="0" anchor="ctr"/>
          <a:lstStyle/>
          <a:p>
            <a:pPr algn="ctr">
              <a:lnSpc>
                <a:spcPct val="85000"/>
              </a:lnSpc>
              <a:spcBef>
                <a:spcPct val="50000"/>
              </a:spcBef>
              <a:buClr>
                <a:srgbClr val="0183B7"/>
              </a:buClr>
              <a:defRPr/>
            </a:pPr>
            <a:r>
              <a:rPr lang="en-US" sz="1400" dirty="0" smtClean="0">
                <a:solidFill>
                  <a:schemeClr val="tx1">
                    <a:lumMod val="50000"/>
                  </a:schemeClr>
                </a:solidFill>
                <a:latin typeface="Arial"/>
              </a:rPr>
              <a:t>100 Series</a:t>
            </a:r>
            <a:br>
              <a:rPr lang="en-US" sz="1400" dirty="0" smtClean="0">
                <a:solidFill>
                  <a:schemeClr val="tx1">
                    <a:lumMod val="50000"/>
                  </a:schemeClr>
                </a:solidFill>
                <a:latin typeface="Arial"/>
              </a:rPr>
            </a:br>
            <a:r>
              <a:rPr lang="en-US" sz="1400" dirty="0" smtClean="0">
                <a:solidFill>
                  <a:schemeClr val="tx1">
                    <a:lumMod val="50000"/>
                  </a:schemeClr>
                </a:solidFill>
                <a:latin typeface="Arial"/>
              </a:rPr>
              <a:t>Unmanaged</a:t>
            </a:r>
            <a:endParaRPr lang="en-US" sz="1400" dirty="0">
              <a:solidFill>
                <a:schemeClr val="tx1">
                  <a:lumMod val="50000"/>
                </a:schemeClr>
              </a:solidFill>
              <a:latin typeface="Arial"/>
            </a:endParaRPr>
          </a:p>
        </p:txBody>
      </p:sp>
      <p:sp>
        <p:nvSpPr>
          <p:cNvPr id="86" name="Rectangle 85"/>
          <p:cNvSpPr/>
          <p:nvPr/>
        </p:nvSpPr>
        <p:spPr bwMode="auto">
          <a:xfrm>
            <a:off x="2086130" y="4627982"/>
            <a:ext cx="1093818" cy="646113"/>
          </a:xfrm>
          <a:prstGeom prst="rect">
            <a:avLst/>
          </a:prstGeom>
        </p:spPr>
        <p:txBody>
          <a:bodyPr lIns="0" tIns="0" rIns="0" bIns="0" anchor="ctr"/>
          <a:lstStyle/>
          <a:p>
            <a:pPr algn="ctr">
              <a:lnSpc>
                <a:spcPct val="85000"/>
              </a:lnSpc>
              <a:spcBef>
                <a:spcPct val="50000"/>
              </a:spcBef>
              <a:buClr>
                <a:srgbClr val="0183B7"/>
              </a:buClr>
              <a:defRPr/>
            </a:pPr>
            <a:r>
              <a:rPr lang="en-US" sz="1400" dirty="0" smtClean="0">
                <a:solidFill>
                  <a:schemeClr val="tx1">
                    <a:lumMod val="50000"/>
                  </a:schemeClr>
                </a:solidFill>
                <a:latin typeface="Arial"/>
              </a:rPr>
              <a:t>200 Series Smart</a:t>
            </a:r>
            <a:endParaRPr lang="en-US" sz="1400" dirty="0">
              <a:solidFill>
                <a:schemeClr val="tx1">
                  <a:lumMod val="50000"/>
                </a:schemeClr>
              </a:solidFill>
              <a:latin typeface="Arial"/>
            </a:endParaRPr>
          </a:p>
        </p:txBody>
      </p:sp>
      <p:sp>
        <p:nvSpPr>
          <p:cNvPr id="85" name="Rectangle 84"/>
          <p:cNvSpPr/>
          <p:nvPr/>
        </p:nvSpPr>
        <p:spPr bwMode="auto">
          <a:xfrm>
            <a:off x="3295139" y="4183140"/>
            <a:ext cx="1023937" cy="646113"/>
          </a:xfrm>
          <a:prstGeom prst="rect">
            <a:avLst/>
          </a:prstGeom>
        </p:spPr>
        <p:txBody>
          <a:bodyPr lIns="0" tIns="0" rIns="0" bIns="0" anchor="ctr"/>
          <a:lstStyle/>
          <a:p>
            <a:pPr algn="ctr">
              <a:lnSpc>
                <a:spcPct val="85000"/>
              </a:lnSpc>
              <a:spcBef>
                <a:spcPct val="50000"/>
              </a:spcBef>
              <a:buClr>
                <a:srgbClr val="0183B7"/>
              </a:buClr>
              <a:defRPr/>
            </a:pPr>
            <a:r>
              <a:rPr lang="en-US" sz="1400" dirty="0" smtClean="0">
                <a:solidFill>
                  <a:schemeClr val="tx1">
                    <a:lumMod val="50000"/>
                  </a:schemeClr>
                </a:solidFill>
                <a:latin typeface="Arial"/>
              </a:rPr>
              <a:t>300 Series</a:t>
            </a:r>
            <a:br>
              <a:rPr lang="en-US" sz="1400" dirty="0" smtClean="0">
                <a:solidFill>
                  <a:schemeClr val="tx1">
                    <a:lumMod val="50000"/>
                  </a:schemeClr>
                </a:solidFill>
                <a:latin typeface="Arial"/>
              </a:rPr>
            </a:br>
            <a:r>
              <a:rPr lang="en-US" sz="1400" dirty="0" smtClean="0">
                <a:solidFill>
                  <a:schemeClr val="tx1">
                    <a:lumMod val="50000"/>
                  </a:schemeClr>
                </a:solidFill>
                <a:latin typeface="Arial"/>
              </a:rPr>
              <a:t>Managed</a:t>
            </a:r>
            <a:endParaRPr lang="en-US" sz="1400" dirty="0">
              <a:solidFill>
                <a:schemeClr val="tx1">
                  <a:lumMod val="50000"/>
                </a:schemeClr>
              </a:solidFill>
              <a:latin typeface="Arial"/>
            </a:endParaRPr>
          </a:p>
        </p:txBody>
      </p:sp>
      <p:sp>
        <p:nvSpPr>
          <p:cNvPr id="153" name="Rectangle 152"/>
          <p:cNvSpPr/>
          <p:nvPr/>
        </p:nvSpPr>
        <p:spPr bwMode="auto">
          <a:xfrm>
            <a:off x="7976278" y="2512145"/>
            <a:ext cx="1023937" cy="646113"/>
          </a:xfrm>
          <a:prstGeom prst="rect">
            <a:avLst/>
          </a:prstGeom>
        </p:spPr>
        <p:txBody>
          <a:bodyPr lIns="0" tIns="0" rIns="0" bIns="0" anchor="ctr"/>
          <a:lstStyle/>
          <a:p>
            <a:pPr algn="ctr">
              <a:lnSpc>
                <a:spcPct val="85000"/>
              </a:lnSpc>
              <a:spcBef>
                <a:spcPct val="50000"/>
              </a:spcBef>
              <a:buClr>
                <a:srgbClr val="0183B7"/>
              </a:buClr>
              <a:defRPr/>
            </a:pPr>
            <a:r>
              <a:rPr lang="en-US" sz="1400" dirty="0">
                <a:solidFill>
                  <a:schemeClr val="tx1">
                    <a:lumMod val="50000"/>
                  </a:schemeClr>
                </a:solidFill>
                <a:latin typeface="Arial"/>
              </a:rPr>
              <a:t>Catalyst </a:t>
            </a:r>
            <a:br>
              <a:rPr lang="en-US" sz="1400" dirty="0">
                <a:solidFill>
                  <a:schemeClr val="tx1">
                    <a:lumMod val="50000"/>
                  </a:schemeClr>
                </a:solidFill>
                <a:latin typeface="Arial"/>
              </a:rPr>
            </a:br>
            <a:r>
              <a:rPr lang="en-US" sz="1400" dirty="0" smtClean="0">
                <a:solidFill>
                  <a:schemeClr val="tx1">
                    <a:lumMod val="50000"/>
                  </a:schemeClr>
                </a:solidFill>
                <a:latin typeface="Arial"/>
              </a:rPr>
              <a:t>2960</a:t>
            </a:r>
            <a:br>
              <a:rPr lang="en-US" sz="1400" dirty="0" smtClean="0">
                <a:solidFill>
                  <a:schemeClr val="tx1">
                    <a:lumMod val="50000"/>
                  </a:schemeClr>
                </a:solidFill>
                <a:latin typeface="Arial"/>
              </a:rPr>
            </a:br>
            <a:r>
              <a:rPr lang="en-US" sz="1400" dirty="0">
                <a:solidFill>
                  <a:schemeClr val="tx1">
                    <a:lumMod val="50000"/>
                  </a:schemeClr>
                </a:solidFill>
                <a:latin typeface="Arial"/>
              </a:rPr>
              <a:t>LAN Base</a:t>
            </a:r>
          </a:p>
        </p:txBody>
      </p:sp>
      <p:sp>
        <p:nvSpPr>
          <p:cNvPr id="154" name="Rectangle 153"/>
          <p:cNvSpPr/>
          <p:nvPr/>
        </p:nvSpPr>
        <p:spPr bwMode="auto">
          <a:xfrm>
            <a:off x="6818422" y="2917367"/>
            <a:ext cx="1023937" cy="646113"/>
          </a:xfrm>
          <a:prstGeom prst="rect">
            <a:avLst/>
          </a:prstGeom>
        </p:spPr>
        <p:txBody>
          <a:bodyPr lIns="0" tIns="0" rIns="0" bIns="0" anchor="ctr"/>
          <a:lstStyle/>
          <a:p>
            <a:pPr algn="ctr">
              <a:lnSpc>
                <a:spcPct val="85000"/>
              </a:lnSpc>
              <a:spcBef>
                <a:spcPct val="50000"/>
              </a:spcBef>
              <a:buClr>
                <a:srgbClr val="0183B7"/>
              </a:buClr>
              <a:defRPr/>
            </a:pPr>
            <a:r>
              <a:rPr lang="en-US" sz="1400" dirty="0">
                <a:solidFill>
                  <a:schemeClr val="tx1">
                    <a:lumMod val="50000"/>
                  </a:schemeClr>
                </a:solidFill>
                <a:latin typeface="Arial"/>
              </a:rPr>
              <a:t>Catalyst </a:t>
            </a:r>
            <a:br>
              <a:rPr lang="en-US" sz="1400" dirty="0">
                <a:solidFill>
                  <a:schemeClr val="tx1">
                    <a:lumMod val="50000"/>
                  </a:schemeClr>
                </a:solidFill>
                <a:latin typeface="Arial"/>
              </a:rPr>
            </a:br>
            <a:r>
              <a:rPr lang="en-US" sz="1400" dirty="0">
                <a:solidFill>
                  <a:schemeClr val="tx1">
                    <a:lumMod val="50000"/>
                  </a:schemeClr>
                </a:solidFill>
                <a:latin typeface="Arial"/>
              </a:rPr>
              <a:t>2960</a:t>
            </a:r>
            <a:r>
              <a:rPr lang="en-US" sz="1400" dirty="0" smtClean="0">
                <a:solidFill>
                  <a:schemeClr val="tx1">
                    <a:lumMod val="50000"/>
                  </a:schemeClr>
                </a:solidFill>
                <a:latin typeface="Arial"/>
              </a:rPr>
              <a:t> </a:t>
            </a:r>
            <a:br>
              <a:rPr lang="en-US" sz="1400" dirty="0" smtClean="0">
                <a:solidFill>
                  <a:schemeClr val="tx1">
                    <a:lumMod val="50000"/>
                  </a:schemeClr>
                </a:solidFill>
                <a:latin typeface="Arial"/>
              </a:rPr>
            </a:br>
            <a:r>
              <a:rPr lang="en-US" sz="1400" dirty="0">
                <a:solidFill>
                  <a:schemeClr val="tx1">
                    <a:lumMod val="50000"/>
                  </a:schemeClr>
                </a:solidFill>
                <a:latin typeface="Arial"/>
              </a:rPr>
              <a:t>LAN Lite</a:t>
            </a:r>
          </a:p>
        </p:txBody>
      </p:sp>
      <p:sp>
        <p:nvSpPr>
          <p:cNvPr id="155" name="Rectangle 154"/>
          <p:cNvSpPr/>
          <p:nvPr/>
        </p:nvSpPr>
        <p:spPr bwMode="auto">
          <a:xfrm>
            <a:off x="4468469" y="3757395"/>
            <a:ext cx="1023937" cy="646113"/>
          </a:xfrm>
          <a:prstGeom prst="rect">
            <a:avLst/>
          </a:prstGeom>
        </p:spPr>
        <p:txBody>
          <a:bodyPr lIns="0" tIns="0" rIns="0" bIns="0" anchor="ctr"/>
          <a:lstStyle/>
          <a:p>
            <a:pPr algn="ctr">
              <a:lnSpc>
                <a:spcPct val="85000"/>
              </a:lnSpc>
              <a:spcBef>
                <a:spcPct val="50000"/>
              </a:spcBef>
              <a:buClr>
                <a:srgbClr val="0183B7"/>
              </a:buClr>
              <a:defRPr/>
            </a:pPr>
            <a:r>
              <a:rPr lang="en-US" sz="1400" dirty="0" smtClean="0">
                <a:solidFill>
                  <a:schemeClr val="tx1">
                    <a:lumMod val="50000"/>
                  </a:schemeClr>
                </a:solidFill>
                <a:latin typeface="Arial"/>
              </a:rPr>
              <a:t>SFE/SGE</a:t>
            </a:r>
            <a:r>
              <a:rPr lang="en-US" sz="1400" dirty="0">
                <a:solidFill>
                  <a:schemeClr val="tx1">
                    <a:lumMod val="50000"/>
                  </a:schemeClr>
                </a:solidFill>
                <a:latin typeface="Arial"/>
              </a:rPr>
              <a:t/>
            </a:r>
            <a:br>
              <a:rPr lang="en-US" sz="1400" dirty="0">
                <a:solidFill>
                  <a:schemeClr val="tx1">
                    <a:lumMod val="50000"/>
                  </a:schemeClr>
                </a:solidFill>
                <a:latin typeface="Arial"/>
              </a:rPr>
            </a:br>
            <a:r>
              <a:rPr lang="en-US" sz="1400" dirty="0">
                <a:solidFill>
                  <a:schemeClr val="tx1">
                    <a:lumMod val="50000"/>
                  </a:schemeClr>
                </a:solidFill>
                <a:latin typeface="Arial"/>
              </a:rPr>
              <a:t>Switches</a:t>
            </a:r>
          </a:p>
        </p:txBody>
      </p:sp>
      <p:sp>
        <p:nvSpPr>
          <p:cNvPr id="89" name="Rectangle 13"/>
          <p:cNvSpPr>
            <a:spLocks noChangeArrowheads="1"/>
          </p:cNvSpPr>
          <p:nvPr/>
        </p:nvSpPr>
        <p:spPr bwMode="auto">
          <a:xfrm>
            <a:off x="5573595" y="3304497"/>
            <a:ext cx="1149539" cy="2762639"/>
          </a:xfrm>
          <a:prstGeom prst="rect">
            <a:avLst/>
          </a:prstGeom>
          <a:gradFill flip="none" rotWithShape="1">
            <a:gsLst>
              <a:gs pos="0">
                <a:schemeClr val="tx1">
                  <a:lumMod val="50000"/>
                  <a:lumOff val="50000"/>
                  <a:alpha val="0"/>
                </a:schemeClr>
              </a:gs>
              <a:gs pos="100000">
                <a:srgbClr val="F58025"/>
              </a:gs>
            </a:gsLst>
            <a:lin ang="16200000" scaled="1"/>
            <a:tileRect/>
          </a:gradFill>
          <a:ln w="25400" cap="flat" cmpd="sng" algn="ctr">
            <a:noFill/>
            <a:prstDash val="solid"/>
          </a:ln>
          <a:effectLst>
            <a:outerShdw blurRad="149987" dir="8460000" algn="ctr">
              <a:srgbClr val="000000">
                <a:alpha val="28000"/>
              </a:srgbClr>
            </a:outerShdw>
          </a:effectLst>
        </p:spPr>
        <p:txBody>
          <a:bodyPr anchor="ctr"/>
          <a:lstStyle/>
          <a:p>
            <a:pPr>
              <a:defRPr/>
            </a:pPr>
            <a:endParaRPr lang="en-US" dirty="0">
              <a:solidFill>
                <a:srgbClr val="FFFFFF"/>
              </a:solidFill>
              <a:latin typeface="Arial"/>
            </a:endParaRPr>
          </a:p>
        </p:txBody>
      </p:sp>
      <p:sp>
        <p:nvSpPr>
          <p:cNvPr id="131" name="Rectangle 130"/>
          <p:cNvSpPr/>
          <p:nvPr/>
        </p:nvSpPr>
        <p:spPr bwMode="auto">
          <a:xfrm>
            <a:off x="5637762" y="4142658"/>
            <a:ext cx="1023937" cy="646113"/>
          </a:xfrm>
          <a:prstGeom prst="rect">
            <a:avLst/>
          </a:prstGeom>
        </p:spPr>
        <p:txBody>
          <a:bodyPr lIns="0" tIns="0" rIns="0" bIns="0" anchor="ctr"/>
          <a:lstStyle/>
          <a:p>
            <a:pPr algn="ctr">
              <a:lnSpc>
                <a:spcPct val="85000"/>
              </a:lnSpc>
              <a:spcBef>
                <a:spcPct val="50000"/>
              </a:spcBef>
              <a:buClr>
                <a:srgbClr val="0183B7"/>
              </a:buClr>
              <a:defRPr/>
            </a:pPr>
            <a:r>
              <a:rPr lang="en-US" sz="1400" dirty="0" smtClean="0">
                <a:solidFill>
                  <a:schemeClr val="tx1">
                    <a:lumMod val="50000"/>
                  </a:schemeClr>
                </a:solidFill>
                <a:latin typeface="Arial"/>
              </a:rPr>
              <a:t>ESW500 Series</a:t>
            </a:r>
          </a:p>
          <a:p>
            <a:pPr algn="ctr">
              <a:lnSpc>
                <a:spcPct val="85000"/>
              </a:lnSpc>
              <a:spcBef>
                <a:spcPct val="50000"/>
              </a:spcBef>
              <a:buClr>
                <a:srgbClr val="0183B7"/>
              </a:buClr>
              <a:defRPr/>
            </a:pPr>
            <a:r>
              <a:rPr lang="en-US" sz="1400" dirty="0" smtClean="0">
                <a:solidFill>
                  <a:schemeClr val="tx1">
                    <a:lumMod val="50000"/>
                  </a:schemeClr>
                </a:solidFill>
                <a:latin typeface="Arial"/>
              </a:rPr>
              <a:t>(SBCS, Solutions)</a:t>
            </a:r>
            <a:endParaRPr lang="en-US" sz="1400" dirty="0">
              <a:solidFill>
                <a:schemeClr val="tx1">
                  <a:lumMod val="50000"/>
                </a:schemeClr>
              </a:solidFill>
              <a:latin typeface="Arial"/>
            </a:endParaRPr>
          </a:p>
        </p:txBody>
      </p:sp>
      <p:sp>
        <p:nvSpPr>
          <p:cNvPr id="171" name="Text Placeholder 709"/>
          <p:cNvSpPr txBox="1">
            <a:spLocks/>
          </p:cNvSpPr>
          <p:nvPr/>
        </p:nvSpPr>
        <p:spPr>
          <a:xfrm>
            <a:off x="239156" y="1229486"/>
            <a:ext cx="7737226" cy="381000"/>
          </a:xfrm>
          <a:prstGeom prst="rect">
            <a:avLst/>
          </a:prstGeom>
        </p:spPr>
        <p:txBody>
          <a:bodyPr vert="horz" lIns="91440" tIns="45720" rIns="91440" bIns="45720" rtlCol="0">
            <a:noAutofit/>
          </a:bodyPr>
          <a:lstStyle/>
          <a:p>
            <a:pPr>
              <a:lnSpc>
                <a:spcPct val="95000"/>
              </a:lnSpc>
              <a:spcBef>
                <a:spcPts val="1440"/>
              </a:spcBef>
              <a:buClr>
                <a:schemeClr val="tx2"/>
              </a:buClr>
              <a:buSzPct val="90000"/>
            </a:pPr>
            <a:r>
              <a:rPr lang="en-US" sz="2100" dirty="0" smtClean="0">
                <a:solidFill>
                  <a:srgbClr val="546568"/>
                </a:solidFill>
                <a:latin typeface="+mj-lt"/>
              </a:rPr>
              <a:t>One portfolio—a spectrum of choices</a:t>
            </a:r>
          </a:p>
        </p:txBody>
      </p:sp>
      <p:grpSp>
        <p:nvGrpSpPr>
          <p:cNvPr id="180" name="Group 179"/>
          <p:cNvGrpSpPr/>
          <p:nvPr/>
        </p:nvGrpSpPr>
        <p:grpSpPr>
          <a:xfrm>
            <a:off x="914401" y="3924300"/>
            <a:ext cx="1104900" cy="1104900"/>
            <a:chOff x="-1552574" y="-438149"/>
            <a:chExt cx="1219200" cy="1219200"/>
          </a:xfrm>
        </p:grpSpPr>
        <p:sp>
          <p:nvSpPr>
            <p:cNvPr id="177" name="Oval 176"/>
            <p:cNvSpPr/>
            <p:nvPr/>
          </p:nvSpPr>
          <p:spPr>
            <a:xfrm>
              <a:off x="-1552574" y="-438149"/>
              <a:ext cx="1219200" cy="1219200"/>
            </a:xfrm>
            <a:prstGeom prst="ellipse">
              <a:avLst/>
            </a:prstGeom>
            <a:gradFill flip="none" rotWithShape="1">
              <a:gsLst>
                <a:gs pos="0">
                  <a:schemeClr val="bg1"/>
                </a:gs>
                <a:gs pos="62000">
                  <a:schemeClr val="tx2"/>
                </a:gs>
              </a:gsLst>
              <a:path path="circle">
                <a:fillToRect l="50000" t="50000" r="50000" b="50000"/>
              </a:path>
              <a:tileRect/>
            </a:gradFill>
            <a:ln w="38100">
              <a:solidFill>
                <a:schemeClr val="bg1">
                  <a:lumMod val="50000"/>
                </a:schemeClr>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79" name="Oval 178"/>
            <p:cNvSpPr/>
            <p:nvPr/>
          </p:nvSpPr>
          <p:spPr>
            <a:xfrm>
              <a:off x="-1352550" y="-266700"/>
              <a:ext cx="838200" cy="838200"/>
            </a:xfrm>
            <a:prstGeom prst="ellipse">
              <a:avLst/>
            </a:prstGeom>
            <a:solidFill>
              <a:schemeClr val="bg1"/>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pic>
        <p:nvPicPr>
          <p:cNvPr id="187" name="Picture 186" descr="Untitled-1.png"/>
          <p:cNvPicPr>
            <a:picLocks noChangeAspect="1"/>
          </p:cNvPicPr>
          <p:nvPr/>
        </p:nvPicPr>
        <p:blipFill>
          <a:blip r:embed="rId3" cstate="print"/>
          <a:stretch>
            <a:fillRect/>
          </a:stretch>
        </p:blipFill>
        <p:spPr>
          <a:xfrm>
            <a:off x="835139" y="4219575"/>
            <a:ext cx="1263728" cy="480268"/>
          </a:xfrm>
          <a:prstGeom prst="rect">
            <a:avLst/>
          </a:prstGeom>
          <a:effectLst>
            <a:outerShdw blurRad="101600" dist="38100" dir="5400000" algn="t" rotWithShape="0">
              <a:prstClr val="black">
                <a:alpha val="60000"/>
              </a:prstClr>
            </a:outerShdw>
          </a:effectLst>
        </p:spPr>
      </p:pic>
      <p:grpSp>
        <p:nvGrpSpPr>
          <p:cNvPr id="188" name="Group 187"/>
          <p:cNvGrpSpPr/>
          <p:nvPr/>
        </p:nvGrpSpPr>
        <p:grpSpPr>
          <a:xfrm>
            <a:off x="2085976" y="3524250"/>
            <a:ext cx="1104900" cy="1104900"/>
            <a:chOff x="-1552574" y="-438149"/>
            <a:chExt cx="1219200" cy="1219200"/>
          </a:xfrm>
        </p:grpSpPr>
        <p:sp>
          <p:nvSpPr>
            <p:cNvPr id="189" name="Oval 188"/>
            <p:cNvSpPr/>
            <p:nvPr/>
          </p:nvSpPr>
          <p:spPr>
            <a:xfrm>
              <a:off x="-1552574" y="-438149"/>
              <a:ext cx="1219200" cy="1219200"/>
            </a:xfrm>
            <a:prstGeom prst="ellipse">
              <a:avLst/>
            </a:prstGeom>
            <a:gradFill flip="none" rotWithShape="1">
              <a:gsLst>
                <a:gs pos="0">
                  <a:schemeClr val="bg1"/>
                </a:gs>
                <a:gs pos="62000">
                  <a:schemeClr val="tx2"/>
                </a:gs>
              </a:gsLst>
              <a:path path="circle">
                <a:fillToRect l="50000" t="50000" r="50000" b="50000"/>
              </a:path>
              <a:tileRect/>
            </a:gradFill>
            <a:ln w="38100">
              <a:solidFill>
                <a:schemeClr val="bg1">
                  <a:lumMod val="50000"/>
                </a:schemeClr>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90" name="Oval 189"/>
            <p:cNvSpPr/>
            <p:nvPr/>
          </p:nvSpPr>
          <p:spPr>
            <a:xfrm>
              <a:off x="-1352550" y="-266700"/>
              <a:ext cx="838200" cy="838200"/>
            </a:xfrm>
            <a:prstGeom prst="ellipse">
              <a:avLst/>
            </a:prstGeom>
            <a:solidFill>
              <a:schemeClr val="bg1"/>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pic>
        <p:nvPicPr>
          <p:cNvPr id="191" name="Picture 190" descr="300 Series Family LRpng.png"/>
          <p:cNvPicPr>
            <a:picLocks noChangeAspect="1"/>
          </p:cNvPicPr>
          <p:nvPr/>
        </p:nvPicPr>
        <p:blipFill>
          <a:blip r:embed="rId4" cstate="print"/>
          <a:stretch>
            <a:fillRect/>
          </a:stretch>
        </p:blipFill>
        <p:spPr>
          <a:xfrm>
            <a:off x="2006857" y="3590924"/>
            <a:ext cx="1234994" cy="987995"/>
          </a:xfrm>
          <a:prstGeom prst="rect">
            <a:avLst/>
          </a:prstGeom>
        </p:spPr>
      </p:pic>
      <p:grpSp>
        <p:nvGrpSpPr>
          <p:cNvPr id="193" name="Group 192"/>
          <p:cNvGrpSpPr/>
          <p:nvPr/>
        </p:nvGrpSpPr>
        <p:grpSpPr>
          <a:xfrm>
            <a:off x="3248026" y="3000375"/>
            <a:ext cx="1104900" cy="1104900"/>
            <a:chOff x="-1552574" y="-438149"/>
            <a:chExt cx="1219200" cy="1219200"/>
          </a:xfrm>
        </p:grpSpPr>
        <p:sp>
          <p:nvSpPr>
            <p:cNvPr id="194" name="Oval 193"/>
            <p:cNvSpPr/>
            <p:nvPr/>
          </p:nvSpPr>
          <p:spPr>
            <a:xfrm>
              <a:off x="-1552574" y="-438149"/>
              <a:ext cx="1219200" cy="1219200"/>
            </a:xfrm>
            <a:prstGeom prst="ellipse">
              <a:avLst/>
            </a:prstGeom>
            <a:gradFill flip="none" rotWithShape="1">
              <a:gsLst>
                <a:gs pos="0">
                  <a:schemeClr val="bg1"/>
                </a:gs>
                <a:gs pos="62000">
                  <a:schemeClr val="tx2"/>
                </a:gs>
              </a:gsLst>
              <a:path path="circle">
                <a:fillToRect l="50000" t="50000" r="50000" b="50000"/>
              </a:path>
              <a:tileRect/>
            </a:gradFill>
            <a:ln w="38100">
              <a:solidFill>
                <a:schemeClr val="bg1">
                  <a:lumMod val="50000"/>
                </a:schemeClr>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95" name="Oval 194"/>
            <p:cNvSpPr/>
            <p:nvPr/>
          </p:nvSpPr>
          <p:spPr>
            <a:xfrm>
              <a:off x="-1352550" y="-266700"/>
              <a:ext cx="838200" cy="838200"/>
            </a:xfrm>
            <a:prstGeom prst="ellipse">
              <a:avLst/>
            </a:prstGeom>
            <a:solidFill>
              <a:schemeClr val="bg1"/>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pic>
        <p:nvPicPr>
          <p:cNvPr id="196" name="Picture 70" descr="300 Series half stack LR.png"/>
          <p:cNvPicPr>
            <a:picLocks noChangeAspect="1"/>
          </p:cNvPicPr>
          <p:nvPr/>
        </p:nvPicPr>
        <p:blipFill>
          <a:blip r:embed="rId5" cstate="print"/>
          <a:stretch>
            <a:fillRect/>
          </a:stretch>
        </p:blipFill>
        <p:spPr bwMode="auto">
          <a:xfrm>
            <a:off x="3296256" y="3280274"/>
            <a:ext cx="1035802" cy="566892"/>
          </a:xfrm>
          <a:prstGeom prst="rect">
            <a:avLst/>
          </a:prstGeom>
          <a:effectLst>
            <a:outerShdw blurRad="101600" dist="38100" dir="5400000" algn="t" rotWithShape="0">
              <a:prstClr val="black">
                <a:alpha val="60000"/>
              </a:prstClr>
            </a:outerShdw>
          </a:effectLst>
        </p:spPr>
      </p:pic>
      <p:grpSp>
        <p:nvGrpSpPr>
          <p:cNvPr id="197" name="Group 196"/>
          <p:cNvGrpSpPr/>
          <p:nvPr/>
        </p:nvGrpSpPr>
        <p:grpSpPr>
          <a:xfrm>
            <a:off x="4419601" y="2619375"/>
            <a:ext cx="1104900" cy="1104900"/>
            <a:chOff x="-1552574" y="-438149"/>
            <a:chExt cx="1219200" cy="1219200"/>
          </a:xfrm>
        </p:grpSpPr>
        <p:sp>
          <p:nvSpPr>
            <p:cNvPr id="198" name="Oval 197"/>
            <p:cNvSpPr/>
            <p:nvPr/>
          </p:nvSpPr>
          <p:spPr>
            <a:xfrm>
              <a:off x="-1552574" y="-438149"/>
              <a:ext cx="1219200" cy="1219200"/>
            </a:xfrm>
            <a:prstGeom prst="ellipse">
              <a:avLst/>
            </a:prstGeom>
            <a:gradFill flip="none" rotWithShape="1">
              <a:gsLst>
                <a:gs pos="0">
                  <a:schemeClr val="bg1"/>
                </a:gs>
                <a:gs pos="62000">
                  <a:schemeClr val="tx2"/>
                </a:gs>
              </a:gsLst>
              <a:path path="circle">
                <a:fillToRect l="50000" t="50000" r="50000" b="50000"/>
              </a:path>
              <a:tileRect/>
            </a:gradFill>
            <a:ln w="38100">
              <a:solidFill>
                <a:schemeClr val="bg1">
                  <a:lumMod val="50000"/>
                </a:schemeClr>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99" name="Oval 198"/>
            <p:cNvSpPr/>
            <p:nvPr/>
          </p:nvSpPr>
          <p:spPr>
            <a:xfrm>
              <a:off x="-1352550" y="-266700"/>
              <a:ext cx="838200" cy="838200"/>
            </a:xfrm>
            <a:prstGeom prst="ellipse">
              <a:avLst/>
            </a:prstGeom>
            <a:solidFill>
              <a:schemeClr val="bg1"/>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grpSp>
        <p:nvGrpSpPr>
          <p:cNvPr id="200" name="Group 50"/>
          <p:cNvGrpSpPr/>
          <p:nvPr/>
        </p:nvGrpSpPr>
        <p:grpSpPr>
          <a:xfrm>
            <a:off x="4587612" y="2964528"/>
            <a:ext cx="908184" cy="454820"/>
            <a:chOff x="2375281" y="2192023"/>
            <a:chExt cx="4756288" cy="2133235"/>
          </a:xfrm>
        </p:grpSpPr>
        <p:pic>
          <p:nvPicPr>
            <p:cNvPr id="201" name="Picture 200" descr="LKJ29803.png"/>
            <p:cNvPicPr>
              <a:picLocks noChangeAspect="1"/>
            </p:cNvPicPr>
            <p:nvPr/>
          </p:nvPicPr>
          <p:blipFill>
            <a:blip r:embed="rId6" cstate="print">
              <a:lum bright="11000" contrast="3000"/>
            </a:blip>
            <a:srcRect b="551"/>
            <a:stretch>
              <a:fillRect/>
            </a:stretch>
          </p:blipFill>
          <p:spPr>
            <a:xfrm>
              <a:off x="2431427" y="3396343"/>
              <a:ext cx="4571429" cy="928915"/>
            </a:xfrm>
            <a:prstGeom prst="rect">
              <a:avLst/>
            </a:prstGeom>
            <a:effectLst>
              <a:outerShdw blurRad="101600" dist="38100" dir="5400000" algn="t" rotWithShape="0">
                <a:prstClr val="black">
                  <a:alpha val="60000"/>
                </a:prstClr>
              </a:outerShdw>
            </a:effectLst>
          </p:spPr>
        </p:pic>
        <p:pic>
          <p:nvPicPr>
            <p:cNvPr id="202" name="Picture 201" descr="LKJ29804.png"/>
            <p:cNvPicPr>
              <a:picLocks noChangeAspect="1"/>
            </p:cNvPicPr>
            <p:nvPr/>
          </p:nvPicPr>
          <p:blipFill>
            <a:blip r:embed="rId7" cstate="print">
              <a:lum bright="11000" contrast="3000"/>
            </a:blip>
            <a:srcRect b="18"/>
            <a:stretch>
              <a:fillRect/>
            </a:stretch>
          </p:blipFill>
          <p:spPr>
            <a:xfrm>
              <a:off x="2560142" y="2931885"/>
              <a:ext cx="4571427" cy="972454"/>
            </a:xfrm>
            <a:prstGeom prst="rect">
              <a:avLst/>
            </a:prstGeom>
          </p:spPr>
        </p:pic>
        <p:pic>
          <p:nvPicPr>
            <p:cNvPr id="203" name="Picture 202" descr="LKJ29065.png"/>
            <p:cNvPicPr>
              <a:picLocks noChangeAspect="1"/>
            </p:cNvPicPr>
            <p:nvPr/>
          </p:nvPicPr>
          <p:blipFill>
            <a:blip r:embed="rId8" cstate="print">
              <a:lum bright="11000" contrast="3000"/>
            </a:blip>
            <a:stretch>
              <a:fillRect/>
            </a:stretch>
          </p:blipFill>
          <p:spPr>
            <a:xfrm>
              <a:off x="2489484" y="2510971"/>
              <a:ext cx="4571429" cy="914400"/>
            </a:xfrm>
            <a:prstGeom prst="rect">
              <a:avLst/>
            </a:prstGeom>
          </p:spPr>
        </p:pic>
        <p:pic>
          <p:nvPicPr>
            <p:cNvPr id="204" name="Picture 203" descr="LKJ29058.png"/>
            <p:cNvPicPr>
              <a:picLocks noChangeAspect="1"/>
            </p:cNvPicPr>
            <p:nvPr/>
          </p:nvPicPr>
          <p:blipFill>
            <a:blip r:embed="rId9" cstate="print">
              <a:lum bright="11000" contrast="3000"/>
            </a:blip>
            <a:stretch>
              <a:fillRect/>
            </a:stretch>
          </p:blipFill>
          <p:spPr>
            <a:xfrm>
              <a:off x="2375281" y="2192023"/>
              <a:ext cx="4571426" cy="827313"/>
            </a:xfrm>
            <a:prstGeom prst="rect">
              <a:avLst/>
            </a:prstGeom>
          </p:spPr>
        </p:pic>
      </p:grpSp>
      <p:grpSp>
        <p:nvGrpSpPr>
          <p:cNvPr id="206" name="Group 205"/>
          <p:cNvGrpSpPr/>
          <p:nvPr/>
        </p:nvGrpSpPr>
        <p:grpSpPr>
          <a:xfrm>
            <a:off x="5600701" y="2765425"/>
            <a:ext cx="1104900" cy="1104900"/>
            <a:chOff x="-1552574" y="-438149"/>
            <a:chExt cx="1219200" cy="1219200"/>
          </a:xfrm>
        </p:grpSpPr>
        <p:sp>
          <p:nvSpPr>
            <p:cNvPr id="207" name="Oval 206"/>
            <p:cNvSpPr/>
            <p:nvPr/>
          </p:nvSpPr>
          <p:spPr>
            <a:xfrm>
              <a:off x="-1552574" y="-438149"/>
              <a:ext cx="1219200" cy="1219200"/>
            </a:xfrm>
            <a:prstGeom prst="ellipse">
              <a:avLst/>
            </a:prstGeom>
            <a:gradFill flip="none" rotWithShape="1">
              <a:gsLst>
                <a:gs pos="0">
                  <a:schemeClr val="bg1"/>
                </a:gs>
                <a:gs pos="62000">
                  <a:srgbClr val="F58025"/>
                </a:gs>
              </a:gsLst>
              <a:path path="circle">
                <a:fillToRect l="50000" t="50000" r="50000" b="50000"/>
              </a:path>
              <a:tileRect/>
            </a:gradFill>
            <a:ln w="38100">
              <a:solidFill>
                <a:schemeClr val="bg1">
                  <a:lumMod val="50000"/>
                </a:schemeClr>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08" name="Oval 207"/>
            <p:cNvSpPr/>
            <p:nvPr/>
          </p:nvSpPr>
          <p:spPr>
            <a:xfrm>
              <a:off x="-1352550" y="-266700"/>
              <a:ext cx="838200" cy="838200"/>
            </a:xfrm>
            <a:prstGeom prst="ellipse">
              <a:avLst/>
            </a:prstGeom>
            <a:solidFill>
              <a:schemeClr val="bg1"/>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pic>
        <p:nvPicPr>
          <p:cNvPr id="209" name="Picture 208" descr="ESW single.png"/>
          <p:cNvPicPr>
            <a:picLocks noChangeAspect="1"/>
          </p:cNvPicPr>
          <p:nvPr/>
        </p:nvPicPr>
        <p:blipFill>
          <a:blip r:embed="rId10" cstate="print"/>
          <a:stretch>
            <a:fillRect/>
          </a:stretch>
        </p:blipFill>
        <p:spPr>
          <a:xfrm>
            <a:off x="5688451" y="3026180"/>
            <a:ext cx="1075309" cy="595368"/>
          </a:xfrm>
          <a:prstGeom prst="rect">
            <a:avLst/>
          </a:prstGeom>
          <a:effectLst>
            <a:outerShdw blurRad="50800" dist="38100" dir="5400000" algn="t" rotWithShape="0">
              <a:prstClr val="black">
                <a:alpha val="40000"/>
              </a:prstClr>
            </a:outerShdw>
          </a:effectLst>
        </p:spPr>
      </p:pic>
      <p:grpSp>
        <p:nvGrpSpPr>
          <p:cNvPr id="210" name="Group 209"/>
          <p:cNvGrpSpPr/>
          <p:nvPr/>
        </p:nvGrpSpPr>
        <p:grpSpPr>
          <a:xfrm>
            <a:off x="6772276" y="1790700"/>
            <a:ext cx="1104900" cy="1104900"/>
            <a:chOff x="-1552574" y="-438149"/>
            <a:chExt cx="1219200" cy="1219200"/>
          </a:xfrm>
        </p:grpSpPr>
        <p:sp>
          <p:nvSpPr>
            <p:cNvPr id="211" name="Oval 210"/>
            <p:cNvSpPr/>
            <p:nvPr/>
          </p:nvSpPr>
          <p:spPr>
            <a:xfrm>
              <a:off x="-1552574" y="-438149"/>
              <a:ext cx="1219200" cy="1219200"/>
            </a:xfrm>
            <a:prstGeom prst="ellipse">
              <a:avLst/>
            </a:prstGeom>
            <a:gradFill flip="none" rotWithShape="1">
              <a:gsLst>
                <a:gs pos="0">
                  <a:schemeClr val="bg1"/>
                </a:gs>
                <a:gs pos="62000">
                  <a:schemeClr val="accent1">
                    <a:lumMod val="75000"/>
                  </a:schemeClr>
                </a:gs>
              </a:gsLst>
              <a:path path="circle">
                <a:fillToRect l="50000" t="50000" r="50000" b="50000"/>
              </a:path>
              <a:tileRect/>
            </a:gradFill>
            <a:ln w="38100">
              <a:solidFill>
                <a:schemeClr val="bg1">
                  <a:lumMod val="50000"/>
                </a:schemeClr>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12" name="Oval 211"/>
            <p:cNvSpPr/>
            <p:nvPr/>
          </p:nvSpPr>
          <p:spPr>
            <a:xfrm>
              <a:off x="-1352550" y="-266700"/>
              <a:ext cx="838200" cy="838200"/>
            </a:xfrm>
            <a:prstGeom prst="ellipse">
              <a:avLst/>
            </a:prstGeom>
            <a:solidFill>
              <a:schemeClr val="bg1"/>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grpSp>
        <p:nvGrpSpPr>
          <p:cNvPr id="216" name="Group 215"/>
          <p:cNvGrpSpPr/>
          <p:nvPr/>
        </p:nvGrpSpPr>
        <p:grpSpPr>
          <a:xfrm>
            <a:off x="7924801" y="1352550"/>
            <a:ext cx="1104900" cy="1104900"/>
            <a:chOff x="-1552574" y="-438149"/>
            <a:chExt cx="1219200" cy="1219200"/>
          </a:xfrm>
        </p:grpSpPr>
        <p:sp>
          <p:nvSpPr>
            <p:cNvPr id="217" name="Oval 216"/>
            <p:cNvSpPr/>
            <p:nvPr/>
          </p:nvSpPr>
          <p:spPr>
            <a:xfrm>
              <a:off x="-1552574" y="-438149"/>
              <a:ext cx="1219200" cy="1219200"/>
            </a:xfrm>
            <a:prstGeom prst="ellipse">
              <a:avLst/>
            </a:prstGeom>
            <a:gradFill flip="none" rotWithShape="1">
              <a:gsLst>
                <a:gs pos="0">
                  <a:schemeClr val="bg1"/>
                </a:gs>
                <a:gs pos="62000">
                  <a:schemeClr val="accent1">
                    <a:lumMod val="75000"/>
                  </a:schemeClr>
                </a:gs>
              </a:gsLst>
              <a:path path="circle">
                <a:fillToRect l="50000" t="50000" r="50000" b="50000"/>
              </a:path>
              <a:tileRect/>
            </a:gradFill>
            <a:ln w="38100">
              <a:solidFill>
                <a:schemeClr val="bg1">
                  <a:lumMod val="50000"/>
                </a:schemeClr>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18" name="Oval 217"/>
            <p:cNvSpPr/>
            <p:nvPr/>
          </p:nvSpPr>
          <p:spPr>
            <a:xfrm>
              <a:off x="-1352550" y="-266700"/>
              <a:ext cx="838200" cy="838200"/>
            </a:xfrm>
            <a:prstGeom prst="ellipse">
              <a:avLst/>
            </a:prstGeom>
            <a:solidFill>
              <a:schemeClr val="bg1"/>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pic>
        <p:nvPicPr>
          <p:cNvPr id="219" name="Picture 24"/>
          <p:cNvPicPr>
            <a:picLocks noChangeAspect="1" noChangeArrowheads="1"/>
          </p:cNvPicPr>
          <p:nvPr/>
        </p:nvPicPr>
        <p:blipFill>
          <a:blip r:embed="rId11" cstate="print"/>
          <a:srcRect/>
          <a:stretch>
            <a:fillRect/>
          </a:stretch>
        </p:blipFill>
        <p:spPr bwMode="auto">
          <a:xfrm>
            <a:off x="8000382" y="1471354"/>
            <a:ext cx="991218" cy="797810"/>
          </a:xfrm>
          <a:prstGeom prst="rect">
            <a:avLst/>
          </a:prstGeom>
          <a:noFill/>
          <a:ln w="9525" algn="ctr">
            <a:noFill/>
            <a:miter lim="800000"/>
            <a:headEnd/>
            <a:tailEnd/>
          </a:ln>
          <a:effectLst>
            <a:outerShdw blurRad="50800" dist="38100" dir="5400000" algn="t" rotWithShape="0">
              <a:prstClr val="black">
                <a:alpha val="40000"/>
              </a:prstClr>
            </a:outerShdw>
          </a:effectLst>
        </p:spPr>
      </p:pic>
      <p:pic>
        <p:nvPicPr>
          <p:cNvPr id="220" name="Picture 25" descr="Switch Stack_HR_PNG"/>
          <p:cNvPicPr>
            <a:picLocks noChangeAspect="1" noChangeArrowheads="1"/>
          </p:cNvPicPr>
          <p:nvPr/>
        </p:nvPicPr>
        <p:blipFill>
          <a:blip r:embed="rId12" cstate="print"/>
          <a:srcRect/>
          <a:stretch>
            <a:fillRect/>
          </a:stretch>
        </p:blipFill>
        <p:spPr bwMode="auto">
          <a:xfrm>
            <a:off x="6769545" y="1867959"/>
            <a:ext cx="1185672" cy="790448"/>
          </a:xfrm>
          <a:prstGeom prst="rect">
            <a:avLst/>
          </a:prstGeom>
          <a:noFill/>
          <a:ln w="9525">
            <a:noFill/>
            <a:miter lim="800000"/>
            <a:headEnd/>
            <a:tailEnd/>
          </a:ln>
          <a:effectLst>
            <a:outerShdw blurRad="50800" dist="38100" dir="5400000" algn="t" rotWithShape="0">
              <a:prstClr val="black">
                <a:alpha val="40000"/>
              </a:prstClr>
            </a:outerShdw>
          </a:effectLst>
        </p:spPr>
      </p:pic>
      <p:sp>
        <p:nvSpPr>
          <p:cNvPr id="2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2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223"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17</a:t>
            </a:fld>
            <a:endParaRPr lang="en-US" sz="600" dirty="0">
              <a:solidFill>
                <a:srgbClr val="C0C0C0"/>
              </a:solidFill>
              <a:latin typeface="+mj-lt"/>
            </a:endParaRPr>
          </a:p>
        </p:txBody>
      </p:sp>
    </p:spTree>
    <p:extLst>
      <p:ext uri="{BB962C8B-B14F-4D97-AF65-F5344CB8AC3E}">
        <p14:creationId xmlns:p14="http://schemas.microsoft.com/office/powerpoint/2010/main" val="286836585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90" name="Rectangle 7"/>
          <p:cNvSpPr txBox="1">
            <a:spLocks noChangeArrowheads="1"/>
          </p:cNvSpPr>
          <p:nvPr/>
        </p:nvSpPr>
        <p:spPr bwMode="auto">
          <a:xfrm>
            <a:off x="304800" y="152400"/>
            <a:ext cx="8145462" cy="838200"/>
          </a:xfrm>
          <a:prstGeom prst="rect">
            <a:avLst/>
          </a:prstGeom>
          <a:noFill/>
          <a:ln w="9525">
            <a:noFill/>
            <a:miter lim="800000"/>
            <a:headEnd/>
            <a:tailEnd/>
          </a:ln>
        </p:spPr>
        <p:txBody>
          <a:bodyPr lIns="82124" tIns="41061" rIns="82124" bIns="41061" anchor="b"/>
          <a:lstStyle/>
          <a:p>
            <a:pPr defTabSz="814388" fontAlgn="auto">
              <a:spcBef>
                <a:spcPts val="0"/>
              </a:spcBef>
              <a:spcAft>
                <a:spcPts val="0"/>
              </a:spcAft>
            </a:pPr>
            <a:endParaRPr lang="en-US" sz="3200" dirty="0">
              <a:solidFill>
                <a:srgbClr val="FFFFFF"/>
              </a:solidFill>
              <a:latin typeface="Arial"/>
              <a:ea typeface="MS PGothic" pitchFamily="34" charset="-128"/>
            </a:endParaRPr>
          </a:p>
        </p:txBody>
      </p:sp>
      <p:sp>
        <p:nvSpPr>
          <p:cNvPr id="46125" name="Title 39"/>
          <p:cNvSpPr>
            <a:spLocks noGrp="1"/>
          </p:cNvSpPr>
          <p:nvPr>
            <p:ph type="title"/>
          </p:nvPr>
        </p:nvSpPr>
        <p:spPr/>
        <p:txBody>
          <a:bodyPr/>
          <a:lstStyle/>
          <a:p>
            <a:r>
              <a:rPr lang="en-US" dirty="0"/>
              <a:t>Cisco Small Business</a:t>
            </a:r>
            <a:br>
              <a:rPr lang="en-US" dirty="0"/>
            </a:br>
            <a:r>
              <a:rPr lang="en-US" sz="2400" dirty="0"/>
              <a:t>Switching </a:t>
            </a:r>
            <a:r>
              <a:rPr lang="en-US" sz="2400" dirty="0" smtClean="0"/>
              <a:t>Portfolio—Built </a:t>
            </a:r>
            <a:r>
              <a:rPr lang="en-US" sz="2400" dirty="0"/>
              <a:t>for Small </a:t>
            </a:r>
            <a:r>
              <a:rPr lang="en-US" sz="2400" dirty="0" smtClean="0"/>
              <a:t>Business</a:t>
            </a:r>
            <a:endParaRPr lang="en-US" dirty="0"/>
          </a:p>
        </p:txBody>
      </p:sp>
      <p:sp>
        <p:nvSpPr>
          <p:cNvPr id="29" name="Pentagon 28"/>
          <p:cNvSpPr/>
          <p:nvPr/>
        </p:nvSpPr>
        <p:spPr>
          <a:xfrm rot="16200000">
            <a:off x="-1892712" y="3542985"/>
            <a:ext cx="4912745" cy="493776"/>
          </a:xfrm>
          <a:prstGeom prst="homePlate">
            <a:avLst>
              <a:gd name="adj" fmla="val 27841"/>
            </a:avLst>
          </a:prstGeom>
          <a:gradFill>
            <a:gsLst>
              <a:gs pos="0">
                <a:schemeClr val="accent1">
                  <a:tint val="66000"/>
                  <a:satMod val="160000"/>
                  <a:alpha val="0"/>
                </a:schemeClr>
              </a:gs>
              <a:gs pos="100000">
                <a:schemeClr val="bg1">
                  <a:lumMod val="50000"/>
                </a:scheme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73152" rIns="274320" bIns="45720" anchor="ctr"/>
          <a:lstStyle/>
          <a:p>
            <a:pPr algn="r" eaLnBrk="0" fontAlgn="base" hangingPunct="0">
              <a:lnSpc>
                <a:spcPct val="90000"/>
              </a:lnSpc>
              <a:spcBef>
                <a:spcPct val="0"/>
              </a:spcBef>
              <a:spcAft>
                <a:spcPct val="0"/>
              </a:spcAft>
            </a:pPr>
            <a:r>
              <a:rPr lang="en-US" dirty="0">
                <a:solidFill>
                  <a:srgbClr val="FFFFFF"/>
                </a:solidFill>
              </a:rPr>
              <a:t>Price, Performance</a:t>
            </a:r>
          </a:p>
        </p:txBody>
      </p:sp>
      <p:sp>
        <p:nvSpPr>
          <p:cNvPr id="30" name="Pentagon 29"/>
          <p:cNvSpPr/>
          <p:nvPr/>
        </p:nvSpPr>
        <p:spPr>
          <a:xfrm>
            <a:off x="742985" y="5754596"/>
            <a:ext cx="7999082" cy="491650"/>
          </a:xfrm>
          <a:prstGeom prst="homePlate">
            <a:avLst>
              <a:gd name="adj" fmla="val 27841"/>
            </a:avLst>
          </a:prstGeom>
          <a:gradFill>
            <a:gsLst>
              <a:gs pos="0">
                <a:schemeClr val="accent1">
                  <a:tint val="66000"/>
                  <a:satMod val="160000"/>
                  <a:alpha val="0"/>
                </a:schemeClr>
              </a:gs>
              <a:gs pos="100000">
                <a:schemeClr val="bg1">
                  <a:lumMod val="50000"/>
                </a:scheme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73152" rIns="274320" bIns="45720" anchor="ctr"/>
          <a:lstStyle/>
          <a:p>
            <a:pPr algn="r" eaLnBrk="0" fontAlgn="base" hangingPunct="0">
              <a:lnSpc>
                <a:spcPct val="90000"/>
              </a:lnSpc>
              <a:spcBef>
                <a:spcPct val="0"/>
              </a:spcBef>
              <a:spcAft>
                <a:spcPct val="0"/>
              </a:spcAft>
            </a:pPr>
            <a:r>
              <a:rPr lang="en-US" dirty="0">
                <a:solidFill>
                  <a:srgbClr val="FFFFFF"/>
                </a:solidFill>
              </a:rPr>
              <a:t>Function, Flexibility, </a:t>
            </a:r>
            <a:r>
              <a:rPr lang="en-US" dirty="0" smtClean="0">
                <a:solidFill>
                  <a:srgbClr val="FFFFFF"/>
                </a:solidFill>
              </a:rPr>
              <a:t>Scalability</a:t>
            </a:r>
            <a:endParaRPr lang="en-US" dirty="0">
              <a:solidFill>
                <a:srgbClr val="FFFFFF"/>
              </a:solidFill>
            </a:endParaRPr>
          </a:p>
        </p:txBody>
      </p:sp>
      <p:grpSp>
        <p:nvGrpSpPr>
          <p:cNvPr id="20" name="Group 19"/>
          <p:cNvGrpSpPr/>
          <p:nvPr/>
        </p:nvGrpSpPr>
        <p:grpSpPr>
          <a:xfrm>
            <a:off x="2817668" y="1483688"/>
            <a:ext cx="6050107" cy="1066061"/>
            <a:chOff x="2817668" y="1483688"/>
            <a:chExt cx="6050107" cy="1066061"/>
          </a:xfrm>
        </p:grpSpPr>
        <p:sp>
          <p:nvSpPr>
            <p:cNvPr id="67" name="Rectangle 66"/>
            <p:cNvSpPr/>
            <p:nvPr/>
          </p:nvSpPr>
          <p:spPr>
            <a:xfrm>
              <a:off x="2817668" y="1483688"/>
              <a:ext cx="5998152" cy="1066061"/>
            </a:xfrm>
            <a:prstGeom prst="rect">
              <a:avLst/>
            </a:prstGeom>
            <a:gradFill flip="none" rotWithShape="1">
              <a:gsLst>
                <a:gs pos="0">
                  <a:schemeClr val="bg1">
                    <a:lumMod val="95000"/>
                  </a:schemeClr>
                </a:gs>
                <a:gs pos="100000">
                  <a:srgbClr val="C00000">
                    <a:alpha val="0"/>
                  </a:srgbClr>
                </a:gs>
              </a:gsLst>
              <a:lin ang="5400000" scaled="0"/>
              <a:tileRect/>
            </a:gradFill>
            <a:ln w="12700">
              <a:gradFill>
                <a:gsLst>
                  <a:gs pos="0">
                    <a:schemeClr val="tx2"/>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37160" rtlCol="0" anchor="t" anchorCtr="0"/>
            <a:lstStyle/>
            <a:p>
              <a:pPr>
                <a:lnSpc>
                  <a:spcPct val="95000"/>
                </a:lnSpc>
                <a:spcAft>
                  <a:spcPts val="600"/>
                </a:spcAft>
                <a:buClr>
                  <a:srgbClr val="6DB344"/>
                </a:buClr>
                <a:buSzPct val="90000"/>
              </a:pPr>
              <a:endParaRPr lang="es-ES" dirty="0">
                <a:solidFill>
                  <a:srgbClr val="525252"/>
                </a:solidFill>
              </a:endParaRPr>
            </a:p>
          </p:txBody>
        </p:sp>
        <p:sp>
          <p:nvSpPr>
            <p:cNvPr id="99" name="Text Box 7"/>
            <p:cNvSpPr txBox="1">
              <a:spLocks noChangeArrowheads="1"/>
            </p:cNvSpPr>
            <p:nvPr/>
          </p:nvSpPr>
          <p:spPr bwMode="auto">
            <a:xfrm>
              <a:off x="2903183" y="1535643"/>
              <a:ext cx="2385574" cy="790810"/>
            </a:xfrm>
            <a:prstGeom prst="rect">
              <a:avLst/>
            </a:prstGeom>
            <a:noFill/>
            <a:ln w="9525" algn="ctr">
              <a:noFill/>
              <a:miter lim="800000"/>
              <a:headEnd/>
              <a:tailEnd/>
            </a:ln>
          </p:spPr>
          <p:txBody>
            <a:bodyPr wrap="square" lIns="82124" tIns="41061" rIns="82124" bIns="41061">
              <a:spAutoFit/>
            </a:bodyPr>
            <a:lstStyle/>
            <a:p>
              <a:pPr defTabSz="814388" eaLnBrk="0" fontAlgn="base" hangingPunct="0">
                <a:lnSpc>
                  <a:spcPct val="100000"/>
                </a:lnSpc>
                <a:spcBef>
                  <a:spcPct val="0"/>
                </a:spcBef>
                <a:spcAft>
                  <a:spcPct val="0"/>
                </a:spcAft>
              </a:pPr>
              <a:r>
                <a:rPr lang="en-US" b="1" dirty="0">
                  <a:solidFill>
                    <a:schemeClr val="tx2">
                      <a:lumMod val="75000"/>
                    </a:schemeClr>
                  </a:solidFill>
                  <a:latin typeface="Arial" pitchFamily="34" charset="0"/>
                </a:rPr>
                <a:t>Managed </a:t>
              </a:r>
              <a:r>
                <a:rPr lang="en-US" b="1" dirty="0" smtClean="0">
                  <a:solidFill>
                    <a:schemeClr val="tx2">
                      <a:lumMod val="75000"/>
                    </a:schemeClr>
                  </a:solidFill>
                  <a:latin typeface="Arial" pitchFamily="34" charset="0"/>
                </a:rPr>
                <a:t>Stackable</a:t>
              </a:r>
              <a:r>
                <a:rPr lang="en-US" sz="1400" b="1" dirty="0" smtClean="0">
                  <a:solidFill>
                    <a:schemeClr val="tx2">
                      <a:lumMod val="75000"/>
                    </a:schemeClr>
                  </a:solidFill>
                  <a:latin typeface="Arial" pitchFamily="34" charset="0"/>
                </a:rPr>
                <a:t/>
              </a:r>
              <a:br>
                <a:rPr lang="en-US" sz="1400" b="1" dirty="0" smtClean="0">
                  <a:solidFill>
                    <a:schemeClr val="tx2">
                      <a:lumMod val="75000"/>
                    </a:schemeClr>
                  </a:solidFill>
                  <a:latin typeface="Arial" pitchFamily="34" charset="0"/>
                </a:rPr>
              </a:br>
              <a:r>
                <a:rPr lang="en-US" sz="1400" dirty="0" smtClean="0">
                  <a:solidFill>
                    <a:schemeClr val="tx2">
                      <a:lumMod val="75000"/>
                    </a:schemeClr>
                  </a:solidFill>
                  <a:latin typeface="Arial" pitchFamily="34" charset="0"/>
                </a:rPr>
                <a:t>Cisco SFE/SGE </a:t>
              </a:r>
              <a:br>
                <a:rPr lang="en-US" sz="1400" dirty="0" smtClean="0">
                  <a:solidFill>
                    <a:schemeClr val="tx2">
                      <a:lumMod val="75000"/>
                    </a:schemeClr>
                  </a:solidFill>
                  <a:latin typeface="Arial" pitchFamily="34" charset="0"/>
                </a:rPr>
              </a:br>
              <a:r>
                <a:rPr lang="en-US" sz="1400" dirty="0" smtClean="0">
                  <a:solidFill>
                    <a:schemeClr val="tx2">
                      <a:lumMod val="75000"/>
                    </a:schemeClr>
                  </a:solidFill>
                  <a:latin typeface="Arial" pitchFamily="34" charset="0"/>
                </a:rPr>
                <a:t>Series Switches</a:t>
              </a:r>
              <a:endParaRPr lang="en-US" sz="1400" dirty="0">
                <a:solidFill>
                  <a:schemeClr val="tx2">
                    <a:lumMod val="75000"/>
                  </a:schemeClr>
                </a:solidFill>
                <a:latin typeface="Arial" pitchFamily="34" charset="0"/>
              </a:endParaRPr>
            </a:p>
          </p:txBody>
        </p:sp>
        <p:sp>
          <p:nvSpPr>
            <p:cNvPr id="101" name="Text Box 12"/>
            <p:cNvSpPr txBox="1">
              <a:spLocks noChangeArrowheads="1"/>
            </p:cNvSpPr>
            <p:nvPr/>
          </p:nvSpPr>
          <p:spPr bwMode="auto">
            <a:xfrm>
              <a:off x="5284709" y="1609142"/>
              <a:ext cx="3583066" cy="736361"/>
            </a:xfrm>
            <a:prstGeom prst="rect">
              <a:avLst/>
            </a:prstGeom>
            <a:noFill/>
            <a:ln w="9525" algn="ctr">
              <a:noFill/>
              <a:miter lim="800000"/>
              <a:headEnd/>
              <a:tailEnd/>
            </a:ln>
            <a:effectLst/>
          </p:spPr>
          <p:txBody>
            <a:bodyPr lIns="82124" tIns="41061" rIns="82124" bIns="41061"/>
            <a:lstStyle/>
            <a:p>
              <a:pPr marL="177800" lvl="0" indent="-177800" defTabSz="814388" eaLnBrk="0" fontAlgn="base" hangingPunct="0">
                <a:lnSpc>
                  <a:spcPct val="80000"/>
                </a:lnSpc>
                <a:spcBef>
                  <a:spcPct val="40000"/>
                </a:spcBef>
                <a:spcAft>
                  <a:spcPct val="0"/>
                </a:spcAft>
                <a:buClr>
                  <a:schemeClr val="tx2"/>
                </a:buClr>
                <a:buSzPct val="90000"/>
                <a:buFont typeface="Arial" pitchFamily="34" charset="0"/>
                <a:buChar char="•"/>
                <a:defRPr/>
              </a:pPr>
              <a:r>
                <a:rPr lang="en-US" sz="1400" kern="0" dirty="0">
                  <a:solidFill>
                    <a:srgbClr val="435153"/>
                  </a:solidFill>
                  <a:latin typeface="Arial" pitchFamily="34" charset="0"/>
                </a:rPr>
                <a:t>Advanced </a:t>
              </a:r>
              <a:r>
                <a:rPr lang="en-US" sz="1400" kern="0" dirty="0" err="1">
                  <a:solidFill>
                    <a:srgbClr val="435153"/>
                  </a:solidFill>
                  <a:latin typeface="Arial" pitchFamily="34" charset="0"/>
                </a:rPr>
                <a:t>QoS</a:t>
              </a:r>
              <a:r>
                <a:rPr lang="en-US" sz="1400" kern="0" dirty="0">
                  <a:solidFill>
                    <a:srgbClr val="435153"/>
                  </a:solidFill>
                  <a:latin typeface="Arial" pitchFamily="34" charset="0"/>
                </a:rPr>
                <a:t>, </a:t>
              </a:r>
              <a:r>
                <a:rPr lang="en-US" sz="1400" kern="0" dirty="0" smtClean="0">
                  <a:solidFill>
                    <a:srgbClr val="435153"/>
                  </a:solidFill>
                  <a:latin typeface="Arial" pitchFamily="34" charset="0"/>
                </a:rPr>
                <a:t>security </a:t>
              </a:r>
              <a:r>
                <a:rPr lang="en-US" sz="1400" kern="0" dirty="0">
                  <a:solidFill>
                    <a:srgbClr val="435153"/>
                  </a:solidFill>
                  <a:latin typeface="Arial" pitchFamily="34" charset="0"/>
                </a:rPr>
                <a:t>and </a:t>
              </a:r>
              <a:r>
                <a:rPr lang="en-US" sz="1400" kern="0" dirty="0" smtClean="0">
                  <a:solidFill>
                    <a:srgbClr val="435153"/>
                  </a:solidFill>
                  <a:latin typeface="Arial" pitchFamily="34" charset="0"/>
                </a:rPr>
                <a:t>availability </a:t>
              </a:r>
            </a:p>
            <a:p>
              <a:pPr marL="177800" lvl="0" indent="-177800" defTabSz="814388" eaLnBrk="0" fontAlgn="base" hangingPunct="0">
                <a:lnSpc>
                  <a:spcPct val="80000"/>
                </a:lnSpc>
                <a:spcBef>
                  <a:spcPct val="40000"/>
                </a:spcBef>
                <a:spcAft>
                  <a:spcPct val="0"/>
                </a:spcAft>
                <a:buClr>
                  <a:schemeClr val="tx2"/>
                </a:buClr>
                <a:buSzPct val="90000"/>
                <a:buFont typeface="Arial" pitchFamily="34" charset="0"/>
                <a:buChar char="•"/>
                <a:defRPr/>
              </a:pPr>
              <a:r>
                <a:rPr lang="en-US" sz="1400" kern="0" dirty="0" smtClean="0">
                  <a:solidFill>
                    <a:srgbClr val="435153"/>
                  </a:solidFill>
                  <a:latin typeface="Arial" pitchFamily="34" charset="0"/>
                </a:rPr>
                <a:t>Manage </a:t>
              </a:r>
              <a:r>
                <a:rPr lang="en-US" sz="1400" kern="0" dirty="0">
                  <a:solidFill>
                    <a:srgbClr val="435153"/>
                  </a:solidFill>
                  <a:latin typeface="Arial" pitchFamily="34" charset="0"/>
                </a:rPr>
                <a:t>entire stack </a:t>
              </a:r>
              <a:r>
                <a:rPr lang="en-US" sz="1400" kern="0" dirty="0" smtClean="0">
                  <a:solidFill>
                    <a:srgbClr val="435153"/>
                  </a:solidFill>
                  <a:latin typeface="Arial" pitchFamily="34" charset="0"/>
                </a:rPr>
                <a:t>as </a:t>
              </a:r>
              <a:r>
                <a:rPr lang="en-US" sz="1400" kern="0" dirty="0">
                  <a:solidFill>
                    <a:srgbClr val="435153"/>
                  </a:solidFill>
                  <a:latin typeface="Arial" pitchFamily="34" charset="0"/>
                </a:rPr>
                <a:t>one to support growing businesses</a:t>
              </a:r>
            </a:p>
          </p:txBody>
        </p:sp>
        <p:cxnSp>
          <p:nvCxnSpPr>
            <p:cNvPr id="14" name="Straight Connector 13"/>
            <p:cNvCxnSpPr/>
            <p:nvPr/>
          </p:nvCxnSpPr>
          <p:spPr>
            <a:xfrm>
              <a:off x="5228873" y="1617952"/>
              <a:ext cx="0" cy="708501"/>
            </a:xfrm>
            <a:prstGeom prst="line">
              <a:avLst/>
            </a:prstGeom>
            <a:gradFill flip="none" rotWithShape="1">
              <a:gsLst>
                <a:gs pos="0">
                  <a:schemeClr val="bg1">
                    <a:lumMod val="95000"/>
                  </a:schemeClr>
                </a:gs>
                <a:gs pos="100000">
                  <a:srgbClr val="C00000">
                    <a:alpha val="0"/>
                  </a:srgbClr>
                </a:gs>
              </a:gsLst>
              <a:lin ang="5400000" scaled="0"/>
              <a:tileRect/>
            </a:gradFill>
            <a:ln w="12700">
              <a:gradFill>
                <a:gsLst>
                  <a:gs pos="417">
                    <a:schemeClr val="tx2">
                      <a:alpha val="0"/>
                    </a:schemeClr>
                  </a:gs>
                  <a:gs pos="50000">
                    <a:schemeClr val="tx2"/>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19" name="Group 18"/>
          <p:cNvGrpSpPr/>
          <p:nvPr/>
        </p:nvGrpSpPr>
        <p:grpSpPr>
          <a:xfrm>
            <a:off x="2182897" y="2543448"/>
            <a:ext cx="5872444" cy="1066061"/>
            <a:chOff x="2182897" y="2543448"/>
            <a:chExt cx="5872444" cy="1066061"/>
          </a:xfrm>
        </p:grpSpPr>
        <p:sp>
          <p:nvSpPr>
            <p:cNvPr id="66" name="Rectangle 65"/>
            <p:cNvSpPr/>
            <p:nvPr/>
          </p:nvSpPr>
          <p:spPr>
            <a:xfrm>
              <a:off x="2182897" y="2543448"/>
              <a:ext cx="5872444" cy="1066061"/>
            </a:xfrm>
            <a:prstGeom prst="rect">
              <a:avLst/>
            </a:prstGeom>
            <a:gradFill flip="none" rotWithShape="1">
              <a:gsLst>
                <a:gs pos="0">
                  <a:schemeClr val="bg1">
                    <a:lumMod val="95000"/>
                  </a:schemeClr>
                </a:gs>
                <a:gs pos="100000">
                  <a:srgbClr val="C00000">
                    <a:alpha val="0"/>
                  </a:srgbClr>
                </a:gs>
              </a:gsLst>
              <a:lin ang="5400000" scaled="0"/>
              <a:tileRect/>
            </a:gradFill>
            <a:ln w="12700">
              <a:gradFill>
                <a:gsLst>
                  <a:gs pos="0">
                    <a:schemeClr val="tx2"/>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37160" rtlCol="0" anchor="t" anchorCtr="0"/>
            <a:lstStyle/>
            <a:p>
              <a:pPr>
                <a:lnSpc>
                  <a:spcPct val="95000"/>
                </a:lnSpc>
                <a:spcAft>
                  <a:spcPts val="600"/>
                </a:spcAft>
                <a:buClr>
                  <a:srgbClr val="6DB344"/>
                </a:buClr>
                <a:buSzPct val="90000"/>
              </a:pPr>
              <a:endParaRPr lang="es-ES" dirty="0">
                <a:solidFill>
                  <a:srgbClr val="525252"/>
                </a:solidFill>
              </a:endParaRPr>
            </a:p>
          </p:txBody>
        </p:sp>
        <p:sp>
          <p:nvSpPr>
            <p:cNvPr id="87" name="Text Box 7"/>
            <p:cNvSpPr txBox="1">
              <a:spLocks noChangeArrowheads="1"/>
            </p:cNvSpPr>
            <p:nvPr/>
          </p:nvSpPr>
          <p:spPr bwMode="auto">
            <a:xfrm>
              <a:off x="2266024" y="2595403"/>
              <a:ext cx="1443531" cy="790810"/>
            </a:xfrm>
            <a:prstGeom prst="rect">
              <a:avLst/>
            </a:prstGeom>
            <a:noFill/>
            <a:ln w="9525" algn="ctr">
              <a:noFill/>
              <a:miter lim="800000"/>
              <a:headEnd/>
              <a:tailEnd/>
            </a:ln>
          </p:spPr>
          <p:txBody>
            <a:bodyPr wrap="square" lIns="82124" tIns="41061" rIns="82124" bIns="41061">
              <a:spAutoFit/>
            </a:bodyPr>
            <a:lstStyle/>
            <a:p>
              <a:pPr defTabSz="814388" eaLnBrk="0" fontAlgn="base" hangingPunct="0">
                <a:lnSpc>
                  <a:spcPct val="100000"/>
                </a:lnSpc>
                <a:spcBef>
                  <a:spcPct val="0"/>
                </a:spcBef>
                <a:spcAft>
                  <a:spcPct val="0"/>
                </a:spcAft>
              </a:pPr>
              <a:r>
                <a:rPr lang="en-US" b="1" dirty="0" smtClean="0">
                  <a:solidFill>
                    <a:schemeClr val="tx2">
                      <a:lumMod val="75000"/>
                    </a:schemeClr>
                  </a:solidFill>
                  <a:latin typeface="Arial" pitchFamily="34" charset="0"/>
                </a:rPr>
                <a:t>Managed</a:t>
              </a:r>
              <a:r>
                <a:rPr lang="en-US" sz="1400" b="1" dirty="0" smtClean="0">
                  <a:solidFill>
                    <a:schemeClr val="tx2">
                      <a:lumMod val="75000"/>
                    </a:schemeClr>
                  </a:solidFill>
                  <a:latin typeface="Arial" pitchFamily="34" charset="0"/>
                </a:rPr>
                <a:t/>
              </a:r>
              <a:br>
                <a:rPr lang="en-US" sz="1400" b="1" dirty="0" smtClean="0">
                  <a:solidFill>
                    <a:schemeClr val="tx2">
                      <a:lumMod val="75000"/>
                    </a:schemeClr>
                  </a:solidFill>
                  <a:latin typeface="Arial" pitchFamily="34" charset="0"/>
                </a:rPr>
              </a:br>
              <a:r>
                <a:rPr lang="en-US" sz="1400" dirty="0" smtClean="0">
                  <a:solidFill>
                    <a:schemeClr val="tx2">
                      <a:lumMod val="75000"/>
                    </a:schemeClr>
                  </a:solidFill>
                  <a:latin typeface="Arial" pitchFamily="34" charset="0"/>
                </a:rPr>
                <a:t>Cisco </a:t>
              </a:r>
              <a:r>
                <a:rPr lang="en-US" sz="1400" dirty="0">
                  <a:solidFill>
                    <a:schemeClr val="tx2">
                      <a:lumMod val="75000"/>
                    </a:schemeClr>
                  </a:solidFill>
                  <a:latin typeface="Arial" pitchFamily="34" charset="0"/>
                </a:rPr>
                <a:t>300 Series Switches</a:t>
              </a:r>
            </a:p>
          </p:txBody>
        </p:sp>
        <p:sp>
          <p:nvSpPr>
            <p:cNvPr id="88" name="Text Box 12"/>
            <p:cNvSpPr txBox="1">
              <a:spLocks noChangeArrowheads="1"/>
            </p:cNvSpPr>
            <p:nvPr/>
          </p:nvSpPr>
          <p:spPr bwMode="auto">
            <a:xfrm>
              <a:off x="3834855" y="2693774"/>
              <a:ext cx="4108995" cy="644813"/>
            </a:xfrm>
            <a:prstGeom prst="rect">
              <a:avLst/>
            </a:prstGeom>
            <a:noFill/>
            <a:ln w="9525" algn="ctr">
              <a:noFill/>
              <a:miter lim="800000"/>
              <a:headEnd/>
              <a:tailEnd/>
            </a:ln>
            <a:effectLst/>
          </p:spPr>
          <p:txBody>
            <a:bodyPr lIns="82124" tIns="41061" rIns="82124" bIns="41061"/>
            <a:lstStyle/>
            <a:p>
              <a:pPr marL="177800" lvl="0" indent="-177800" defTabSz="814388" eaLnBrk="0" fontAlgn="base" hangingPunct="0">
                <a:lnSpc>
                  <a:spcPct val="80000"/>
                </a:lnSpc>
                <a:spcBef>
                  <a:spcPct val="40000"/>
                </a:spcBef>
                <a:spcAft>
                  <a:spcPct val="0"/>
                </a:spcAft>
                <a:buClr>
                  <a:schemeClr val="tx2"/>
                </a:buClr>
                <a:buSzPct val="90000"/>
                <a:buFont typeface="Arial" pitchFamily="34" charset="0"/>
                <a:buChar char="•"/>
                <a:defRPr/>
              </a:pPr>
              <a:r>
                <a:rPr lang="en-US" sz="1400" kern="0" dirty="0">
                  <a:solidFill>
                    <a:srgbClr val="435153"/>
                  </a:solidFill>
                  <a:latin typeface="Arial" pitchFamily="34" charset="0"/>
                </a:rPr>
                <a:t>Enhanced </a:t>
              </a:r>
              <a:r>
                <a:rPr lang="en-US" sz="1400" kern="0" dirty="0" err="1">
                  <a:solidFill>
                    <a:srgbClr val="435153"/>
                  </a:solidFill>
                  <a:latin typeface="Arial" pitchFamily="34" charset="0"/>
                </a:rPr>
                <a:t>QoS</a:t>
              </a:r>
              <a:r>
                <a:rPr lang="en-US" sz="1400" kern="0" dirty="0">
                  <a:solidFill>
                    <a:srgbClr val="435153"/>
                  </a:solidFill>
                  <a:latin typeface="Arial" pitchFamily="34" charset="0"/>
                </a:rPr>
                <a:t>, </a:t>
              </a:r>
              <a:r>
                <a:rPr lang="en-US" sz="1400" kern="0" dirty="0" smtClean="0">
                  <a:solidFill>
                    <a:srgbClr val="435153"/>
                  </a:solidFill>
                  <a:latin typeface="Arial" pitchFamily="34" charset="0"/>
                </a:rPr>
                <a:t>security</a:t>
              </a:r>
              <a:r>
                <a:rPr lang="en-US" sz="1400" kern="0" dirty="0">
                  <a:solidFill>
                    <a:srgbClr val="435153"/>
                  </a:solidFill>
                  <a:latin typeface="Arial" pitchFamily="34" charset="0"/>
                </a:rPr>
                <a:t>, </a:t>
              </a:r>
              <a:r>
                <a:rPr lang="en-US" sz="1400" kern="0" dirty="0" smtClean="0">
                  <a:solidFill>
                    <a:srgbClr val="435153"/>
                  </a:solidFill>
                  <a:latin typeface="Arial" pitchFamily="34" charset="0"/>
                </a:rPr>
                <a:t>and availability </a:t>
              </a:r>
            </a:p>
            <a:p>
              <a:pPr marL="177800" lvl="0" indent="-177800" defTabSz="814388" eaLnBrk="0" fontAlgn="base" hangingPunct="0">
                <a:lnSpc>
                  <a:spcPct val="80000"/>
                </a:lnSpc>
                <a:spcBef>
                  <a:spcPct val="40000"/>
                </a:spcBef>
                <a:spcAft>
                  <a:spcPct val="0"/>
                </a:spcAft>
                <a:buClr>
                  <a:schemeClr val="tx2"/>
                </a:buClr>
                <a:buSzPct val="90000"/>
                <a:buFont typeface="Arial" pitchFamily="34" charset="0"/>
                <a:buChar char="•"/>
                <a:defRPr/>
              </a:pPr>
              <a:r>
                <a:rPr lang="en-US" sz="1400" kern="0" dirty="0" err="1" smtClean="0">
                  <a:solidFill>
                    <a:srgbClr val="435153"/>
                  </a:solidFill>
                  <a:latin typeface="Arial" pitchFamily="34" charset="0"/>
                </a:rPr>
                <a:t>PoE</a:t>
              </a:r>
              <a:r>
                <a:rPr lang="en-US" sz="1400" kern="0" dirty="0" smtClean="0">
                  <a:solidFill>
                    <a:srgbClr val="435153"/>
                  </a:solidFill>
                  <a:latin typeface="Arial" pitchFamily="34" charset="0"/>
                </a:rPr>
                <a:t> options </a:t>
              </a:r>
              <a:r>
                <a:rPr lang="en-US" sz="1400" kern="0" dirty="0">
                  <a:solidFill>
                    <a:srgbClr val="435153"/>
                  </a:solidFill>
                  <a:latin typeface="Arial" pitchFamily="34" charset="0"/>
                </a:rPr>
                <a:t>for consistent infrastructure</a:t>
              </a:r>
            </a:p>
          </p:txBody>
        </p:sp>
        <p:cxnSp>
          <p:nvCxnSpPr>
            <p:cNvPr id="104" name="Straight Connector 103"/>
            <p:cNvCxnSpPr/>
            <p:nvPr/>
          </p:nvCxnSpPr>
          <p:spPr>
            <a:xfrm>
              <a:off x="3756750" y="2677712"/>
              <a:ext cx="0" cy="708501"/>
            </a:xfrm>
            <a:prstGeom prst="line">
              <a:avLst/>
            </a:prstGeom>
            <a:gradFill flip="none" rotWithShape="1">
              <a:gsLst>
                <a:gs pos="0">
                  <a:schemeClr val="bg1">
                    <a:lumMod val="95000"/>
                  </a:schemeClr>
                </a:gs>
                <a:gs pos="100000">
                  <a:srgbClr val="C00000">
                    <a:alpha val="0"/>
                  </a:srgbClr>
                </a:gs>
              </a:gsLst>
              <a:lin ang="5400000" scaled="0"/>
              <a:tileRect/>
            </a:gradFill>
            <a:ln w="12700">
              <a:gradFill>
                <a:gsLst>
                  <a:gs pos="417">
                    <a:schemeClr val="tx2">
                      <a:alpha val="0"/>
                    </a:schemeClr>
                  </a:gs>
                  <a:gs pos="50000">
                    <a:schemeClr val="tx2"/>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18" name="Group 17"/>
          <p:cNvGrpSpPr/>
          <p:nvPr/>
        </p:nvGrpSpPr>
        <p:grpSpPr>
          <a:xfrm>
            <a:off x="1548125" y="3603208"/>
            <a:ext cx="5872444" cy="1066061"/>
            <a:chOff x="1548125" y="3603208"/>
            <a:chExt cx="5872444" cy="1066061"/>
          </a:xfrm>
        </p:grpSpPr>
        <p:sp>
          <p:nvSpPr>
            <p:cNvPr id="65" name="Rectangle 64"/>
            <p:cNvSpPr/>
            <p:nvPr/>
          </p:nvSpPr>
          <p:spPr>
            <a:xfrm>
              <a:off x="1548125" y="3603208"/>
              <a:ext cx="5872444" cy="1066061"/>
            </a:xfrm>
            <a:prstGeom prst="rect">
              <a:avLst/>
            </a:prstGeom>
            <a:gradFill flip="none" rotWithShape="1">
              <a:gsLst>
                <a:gs pos="0">
                  <a:schemeClr val="bg1">
                    <a:lumMod val="95000"/>
                  </a:schemeClr>
                </a:gs>
                <a:gs pos="100000">
                  <a:srgbClr val="C00000">
                    <a:alpha val="0"/>
                  </a:srgbClr>
                </a:gs>
              </a:gsLst>
              <a:lin ang="5400000" scaled="0"/>
              <a:tileRect/>
            </a:gradFill>
            <a:ln w="12700">
              <a:gradFill>
                <a:gsLst>
                  <a:gs pos="0">
                    <a:schemeClr val="tx2"/>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37160" rtlCol="0" anchor="t" anchorCtr="0"/>
            <a:lstStyle/>
            <a:p>
              <a:pPr>
                <a:lnSpc>
                  <a:spcPct val="95000"/>
                </a:lnSpc>
                <a:spcAft>
                  <a:spcPts val="600"/>
                </a:spcAft>
                <a:buClr>
                  <a:srgbClr val="6DB344"/>
                </a:buClr>
                <a:buSzPct val="90000"/>
              </a:pPr>
              <a:endParaRPr lang="es-ES" dirty="0">
                <a:solidFill>
                  <a:srgbClr val="525252"/>
                </a:solidFill>
              </a:endParaRPr>
            </a:p>
          </p:txBody>
        </p:sp>
        <p:sp>
          <p:nvSpPr>
            <p:cNvPr id="81" name="Text Box 7"/>
            <p:cNvSpPr txBox="1">
              <a:spLocks noChangeArrowheads="1"/>
            </p:cNvSpPr>
            <p:nvPr/>
          </p:nvSpPr>
          <p:spPr bwMode="auto">
            <a:xfrm>
              <a:off x="1631252" y="3655819"/>
              <a:ext cx="1443531" cy="790810"/>
            </a:xfrm>
            <a:prstGeom prst="rect">
              <a:avLst/>
            </a:prstGeom>
            <a:noFill/>
            <a:ln w="9525" algn="ctr">
              <a:noFill/>
              <a:miter lim="800000"/>
              <a:headEnd/>
              <a:tailEnd/>
            </a:ln>
          </p:spPr>
          <p:txBody>
            <a:bodyPr wrap="square" lIns="82124" tIns="41061" rIns="82124" bIns="41061">
              <a:spAutoFit/>
            </a:bodyPr>
            <a:lstStyle/>
            <a:p>
              <a:pPr defTabSz="814388" eaLnBrk="0" fontAlgn="base" hangingPunct="0">
                <a:lnSpc>
                  <a:spcPct val="100000"/>
                </a:lnSpc>
                <a:spcBef>
                  <a:spcPct val="0"/>
                </a:spcBef>
                <a:spcAft>
                  <a:spcPct val="0"/>
                </a:spcAft>
              </a:pPr>
              <a:r>
                <a:rPr lang="en-US" b="1" dirty="0" smtClean="0">
                  <a:solidFill>
                    <a:schemeClr val="tx2">
                      <a:lumMod val="75000"/>
                    </a:schemeClr>
                  </a:solidFill>
                  <a:latin typeface="Arial" pitchFamily="34" charset="0"/>
                </a:rPr>
                <a:t>Smart</a:t>
              </a:r>
              <a:r>
                <a:rPr lang="en-US" sz="1400" b="1" dirty="0" smtClean="0">
                  <a:solidFill>
                    <a:schemeClr val="tx2">
                      <a:lumMod val="75000"/>
                    </a:schemeClr>
                  </a:solidFill>
                  <a:latin typeface="Arial" pitchFamily="34" charset="0"/>
                </a:rPr>
                <a:t/>
              </a:r>
              <a:br>
                <a:rPr lang="en-US" sz="1400" b="1" dirty="0" smtClean="0">
                  <a:solidFill>
                    <a:schemeClr val="tx2">
                      <a:lumMod val="75000"/>
                    </a:schemeClr>
                  </a:solidFill>
                  <a:latin typeface="Arial" pitchFamily="34" charset="0"/>
                </a:rPr>
              </a:br>
              <a:r>
                <a:rPr lang="en-US" sz="1400" dirty="0">
                  <a:solidFill>
                    <a:schemeClr val="tx2">
                      <a:lumMod val="75000"/>
                    </a:schemeClr>
                  </a:solidFill>
                  <a:latin typeface="Arial" pitchFamily="34" charset="0"/>
                </a:rPr>
                <a:t>Cisco 200 Series Switches</a:t>
              </a:r>
            </a:p>
          </p:txBody>
        </p:sp>
        <p:sp>
          <p:nvSpPr>
            <p:cNvPr id="83" name="Text Box 12"/>
            <p:cNvSpPr txBox="1">
              <a:spLocks noChangeArrowheads="1"/>
            </p:cNvSpPr>
            <p:nvPr/>
          </p:nvSpPr>
          <p:spPr bwMode="auto">
            <a:xfrm>
              <a:off x="3190874" y="3746279"/>
              <a:ext cx="3762375" cy="585999"/>
            </a:xfrm>
            <a:prstGeom prst="rect">
              <a:avLst/>
            </a:prstGeom>
            <a:noFill/>
            <a:ln w="9525" algn="ctr">
              <a:noFill/>
              <a:miter lim="800000"/>
              <a:headEnd/>
              <a:tailEnd/>
            </a:ln>
            <a:effectLst/>
          </p:spPr>
          <p:txBody>
            <a:bodyPr lIns="82124" tIns="41061" rIns="82124" bIns="41061"/>
            <a:lstStyle/>
            <a:p>
              <a:pPr marL="177800" lvl="0" indent="-177800" defTabSz="814388" eaLnBrk="0" fontAlgn="base" hangingPunct="0">
                <a:lnSpc>
                  <a:spcPct val="80000"/>
                </a:lnSpc>
                <a:spcBef>
                  <a:spcPct val="40000"/>
                </a:spcBef>
                <a:spcAft>
                  <a:spcPct val="0"/>
                </a:spcAft>
                <a:buClr>
                  <a:schemeClr val="tx2"/>
                </a:buClr>
                <a:buSzPct val="90000"/>
                <a:buFont typeface="Arial" pitchFamily="34" charset="0"/>
                <a:buChar char="•"/>
                <a:defRPr/>
              </a:pPr>
              <a:r>
                <a:rPr lang="en-US" sz="1400" kern="0" dirty="0">
                  <a:solidFill>
                    <a:srgbClr val="435153"/>
                  </a:solidFill>
                  <a:latin typeface="Arial" pitchFamily="34" charset="0"/>
                </a:rPr>
                <a:t>Basic set of Layer 2 </a:t>
              </a:r>
              <a:r>
                <a:rPr lang="en-US" sz="1400" kern="0" dirty="0" smtClean="0">
                  <a:solidFill>
                    <a:srgbClr val="435153"/>
                  </a:solidFill>
                  <a:latin typeface="Arial" pitchFamily="34" charset="0"/>
                </a:rPr>
                <a:t>switching features</a:t>
              </a:r>
            </a:p>
            <a:p>
              <a:pPr marL="177800" lvl="0" indent="-177800" defTabSz="814388" eaLnBrk="0" fontAlgn="base" hangingPunct="0">
                <a:lnSpc>
                  <a:spcPct val="80000"/>
                </a:lnSpc>
                <a:spcBef>
                  <a:spcPct val="40000"/>
                </a:spcBef>
                <a:spcAft>
                  <a:spcPct val="0"/>
                </a:spcAft>
                <a:buClr>
                  <a:schemeClr val="tx2"/>
                </a:buClr>
                <a:buSzPct val="90000"/>
                <a:buFont typeface="Arial" pitchFamily="34" charset="0"/>
                <a:buChar char="•"/>
                <a:defRPr/>
              </a:pPr>
              <a:r>
                <a:rPr lang="en-US" sz="1400" kern="0" dirty="0" smtClean="0">
                  <a:solidFill>
                    <a:srgbClr val="435153"/>
                  </a:solidFill>
                  <a:latin typeface="Arial" pitchFamily="34" charset="0"/>
                </a:rPr>
                <a:t>Ideal </a:t>
              </a:r>
              <a:r>
                <a:rPr lang="en-US" sz="1400" kern="0" dirty="0">
                  <a:solidFill>
                    <a:srgbClr val="435153"/>
                  </a:solidFill>
                  <a:latin typeface="Arial" pitchFamily="34" charset="0"/>
                </a:rPr>
                <a:t>for building a basic infrastructure</a:t>
              </a:r>
            </a:p>
          </p:txBody>
        </p:sp>
        <p:cxnSp>
          <p:nvCxnSpPr>
            <p:cNvPr id="105" name="Straight Connector 104"/>
            <p:cNvCxnSpPr/>
            <p:nvPr/>
          </p:nvCxnSpPr>
          <p:spPr>
            <a:xfrm>
              <a:off x="3109050" y="3760502"/>
              <a:ext cx="0" cy="708501"/>
            </a:xfrm>
            <a:prstGeom prst="line">
              <a:avLst/>
            </a:prstGeom>
            <a:gradFill flip="none" rotWithShape="1">
              <a:gsLst>
                <a:gs pos="0">
                  <a:schemeClr val="bg1">
                    <a:lumMod val="95000"/>
                  </a:schemeClr>
                </a:gs>
                <a:gs pos="100000">
                  <a:srgbClr val="C00000">
                    <a:alpha val="0"/>
                  </a:srgbClr>
                </a:gs>
              </a:gsLst>
              <a:lin ang="5400000" scaled="0"/>
              <a:tileRect/>
            </a:gradFill>
            <a:ln w="12700">
              <a:gradFill>
                <a:gsLst>
                  <a:gs pos="417">
                    <a:schemeClr val="tx2">
                      <a:alpha val="0"/>
                    </a:schemeClr>
                  </a:gs>
                  <a:gs pos="50000">
                    <a:schemeClr val="tx2"/>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17" name="Group 16"/>
          <p:cNvGrpSpPr/>
          <p:nvPr/>
        </p:nvGrpSpPr>
        <p:grpSpPr>
          <a:xfrm>
            <a:off x="913353" y="4662967"/>
            <a:ext cx="5924399" cy="1066061"/>
            <a:chOff x="913353" y="4662967"/>
            <a:chExt cx="5924399" cy="1066061"/>
          </a:xfrm>
        </p:grpSpPr>
        <p:sp>
          <p:nvSpPr>
            <p:cNvPr id="64" name="Rectangle 63"/>
            <p:cNvSpPr/>
            <p:nvPr/>
          </p:nvSpPr>
          <p:spPr>
            <a:xfrm>
              <a:off x="913353" y="4662967"/>
              <a:ext cx="5872444" cy="1066061"/>
            </a:xfrm>
            <a:prstGeom prst="rect">
              <a:avLst/>
            </a:prstGeom>
            <a:gradFill flip="none" rotWithShape="1">
              <a:gsLst>
                <a:gs pos="0">
                  <a:schemeClr val="bg1">
                    <a:lumMod val="95000"/>
                  </a:schemeClr>
                </a:gs>
                <a:gs pos="100000">
                  <a:srgbClr val="C00000">
                    <a:alpha val="0"/>
                  </a:srgbClr>
                </a:gs>
              </a:gsLst>
              <a:lin ang="5400000" scaled="0"/>
              <a:tileRect/>
            </a:gradFill>
            <a:ln w="12700">
              <a:gradFill>
                <a:gsLst>
                  <a:gs pos="0">
                    <a:schemeClr val="tx2"/>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37160" rtlCol="0" anchor="t" anchorCtr="0"/>
            <a:lstStyle/>
            <a:p>
              <a:pPr>
                <a:lnSpc>
                  <a:spcPct val="95000"/>
                </a:lnSpc>
                <a:spcAft>
                  <a:spcPts val="600"/>
                </a:spcAft>
                <a:buClr>
                  <a:srgbClr val="6DB344"/>
                </a:buClr>
                <a:buSzPct val="90000"/>
              </a:pPr>
              <a:endParaRPr lang="es-ES" dirty="0">
                <a:solidFill>
                  <a:srgbClr val="525252"/>
                </a:solidFill>
              </a:endParaRPr>
            </a:p>
          </p:txBody>
        </p:sp>
        <p:sp>
          <p:nvSpPr>
            <p:cNvPr id="73" name="Text Box 7"/>
            <p:cNvSpPr txBox="1">
              <a:spLocks noChangeArrowheads="1"/>
            </p:cNvSpPr>
            <p:nvPr/>
          </p:nvSpPr>
          <p:spPr bwMode="auto">
            <a:xfrm>
              <a:off x="1001893" y="4711354"/>
              <a:ext cx="1840111" cy="790810"/>
            </a:xfrm>
            <a:prstGeom prst="rect">
              <a:avLst/>
            </a:prstGeom>
            <a:noFill/>
            <a:ln w="9525" algn="ctr">
              <a:noFill/>
              <a:miter lim="800000"/>
              <a:headEnd/>
              <a:tailEnd/>
            </a:ln>
          </p:spPr>
          <p:txBody>
            <a:bodyPr wrap="square" lIns="82124" tIns="41061" rIns="82124" bIns="41061">
              <a:spAutoFit/>
            </a:bodyPr>
            <a:lstStyle/>
            <a:p>
              <a:pPr defTabSz="814388" eaLnBrk="0" fontAlgn="base" hangingPunct="0">
                <a:lnSpc>
                  <a:spcPct val="100000"/>
                </a:lnSpc>
                <a:spcBef>
                  <a:spcPct val="0"/>
                </a:spcBef>
                <a:spcAft>
                  <a:spcPct val="0"/>
                </a:spcAft>
              </a:pPr>
              <a:r>
                <a:rPr lang="en-US" b="1" dirty="0" smtClean="0">
                  <a:solidFill>
                    <a:schemeClr val="tx2">
                      <a:lumMod val="75000"/>
                    </a:schemeClr>
                  </a:solidFill>
                  <a:latin typeface="Arial" pitchFamily="34" charset="0"/>
                </a:rPr>
                <a:t>Unmanaged</a:t>
              </a:r>
              <a:r>
                <a:rPr lang="en-US" sz="1400" b="1" dirty="0" smtClean="0">
                  <a:solidFill>
                    <a:schemeClr val="tx2">
                      <a:lumMod val="75000"/>
                    </a:schemeClr>
                  </a:solidFill>
                  <a:latin typeface="Arial" pitchFamily="34" charset="0"/>
                </a:rPr>
                <a:t/>
              </a:r>
              <a:br>
                <a:rPr lang="en-US" sz="1400" b="1" dirty="0" smtClean="0">
                  <a:solidFill>
                    <a:schemeClr val="tx2">
                      <a:lumMod val="75000"/>
                    </a:schemeClr>
                  </a:solidFill>
                  <a:latin typeface="Arial" pitchFamily="34" charset="0"/>
                </a:rPr>
              </a:br>
              <a:r>
                <a:rPr lang="en-US" sz="1400" dirty="0">
                  <a:solidFill>
                    <a:schemeClr val="tx2">
                      <a:lumMod val="75000"/>
                    </a:schemeClr>
                  </a:solidFill>
                  <a:latin typeface="Arial" pitchFamily="34" charset="0"/>
                </a:rPr>
                <a:t>Cisco 100 Series Switches</a:t>
              </a:r>
            </a:p>
          </p:txBody>
        </p:sp>
        <p:sp>
          <p:nvSpPr>
            <p:cNvPr id="75" name="Text Box 12"/>
            <p:cNvSpPr txBox="1">
              <a:spLocks noChangeArrowheads="1"/>
            </p:cNvSpPr>
            <p:nvPr/>
          </p:nvSpPr>
          <p:spPr bwMode="auto">
            <a:xfrm>
              <a:off x="2691157" y="4800201"/>
              <a:ext cx="4146595" cy="705854"/>
            </a:xfrm>
            <a:prstGeom prst="rect">
              <a:avLst/>
            </a:prstGeom>
            <a:noFill/>
            <a:ln w="9525" algn="ctr">
              <a:noFill/>
              <a:miter lim="800000"/>
              <a:headEnd/>
              <a:tailEnd/>
            </a:ln>
            <a:effectLst/>
          </p:spPr>
          <p:txBody>
            <a:bodyPr lIns="82124" tIns="41061" rIns="82124" bIns="41061"/>
            <a:lstStyle/>
            <a:p>
              <a:pPr marL="177800" lvl="0" indent="-177800" defTabSz="814388" eaLnBrk="0" fontAlgn="base" hangingPunct="0">
                <a:lnSpc>
                  <a:spcPct val="80000"/>
                </a:lnSpc>
                <a:spcBef>
                  <a:spcPct val="40000"/>
                </a:spcBef>
                <a:spcAft>
                  <a:spcPct val="0"/>
                </a:spcAft>
                <a:buClr>
                  <a:schemeClr val="tx2"/>
                </a:buClr>
                <a:buSzPct val="90000"/>
                <a:buFont typeface="Arial" pitchFamily="34" charset="0"/>
                <a:buChar char="•"/>
                <a:defRPr/>
              </a:pPr>
              <a:r>
                <a:rPr lang="en-US" sz="1400" kern="0" dirty="0">
                  <a:solidFill>
                    <a:srgbClr val="435153"/>
                  </a:solidFill>
                  <a:latin typeface="Arial" pitchFamily="34" charset="0"/>
                </a:rPr>
                <a:t>Ready to use </a:t>
              </a:r>
              <a:r>
                <a:rPr lang="en-US" sz="1400" kern="0" dirty="0" smtClean="0">
                  <a:solidFill>
                    <a:srgbClr val="435153"/>
                  </a:solidFill>
                  <a:latin typeface="Arial" pitchFamily="34" charset="0"/>
                </a:rPr>
                <a:t>simplicity</a:t>
              </a:r>
            </a:p>
            <a:p>
              <a:pPr marL="177800" lvl="0" indent="-177800" defTabSz="814388" eaLnBrk="0" fontAlgn="base" hangingPunct="0">
                <a:lnSpc>
                  <a:spcPct val="80000"/>
                </a:lnSpc>
                <a:spcBef>
                  <a:spcPct val="40000"/>
                </a:spcBef>
                <a:spcAft>
                  <a:spcPct val="0"/>
                </a:spcAft>
                <a:buClr>
                  <a:schemeClr val="tx2"/>
                </a:buClr>
                <a:buSzPct val="90000"/>
                <a:buFont typeface="Arial" pitchFamily="34" charset="0"/>
                <a:buChar char="•"/>
                <a:defRPr/>
              </a:pPr>
              <a:r>
                <a:rPr lang="en-US" sz="1400" kern="0" dirty="0" smtClean="0">
                  <a:solidFill>
                    <a:srgbClr val="435153"/>
                  </a:solidFill>
                  <a:latin typeface="Arial" pitchFamily="34" charset="0"/>
                </a:rPr>
                <a:t>No </a:t>
              </a:r>
              <a:r>
                <a:rPr lang="en-US" sz="1400" kern="0" dirty="0">
                  <a:solidFill>
                    <a:srgbClr val="435153"/>
                  </a:solidFill>
                  <a:latin typeface="Arial" pitchFamily="34" charset="0"/>
                </a:rPr>
                <a:t>device management for the </a:t>
              </a:r>
              <a:r>
                <a:rPr lang="en-US" sz="1400" kern="0" dirty="0" smtClean="0">
                  <a:solidFill>
                    <a:srgbClr val="435153"/>
                  </a:solidFill>
                  <a:latin typeface="Arial" pitchFamily="34" charset="0"/>
                </a:rPr>
                <a:t/>
              </a:r>
              <a:br>
                <a:rPr lang="en-US" sz="1400" kern="0" dirty="0" smtClean="0">
                  <a:solidFill>
                    <a:srgbClr val="435153"/>
                  </a:solidFill>
                  <a:latin typeface="Arial" pitchFamily="34" charset="0"/>
                </a:rPr>
              </a:br>
              <a:r>
                <a:rPr lang="en-US" sz="1400" kern="0" dirty="0" smtClean="0">
                  <a:solidFill>
                    <a:srgbClr val="435153"/>
                  </a:solidFill>
                  <a:latin typeface="Arial" pitchFamily="34" charset="0"/>
                </a:rPr>
                <a:t>do-it-yourself </a:t>
              </a:r>
              <a:r>
                <a:rPr lang="en-US" sz="1400" kern="0" dirty="0">
                  <a:solidFill>
                    <a:srgbClr val="435153"/>
                  </a:solidFill>
                  <a:latin typeface="Arial" pitchFamily="34" charset="0"/>
                </a:rPr>
                <a:t>small business</a:t>
              </a:r>
            </a:p>
          </p:txBody>
        </p:sp>
        <p:cxnSp>
          <p:nvCxnSpPr>
            <p:cNvPr id="106" name="Straight Connector 105"/>
            <p:cNvCxnSpPr/>
            <p:nvPr/>
          </p:nvCxnSpPr>
          <p:spPr>
            <a:xfrm>
              <a:off x="2606130" y="4800793"/>
              <a:ext cx="0" cy="708501"/>
            </a:xfrm>
            <a:prstGeom prst="line">
              <a:avLst/>
            </a:prstGeom>
            <a:gradFill flip="none" rotWithShape="1">
              <a:gsLst>
                <a:gs pos="0">
                  <a:schemeClr val="bg1">
                    <a:lumMod val="95000"/>
                  </a:schemeClr>
                </a:gs>
                <a:gs pos="100000">
                  <a:srgbClr val="C00000">
                    <a:alpha val="0"/>
                  </a:srgbClr>
                </a:gs>
              </a:gsLst>
              <a:lin ang="5400000" scaled="0"/>
              <a:tileRect/>
            </a:gradFill>
            <a:ln w="12700">
              <a:gradFill>
                <a:gsLst>
                  <a:gs pos="417">
                    <a:schemeClr val="tx2">
                      <a:alpha val="0"/>
                    </a:schemeClr>
                  </a:gs>
                  <a:gs pos="50000">
                    <a:schemeClr val="tx2"/>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305523477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Text Box 196"/>
          <p:cNvSpPr txBox="1">
            <a:spLocks noChangeArrowheads="1"/>
          </p:cNvSpPr>
          <p:nvPr/>
        </p:nvSpPr>
        <p:spPr bwMode="auto">
          <a:xfrm>
            <a:off x="4792875" y="5064415"/>
            <a:ext cx="2286000" cy="1176338"/>
          </a:xfrm>
          <a:prstGeom prst="rect">
            <a:avLst/>
          </a:prstGeom>
        </p:spPr>
        <p:txBody>
          <a:bodyPr lIns="182880"/>
          <a:lstStyle/>
          <a:p>
            <a:pPr marL="114300" lvl="1" indent="-114300" algn="l" eaLnBrk="1" fontAlgn="auto" hangingPunct="1">
              <a:lnSpc>
                <a:spcPct val="95000"/>
              </a:lnSpc>
              <a:spcBef>
                <a:spcPts val="400"/>
              </a:spcBef>
              <a:spcAft>
                <a:spcPts val="0"/>
              </a:spcAft>
              <a:buClr>
                <a:srgbClr val="6DB344"/>
              </a:buClr>
              <a:buSzPct val="90000"/>
              <a:buFont typeface="Arial" pitchFamily="34" charset="0"/>
              <a:buChar char="•"/>
            </a:pPr>
            <a:endParaRPr lang="en-US" sz="1100" dirty="0" smtClean="0">
              <a:solidFill>
                <a:srgbClr val="000000"/>
              </a:solidFill>
              <a:latin typeface="Arial"/>
            </a:endParaRPr>
          </a:p>
        </p:txBody>
      </p:sp>
      <p:sp>
        <p:nvSpPr>
          <p:cNvPr id="46090" name="Rectangle 7"/>
          <p:cNvSpPr txBox="1">
            <a:spLocks noChangeArrowheads="1"/>
          </p:cNvSpPr>
          <p:nvPr/>
        </p:nvSpPr>
        <p:spPr bwMode="auto">
          <a:xfrm>
            <a:off x="304800" y="152400"/>
            <a:ext cx="8145462" cy="838200"/>
          </a:xfrm>
          <a:prstGeom prst="rect">
            <a:avLst/>
          </a:prstGeom>
          <a:noFill/>
          <a:ln w="9525">
            <a:noFill/>
            <a:miter lim="800000"/>
            <a:headEnd/>
            <a:tailEnd/>
          </a:ln>
        </p:spPr>
        <p:txBody>
          <a:bodyPr lIns="82124" tIns="41061" rIns="82124" bIns="41061" anchor="b"/>
          <a:lstStyle/>
          <a:p>
            <a:pPr defTabSz="814388" fontAlgn="auto">
              <a:spcBef>
                <a:spcPts val="0"/>
              </a:spcBef>
              <a:spcAft>
                <a:spcPts val="0"/>
              </a:spcAft>
            </a:pPr>
            <a:endParaRPr lang="en-US" sz="3200" dirty="0">
              <a:solidFill>
                <a:srgbClr val="FFFFFF"/>
              </a:solidFill>
              <a:latin typeface="Arial"/>
              <a:ea typeface="MS PGothic" pitchFamily="34" charset="-128"/>
            </a:endParaRPr>
          </a:p>
        </p:txBody>
      </p:sp>
      <p:sp>
        <p:nvSpPr>
          <p:cNvPr id="46125" name="Title 39"/>
          <p:cNvSpPr>
            <a:spLocks noGrp="1"/>
          </p:cNvSpPr>
          <p:nvPr>
            <p:ph type="title"/>
          </p:nvPr>
        </p:nvSpPr>
        <p:spPr/>
        <p:txBody>
          <a:bodyPr/>
          <a:lstStyle/>
          <a:p>
            <a:r>
              <a:rPr lang="en-US" dirty="0"/>
              <a:t>Cisco Small Business</a:t>
            </a:r>
            <a:br>
              <a:rPr lang="en-US" dirty="0"/>
            </a:br>
            <a:r>
              <a:rPr lang="en-US" sz="2400" dirty="0"/>
              <a:t>Switching </a:t>
            </a:r>
            <a:r>
              <a:rPr lang="en-US" sz="2400" dirty="0" smtClean="0"/>
              <a:t>Portfolio—Fit Small Business</a:t>
            </a:r>
            <a:endParaRPr lang="en-US" sz="2400" dirty="0"/>
          </a:p>
        </p:txBody>
      </p:sp>
      <p:sp>
        <p:nvSpPr>
          <p:cNvPr id="95" name="Text Box 196"/>
          <p:cNvSpPr txBox="1">
            <a:spLocks noChangeArrowheads="1"/>
          </p:cNvSpPr>
          <p:nvPr/>
        </p:nvSpPr>
        <p:spPr bwMode="auto">
          <a:xfrm>
            <a:off x="4782579" y="1901474"/>
            <a:ext cx="2286000" cy="1176338"/>
          </a:xfrm>
          <a:prstGeom prst="rect">
            <a:avLst/>
          </a:prstGeom>
        </p:spPr>
        <p:txBody>
          <a:bodyPr lIns="182880"/>
          <a:lstStyle/>
          <a:p>
            <a:pPr marL="114300" lvl="1" indent="-114300" algn="l" eaLnBrk="1" fontAlgn="auto" hangingPunct="1">
              <a:lnSpc>
                <a:spcPct val="95000"/>
              </a:lnSpc>
              <a:spcBef>
                <a:spcPts val="400"/>
              </a:spcBef>
              <a:spcAft>
                <a:spcPts val="0"/>
              </a:spcAft>
              <a:buClr>
                <a:srgbClr val="6DB344"/>
              </a:buClr>
              <a:buSzPct val="90000"/>
              <a:buFont typeface="Arial" pitchFamily="34" charset="0"/>
              <a:buChar char="•"/>
            </a:pPr>
            <a:endParaRPr lang="en-US" sz="1100" dirty="0" smtClean="0">
              <a:solidFill>
                <a:srgbClr val="000000"/>
              </a:solidFill>
              <a:latin typeface="Arial"/>
            </a:endParaRPr>
          </a:p>
        </p:txBody>
      </p:sp>
      <p:sp>
        <p:nvSpPr>
          <p:cNvPr id="20" name="Pentagon 19"/>
          <p:cNvSpPr/>
          <p:nvPr/>
        </p:nvSpPr>
        <p:spPr>
          <a:xfrm rot="16200000">
            <a:off x="-1892712" y="3542985"/>
            <a:ext cx="4912745" cy="493776"/>
          </a:xfrm>
          <a:prstGeom prst="homePlate">
            <a:avLst>
              <a:gd name="adj" fmla="val 27841"/>
            </a:avLst>
          </a:prstGeom>
          <a:gradFill>
            <a:gsLst>
              <a:gs pos="0">
                <a:schemeClr val="accent1">
                  <a:tint val="66000"/>
                  <a:satMod val="160000"/>
                  <a:alpha val="0"/>
                </a:schemeClr>
              </a:gs>
              <a:gs pos="100000">
                <a:schemeClr val="bg1">
                  <a:lumMod val="50000"/>
                </a:scheme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73152" rIns="274320" bIns="45720" anchor="ctr"/>
          <a:lstStyle/>
          <a:p>
            <a:pPr algn="r" eaLnBrk="0" fontAlgn="base" hangingPunct="0">
              <a:lnSpc>
                <a:spcPct val="90000"/>
              </a:lnSpc>
              <a:spcBef>
                <a:spcPct val="0"/>
              </a:spcBef>
              <a:spcAft>
                <a:spcPct val="0"/>
              </a:spcAft>
            </a:pPr>
            <a:r>
              <a:rPr lang="en-US" dirty="0">
                <a:solidFill>
                  <a:srgbClr val="FFFFFF"/>
                </a:solidFill>
              </a:rPr>
              <a:t>Price, Performance</a:t>
            </a:r>
          </a:p>
        </p:txBody>
      </p:sp>
      <p:sp>
        <p:nvSpPr>
          <p:cNvPr id="21" name="Pentagon 20"/>
          <p:cNvSpPr/>
          <p:nvPr/>
        </p:nvSpPr>
        <p:spPr>
          <a:xfrm>
            <a:off x="742985" y="5754596"/>
            <a:ext cx="7999082" cy="491650"/>
          </a:xfrm>
          <a:prstGeom prst="homePlate">
            <a:avLst>
              <a:gd name="adj" fmla="val 27841"/>
            </a:avLst>
          </a:prstGeom>
          <a:gradFill>
            <a:gsLst>
              <a:gs pos="0">
                <a:schemeClr val="accent1">
                  <a:tint val="66000"/>
                  <a:satMod val="160000"/>
                  <a:alpha val="0"/>
                </a:schemeClr>
              </a:gs>
              <a:gs pos="100000">
                <a:schemeClr val="bg1">
                  <a:lumMod val="50000"/>
                </a:scheme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73152" rIns="274320" bIns="45720" anchor="ctr"/>
          <a:lstStyle/>
          <a:p>
            <a:pPr algn="r" eaLnBrk="0" fontAlgn="base" hangingPunct="0">
              <a:lnSpc>
                <a:spcPct val="90000"/>
              </a:lnSpc>
              <a:spcBef>
                <a:spcPct val="0"/>
              </a:spcBef>
              <a:spcAft>
                <a:spcPct val="0"/>
              </a:spcAft>
            </a:pPr>
            <a:r>
              <a:rPr lang="en-US" dirty="0">
                <a:solidFill>
                  <a:srgbClr val="FFFFFF"/>
                </a:solidFill>
              </a:rPr>
              <a:t>Function, Flexibility, </a:t>
            </a:r>
            <a:r>
              <a:rPr lang="en-US" dirty="0" smtClean="0">
                <a:solidFill>
                  <a:srgbClr val="FFFFFF"/>
                </a:solidFill>
              </a:rPr>
              <a:t>Scalability</a:t>
            </a:r>
            <a:endParaRPr lang="en-US" dirty="0">
              <a:solidFill>
                <a:srgbClr val="FFFFFF"/>
              </a:solidFill>
            </a:endParaRPr>
          </a:p>
        </p:txBody>
      </p:sp>
      <p:grpSp>
        <p:nvGrpSpPr>
          <p:cNvPr id="4" name="Group 3"/>
          <p:cNvGrpSpPr/>
          <p:nvPr/>
        </p:nvGrpSpPr>
        <p:grpSpPr>
          <a:xfrm>
            <a:off x="1154030" y="3988766"/>
            <a:ext cx="6902137" cy="1152080"/>
            <a:chOff x="1154030" y="3988766"/>
            <a:chExt cx="6902137" cy="1152080"/>
          </a:xfrm>
        </p:grpSpPr>
        <p:sp>
          <p:nvSpPr>
            <p:cNvPr id="29" name="Rectangle 28"/>
            <p:cNvSpPr/>
            <p:nvPr/>
          </p:nvSpPr>
          <p:spPr>
            <a:xfrm>
              <a:off x="1154030" y="3988766"/>
              <a:ext cx="6902137" cy="1152080"/>
            </a:xfrm>
            <a:prstGeom prst="rect">
              <a:avLst/>
            </a:prstGeom>
            <a:gradFill flip="none" rotWithShape="1">
              <a:gsLst>
                <a:gs pos="0">
                  <a:schemeClr val="bg1">
                    <a:lumMod val="95000"/>
                  </a:schemeClr>
                </a:gs>
                <a:gs pos="100000">
                  <a:srgbClr val="C00000">
                    <a:alpha val="0"/>
                  </a:srgbClr>
                </a:gs>
              </a:gsLst>
              <a:lin ang="5400000" scaled="0"/>
              <a:tileRect/>
            </a:gradFill>
            <a:ln w="12700">
              <a:gradFill>
                <a:gsLst>
                  <a:gs pos="0">
                    <a:schemeClr val="tx1"/>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37160" rtlCol="0" anchor="t" anchorCtr="0"/>
            <a:lstStyle/>
            <a:p>
              <a:pPr>
                <a:lnSpc>
                  <a:spcPct val="95000"/>
                </a:lnSpc>
                <a:spcAft>
                  <a:spcPts val="600"/>
                </a:spcAft>
                <a:buClr>
                  <a:srgbClr val="6DB344"/>
                </a:buClr>
                <a:buSzPct val="90000"/>
              </a:pPr>
              <a:endParaRPr lang="es-ES" dirty="0">
                <a:solidFill>
                  <a:srgbClr val="525252"/>
                </a:solidFill>
              </a:endParaRPr>
            </a:p>
          </p:txBody>
        </p:sp>
        <p:sp>
          <p:nvSpPr>
            <p:cNvPr id="30" name="Text Box 7"/>
            <p:cNvSpPr txBox="1">
              <a:spLocks noChangeArrowheads="1"/>
            </p:cNvSpPr>
            <p:nvPr/>
          </p:nvSpPr>
          <p:spPr bwMode="auto">
            <a:xfrm>
              <a:off x="1380032" y="4160286"/>
              <a:ext cx="2531173" cy="575366"/>
            </a:xfrm>
            <a:prstGeom prst="rect">
              <a:avLst/>
            </a:prstGeom>
            <a:noFill/>
            <a:ln w="9525" algn="ctr">
              <a:noFill/>
              <a:miter lim="800000"/>
              <a:headEnd/>
              <a:tailEnd/>
            </a:ln>
          </p:spPr>
          <p:txBody>
            <a:bodyPr wrap="square" lIns="82124" tIns="41061" rIns="82124" bIns="41061">
              <a:spAutoFit/>
            </a:bodyPr>
            <a:lstStyle/>
            <a:p>
              <a:pPr defTabSz="814388" eaLnBrk="0" fontAlgn="base" hangingPunct="0">
                <a:lnSpc>
                  <a:spcPct val="100000"/>
                </a:lnSpc>
                <a:spcBef>
                  <a:spcPct val="0"/>
                </a:spcBef>
                <a:spcAft>
                  <a:spcPct val="0"/>
                </a:spcAft>
              </a:pPr>
              <a:r>
                <a:rPr lang="en-US" b="1" dirty="0">
                  <a:solidFill>
                    <a:schemeClr val="tx1">
                      <a:lumMod val="75000"/>
                    </a:schemeClr>
                  </a:solidFill>
                  <a:latin typeface="Arial" pitchFamily="34" charset="0"/>
                </a:rPr>
                <a:t>Cisco Catalyst 2960 </a:t>
              </a:r>
            </a:p>
            <a:p>
              <a:pPr defTabSz="814388" eaLnBrk="0" fontAlgn="base" hangingPunct="0">
                <a:lnSpc>
                  <a:spcPct val="100000"/>
                </a:lnSpc>
                <a:spcBef>
                  <a:spcPct val="0"/>
                </a:spcBef>
                <a:spcAft>
                  <a:spcPct val="0"/>
                </a:spcAft>
              </a:pPr>
              <a:r>
                <a:rPr lang="en-US" sz="1400" dirty="0" smtClean="0">
                  <a:solidFill>
                    <a:schemeClr val="tx1">
                      <a:lumMod val="75000"/>
                    </a:schemeClr>
                  </a:solidFill>
                  <a:latin typeface="Arial" pitchFamily="34" charset="0"/>
                </a:rPr>
                <a:t>With </a:t>
              </a:r>
              <a:r>
                <a:rPr lang="en-US" sz="1400" dirty="0">
                  <a:solidFill>
                    <a:schemeClr val="tx1">
                      <a:lumMod val="75000"/>
                    </a:schemeClr>
                  </a:solidFill>
                  <a:latin typeface="Arial" pitchFamily="34" charset="0"/>
                </a:rPr>
                <a:t>LAN </a:t>
              </a:r>
              <a:r>
                <a:rPr lang="en-US" sz="1400" dirty="0" smtClean="0">
                  <a:solidFill>
                    <a:schemeClr val="tx1">
                      <a:lumMod val="75000"/>
                    </a:schemeClr>
                  </a:solidFill>
                  <a:latin typeface="Arial" pitchFamily="34" charset="0"/>
                </a:rPr>
                <a:t>Lite Software</a:t>
              </a:r>
              <a:endParaRPr lang="en-US" sz="1400" dirty="0">
                <a:solidFill>
                  <a:schemeClr val="tx1">
                    <a:lumMod val="75000"/>
                  </a:schemeClr>
                </a:solidFill>
                <a:latin typeface="Arial" pitchFamily="34" charset="0"/>
              </a:endParaRPr>
            </a:p>
          </p:txBody>
        </p:sp>
        <p:sp>
          <p:nvSpPr>
            <p:cNvPr id="31" name="Text Box 12"/>
            <p:cNvSpPr txBox="1">
              <a:spLocks noChangeArrowheads="1"/>
            </p:cNvSpPr>
            <p:nvPr/>
          </p:nvSpPr>
          <p:spPr bwMode="auto">
            <a:xfrm>
              <a:off x="4341630" y="4071840"/>
              <a:ext cx="3612201" cy="585999"/>
            </a:xfrm>
            <a:prstGeom prst="rect">
              <a:avLst/>
            </a:prstGeom>
            <a:noFill/>
            <a:ln w="9525" algn="ctr">
              <a:noFill/>
              <a:miter lim="800000"/>
              <a:headEnd/>
              <a:tailEnd/>
            </a:ln>
            <a:effectLst/>
          </p:spPr>
          <p:txBody>
            <a:bodyPr lIns="82124" tIns="41061" rIns="82124" bIns="41061"/>
            <a:lstStyle/>
            <a:p>
              <a:pPr lvl="0" defTabSz="814388" eaLnBrk="0" fontAlgn="base" hangingPunct="0">
                <a:spcBef>
                  <a:spcPct val="40000"/>
                </a:spcBef>
                <a:spcAft>
                  <a:spcPct val="0"/>
                </a:spcAft>
                <a:buClr>
                  <a:schemeClr val="tx2"/>
                </a:buClr>
                <a:buSzPct val="90000"/>
                <a:defRPr/>
              </a:pPr>
              <a:r>
                <a:rPr lang="en-US" sz="1600" kern="0" dirty="0">
                  <a:solidFill>
                    <a:srgbClr val="435153"/>
                  </a:solidFill>
                  <a:latin typeface="Arial" pitchFamily="34" charset="0"/>
                </a:rPr>
                <a:t>Scalable network </a:t>
              </a:r>
              <a:r>
                <a:rPr lang="en-US" sz="1600" kern="0" dirty="0" smtClean="0">
                  <a:solidFill>
                    <a:srgbClr val="435153"/>
                  </a:solidFill>
                  <a:latin typeface="Arial" pitchFamily="34" charset="0"/>
                </a:rPr>
                <a:t>management </a:t>
              </a:r>
              <a:br>
                <a:rPr lang="en-US" sz="1600" kern="0" dirty="0" smtClean="0">
                  <a:solidFill>
                    <a:srgbClr val="435153"/>
                  </a:solidFill>
                  <a:latin typeface="Arial" pitchFamily="34" charset="0"/>
                </a:rPr>
              </a:br>
              <a:r>
                <a:rPr lang="en-US" sz="1600" kern="0" dirty="0" smtClean="0">
                  <a:solidFill>
                    <a:srgbClr val="435153"/>
                  </a:solidFill>
                  <a:latin typeface="Arial" pitchFamily="34" charset="0"/>
                </a:rPr>
                <a:t>and </a:t>
              </a:r>
              <a:r>
                <a:rPr lang="en-US" sz="1600" kern="0" dirty="0">
                  <a:solidFill>
                    <a:srgbClr val="435153"/>
                  </a:solidFill>
                  <a:latin typeface="Arial" pitchFamily="34" charset="0"/>
                </a:rPr>
                <a:t>enhanced security for growing </a:t>
              </a:r>
              <a:r>
                <a:rPr lang="en-US" sz="1600" kern="0" dirty="0" smtClean="0">
                  <a:solidFill>
                    <a:srgbClr val="435153"/>
                  </a:solidFill>
                  <a:latin typeface="Arial" pitchFamily="34" charset="0"/>
                </a:rPr>
                <a:t> medium-sized </a:t>
              </a:r>
              <a:r>
                <a:rPr lang="en-US" sz="1600" kern="0" dirty="0">
                  <a:solidFill>
                    <a:srgbClr val="435153"/>
                  </a:solidFill>
                  <a:latin typeface="Arial" pitchFamily="34" charset="0"/>
                </a:rPr>
                <a:t>businesses</a:t>
              </a:r>
            </a:p>
          </p:txBody>
        </p:sp>
        <p:cxnSp>
          <p:nvCxnSpPr>
            <p:cNvPr id="32" name="Straight Connector 31"/>
            <p:cNvCxnSpPr/>
            <p:nvPr/>
          </p:nvCxnSpPr>
          <p:spPr>
            <a:xfrm>
              <a:off x="4001111" y="4093719"/>
              <a:ext cx="0" cy="708501"/>
            </a:xfrm>
            <a:prstGeom prst="line">
              <a:avLst/>
            </a:prstGeom>
            <a:gradFill flip="none" rotWithShape="1">
              <a:gsLst>
                <a:gs pos="0">
                  <a:schemeClr val="bg1">
                    <a:lumMod val="95000"/>
                  </a:schemeClr>
                </a:gs>
                <a:gs pos="100000">
                  <a:srgbClr val="C00000">
                    <a:alpha val="0"/>
                  </a:srgbClr>
                </a:gs>
              </a:gsLst>
              <a:lin ang="5400000" scaled="0"/>
              <a:tileRect/>
            </a:gradFill>
            <a:ln w="12700">
              <a:gradFill>
                <a:gsLst>
                  <a:gs pos="417">
                    <a:schemeClr val="tx1">
                      <a:alpha val="0"/>
                    </a:schemeClr>
                  </a:gs>
                  <a:gs pos="50000">
                    <a:schemeClr val="tx1"/>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3" name="Group 2"/>
          <p:cNvGrpSpPr/>
          <p:nvPr/>
        </p:nvGrpSpPr>
        <p:grpSpPr>
          <a:xfrm>
            <a:off x="1765835" y="2488219"/>
            <a:ext cx="6949975" cy="1152080"/>
            <a:chOff x="1765835" y="2488219"/>
            <a:chExt cx="6949975" cy="1152080"/>
          </a:xfrm>
        </p:grpSpPr>
        <p:sp>
          <p:nvSpPr>
            <p:cNvPr id="33" name="Rectangle 32"/>
            <p:cNvSpPr/>
            <p:nvPr/>
          </p:nvSpPr>
          <p:spPr>
            <a:xfrm>
              <a:off x="1765835" y="2488219"/>
              <a:ext cx="6902137" cy="1152080"/>
            </a:xfrm>
            <a:prstGeom prst="rect">
              <a:avLst/>
            </a:prstGeom>
            <a:gradFill flip="none" rotWithShape="1">
              <a:gsLst>
                <a:gs pos="0">
                  <a:schemeClr val="bg1">
                    <a:lumMod val="95000"/>
                  </a:schemeClr>
                </a:gs>
                <a:gs pos="100000">
                  <a:srgbClr val="C00000">
                    <a:alpha val="0"/>
                  </a:srgbClr>
                </a:gs>
              </a:gsLst>
              <a:lin ang="5400000" scaled="0"/>
              <a:tileRect/>
            </a:gradFill>
            <a:ln w="12700">
              <a:gradFill>
                <a:gsLst>
                  <a:gs pos="0">
                    <a:schemeClr val="tx1"/>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37160" rtlCol="0" anchor="t" anchorCtr="0"/>
            <a:lstStyle/>
            <a:p>
              <a:pPr>
                <a:lnSpc>
                  <a:spcPct val="95000"/>
                </a:lnSpc>
                <a:spcAft>
                  <a:spcPts val="600"/>
                </a:spcAft>
                <a:buClr>
                  <a:srgbClr val="6DB344"/>
                </a:buClr>
                <a:buSzPct val="90000"/>
              </a:pPr>
              <a:endParaRPr lang="es-ES" dirty="0">
                <a:solidFill>
                  <a:srgbClr val="525252"/>
                </a:solidFill>
              </a:endParaRPr>
            </a:p>
          </p:txBody>
        </p:sp>
        <p:sp>
          <p:nvSpPr>
            <p:cNvPr id="34" name="Text Box 7"/>
            <p:cNvSpPr txBox="1">
              <a:spLocks noChangeArrowheads="1"/>
            </p:cNvSpPr>
            <p:nvPr/>
          </p:nvSpPr>
          <p:spPr bwMode="auto">
            <a:xfrm>
              <a:off x="1991837" y="2659739"/>
              <a:ext cx="2531173" cy="575366"/>
            </a:xfrm>
            <a:prstGeom prst="rect">
              <a:avLst/>
            </a:prstGeom>
            <a:noFill/>
            <a:ln w="9525" algn="ctr">
              <a:noFill/>
              <a:miter lim="800000"/>
              <a:headEnd/>
              <a:tailEnd/>
            </a:ln>
          </p:spPr>
          <p:txBody>
            <a:bodyPr wrap="square" lIns="82124" tIns="41061" rIns="82124" bIns="41061">
              <a:spAutoFit/>
            </a:bodyPr>
            <a:lstStyle/>
            <a:p>
              <a:pPr defTabSz="814388" eaLnBrk="0" fontAlgn="base" hangingPunct="0">
                <a:lnSpc>
                  <a:spcPct val="100000"/>
                </a:lnSpc>
                <a:spcBef>
                  <a:spcPct val="0"/>
                </a:spcBef>
                <a:spcAft>
                  <a:spcPct val="0"/>
                </a:spcAft>
              </a:pPr>
              <a:r>
                <a:rPr lang="en-US" b="1" dirty="0">
                  <a:solidFill>
                    <a:schemeClr val="tx1">
                      <a:lumMod val="75000"/>
                    </a:schemeClr>
                  </a:solidFill>
                  <a:latin typeface="Arial" pitchFamily="34" charset="0"/>
                </a:rPr>
                <a:t>Cisco Catalyst 2960 </a:t>
              </a:r>
            </a:p>
            <a:p>
              <a:pPr defTabSz="814388" eaLnBrk="0" fontAlgn="base" hangingPunct="0">
                <a:lnSpc>
                  <a:spcPct val="100000"/>
                </a:lnSpc>
                <a:spcBef>
                  <a:spcPct val="0"/>
                </a:spcBef>
                <a:spcAft>
                  <a:spcPct val="0"/>
                </a:spcAft>
              </a:pPr>
              <a:r>
                <a:rPr lang="en-US" sz="1400" dirty="0" smtClean="0">
                  <a:solidFill>
                    <a:schemeClr val="tx1">
                      <a:lumMod val="75000"/>
                    </a:schemeClr>
                  </a:solidFill>
                  <a:latin typeface="Arial" pitchFamily="34" charset="0"/>
                </a:rPr>
                <a:t>With </a:t>
              </a:r>
              <a:r>
                <a:rPr lang="en-US" sz="1400" dirty="0">
                  <a:solidFill>
                    <a:schemeClr val="tx1">
                      <a:lumMod val="75000"/>
                    </a:schemeClr>
                  </a:solidFill>
                  <a:latin typeface="Arial" pitchFamily="34" charset="0"/>
                </a:rPr>
                <a:t>LAN Base Software</a:t>
              </a:r>
            </a:p>
          </p:txBody>
        </p:sp>
        <p:sp>
          <p:nvSpPr>
            <p:cNvPr id="35" name="Text Box 12"/>
            <p:cNvSpPr txBox="1">
              <a:spLocks noChangeArrowheads="1"/>
            </p:cNvSpPr>
            <p:nvPr/>
          </p:nvSpPr>
          <p:spPr bwMode="auto">
            <a:xfrm>
              <a:off x="4953435" y="2571293"/>
              <a:ext cx="3762375" cy="585999"/>
            </a:xfrm>
            <a:prstGeom prst="rect">
              <a:avLst/>
            </a:prstGeom>
            <a:noFill/>
            <a:ln w="9525" algn="ctr">
              <a:noFill/>
              <a:miter lim="800000"/>
              <a:headEnd/>
              <a:tailEnd/>
            </a:ln>
            <a:effectLst/>
          </p:spPr>
          <p:txBody>
            <a:bodyPr lIns="82124" tIns="41061" rIns="82124" bIns="41061"/>
            <a:lstStyle/>
            <a:p>
              <a:pPr lvl="0" defTabSz="814388" eaLnBrk="0" fontAlgn="base" hangingPunct="0">
                <a:spcBef>
                  <a:spcPct val="40000"/>
                </a:spcBef>
                <a:spcAft>
                  <a:spcPct val="0"/>
                </a:spcAft>
                <a:buClr>
                  <a:schemeClr val="tx2"/>
                </a:buClr>
                <a:buSzPct val="90000"/>
                <a:defRPr/>
              </a:pPr>
              <a:r>
                <a:rPr lang="en-US" sz="1600" kern="0" dirty="0">
                  <a:solidFill>
                    <a:srgbClr val="435153"/>
                  </a:solidFill>
                  <a:latin typeface="Arial" pitchFamily="34" charset="0"/>
                </a:rPr>
                <a:t>Advanced network management, security, and availability for the most demanding business environments</a:t>
              </a:r>
            </a:p>
          </p:txBody>
        </p:sp>
        <p:cxnSp>
          <p:nvCxnSpPr>
            <p:cNvPr id="36" name="Straight Connector 35"/>
            <p:cNvCxnSpPr/>
            <p:nvPr/>
          </p:nvCxnSpPr>
          <p:spPr>
            <a:xfrm>
              <a:off x="4612916" y="2593172"/>
              <a:ext cx="0" cy="708501"/>
            </a:xfrm>
            <a:prstGeom prst="line">
              <a:avLst/>
            </a:prstGeom>
            <a:gradFill flip="none" rotWithShape="1">
              <a:gsLst>
                <a:gs pos="0">
                  <a:schemeClr val="bg1">
                    <a:lumMod val="95000"/>
                  </a:schemeClr>
                </a:gs>
                <a:gs pos="100000">
                  <a:srgbClr val="C00000">
                    <a:alpha val="0"/>
                  </a:srgbClr>
                </a:gs>
              </a:gsLst>
              <a:lin ang="5400000" scaled="0"/>
              <a:tileRect/>
            </a:gradFill>
            <a:ln w="12700">
              <a:gradFill>
                <a:gsLst>
                  <a:gs pos="417">
                    <a:schemeClr val="tx1">
                      <a:alpha val="0"/>
                    </a:schemeClr>
                  </a:gs>
                  <a:gs pos="50000">
                    <a:schemeClr val="tx1"/>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390195113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31800" y="1086743"/>
            <a:ext cx="8281988" cy="3844925"/>
          </a:xfrm>
          <a:prstGeom prst="rect">
            <a:avLst/>
          </a:prstGeom>
          <a:gradFill flip="none" rotWithShape="1">
            <a:gsLst>
              <a:gs pos="0">
                <a:schemeClr val="bg1">
                  <a:lumMod val="95000"/>
                </a:schemeClr>
              </a:gs>
              <a:gs pos="100000">
                <a:schemeClr val="bg1">
                  <a:lumMod val="95000"/>
                  <a:alpha val="56000"/>
                </a:schemeClr>
              </a:gs>
            </a:gsLst>
            <a:lin ang="2700000" scaled="1"/>
            <a:tileRect/>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228600" tIns="228600"/>
          <a:lstStyle/>
          <a:p>
            <a:pPr fontAlgn="auto">
              <a:spcBef>
                <a:spcPts val="0"/>
              </a:spcBef>
              <a:spcAft>
                <a:spcPts val="800"/>
              </a:spcAft>
              <a:defRPr/>
            </a:pPr>
            <a:endParaRPr lang="en-US" sz="1400" dirty="0">
              <a:solidFill>
                <a:srgbClr val="525252"/>
              </a:solidFill>
            </a:endParaRPr>
          </a:p>
          <a:p>
            <a:pPr fontAlgn="auto">
              <a:spcBef>
                <a:spcPts val="0"/>
              </a:spcBef>
              <a:spcAft>
                <a:spcPts val="800"/>
              </a:spcAft>
              <a:buFontTx/>
              <a:buChar char="-"/>
              <a:defRPr/>
            </a:pPr>
            <a:endParaRPr lang="en-US" sz="1400" dirty="0">
              <a:solidFill>
                <a:srgbClr val="525252"/>
              </a:solidFill>
            </a:endParaRPr>
          </a:p>
        </p:txBody>
      </p:sp>
      <p:grpSp>
        <p:nvGrpSpPr>
          <p:cNvPr id="29698" name="Group 79"/>
          <p:cNvGrpSpPr>
            <a:grpSpLocks/>
          </p:cNvGrpSpPr>
          <p:nvPr/>
        </p:nvGrpSpPr>
        <p:grpSpPr bwMode="auto">
          <a:xfrm>
            <a:off x="439738" y="2669481"/>
            <a:ext cx="8261350" cy="698500"/>
            <a:chOff x="439099" y="4746371"/>
            <a:chExt cx="8261968" cy="698853"/>
          </a:xfrm>
        </p:grpSpPr>
        <p:sp>
          <p:nvSpPr>
            <p:cNvPr id="81" name="Rectangle 80"/>
            <p:cNvSpPr>
              <a:spLocks noChangeArrowheads="1"/>
            </p:cNvSpPr>
            <p:nvPr/>
          </p:nvSpPr>
          <p:spPr bwMode="auto">
            <a:xfrm>
              <a:off x="439099" y="4754424"/>
              <a:ext cx="4312921" cy="690800"/>
            </a:xfrm>
            <a:prstGeom prst="rect">
              <a:avLst/>
            </a:prstGeom>
            <a:gradFill rotWithShape="1">
              <a:gsLst>
                <a:gs pos="0">
                  <a:schemeClr val="bg1"/>
                </a:gs>
                <a:gs pos="100000">
                  <a:srgbClr val="DDEBFC">
                    <a:alpha val="0"/>
                  </a:srgbClr>
                </a:gs>
              </a:gsLst>
              <a:lin ang="0" scaled="1"/>
            </a:gradFill>
            <a:ln>
              <a:noFill/>
            </a:ln>
            <a:effectLst>
              <a:outerShdw blurRad="50800" dist="38100" algn="l" rotWithShape="0">
                <a:srgbClr val="80808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82" name="Rectangle 81"/>
            <p:cNvSpPr/>
            <p:nvPr/>
          </p:nvSpPr>
          <p:spPr>
            <a:xfrm>
              <a:off x="439099" y="4746371"/>
              <a:ext cx="8261968" cy="690800"/>
            </a:xfrm>
            <a:prstGeom prst="rect">
              <a:avLst/>
            </a:prstGeom>
            <a:gradFill flip="none" rotWithShape="1">
              <a:gsLst>
                <a:gs pos="0">
                  <a:schemeClr val="bg1"/>
                </a:gs>
                <a:gs pos="100000">
                  <a:schemeClr val="accent1">
                    <a:tint val="23500"/>
                    <a:satMod val="160000"/>
                    <a:alpha val="0"/>
                  </a:schemeClr>
                </a:gs>
              </a:gsLst>
              <a:lin ang="0" scaled="1"/>
              <a:tileRect/>
            </a:gradFill>
            <a:ln w="6350">
              <a:gradFill flip="none" rotWithShape="1">
                <a:gsLst>
                  <a:gs pos="0">
                    <a:schemeClr val="accent1">
                      <a:tint val="66000"/>
                      <a:satMod val="160000"/>
                      <a:alpha val="0"/>
                    </a:schemeClr>
                  </a:gs>
                  <a:gs pos="100000">
                    <a:schemeClr val="bg1">
                      <a:lumMod val="85000"/>
                    </a:schemeClr>
                  </a:gs>
                </a:gsLst>
                <a:lin ang="108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29699" name="Group 82"/>
          <p:cNvGrpSpPr>
            <a:grpSpLocks/>
          </p:cNvGrpSpPr>
          <p:nvPr/>
        </p:nvGrpSpPr>
        <p:grpSpPr bwMode="auto">
          <a:xfrm>
            <a:off x="439738" y="1888431"/>
            <a:ext cx="8261350" cy="698500"/>
            <a:chOff x="439099" y="4746371"/>
            <a:chExt cx="8261968" cy="698853"/>
          </a:xfrm>
        </p:grpSpPr>
        <p:sp>
          <p:nvSpPr>
            <p:cNvPr id="84" name="Rectangle 83"/>
            <p:cNvSpPr>
              <a:spLocks noChangeArrowheads="1"/>
            </p:cNvSpPr>
            <p:nvPr/>
          </p:nvSpPr>
          <p:spPr bwMode="auto">
            <a:xfrm>
              <a:off x="439099" y="4754424"/>
              <a:ext cx="4312921" cy="690800"/>
            </a:xfrm>
            <a:prstGeom prst="rect">
              <a:avLst/>
            </a:prstGeom>
            <a:gradFill rotWithShape="1">
              <a:gsLst>
                <a:gs pos="0">
                  <a:schemeClr val="bg1"/>
                </a:gs>
                <a:gs pos="100000">
                  <a:srgbClr val="DDEBFC">
                    <a:alpha val="0"/>
                  </a:srgbClr>
                </a:gs>
              </a:gsLst>
              <a:lin ang="0" scaled="1"/>
            </a:gradFill>
            <a:ln>
              <a:noFill/>
            </a:ln>
            <a:effectLst>
              <a:outerShdw blurRad="50800" dist="38100" algn="l" rotWithShape="0">
                <a:srgbClr val="80808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85" name="Rectangle 84"/>
            <p:cNvSpPr/>
            <p:nvPr/>
          </p:nvSpPr>
          <p:spPr>
            <a:xfrm>
              <a:off x="439099" y="4746371"/>
              <a:ext cx="8261968" cy="690800"/>
            </a:xfrm>
            <a:prstGeom prst="rect">
              <a:avLst/>
            </a:prstGeom>
            <a:gradFill flip="none" rotWithShape="1">
              <a:gsLst>
                <a:gs pos="0">
                  <a:schemeClr val="bg1"/>
                </a:gs>
                <a:gs pos="100000">
                  <a:schemeClr val="accent1">
                    <a:tint val="23500"/>
                    <a:satMod val="160000"/>
                    <a:alpha val="0"/>
                  </a:schemeClr>
                </a:gs>
              </a:gsLst>
              <a:lin ang="0" scaled="1"/>
              <a:tileRect/>
            </a:gradFill>
            <a:ln w="6350">
              <a:gradFill flip="none" rotWithShape="1">
                <a:gsLst>
                  <a:gs pos="0">
                    <a:schemeClr val="accent1">
                      <a:tint val="66000"/>
                      <a:satMod val="160000"/>
                      <a:alpha val="0"/>
                    </a:schemeClr>
                  </a:gs>
                  <a:gs pos="100000">
                    <a:schemeClr val="bg1">
                      <a:lumMod val="85000"/>
                    </a:schemeClr>
                  </a:gs>
                </a:gsLst>
                <a:lin ang="108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29700" name="Group 85"/>
          <p:cNvGrpSpPr>
            <a:grpSpLocks/>
          </p:cNvGrpSpPr>
          <p:nvPr/>
        </p:nvGrpSpPr>
        <p:grpSpPr bwMode="auto">
          <a:xfrm>
            <a:off x="439738" y="1097856"/>
            <a:ext cx="8261350" cy="698500"/>
            <a:chOff x="439099" y="4746371"/>
            <a:chExt cx="8261968" cy="698853"/>
          </a:xfrm>
        </p:grpSpPr>
        <p:sp>
          <p:nvSpPr>
            <p:cNvPr id="87" name="Rectangle 86"/>
            <p:cNvSpPr>
              <a:spLocks noChangeArrowheads="1"/>
            </p:cNvSpPr>
            <p:nvPr/>
          </p:nvSpPr>
          <p:spPr bwMode="auto">
            <a:xfrm>
              <a:off x="439099" y="4754424"/>
              <a:ext cx="4312921" cy="690800"/>
            </a:xfrm>
            <a:prstGeom prst="rect">
              <a:avLst/>
            </a:prstGeom>
            <a:gradFill rotWithShape="1">
              <a:gsLst>
                <a:gs pos="0">
                  <a:schemeClr val="bg1"/>
                </a:gs>
                <a:gs pos="100000">
                  <a:srgbClr val="DDEBFC">
                    <a:alpha val="0"/>
                  </a:srgbClr>
                </a:gs>
              </a:gsLst>
              <a:lin ang="0" scaled="1"/>
            </a:gradFill>
            <a:ln>
              <a:noFill/>
            </a:ln>
            <a:effectLst>
              <a:outerShdw blurRad="50800" dist="38100" algn="l" rotWithShape="0">
                <a:srgbClr val="80808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88" name="Rectangle 87"/>
            <p:cNvSpPr/>
            <p:nvPr/>
          </p:nvSpPr>
          <p:spPr>
            <a:xfrm>
              <a:off x="439099" y="4746371"/>
              <a:ext cx="8261968" cy="690800"/>
            </a:xfrm>
            <a:prstGeom prst="rect">
              <a:avLst/>
            </a:prstGeom>
            <a:gradFill flip="none" rotWithShape="1">
              <a:gsLst>
                <a:gs pos="0">
                  <a:schemeClr val="bg1"/>
                </a:gs>
                <a:gs pos="100000">
                  <a:schemeClr val="accent1">
                    <a:tint val="23500"/>
                    <a:satMod val="160000"/>
                    <a:alpha val="0"/>
                  </a:schemeClr>
                </a:gs>
              </a:gsLst>
              <a:lin ang="0" scaled="1"/>
              <a:tileRect/>
            </a:gradFill>
            <a:ln w="6350">
              <a:gradFill flip="none" rotWithShape="1">
                <a:gsLst>
                  <a:gs pos="0">
                    <a:schemeClr val="accent1">
                      <a:tint val="66000"/>
                      <a:satMod val="160000"/>
                      <a:alpha val="0"/>
                    </a:schemeClr>
                  </a:gs>
                  <a:gs pos="100000">
                    <a:schemeClr val="bg1">
                      <a:lumMod val="85000"/>
                    </a:schemeClr>
                  </a:gs>
                </a:gsLst>
                <a:lin ang="108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grpSp>
        <p:nvGrpSpPr>
          <p:cNvPr id="29701" name="Group 76"/>
          <p:cNvGrpSpPr>
            <a:grpSpLocks/>
          </p:cNvGrpSpPr>
          <p:nvPr/>
        </p:nvGrpSpPr>
        <p:grpSpPr bwMode="auto">
          <a:xfrm>
            <a:off x="439738" y="3460056"/>
            <a:ext cx="8261350" cy="698500"/>
            <a:chOff x="439099" y="4746371"/>
            <a:chExt cx="8261968" cy="698853"/>
          </a:xfrm>
        </p:grpSpPr>
        <p:sp>
          <p:nvSpPr>
            <p:cNvPr id="78" name="Rectangle 77"/>
            <p:cNvSpPr>
              <a:spLocks noChangeArrowheads="1"/>
            </p:cNvSpPr>
            <p:nvPr/>
          </p:nvSpPr>
          <p:spPr bwMode="auto">
            <a:xfrm>
              <a:off x="439099" y="4754424"/>
              <a:ext cx="4312921" cy="690800"/>
            </a:xfrm>
            <a:prstGeom prst="rect">
              <a:avLst/>
            </a:prstGeom>
            <a:gradFill rotWithShape="1">
              <a:gsLst>
                <a:gs pos="0">
                  <a:schemeClr val="bg1"/>
                </a:gs>
                <a:gs pos="100000">
                  <a:srgbClr val="DDEBFC">
                    <a:alpha val="0"/>
                  </a:srgbClr>
                </a:gs>
              </a:gsLst>
              <a:lin ang="0" scaled="1"/>
            </a:gradFill>
            <a:ln>
              <a:noFill/>
            </a:ln>
            <a:effectLst>
              <a:outerShdw blurRad="50800" dist="38100" algn="l" rotWithShape="0">
                <a:srgbClr val="80808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79" name="Rectangle 78"/>
            <p:cNvSpPr/>
            <p:nvPr/>
          </p:nvSpPr>
          <p:spPr>
            <a:xfrm>
              <a:off x="439099" y="4746371"/>
              <a:ext cx="8261968" cy="690800"/>
            </a:xfrm>
            <a:prstGeom prst="rect">
              <a:avLst/>
            </a:prstGeom>
            <a:gradFill flip="none" rotWithShape="1">
              <a:gsLst>
                <a:gs pos="0">
                  <a:schemeClr val="bg1"/>
                </a:gs>
                <a:gs pos="100000">
                  <a:schemeClr val="accent1">
                    <a:tint val="23500"/>
                    <a:satMod val="160000"/>
                    <a:alpha val="0"/>
                  </a:schemeClr>
                </a:gs>
              </a:gsLst>
              <a:lin ang="0" scaled="1"/>
              <a:tileRect/>
            </a:gradFill>
            <a:ln w="6350">
              <a:gradFill flip="none" rotWithShape="1">
                <a:gsLst>
                  <a:gs pos="0">
                    <a:schemeClr val="accent1">
                      <a:tint val="66000"/>
                      <a:satMod val="160000"/>
                      <a:alpha val="0"/>
                    </a:schemeClr>
                  </a:gs>
                  <a:gs pos="100000">
                    <a:schemeClr val="bg1">
                      <a:lumMod val="85000"/>
                    </a:schemeClr>
                  </a:gs>
                </a:gsLst>
                <a:lin ang="108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4" name="Title 3"/>
          <p:cNvSpPr>
            <a:spLocks noGrp="1"/>
          </p:cNvSpPr>
          <p:nvPr>
            <p:ph type="title"/>
          </p:nvPr>
        </p:nvSpPr>
        <p:spPr>
          <a:xfrm>
            <a:off x="229702" y="67240"/>
            <a:ext cx="8588861" cy="838200"/>
          </a:xfrm>
        </p:spPr>
        <p:txBody>
          <a:bodyPr/>
          <a:lstStyle/>
          <a:p>
            <a:pPr fontAlgn="auto">
              <a:spcAft>
                <a:spcPts val="0"/>
              </a:spcAft>
              <a:defRPr/>
            </a:pPr>
            <a:r>
              <a:rPr dirty="0" smtClean="0">
                <a:ea typeface="+mj-ea"/>
              </a:rPr>
              <a:t>Agenda</a:t>
            </a:r>
            <a:endParaRPr dirty="0">
              <a:ea typeface="+mj-ea"/>
            </a:endParaRPr>
          </a:p>
        </p:txBody>
      </p:sp>
      <p:sp>
        <p:nvSpPr>
          <p:cNvPr id="7" name="Rectangle 6"/>
          <p:cNvSpPr/>
          <p:nvPr/>
        </p:nvSpPr>
        <p:spPr>
          <a:xfrm>
            <a:off x="1405759" y="1238770"/>
            <a:ext cx="6091881" cy="415498"/>
          </a:xfrm>
          <a:prstGeom prst="rect">
            <a:avLst/>
          </a:prstGeom>
        </p:spPr>
        <p:txBody>
          <a:bodyPr anchor="ctr">
            <a:spAutoFit/>
          </a:bodyPr>
          <a:lstStyle/>
          <a:p>
            <a:pPr fontAlgn="auto">
              <a:spcBef>
                <a:spcPts val="0"/>
              </a:spcBef>
              <a:spcAft>
                <a:spcPts val="0"/>
              </a:spcAft>
              <a:buClr>
                <a:srgbClr val="6DB344"/>
              </a:buClr>
              <a:buSzPct val="90000"/>
              <a:defRPr/>
            </a:pPr>
            <a:r>
              <a:rPr lang="en-US" sz="2100" spc="-100" dirty="0" smtClean="0">
                <a:solidFill>
                  <a:srgbClr val="435153"/>
                </a:solidFill>
                <a:latin typeface="+mj-lt"/>
                <a:ea typeface="+mj-ea"/>
                <a:cs typeface="+mj-cs"/>
              </a:rPr>
              <a:t>Switching 101: Switching Fundamentals</a:t>
            </a:r>
            <a:endParaRPr lang="en-US" sz="2100" spc="-100" dirty="0">
              <a:solidFill>
                <a:srgbClr val="435153"/>
              </a:solidFill>
              <a:latin typeface="+mj-lt"/>
              <a:ea typeface="+mj-ea"/>
              <a:cs typeface="+mj-cs"/>
            </a:endParaRPr>
          </a:p>
        </p:txBody>
      </p:sp>
      <p:sp>
        <p:nvSpPr>
          <p:cNvPr id="29704" name="Rectangle 8"/>
          <p:cNvSpPr>
            <a:spLocks noChangeArrowheads="1"/>
          </p:cNvSpPr>
          <p:nvPr/>
        </p:nvSpPr>
        <p:spPr bwMode="auto">
          <a:xfrm>
            <a:off x="1406525" y="2037656"/>
            <a:ext cx="60912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Clr>
                <a:srgbClr val="6DB344"/>
              </a:buClr>
              <a:buSzPct val="90000"/>
            </a:pPr>
            <a:r>
              <a:rPr lang="en-US" sz="2000" dirty="0" smtClean="0">
                <a:solidFill>
                  <a:srgbClr val="FF0000"/>
                </a:solidFill>
              </a:rPr>
              <a:t>Which Switch? Choosing the Right Switch</a:t>
            </a:r>
            <a:endParaRPr lang="en-US" sz="2000" dirty="0">
              <a:solidFill>
                <a:srgbClr val="FF0000"/>
              </a:solidFill>
            </a:endParaRPr>
          </a:p>
        </p:txBody>
      </p:sp>
      <p:sp>
        <p:nvSpPr>
          <p:cNvPr id="29705" name="Rectangle 10"/>
          <p:cNvSpPr>
            <a:spLocks noChangeArrowheads="1"/>
          </p:cNvSpPr>
          <p:nvPr/>
        </p:nvSpPr>
        <p:spPr bwMode="auto">
          <a:xfrm>
            <a:off x="1406524" y="2818676"/>
            <a:ext cx="73200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solidFill>
                  <a:srgbClr val="525252"/>
                </a:solidFill>
              </a:rPr>
              <a:t>Price Sensitive Customers: Unmanaged &amp; Smart</a:t>
            </a:r>
            <a:endParaRPr lang="en-US" sz="2000" dirty="0">
              <a:solidFill>
                <a:srgbClr val="435153"/>
              </a:solidFill>
            </a:endParaRPr>
          </a:p>
        </p:txBody>
      </p:sp>
      <p:sp>
        <p:nvSpPr>
          <p:cNvPr id="29706" name="Rectangle 12"/>
          <p:cNvSpPr>
            <a:spLocks noChangeArrowheads="1"/>
          </p:cNvSpPr>
          <p:nvPr/>
        </p:nvSpPr>
        <p:spPr bwMode="auto">
          <a:xfrm>
            <a:off x="1406525" y="3604518"/>
            <a:ext cx="72755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Clr>
                <a:srgbClr val="6DB344"/>
              </a:buClr>
              <a:buSzPct val="90000"/>
            </a:pPr>
            <a:r>
              <a:rPr lang="en-US" sz="2000" dirty="0" smtClean="0">
                <a:solidFill>
                  <a:srgbClr val="525252"/>
                </a:solidFill>
              </a:rPr>
              <a:t>Smaller Networks: Layer 2/2+ Managed</a:t>
            </a:r>
            <a:endParaRPr lang="en-US" sz="2000" dirty="0">
              <a:solidFill>
                <a:srgbClr val="525252"/>
              </a:solidFill>
            </a:endParaRPr>
          </a:p>
        </p:txBody>
      </p:sp>
      <p:grpSp>
        <p:nvGrpSpPr>
          <p:cNvPr id="29707" name="Group 19"/>
          <p:cNvGrpSpPr>
            <a:grpSpLocks/>
          </p:cNvGrpSpPr>
          <p:nvPr/>
        </p:nvGrpSpPr>
        <p:grpSpPr bwMode="auto">
          <a:xfrm>
            <a:off x="574675" y="1170881"/>
            <a:ext cx="560388" cy="550862"/>
            <a:chOff x="-638893" y="3709714"/>
            <a:chExt cx="563714" cy="553737"/>
          </a:xfrm>
        </p:grpSpPr>
        <p:grpSp>
          <p:nvGrpSpPr>
            <p:cNvPr id="29737" name="Group 49"/>
            <p:cNvGrpSpPr>
              <a:grpSpLocks/>
            </p:cNvGrpSpPr>
            <p:nvPr/>
          </p:nvGrpSpPr>
          <p:grpSpPr bwMode="auto">
            <a:xfrm>
              <a:off x="-638893" y="3709714"/>
              <a:ext cx="563714" cy="553737"/>
              <a:chOff x="-2910493" y="1563437"/>
              <a:chExt cx="4305300" cy="4229100"/>
            </a:xfrm>
          </p:grpSpPr>
          <p:sp>
            <p:nvSpPr>
              <p:cNvPr id="23" name="Oval 22"/>
              <p:cNvSpPr>
                <a:spLocks noChangeArrowheads="1"/>
              </p:cNvSpPr>
              <p:nvPr/>
            </p:nvSpPr>
            <p:spPr bwMode="auto">
              <a:xfrm>
                <a:off x="-2910493" y="1563437"/>
                <a:ext cx="4305300" cy="4229100"/>
              </a:xfrm>
              <a:prstGeom prst="ellipse">
                <a:avLst/>
              </a:prstGeom>
              <a:solidFill>
                <a:srgbClr val="BFBFBF">
                  <a:alpha val="0"/>
                </a:srgbClr>
              </a:solidFill>
              <a:ln w="66675">
                <a:solidFill>
                  <a:srgbClr val="A6A6A6">
                    <a:alpha val="34901"/>
                  </a:srgbClr>
                </a:solidFill>
                <a:round/>
                <a:headEnd/>
                <a:tailEnd/>
              </a:ln>
              <a:effectLst>
                <a:outerShdw blurRad="1168400" dist="38100" dir="2700000" algn="tl" rotWithShape="0">
                  <a:srgbClr val="808080"/>
                </a:outerShdw>
              </a:effectLst>
            </p:spPr>
            <p:txBody>
              <a:bodyPr wrap="none" lIns="82124" tIns="41061" rIns="82124" bIns="41061" anchor="ctr"/>
              <a:lstStyle/>
              <a:p>
                <a:pPr algn="ctr" defTabSz="814388" eaLnBrk="0" hangingPunct="0">
                  <a:lnSpc>
                    <a:spcPct val="90000"/>
                  </a:lnSpc>
                  <a:defRPr/>
                </a:pPr>
                <a:endParaRPr lang="en-US" sz="2400">
                  <a:latin typeface="Arial" charset="0"/>
                  <a:ea typeface="+mn-ea"/>
                </a:endParaRPr>
              </a:p>
            </p:txBody>
          </p:sp>
          <p:sp>
            <p:nvSpPr>
              <p:cNvPr id="24" name="Oval 23"/>
              <p:cNvSpPr/>
              <p:nvPr/>
            </p:nvSpPr>
            <p:spPr>
              <a:xfrm>
                <a:off x="-2532404" y="1904690"/>
                <a:ext cx="3549121" cy="3546593"/>
              </a:xfrm>
              <a:prstGeom prst="ellipse">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a:lstStyle/>
              <a:p>
                <a:pPr fontAlgn="auto">
                  <a:spcBef>
                    <a:spcPts val="0"/>
                  </a:spcBef>
                  <a:spcAft>
                    <a:spcPts val="0"/>
                  </a:spcAft>
                  <a:defRPr/>
                </a:pPr>
                <a:endParaRPr lang="en-US" sz="1600" b="1">
                  <a:effectLst>
                    <a:outerShdw blurRad="88900" algn="ctr" rotWithShape="0">
                      <a:prstClr val="black">
                        <a:alpha val="40000"/>
                      </a:prstClr>
                    </a:outerShdw>
                  </a:effectLst>
                </a:endParaRPr>
              </a:p>
            </p:txBody>
          </p:sp>
        </p:grpSp>
        <p:sp>
          <p:nvSpPr>
            <p:cNvPr id="22" name="TextBox 21"/>
            <p:cNvSpPr txBox="1"/>
            <p:nvPr/>
          </p:nvSpPr>
          <p:spPr>
            <a:xfrm>
              <a:off x="-610148" y="3875676"/>
              <a:ext cx="506225" cy="221814"/>
            </a:xfrm>
            <a:prstGeom prst="rect">
              <a:avLst/>
            </a:prstGeom>
            <a:noFill/>
          </p:spPr>
          <p:txBody>
            <a:bodyPr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r>
                <a:rPr lang="en-US" sz="2000" b="1">
                  <a:solidFill>
                    <a:schemeClr val="bg1"/>
                  </a:solidFill>
                  <a:effectLst>
                    <a:outerShdw blurRad="38100" dist="38100" dir="2700000" algn="tl">
                      <a:srgbClr val="C0C0C0"/>
                    </a:outerShdw>
                  </a:effectLst>
                </a:rPr>
                <a:t>1</a:t>
              </a:r>
            </a:p>
          </p:txBody>
        </p:sp>
      </p:grpSp>
      <p:grpSp>
        <p:nvGrpSpPr>
          <p:cNvPr id="29708" name="Group 24"/>
          <p:cNvGrpSpPr>
            <a:grpSpLocks/>
          </p:cNvGrpSpPr>
          <p:nvPr/>
        </p:nvGrpSpPr>
        <p:grpSpPr bwMode="auto">
          <a:xfrm>
            <a:off x="574675" y="1961456"/>
            <a:ext cx="560388" cy="550862"/>
            <a:chOff x="-638893" y="3709714"/>
            <a:chExt cx="563714" cy="553737"/>
          </a:xfrm>
        </p:grpSpPr>
        <p:grpSp>
          <p:nvGrpSpPr>
            <p:cNvPr id="29733" name="Group 49"/>
            <p:cNvGrpSpPr>
              <a:grpSpLocks/>
            </p:cNvGrpSpPr>
            <p:nvPr/>
          </p:nvGrpSpPr>
          <p:grpSpPr bwMode="auto">
            <a:xfrm>
              <a:off x="-638893" y="3709714"/>
              <a:ext cx="563714" cy="553737"/>
              <a:chOff x="-2910493" y="1563437"/>
              <a:chExt cx="4305300" cy="4229100"/>
            </a:xfrm>
          </p:grpSpPr>
          <p:sp>
            <p:nvSpPr>
              <p:cNvPr id="28" name="Oval 27"/>
              <p:cNvSpPr>
                <a:spLocks noChangeArrowheads="1"/>
              </p:cNvSpPr>
              <p:nvPr/>
            </p:nvSpPr>
            <p:spPr bwMode="auto">
              <a:xfrm>
                <a:off x="-2910493" y="1563437"/>
                <a:ext cx="4305300" cy="4229100"/>
              </a:xfrm>
              <a:prstGeom prst="ellipse">
                <a:avLst/>
              </a:prstGeom>
              <a:solidFill>
                <a:srgbClr val="BFBFBF">
                  <a:alpha val="0"/>
                </a:srgbClr>
              </a:solidFill>
              <a:ln w="66675">
                <a:solidFill>
                  <a:srgbClr val="A6A6A6">
                    <a:alpha val="34901"/>
                  </a:srgbClr>
                </a:solidFill>
                <a:round/>
                <a:headEnd/>
                <a:tailEnd/>
              </a:ln>
              <a:effectLst>
                <a:outerShdw blurRad="1168400" dist="38100" dir="2700000" algn="tl" rotWithShape="0">
                  <a:srgbClr val="808080"/>
                </a:outerShdw>
              </a:effectLst>
            </p:spPr>
            <p:txBody>
              <a:bodyPr wrap="none" lIns="82124" tIns="41061" rIns="82124" bIns="41061" anchor="ctr"/>
              <a:lstStyle/>
              <a:p>
                <a:pPr algn="ctr" defTabSz="814388" eaLnBrk="0" hangingPunct="0">
                  <a:lnSpc>
                    <a:spcPct val="90000"/>
                  </a:lnSpc>
                  <a:defRPr/>
                </a:pPr>
                <a:endParaRPr lang="en-US" sz="2400">
                  <a:latin typeface="Arial" charset="0"/>
                  <a:ea typeface="+mn-ea"/>
                </a:endParaRPr>
              </a:p>
            </p:txBody>
          </p:sp>
          <p:sp>
            <p:nvSpPr>
              <p:cNvPr id="29" name="Oval 28"/>
              <p:cNvSpPr/>
              <p:nvPr/>
            </p:nvSpPr>
            <p:spPr>
              <a:xfrm>
                <a:off x="-2532404" y="1904690"/>
                <a:ext cx="3549121" cy="3546593"/>
              </a:xfrm>
              <a:prstGeom prst="ellipse">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a:lstStyle/>
              <a:p>
                <a:pPr fontAlgn="auto">
                  <a:spcBef>
                    <a:spcPts val="0"/>
                  </a:spcBef>
                  <a:spcAft>
                    <a:spcPts val="0"/>
                  </a:spcAft>
                  <a:defRPr/>
                </a:pPr>
                <a:endParaRPr lang="en-US" sz="1600" b="1">
                  <a:effectLst>
                    <a:outerShdw blurRad="88900" algn="ctr" rotWithShape="0">
                      <a:prstClr val="black">
                        <a:alpha val="40000"/>
                      </a:prstClr>
                    </a:outerShdw>
                  </a:effectLst>
                </a:endParaRPr>
              </a:p>
            </p:txBody>
          </p:sp>
        </p:grpSp>
        <p:sp>
          <p:nvSpPr>
            <p:cNvPr id="27" name="TextBox 26"/>
            <p:cNvSpPr txBox="1"/>
            <p:nvPr/>
          </p:nvSpPr>
          <p:spPr>
            <a:xfrm>
              <a:off x="-610148" y="3875676"/>
              <a:ext cx="506225" cy="221814"/>
            </a:xfrm>
            <a:prstGeom prst="rect">
              <a:avLst/>
            </a:prstGeom>
            <a:noFill/>
          </p:spPr>
          <p:txBody>
            <a:bodyPr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r>
                <a:rPr lang="en-US" sz="2000" b="1">
                  <a:solidFill>
                    <a:schemeClr val="bg1"/>
                  </a:solidFill>
                  <a:effectLst>
                    <a:outerShdw blurRad="38100" dist="38100" dir="2700000" algn="tl">
                      <a:srgbClr val="C0C0C0"/>
                    </a:outerShdw>
                  </a:effectLst>
                </a:rPr>
                <a:t>2</a:t>
              </a:r>
            </a:p>
          </p:txBody>
        </p:sp>
      </p:grpSp>
      <p:grpSp>
        <p:nvGrpSpPr>
          <p:cNvPr id="29709" name="Group 29"/>
          <p:cNvGrpSpPr>
            <a:grpSpLocks/>
          </p:cNvGrpSpPr>
          <p:nvPr/>
        </p:nvGrpSpPr>
        <p:grpSpPr bwMode="auto">
          <a:xfrm>
            <a:off x="574675" y="2742506"/>
            <a:ext cx="560388" cy="550862"/>
            <a:chOff x="-638893" y="3709714"/>
            <a:chExt cx="563714" cy="553737"/>
          </a:xfrm>
        </p:grpSpPr>
        <p:grpSp>
          <p:nvGrpSpPr>
            <p:cNvPr id="29729" name="Group 49"/>
            <p:cNvGrpSpPr>
              <a:grpSpLocks/>
            </p:cNvGrpSpPr>
            <p:nvPr/>
          </p:nvGrpSpPr>
          <p:grpSpPr bwMode="auto">
            <a:xfrm>
              <a:off x="-638893" y="3709714"/>
              <a:ext cx="563714" cy="553737"/>
              <a:chOff x="-2910493" y="1563437"/>
              <a:chExt cx="4305300" cy="4229100"/>
            </a:xfrm>
          </p:grpSpPr>
          <p:sp>
            <p:nvSpPr>
              <p:cNvPr id="33" name="Oval 32"/>
              <p:cNvSpPr>
                <a:spLocks noChangeArrowheads="1"/>
              </p:cNvSpPr>
              <p:nvPr/>
            </p:nvSpPr>
            <p:spPr bwMode="auto">
              <a:xfrm>
                <a:off x="-2910493" y="1563437"/>
                <a:ext cx="4305300" cy="4229100"/>
              </a:xfrm>
              <a:prstGeom prst="ellipse">
                <a:avLst/>
              </a:prstGeom>
              <a:solidFill>
                <a:srgbClr val="BFBFBF">
                  <a:alpha val="0"/>
                </a:srgbClr>
              </a:solidFill>
              <a:ln w="66675">
                <a:solidFill>
                  <a:srgbClr val="A6A6A6">
                    <a:alpha val="34901"/>
                  </a:srgbClr>
                </a:solidFill>
                <a:round/>
                <a:headEnd/>
                <a:tailEnd/>
              </a:ln>
              <a:effectLst>
                <a:outerShdw blurRad="1168400" dist="38100" dir="2700000" algn="tl" rotWithShape="0">
                  <a:srgbClr val="808080"/>
                </a:outerShdw>
              </a:effectLst>
            </p:spPr>
            <p:txBody>
              <a:bodyPr wrap="none" lIns="82124" tIns="41061" rIns="82124" bIns="41061" anchor="ctr"/>
              <a:lstStyle/>
              <a:p>
                <a:pPr algn="ctr" defTabSz="814388" eaLnBrk="0" hangingPunct="0">
                  <a:lnSpc>
                    <a:spcPct val="90000"/>
                  </a:lnSpc>
                  <a:defRPr/>
                </a:pPr>
                <a:endParaRPr lang="en-US" sz="2400">
                  <a:latin typeface="Arial" charset="0"/>
                  <a:ea typeface="+mn-ea"/>
                </a:endParaRPr>
              </a:p>
            </p:txBody>
          </p:sp>
          <p:sp>
            <p:nvSpPr>
              <p:cNvPr id="34" name="Oval 33"/>
              <p:cNvSpPr/>
              <p:nvPr/>
            </p:nvSpPr>
            <p:spPr>
              <a:xfrm>
                <a:off x="-2532404" y="1904690"/>
                <a:ext cx="3549121" cy="3546593"/>
              </a:xfrm>
              <a:prstGeom prst="ellipse">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a:lstStyle/>
              <a:p>
                <a:pPr fontAlgn="auto">
                  <a:spcBef>
                    <a:spcPts val="0"/>
                  </a:spcBef>
                  <a:spcAft>
                    <a:spcPts val="0"/>
                  </a:spcAft>
                  <a:defRPr/>
                </a:pPr>
                <a:endParaRPr lang="en-US" sz="1600" b="1">
                  <a:effectLst>
                    <a:outerShdw blurRad="88900" algn="ctr" rotWithShape="0">
                      <a:prstClr val="black">
                        <a:alpha val="40000"/>
                      </a:prstClr>
                    </a:outerShdw>
                  </a:effectLst>
                </a:endParaRPr>
              </a:p>
            </p:txBody>
          </p:sp>
        </p:grpSp>
        <p:sp>
          <p:nvSpPr>
            <p:cNvPr id="32" name="TextBox 31"/>
            <p:cNvSpPr txBox="1"/>
            <p:nvPr/>
          </p:nvSpPr>
          <p:spPr>
            <a:xfrm>
              <a:off x="-610148" y="3875676"/>
              <a:ext cx="506225" cy="221814"/>
            </a:xfrm>
            <a:prstGeom prst="rect">
              <a:avLst/>
            </a:prstGeom>
            <a:noFill/>
          </p:spPr>
          <p:txBody>
            <a:bodyPr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r>
                <a:rPr lang="en-US" sz="2000" b="1">
                  <a:solidFill>
                    <a:schemeClr val="bg1"/>
                  </a:solidFill>
                  <a:effectLst>
                    <a:outerShdw blurRad="38100" dist="38100" dir="2700000" algn="tl">
                      <a:srgbClr val="C0C0C0"/>
                    </a:outerShdw>
                  </a:effectLst>
                </a:rPr>
                <a:t>3</a:t>
              </a:r>
            </a:p>
          </p:txBody>
        </p:sp>
      </p:grpSp>
      <p:grpSp>
        <p:nvGrpSpPr>
          <p:cNvPr id="29710" name="Group 34"/>
          <p:cNvGrpSpPr>
            <a:grpSpLocks/>
          </p:cNvGrpSpPr>
          <p:nvPr/>
        </p:nvGrpSpPr>
        <p:grpSpPr bwMode="auto">
          <a:xfrm>
            <a:off x="574675" y="3529906"/>
            <a:ext cx="560388" cy="550862"/>
            <a:chOff x="-638893" y="3709714"/>
            <a:chExt cx="563714" cy="553737"/>
          </a:xfrm>
        </p:grpSpPr>
        <p:grpSp>
          <p:nvGrpSpPr>
            <p:cNvPr id="29725" name="Group 49"/>
            <p:cNvGrpSpPr>
              <a:grpSpLocks/>
            </p:cNvGrpSpPr>
            <p:nvPr/>
          </p:nvGrpSpPr>
          <p:grpSpPr bwMode="auto">
            <a:xfrm>
              <a:off x="-638893" y="3709714"/>
              <a:ext cx="563714" cy="553737"/>
              <a:chOff x="-2910493" y="1563437"/>
              <a:chExt cx="4305300" cy="4229100"/>
            </a:xfrm>
          </p:grpSpPr>
          <p:sp>
            <p:nvSpPr>
              <p:cNvPr id="38" name="Oval 37"/>
              <p:cNvSpPr>
                <a:spLocks noChangeArrowheads="1"/>
              </p:cNvSpPr>
              <p:nvPr/>
            </p:nvSpPr>
            <p:spPr bwMode="auto">
              <a:xfrm>
                <a:off x="-2910493" y="1563437"/>
                <a:ext cx="4305300" cy="4229100"/>
              </a:xfrm>
              <a:prstGeom prst="ellipse">
                <a:avLst/>
              </a:prstGeom>
              <a:solidFill>
                <a:srgbClr val="BFBFBF">
                  <a:alpha val="0"/>
                </a:srgbClr>
              </a:solidFill>
              <a:ln w="66675">
                <a:solidFill>
                  <a:srgbClr val="A6A6A6">
                    <a:alpha val="34901"/>
                  </a:srgbClr>
                </a:solidFill>
                <a:round/>
                <a:headEnd/>
                <a:tailEnd/>
              </a:ln>
              <a:effectLst>
                <a:outerShdw blurRad="1168400" dist="38100" dir="2700000" algn="tl" rotWithShape="0">
                  <a:srgbClr val="808080"/>
                </a:outerShdw>
              </a:effectLst>
            </p:spPr>
            <p:txBody>
              <a:bodyPr wrap="none" lIns="82124" tIns="41061" rIns="82124" bIns="41061" anchor="ctr"/>
              <a:lstStyle/>
              <a:p>
                <a:pPr algn="ctr" defTabSz="814388" eaLnBrk="0" hangingPunct="0">
                  <a:lnSpc>
                    <a:spcPct val="90000"/>
                  </a:lnSpc>
                  <a:defRPr/>
                </a:pPr>
                <a:endParaRPr lang="en-US" sz="2400">
                  <a:latin typeface="Arial" charset="0"/>
                  <a:ea typeface="+mn-ea"/>
                </a:endParaRPr>
              </a:p>
            </p:txBody>
          </p:sp>
          <p:sp>
            <p:nvSpPr>
              <p:cNvPr id="39" name="Oval 38"/>
              <p:cNvSpPr/>
              <p:nvPr/>
            </p:nvSpPr>
            <p:spPr>
              <a:xfrm>
                <a:off x="-2532404" y="1904690"/>
                <a:ext cx="3549121" cy="3546593"/>
              </a:xfrm>
              <a:prstGeom prst="ellipse">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a:lstStyle/>
              <a:p>
                <a:pPr fontAlgn="auto">
                  <a:spcBef>
                    <a:spcPts val="0"/>
                  </a:spcBef>
                  <a:spcAft>
                    <a:spcPts val="0"/>
                  </a:spcAft>
                  <a:defRPr/>
                </a:pPr>
                <a:endParaRPr lang="en-US" sz="1600" b="1">
                  <a:effectLst>
                    <a:outerShdw blurRad="88900" algn="ctr" rotWithShape="0">
                      <a:prstClr val="black">
                        <a:alpha val="40000"/>
                      </a:prstClr>
                    </a:outerShdw>
                  </a:effectLst>
                </a:endParaRPr>
              </a:p>
            </p:txBody>
          </p:sp>
        </p:grpSp>
        <p:sp>
          <p:nvSpPr>
            <p:cNvPr id="37" name="TextBox 36"/>
            <p:cNvSpPr txBox="1"/>
            <p:nvPr/>
          </p:nvSpPr>
          <p:spPr>
            <a:xfrm>
              <a:off x="-610148" y="3875676"/>
              <a:ext cx="506225" cy="221814"/>
            </a:xfrm>
            <a:prstGeom prst="rect">
              <a:avLst/>
            </a:prstGeom>
            <a:noFill/>
          </p:spPr>
          <p:txBody>
            <a:bodyPr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r>
                <a:rPr lang="en-US" sz="2000" b="1">
                  <a:solidFill>
                    <a:schemeClr val="bg1"/>
                  </a:solidFill>
                  <a:effectLst>
                    <a:outerShdw blurRad="38100" dist="38100" dir="2700000" algn="tl">
                      <a:srgbClr val="C0C0C0"/>
                    </a:outerShdw>
                  </a:effectLst>
                </a:rPr>
                <a:t>4</a:t>
              </a:r>
            </a:p>
          </p:txBody>
        </p:sp>
      </p:grpSp>
      <p:grpSp>
        <p:nvGrpSpPr>
          <p:cNvPr id="29711" name="Group 52"/>
          <p:cNvGrpSpPr>
            <a:grpSpLocks/>
          </p:cNvGrpSpPr>
          <p:nvPr/>
        </p:nvGrpSpPr>
        <p:grpSpPr bwMode="auto">
          <a:xfrm>
            <a:off x="439738" y="4250631"/>
            <a:ext cx="8261350" cy="698500"/>
            <a:chOff x="439099" y="4746371"/>
            <a:chExt cx="8261968" cy="698853"/>
          </a:xfrm>
        </p:grpSpPr>
        <p:sp>
          <p:nvSpPr>
            <p:cNvPr id="45" name="Rectangle 44"/>
            <p:cNvSpPr>
              <a:spLocks noChangeArrowheads="1"/>
            </p:cNvSpPr>
            <p:nvPr/>
          </p:nvSpPr>
          <p:spPr bwMode="auto">
            <a:xfrm>
              <a:off x="439099" y="4754424"/>
              <a:ext cx="4312921" cy="690800"/>
            </a:xfrm>
            <a:prstGeom prst="rect">
              <a:avLst/>
            </a:prstGeom>
            <a:gradFill rotWithShape="1">
              <a:gsLst>
                <a:gs pos="0">
                  <a:schemeClr val="bg1"/>
                </a:gs>
                <a:gs pos="100000">
                  <a:srgbClr val="DDEBFC">
                    <a:alpha val="0"/>
                  </a:srgbClr>
                </a:gs>
              </a:gsLst>
              <a:lin ang="0" scaled="1"/>
            </a:gradFill>
            <a:ln>
              <a:noFill/>
            </a:ln>
            <a:effectLst>
              <a:outerShdw blurRad="50800" dist="38100" algn="l" rotWithShape="0">
                <a:srgbClr val="80808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46" name="Rectangle 45"/>
            <p:cNvSpPr/>
            <p:nvPr/>
          </p:nvSpPr>
          <p:spPr>
            <a:xfrm>
              <a:off x="439099" y="4746371"/>
              <a:ext cx="8261968" cy="690800"/>
            </a:xfrm>
            <a:prstGeom prst="rect">
              <a:avLst/>
            </a:prstGeom>
            <a:gradFill flip="none" rotWithShape="1">
              <a:gsLst>
                <a:gs pos="0">
                  <a:schemeClr val="bg1"/>
                </a:gs>
                <a:gs pos="100000">
                  <a:schemeClr val="accent1">
                    <a:tint val="23500"/>
                    <a:satMod val="160000"/>
                    <a:alpha val="0"/>
                  </a:schemeClr>
                </a:gs>
              </a:gsLst>
              <a:lin ang="0" scaled="1"/>
              <a:tileRect/>
            </a:gradFill>
            <a:ln w="6350">
              <a:gradFill flip="none" rotWithShape="1">
                <a:gsLst>
                  <a:gs pos="0">
                    <a:schemeClr val="accent1">
                      <a:tint val="66000"/>
                      <a:satMod val="160000"/>
                      <a:alpha val="0"/>
                    </a:schemeClr>
                  </a:gs>
                  <a:gs pos="100000">
                    <a:schemeClr val="bg1">
                      <a:lumMod val="85000"/>
                    </a:schemeClr>
                  </a:gs>
                </a:gsLst>
                <a:lin ang="108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29712" name="Rectangle 46"/>
          <p:cNvSpPr>
            <a:spLocks noChangeArrowheads="1"/>
          </p:cNvSpPr>
          <p:nvPr/>
        </p:nvSpPr>
        <p:spPr bwMode="auto">
          <a:xfrm>
            <a:off x="1216751" y="4365895"/>
            <a:ext cx="72755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Clr>
                <a:srgbClr val="6DB344"/>
              </a:buClr>
              <a:buSzPct val="90000"/>
            </a:pPr>
            <a:r>
              <a:rPr lang="en-US" sz="2000" dirty="0" smtClean="0">
                <a:solidFill>
                  <a:srgbClr val="525252"/>
                </a:solidFill>
              </a:rPr>
              <a:t>   Larger Networks: Layer 3 &amp; Borderless Networks</a:t>
            </a:r>
            <a:endParaRPr lang="en-US" sz="2000" dirty="0">
              <a:solidFill>
                <a:srgbClr val="525252"/>
              </a:solidFill>
            </a:endParaRPr>
          </a:p>
        </p:txBody>
      </p:sp>
      <p:grpSp>
        <p:nvGrpSpPr>
          <p:cNvPr id="29713" name="Group 47"/>
          <p:cNvGrpSpPr>
            <a:grpSpLocks/>
          </p:cNvGrpSpPr>
          <p:nvPr/>
        </p:nvGrpSpPr>
        <p:grpSpPr bwMode="auto">
          <a:xfrm>
            <a:off x="574675" y="4320481"/>
            <a:ext cx="560388" cy="549275"/>
            <a:chOff x="-638893" y="3709714"/>
            <a:chExt cx="563714" cy="553737"/>
          </a:xfrm>
        </p:grpSpPr>
        <p:grpSp>
          <p:nvGrpSpPr>
            <p:cNvPr id="29717" name="Group 49"/>
            <p:cNvGrpSpPr>
              <a:grpSpLocks/>
            </p:cNvGrpSpPr>
            <p:nvPr/>
          </p:nvGrpSpPr>
          <p:grpSpPr bwMode="auto">
            <a:xfrm>
              <a:off x="-638893" y="3709714"/>
              <a:ext cx="563714" cy="553737"/>
              <a:chOff x="-2910493" y="1563437"/>
              <a:chExt cx="4305300" cy="4229100"/>
            </a:xfrm>
          </p:grpSpPr>
          <p:sp>
            <p:nvSpPr>
              <p:cNvPr id="51" name="Oval 50"/>
              <p:cNvSpPr>
                <a:spLocks noChangeArrowheads="1"/>
              </p:cNvSpPr>
              <p:nvPr/>
            </p:nvSpPr>
            <p:spPr bwMode="auto">
              <a:xfrm>
                <a:off x="-2910493" y="1563437"/>
                <a:ext cx="4305300" cy="4229100"/>
              </a:xfrm>
              <a:prstGeom prst="ellipse">
                <a:avLst/>
              </a:prstGeom>
              <a:solidFill>
                <a:srgbClr val="BFBFBF">
                  <a:alpha val="0"/>
                </a:srgbClr>
              </a:solidFill>
              <a:ln w="66675">
                <a:solidFill>
                  <a:srgbClr val="A6A6A6">
                    <a:alpha val="34901"/>
                  </a:srgbClr>
                </a:solidFill>
                <a:round/>
                <a:headEnd/>
                <a:tailEnd/>
              </a:ln>
              <a:effectLst>
                <a:outerShdw blurRad="1168400" dist="38100" dir="2700000" algn="tl" rotWithShape="0">
                  <a:srgbClr val="808080"/>
                </a:outerShdw>
              </a:effectLst>
            </p:spPr>
            <p:txBody>
              <a:bodyPr wrap="none" lIns="82124" tIns="41061" rIns="82124" bIns="41061" anchor="ctr"/>
              <a:lstStyle/>
              <a:p>
                <a:pPr algn="ctr" defTabSz="814388" eaLnBrk="0" hangingPunct="0">
                  <a:lnSpc>
                    <a:spcPct val="90000"/>
                  </a:lnSpc>
                  <a:defRPr/>
                </a:pPr>
                <a:endParaRPr lang="en-US" sz="2400">
                  <a:latin typeface="Arial" charset="0"/>
                  <a:ea typeface="+mn-ea"/>
                </a:endParaRPr>
              </a:p>
            </p:txBody>
          </p:sp>
          <p:sp>
            <p:nvSpPr>
              <p:cNvPr id="52" name="Oval 51"/>
              <p:cNvSpPr/>
              <p:nvPr/>
            </p:nvSpPr>
            <p:spPr>
              <a:xfrm>
                <a:off x="-2532404" y="1893450"/>
                <a:ext cx="3549121" cy="3569067"/>
              </a:xfrm>
              <a:prstGeom prst="ellipse">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a:lstStyle/>
              <a:p>
                <a:pPr fontAlgn="auto">
                  <a:spcBef>
                    <a:spcPts val="0"/>
                  </a:spcBef>
                  <a:spcAft>
                    <a:spcPts val="0"/>
                  </a:spcAft>
                  <a:defRPr/>
                </a:pPr>
                <a:endParaRPr lang="en-US" sz="1600" b="1">
                  <a:effectLst>
                    <a:outerShdw blurRad="88900" algn="ctr" rotWithShape="0">
                      <a:prstClr val="black">
                        <a:alpha val="40000"/>
                      </a:prstClr>
                    </a:outerShdw>
                  </a:effectLst>
                </a:endParaRPr>
              </a:p>
            </p:txBody>
          </p:sp>
        </p:grpSp>
        <p:sp>
          <p:nvSpPr>
            <p:cNvPr id="50" name="TextBox 49"/>
            <p:cNvSpPr txBox="1"/>
            <p:nvPr/>
          </p:nvSpPr>
          <p:spPr>
            <a:xfrm>
              <a:off x="-610148" y="3874554"/>
              <a:ext cx="506225" cy="224055"/>
            </a:xfrm>
            <a:prstGeom prst="rect">
              <a:avLst/>
            </a:prstGeom>
            <a:noFill/>
          </p:spPr>
          <p:txBody>
            <a:bodyPr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r>
                <a:rPr lang="en-US" sz="2000" b="1">
                  <a:solidFill>
                    <a:schemeClr val="bg1"/>
                  </a:solidFill>
                  <a:effectLst>
                    <a:outerShdw blurRad="38100" dist="38100" dir="2700000" algn="tl">
                      <a:srgbClr val="C0C0C0"/>
                    </a:outerShdw>
                  </a:effectLst>
                </a:rPr>
                <a:t>5</a:t>
              </a:r>
            </a:p>
          </p:txBody>
        </p:sp>
      </p:grpSp>
      <p:sp>
        <p:nvSpPr>
          <p:cNvPr id="89" name="Rectangle 88"/>
          <p:cNvSpPr/>
          <p:nvPr/>
        </p:nvSpPr>
        <p:spPr>
          <a:xfrm>
            <a:off x="431007" y="1057424"/>
            <a:ext cx="8281987" cy="4495801"/>
          </a:xfrm>
          <a:prstGeom prst="rect">
            <a:avLst/>
          </a:prstGeom>
          <a:noFill/>
          <a:ln w="12700">
            <a:gradFill>
              <a:gsLst>
                <a:gs pos="0">
                  <a:srgbClr val="01BBBB">
                    <a:alpha val="0"/>
                  </a:srgbClr>
                </a:gs>
                <a:gs pos="50000">
                  <a:srgbClr val="01BBBB"/>
                </a:gs>
                <a:gs pos="100000">
                  <a:srgbClr val="C00000">
                    <a:alpha val="0"/>
                  </a:srgbClr>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lIns="228600" tIns="228600"/>
          <a:lstStyle/>
          <a:p>
            <a:pPr fontAlgn="auto">
              <a:spcBef>
                <a:spcPts val="0"/>
              </a:spcBef>
              <a:spcAft>
                <a:spcPts val="800"/>
              </a:spcAft>
              <a:defRPr/>
            </a:pPr>
            <a:endParaRPr lang="en-US" sz="1400" dirty="0">
              <a:solidFill>
                <a:srgbClr val="525252"/>
              </a:solidFill>
            </a:endParaRPr>
          </a:p>
          <a:p>
            <a:pPr fontAlgn="auto">
              <a:spcBef>
                <a:spcPts val="0"/>
              </a:spcBef>
              <a:spcAft>
                <a:spcPts val="800"/>
              </a:spcAft>
              <a:buFontTx/>
              <a:buChar char="-"/>
              <a:defRPr/>
            </a:pPr>
            <a:endParaRPr lang="en-US" sz="1400" dirty="0">
              <a:solidFill>
                <a:srgbClr val="525252"/>
              </a:solidFill>
            </a:endParaRPr>
          </a:p>
        </p:txBody>
      </p:sp>
      <p:grpSp>
        <p:nvGrpSpPr>
          <p:cNvPr id="53" name="Group 52"/>
          <p:cNvGrpSpPr>
            <a:grpSpLocks/>
          </p:cNvGrpSpPr>
          <p:nvPr/>
        </p:nvGrpSpPr>
        <p:grpSpPr bwMode="auto">
          <a:xfrm>
            <a:off x="446158" y="5030788"/>
            <a:ext cx="8261350" cy="698500"/>
            <a:chOff x="439099" y="4746371"/>
            <a:chExt cx="8261968" cy="698853"/>
          </a:xfrm>
        </p:grpSpPr>
        <p:sp>
          <p:nvSpPr>
            <p:cNvPr id="54" name="Rectangle 53"/>
            <p:cNvSpPr>
              <a:spLocks noChangeArrowheads="1"/>
            </p:cNvSpPr>
            <p:nvPr/>
          </p:nvSpPr>
          <p:spPr bwMode="auto">
            <a:xfrm>
              <a:off x="439099" y="4754424"/>
              <a:ext cx="4312921" cy="690800"/>
            </a:xfrm>
            <a:prstGeom prst="rect">
              <a:avLst/>
            </a:prstGeom>
            <a:gradFill rotWithShape="1">
              <a:gsLst>
                <a:gs pos="0">
                  <a:schemeClr val="bg1"/>
                </a:gs>
                <a:gs pos="100000">
                  <a:srgbClr val="DDEBFC">
                    <a:alpha val="0"/>
                  </a:srgbClr>
                </a:gs>
              </a:gsLst>
              <a:lin ang="0" scaled="1"/>
            </a:gradFill>
            <a:ln>
              <a:noFill/>
            </a:ln>
            <a:effectLst>
              <a:outerShdw blurRad="50800" dist="38100" algn="l" rotWithShape="0">
                <a:srgbClr val="80808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55" name="Rectangle 54"/>
            <p:cNvSpPr/>
            <p:nvPr/>
          </p:nvSpPr>
          <p:spPr>
            <a:xfrm>
              <a:off x="439099" y="4746371"/>
              <a:ext cx="8261968" cy="690800"/>
            </a:xfrm>
            <a:prstGeom prst="rect">
              <a:avLst/>
            </a:prstGeom>
            <a:gradFill flip="none" rotWithShape="1">
              <a:gsLst>
                <a:gs pos="0">
                  <a:schemeClr val="bg1"/>
                </a:gs>
                <a:gs pos="100000">
                  <a:schemeClr val="accent1">
                    <a:tint val="23500"/>
                    <a:satMod val="160000"/>
                    <a:alpha val="0"/>
                  </a:schemeClr>
                </a:gs>
              </a:gsLst>
              <a:lin ang="0" scaled="1"/>
              <a:tileRect/>
            </a:gradFill>
            <a:ln w="6350">
              <a:gradFill flip="none" rotWithShape="1">
                <a:gsLst>
                  <a:gs pos="0">
                    <a:schemeClr val="accent1">
                      <a:tint val="66000"/>
                      <a:satMod val="160000"/>
                      <a:alpha val="0"/>
                    </a:schemeClr>
                  </a:gs>
                  <a:gs pos="100000">
                    <a:schemeClr val="bg1">
                      <a:lumMod val="85000"/>
                    </a:schemeClr>
                  </a:gs>
                </a:gsLst>
                <a:lin ang="108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56" name="Rectangle 46"/>
          <p:cNvSpPr>
            <a:spLocks noChangeArrowheads="1"/>
          </p:cNvSpPr>
          <p:nvPr/>
        </p:nvSpPr>
        <p:spPr bwMode="auto">
          <a:xfrm>
            <a:off x="1310759" y="5116854"/>
            <a:ext cx="72755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Clr>
                <a:srgbClr val="6DB344"/>
              </a:buClr>
              <a:buSzPct val="90000"/>
            </a:pPr>
            <a:r>
              <a:rPr lang="en-US" sz="2000" dirty="0" smtClean="0">
                <a:solidFill>
                  <a:srgbClr val="525252"/>
                </a:solidFill>
              </a:rPr>
              <a:t>  Competitive Positioning</a:t>
            </a:r>
            <a:endParaRPr lang="en-US" sz="2000" dirty="0">
              <a:solidFill>
                <a:srgbClr val="525252"/>
              </a:solidFill>
            </a:endParaRPr>
          </a:p>
        </p:txBody>
      </p:sp>
      <p:grpSp>
        <p:nvGrpSpPr>
          <p:cNvPr id="57" name="Group 47"/>
          <p:cNvGrpSpPr>
            <a:grpSpLocks/>
          </p:cNvGrpSpPr>
          <p:nvPr/>
        </p:nvGrpSpPr>
        <p:grpSpPr bwMode="auto">
          <a:xfrm>
            <a:off x="581095" y="5115237"/>
            <a:ext cx="560388" cy="549275"/>
            <a:chOff x="-638893" y="3709714"/>
            <a:chExt cx="563714" cy="553737"/>
          </a:xfrm>
        </p:grpSpPr>
        <p:grpSp>
          <p:nvGrpSpPr>
            <p:cNvPr id="58" name="Group 49"/>
            <p:cNvGrpSpPr>
              <a:grpSpLocks/>
            </p:cNvGrpSpPr>
            <p:nvPr/>
          </p:nvGrpSpPr>
          <p:grpSpPr bwMode="auto">
            <a:xfrm>
              <a:off x="-638893" y="3709714"/>
              <a:ext cx="563714" cy="553737"/>
              <a:chOff x="-2910493" y="1563437"/>
              <a:chExt cx="4305300" cy="4229100"/>
            </a:xfrm>
          </p:grpSpPr>
          <p:sp>
            <p:nvSpPr>
              <p:cNvPr id="60" name="Oval 59"/>
              <p:cNvSpPr>
                <a:spLocks noChangeArrowheads="1"/>
              </p:cNvSpPr>
              <p:nvPr/>
            </p:nvSpPr>
            <p:spPr bwMode="auto">
              <a:xfrm>
                <a:off x="-2910493" y="1563437"/>
                <a:ext cx="4305300" cy="4229100"/>
              </a:xfrm>
              <a:prstGeom prst="ellipse">
                <a:avLst/>
              </a:prstGeom>
              <a:solidFill>
                <a:srgbClr val="BFBFBF">
                  <a:alpha val="0"/>
                </a:srgbClr>
              </a:solidFill>
              <a:ln w="66675">
                <a:solidFill>
                  <a:srgbClr val="A6A6A6">
                    <a:alpha val="34901"/>
                  </a:srgbClr>
                </a:solidFill>
                <a:round/>
                <a:headEnd/>
                <a:tailEnd/>
              </a:ln>
              <a:effectLst>
                <a:outerShdw blurRad="1168400" dist="38100" dir="2700000" algn="tl" rotWithShape="0">
                  <a:srgbClr val="808080"/>
                </a:outerShdw>
              </a:effectLst>
            </p:spPr>
            <p:txBody>
              <a:bodyPr wrap="none" lIns="82124" tIns="41061" rIns="82124" bIns="41061" anchor="ctr"/>
              <a:lstStyle/>
              <a:p>
                <a:pPr algn="ctr" defTabSz="814388" eaLnBrk="0" hangingPunct="0">
                  <a:lnSpc>
                    <a:spcPct val="90000"/>
                  </a:lnSpc>
                  <a:defRPr/>
                </a:pPr>
                <a:endParaRPr lang="en-US" sz="2400">
                  <a:latin typeface="Arial" charset="0"/>
                  <a:ea typeface="+mn-ea"/>
                </a:endParaRPr>
              </a:p>
            </p:txBody>
          </p:sp>
          <p:sp>
            <p:nvSpPr>
              <p:cNvPr id="61" name="Oval 60"/>
              <p:cNvSpPr/>
              <p:nvPr/>
            </p:nvSpPr>
            <p:spPr>
              <a:xfrm>
                <a:off x="-2532404" y="1893450"/>
                <a:ext cx="3549121" cy="3569067"/>
              </a:xfrm>
              <a:prstGeom prst="ellipse">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a:lstStyle/>
              <a:p>
                <a:pPr fontAlgn="auto">
                  <a:spcBef>
                    <a:spcPts val="0"/>
                  </a:spcBef>
                  <a:spcAft>
                    <a:spcPts val="0"/>
                  </a:spcAft>
                  <a:defRPr/>
                </a:pPr>
                <a:endParaRPr lang="en-US" sz="1600" b="1">
                  <a:effectLst>
                    <a:outerShdw blurRad="88900" algn="ctr" rotWithShape="0">
                      <a:prstClr val="black">
                        <a:alpha val="40000"/>
                      </a:prstClr>
                    </a:outerShdw>
                  </a:effectLst>
                </a:endParaRPr>
              </a:p>
            </p:txBody>
          </p:sp>
        </p:grpSp>
        <p:sp>
          <p:nvSpPr>
            <p:cNvPr id="59" name="TextBox 58"/>
            <p:cNvSpPr txBox="1"/>
            <p:nvPr/>
          </p:nvSpPr>
          <p:spPr>
            <a:xfrm>
              <a:off x="-610148" y="3874554"/>
              <a:ext cx="506225" cy="224055"/>
            </a:xfrm>
            <a:prstGeom prst="rect">
              <a:avLst/>
            </a:prstGeom>
            <a:noFill/>
          </p:spPr>
          <p:txBody>
            <a:bodyPr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r>
                <a:rPr lang="en-US" sz="2000" b="1" dirty="0">
                  <a:solidFill>
                    <a:schemeClr val="bg1"/>
                  </a:solidFill>
                  <a:effectLst>
                    <a:outerShdw blurRad="38100" dist="38100" dir="2700000" algn="tl">
                      <a:srgbClr val="C0C0C0"/>
                    </a:outerShdw>
                  </a:effectLst>
                </a:rPr>
                <a:t>6</a:t>
              </a:r>
            </a:p>
          </p:txBody>
        </p:sp>
      </p:grpSp>
      <p:grpSp>
        <p:nvGrpSpPr>
          <p:cNvPr id="62" name="Group 52"/>
          <p:cNvGrpSpPr>
            <a:grpSpLocks/>
          </p:cNvGrpSpPr>
          <p:nvPr/>
        </p:nvGrpSpPr>
        <p:grpSpPr bwMode="auto">
          <a:xfrm>
            <a:off x="437980" y="5781747"/>
            <a:ext cx="8261350" cy="698500"/>
            <a:chOff x="439099" y="4746371"/>
            <a:chExt cx="8261968" cy="698853"/>
          </a:xfrm>
        </p:grpSpPr>
        <p:sp>
          <p:nvSpPr>
            <p:cNvPr id="63" name="Rectangle 62"/>
            <p:cNvSpPr>
              <a:spLocks noChangeArrowheads="1"/>
            </p:cNvSpPr>
            <p:nvPr/>
          </p:nvSpPr>
          <p:spPr bwMode="auto">
            <a:xfrm>
              <a:off x="439099" y="4754424"/>
              <a:ext cx="4312921" cy="690800"/>
            </a:xfrm>
            <a:prstGeom prst="rect">
              <a:avLst/>
            </a:prstGeom>
            <a:gradFill rotWithShape="1">
              <a:gsLst>
                <a:gs pos="0">
                  <a:schemeClr val="bg1"/>
                </a:gs>
                <a:gs pos="100000">
                  <a:srgbClr val="DDEBFC">
                    <a:alpha val="0"/>
                  </a:srgbClr>
                </a:gs>
              </a:gsLst>
              <a:lin ang="0" scaled="1"/>
            </a:gradFill>
            <a:ln>
              <a:noFill/>
            </a:ln>
            <a:effectLst>
              <a:outerShdw blurRad="50800" dist="38100" algn="l" rotWithShape="0">
                <a:srgbClr val="80808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64" name="Rectangle 63"/>
            <p:cNvSpPr/>
            <p:nvPr/>
          </p:nvSpPr>
          <p:spPr>
            <a:xfrm>
              <a:off x="439099" y="4746371"/>
              <a:ext cx="8261968" cy="690800"/>
            </a:xfrm>
            <a:prstGeom prst="rect">
              <a:avLst/>
            </a:prstGeom>
            <a:gradFill flip="none" rotWithShape="1">
              <a:gsLst>
                <a:gs pos="0">
                  <a:schemeClr val="bg1"/>
                </a:gs>
                <a:gs pos="100000">
                  <a:schemeClr val="accent1">
                    <a:tint val="23500"/>
                    <a:satMod val="160000"/>
                    <a:alpha val="0"/>
                  </a:schemeClr>
                </a:gs>
              </a:gsLst>
              <a:lin ang="0" scaled="1"/>
              <a:tileRect/>
            </a:gradFill>
            <a:ln w="6350">
              <a:gradFill flip="none" rotWithShape="1">
                <a:gsLst>
                  <a:gs pos="0">
                    <a:schemeClr val="accent1">
                      <a:tint val="66000"/>
                      <a:satMod val="160000"/>
                      <a:alpha val="0"/>
                    </a:schemeClr>
                  </a:gs>
                  <a:gs pos="100000">
                    <a:schemeClr val="bg1">
                      <a:lumMod val="85000"/>
                    </a:schemeClr>
                  </a:gs>
                </a:gsLst>
                <a:lin ang="108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65" name="Rectangle 46"/>
          <p:cNvSpPr>
            <a:spLocks noChangeArrowheads="1"/>
          </p:cNvSpPr>
          <p:nvPr/>
        </p:nvSpPr>
        <p:spPr bwMode="auto">
          <a:xfrm>
            <a:off x="1492355" y="5897011"/>
            <a:ext cx="72755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Clr>
                <a:srgbClr val="6DB344"/>
              </a:buClr>
              <a:buSzPct val="90000"/>
            </a:pPr>
            <a:r>
              <a:rPr lang="en-US" sz="2000" dirty="0" smtClean="0">
                <a:solidFill>
                  <a:srgbClr val="525252"/>
                </a:solidFill>
              </a:rPr>
              <a:t>Winning with Cisco: Programs &amp; Promotions</a:t>
            </a:r>
            <a:endParaRPr lang="en-US" sz="2000" dirty="0">
              <a:solidFill>
                <a:srgbClr val="525252"/>
              </a:solidFill>
            </a:endParaRPr>
          </a:p>
        </p:txBody>
      </p:sp>
      <p:grpSp>
        <p:nvGrpSpPr>
          <p:cNvPr id="66" name="Group 47"/>
          <p:cNvGrpSpPr>
            <a:grpSpLocks/>
          </p:cNvGrpSpPr>
          <p:nvPr/>
        </p:nvGrpSpPr>
        <p:grpSpPr bwMode="auto">
          <a:xfrm>
            <a:off x="572917" y="5851597"/>
            <a:ext cx="560388" cy="549275"/>
            <a:chOff x="-638893" y="3709714"/>
            <a:chExt cx="563714" cy="553737"/>
          </a:xfrm>
        </p:grpSpPr>
        <p:grpSp>
          <p:nvGrpSpPr>
            <p:cNvPr id="67" name="Group 49"/>
            <p:cNvGrpSpPr>
              <a:grpSpLocks/>
            </p:cNvGrpSpPr>
            <p:nvPr/>
          </p:nvGrpSpPr>
          <p:grpSpPr bwMode="auto">
            <a:xfrm>
              <a:off x="-638893" y="3709714"/>
              <a:ext cx="563714" cy="553737"/>
              <a:chOff x="-2910493" y="1563437"/>
              <a:chExt cx="4305300" cy="4229100"/>
            </a:xfrm>
          </p:grpSpPr>
          <p:sp>
            <p:nvSpPr>
              <p:cNvPr id="69" name="Oval 68"/>
              <p:cNvSpPr>
                <a:spLocks noChangeArrowheads="1"/>
              </p:cNvSpPr>
              <p:nvPr/>
            </p:nvSpPr>
            <p:spPr bwMode="auto">
              <a:xfrm>
                <a:off x="-2910493" y="1563437"/>
                <a:ext cx="4305300" cy="4229100"/>
              </a:xfrm>
              <a:prstGeom prst="ellipse">
                <a:avLst/>
              </a:prstGeom>
              <a:solidFill>
                <a:srgbClr val="BFBFBF">
                  <a:alpha val="0"/>
                </a:srgbClr>
              </a:solidFill>
              <a:ln w="66675">
                <a:solidFill>
                  <a:srgbClr val="A6A6A6">
                    <a:alpha val="34901"/>
                  </a:srgbClr>
                </a:solidFill>
                <a:round/>
                <a:headEnd/>
                <a:tailEnd/>
              </a:ln>
              <a:effectLst>
                <a:outerShdw blurRad="1168400" dist="38100" dir="2700000" algn="tl" rotWithShape="0">
                  <a:srgbClr val="808080"/>
                </a:outerShdw>
              </a:effectLst>
            </p:spPr>
            <p:txBody>
              <a:bodyPr wrap="none" lIns="82124" tIns="41061" rIns="82124" bIns="41061" anchor="ctr"/>
              <a:lstStyle/>
              <a:p>
                <a:pPr algn="ctr" defTabSz="814388" eaLnBrk="0" hangingPunct="0">
                  <a:lnSpc>
                    <a:spcPct val="90000"/>
                  </a:lnSpc>
                  <a:defRPr/>
                </a:pPr>
                <a:endParaRPr lang="en-US" sz="2400">
                  <a:latin typeface="Arial" charset="0"/>
                  <a:ea typeface="+mn-ea"/>
                </a:endParaRPr>
              </a:p>
            </p:txBody>
          </p:sp>
          <p:sp>
            <p:nvSpPr>
              <p:cNvPr id="70" name="Oval 69"/>
              <p:cNvSpPr/>
              <p:nvPr/>
            </p:nvSpPr>
            <p:spPr>
              <a:xfrm>
                <a:off x="-2532404" y="1893450"/>
                <a:ext cx="3549121" cy="3569067"/>
              </a:xfrm>
              <a:prstGeom prst="ellipse">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a:lstStyle/>
              <a:p>
                <a:pPr fontAlgn="auto">
                  <a:spcBef>
                    <a:spcPts val="0"/>
                  </a:spcBef>
                  <a:spcAft>
                    <a:spcPts val="0"/>
                  </a:spcAft>
                  <a:defRPr/>
                </a:pPr>
                <a:endParaRPr lang="en-US" sz="1600" b="1">
                  <a:effectLst>
                    <a:outerShdw blurRad="88900" algn="ctr" rotWithShape="0">
                      <a:prstClr val="black">
                        <a:alpha val="40000"/>
                      </a:prstClr>
                    </a:outerShdw>
                  </a:effectLst>
                </a:endParaRPr>
              </a:p>
            </p:txBody>
          </p:sp>
        </p:grpSp>
        <p:sp>
          <p:nvSpPr>
            <p:cNvPr id="68" name="TextBox 67"/>
            <p:cNvSpPr txBox="1"/>
            <p:nvPr/>
          </p:nvSpPr>
          <p:spPr>
            <a:xfrm>
              <a:off x="-610148" y="3874554"/>
              <a:ext cx="506225" cy="224055"/>
            </a:xfrm>
            <a:prstGeom prst="rect">
              <a:avLst/>
            </a:prstGeom>
            <a:noFill/>
          </p:spPr>
          <p:txBody>
            <a:bodyPr anchor="ct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fontAlgn="base">
                <a:spcBef>
                  <a:spcPct val="0"/>
                </a:spcBef>
                <a:spcAft>
                  <a:spcPct val="0"/>
                </a:spcAft>
                <a:defRPr>
                  <a:solidFill>
                    <a:schemeClr val="tx1"/>
                  </a:solidFill>
                  <a:latin typeface="Arial" pitchFamily="34" charset="0"/>
                  <a:ea typeface="ＭＳ Ｐゴシック" pitchFamily="34" charset="-128"/>
                </a:defRPr>
              </a:lvl6pPr>
              <a:lvl7pPr marL="2971800" indent="-228600" fontAlgn="base">
                <a:spcBef>
                  <a:spcPct val="0"/>
                </a:spcBef>
                <a:spcAft>
                  <a:spcPct val="0"/>
                </a:spcAft>
                <a:defRPr>
                  <a:solidFill>
                    <a:schemeClr val="tx1"/>
                  </a:solidFill>
                  <a:latin typeface="Arial" pitchFamily="34" charset="0"/>
                  <a:ea typeface="ＭＳ Ｐゴシック" pitchFamily="34" charset="-128"/>
                </a:defRPr>
              </a:lvl7pPr>
              <a:lvl8pPr marL="3429000" indent="-228600" fontAlgn="base">
                <a:spcBef>
                  <a:spcPct val="0"/>
                </a:spcBef>
                <a:spcAft>
                  <a:spcPct val="0"/>
                </a:spcAft>
                <a:defRPr>
                  <a:solidFill>
                    <a:schemeClr val="tx1"/>
                  </a:solidFill>
                  <a:latin typeface="Arial" pitchFamily="34" charset="0"/>
                  <a:ea typeface="ＭＳ Ｐゴシック" pitchFamily="34" charset="-128"/>
                </a:defRPr>
              </a:lvl8pPr>
              <a:lvl9pPr marL="3886200" indent="-228600" fontAlgn="base">
                <a:spcBef>
                  <a:spcPct val="0"/>
                </a:spcBef>
                <a:spcAft>
                  <a:spcPct val="0"/>
                </a:spcAft>
                <a:defRPr>
                  <a:solidFill>
                    <a:schemeClr val="tx1"/>
                  </a:solidFill>
                  <a:latin typeface="Arial" pitchFamily="34" charset="0"/>
                  <a:ea typeface="ＭＳ Ｐゴシック" pitchFamily="34" charset="-128"/>
                </a:defRPr>
              </a:lvl9pPr>
            </a:lstStyle>
            <a:p>
              <a:pPr algn="ctr"/>
              <a:r>
                <a:rPr lang="en-US" sz="2000" b="1" dirty="0">
                  <a:solidFill>
                    <a:schemeClr val="bg1"/>
                  </a:solidFill>
                  <a:effectLst>
                    <a:outerShdw blurRad="38100" dist="38100" dir="2700000" algn="tl">
                      <a:srgbClr val="C0C0C0"/>
                    </a:outerShdw>
                  </a:effectLst>
                </a:rPr>
                <a:t>7</a:t>
              </a:r>
            </a:p>
          </p:txBody>
        </p:sp>
      </p:grpSp>
    </p:spTree>
    <p:extLst>
      <p:ext uri="{BB962C8B-B14F-4D97-AF65-F5344CB8AC3E}">
        <p14:creationId xmlns:p14="http://schemas.microsoft.com/office/powerpoint/2010/main" val="384325702"/>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Cisco Small Business Switches</a:t>
            </a:r>
            <a:br>
              <a:rPr lang="en-US" dirty="0" smtClean="0"/>
            </a:br>
            <a:r>
              <a:rPr lang="en-US" sz="2400" dirty="0" smtClean="0"/>
              <a:t>Value Proposition—Built for Small Business</a:t>
            </a:r>
            <a:endParaRPr lang="en-US" dirty="0"/>
          </a:p>
        </p:txBody>
      </p:sp>
      <p:grpSp>
        <p:nvGrpSpPr>
          <p:cNvPr id="3" name="Group 114"/>
          <p:cNvGrpSpPr/>
          <p:nvPr/>
        </p:nvGrpSpPr>
        <p:grpSpPr>
          <a:xfrm>
            <a:off x="6088380" y="1752600"/>
            <a:ext cx="2941320" cy="4531111"/>
            <a:chOff x="6088380" y="1756438"/>
            <a:chExt cx="2941320" cy="3198890"/>
          </a:xfrm>
        </p:grpSpPr>
        <p:grpSp>
          <p:nvGrpSpPr>
            <p:cNvPr id="4" name="Group 113"/>
            <p:cNvGrpSpPr/>
            <p:nvPr/>
          </p:nvGrpSpPr>
          <p:grpSpPr>
            <a:xfrm>
              <a:off x="6088380" y="1756438"/>
              <a:ext cx="2941320" cy="3198890"/>
              <a:chOff x="6088380" y="1756438"/>
              <a:chExt cx="2941320" cy="3198890"/>
            </a:xfrm>
          </p:grpSpPr>
          <p:sp>
            <p:nvSpPr>
              <p:cNvPr id="10" name="Rounded Rectangle 9"/>
              <p:cNvSpPr/>
              <p:nvPr/>
            </p:nvSpPr>
            <p:spPr>
              <a:xfrm>
                <a:off x="6115050" y="1857375"/>
                <a:ext cx="2886075" cy="2952750"/>
              </a:xfrm>
              <a:prstGeom prst="roundRect">
                <a:avLst/>
              </a:prstGeom>
              <a:gradFill>
                <a:gsLst>
                  <a:gs pos="99583">
                    <a:schemeClr val="bg1">
                      <a:lumMod val="85000"/>
                      <a:alpha val="0"/>
                    </a:schemeClr>
                  </a:gs>
                  <a:gs pos="78000">
                    <a:schemeClr val="bg1">
                      <a:lumMod val="85000"/>
                    </a:schemeClr>
                  </a:gs>
                  <a:gs pos="0">
                    <a:schemeClr val="bg1">
                      <a:lumMod val="95000"/>
                      <a:alpha val="0"/>
                    </a:schemeClr>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lnSpc>
                    <a:spcPct val="100000"/>
                  </a:lnSpc>
                  <a:spcBef>
                    <a:spcPts val="0"/>
                  </a:spcBef>
                  <a:spcAft>
                    <a:spcPts val="0"/>
                  </a:spcAft>
                </a:pPr>
                <a:endParaRPr lang="en-US" sz="1800" dirty="0" smtClean="0">
                  <a:solidFill>
                    <a:srgbClr val="FFFFFF"/>
                  </a:solidFill>
                </a:endParaRPr>
              </a:p>
            </p:txBody>
          </p:sp>
          <p:sp>
            <p:nvSpPr>
              <p:cNvPr id="11" name="Rounded Rectangle 10"/>
              <p:cNvSpPr/>
              <p:nvPr/>
            </p:nvSpPr>
            <p:spPr>
              <a:xfrm>
                <a:off x="6162675" y="1869228"/>
                <a:ext cx="2781300" cy="3086100"/>
              </a:xfrm>
              <a:prstGeom prst="roundRect">
                <a:avLst/>
              </a:prstGeom>
              <a:gradFill>
                <a:gsLst>
                  <a:gs pos="0">
                    <a:schemeClr val="bg1">
                      <a:alpha val="0"/>
                    </a:schemeClr>
                  </a:gs>
                  <a:gs pos="100000">
                    <a:schemeClr val="bg1"/>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lnSpc>
                    <a:spcPct val="100000"/>
                  </a:lnSpc>
                  <a:spcBef>
                    <a:spcPts val="0"/>
                  </a:spcBef>
                  <a:spcAft>
                    <a:spcPts val="0"/>
                  </a:spcAft>
                </a:pPr>
                <a:endParaRPr lang="en-US" sz="1800" dirty="0" smtClean="0">
                  <a:solidFill>
                    <a:srgbClr val="FFFFFF"/>
                  </a:solidFill>
                </a:endParaRPr>
              </a:p>
            </p:txBody>
          </p:sp>
          <p:sp>
            <p:nvSpPr>
              <p:cNvPr id="12" name="Rectangle 29"/>
              <p:cNvSpPr>
                <a:spLocks noChangeArrowheads="1"/>
              </p:cNvSpPr>
              <p:nvPr/>
            </p:nvSpPr>
            <p:spPr bwMode="auto">
              <a:xfrm>
                <a:off x="6088380" y="2313495"/>
                <a:ext cx="2941320" cy="94425"/>
              </a:xfrm>
              <a:prstGeom prst="rect">
                <a:avLst/>
              </a:prstGeom>
              <a:gradFill rotWithShape="1">
                <a:gsLst>
                  <a:gs pos="0">
                    <a:schemeClr val="bg1">
                      <a:lumMod val="50000"/>
                    </a:schemeClr>
                  </a:gs>
                  <a:gs pos="100000">
                    <a:srgbClr val="000000">
                      <a:alpha val="0"/>
                    </a:srgbClr>
                  </a:gs>
                </a:gsLst>
                <a:path path="shape">
                  <a:fillToRect l="50000" t="50000" r="50000" b="50000"/>
                </a:path>
              </a:gradFill>
              <a:ln w="9525" algn="ctr">
                <a:noFill/>
                <a:miter lim="800000"/>
                <a:headEnd/>
                <a:tailEnd/>
              </a:ln>
              <a:effectLst/>
            </p:spPr>
            <p:txBody>
              <a:bodyPr vert="horz" wrap="none" lIns="73025" tIns="36511" rIns="73025" bIns="36511" numCol="1" anchor="ctr" anchorCtr="0" compatLnSpc="1">
                <a:prstTxWarp prst="textNoShape">
                  <a:avLst/>
                </a:prstTxWarp>
              </a:bodyPr>
              <a:lstStyle/>
              <a:p>
                <a:pPr algn="l" eaLnBrk="1" fontAlgn="auto" hangingPunct="1">
                  <a:lnSpc>
                    <a:spcPct val="100000"/>
                  </a:lnSpc>
                  <a:spcBef>
                    <a:spcPts val="0"/>
                  </a:spcBef>
                  <a:spcAft>
                    <a:spcPts val="0"/>
                  </a:spcAft>
                </a:pPr>
                <a:endParaRPr lang="en-US" sz="1800" dirty="0">
                  <a:solidFill>
                    <a:srgbClr val="0096D6"/>
                  </a:solidFill>
                  <a:latin typeface="Arial"/>
                </a:endParaRPr>
              </a:p>
            </p:txBody>
          </p:sp>
          <p:sp>
            <p:nvSpPr>
              <p:cNvPr id="13" name="Rectangle 60"/>
              <p:cNvSpPr>
                <a:spLocks noChangeArrowheads="1"/>
              </p:cNvSpPr>
              <p:nvPr/>
            </p:nvSpPr>
            <p:spPr bwMode="auto">
              <a:xfrm>
                <a:off x="6115050" y="1756438"/>
                <a:ext cx="2881993" cy="616634"/>
              </a:xfrm>
              <a:prstGeom prst="rect">
                <a:avLst/>
              </a:prstGeom>
              <a:gradFill flip="none" rotWithShape="1">
                <a:gsLst>
                  <a:gs pos="100000">
                    <a:srgbClr val="015F46"/>
                  </a:gs>
                  <a:gs pos="454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chorCtr="0"/>
              <a:lstStyle/>
              <a:p>
                <a:pPr algn="ctr"/>
                <a:r>
                  <a:rPr lang="en-US" sz="1600" b="1" dirty="0">
                    <a:effectLst>
                      <a:outerShdw blurRad="88900" algn="ctr" rotWithShape="0">
                        <a:prstClr val="black">
                          <a:alpha val="40000"/>
                        </a:prstClr>
                      </a:outerShdw>
                    </a:effectLst>
                  </a:rPr>
                  <a:t>Peace of Mind with Enhanced Support </a:t>
                </a:r>
                <a:br>
                  <a:rPr lang="en-US" sz="1600" b="1" dirty="0">
                    <a:effectLst>
                      <a:outerShdw blurRad="88900" algn="ctr" rotWithShape="0">
                        <a:prstClr val="black">
                          <a:alpha val="40000"/>
                        </a:prstClr>
                      </a:outerShdw>
                    </a:effectLst>
                  </a:rPr>
                </a:br>
                <a:r>
                  <a:rPr lang="en-US" sz="1600" b="1" dirty="0">
                    <a:effectLst>
                      <a:outerShdw blurRad="88900" algn="ctr" rotWithShape="0">
                        <a:prstClr val="black">
                          <a:alpha val="40000"/>
                        </a:prstClr>
                      </a:outerShdw>
                    </a:effectLst>
                  </a:rPr>
                  <a:t>and Warranty</a:t>
                </a:r>
              </a:p>
            </p:txBody>
          </p:sp>
        </p:grpSp>
        <p:sp>
          <p:nvSpPr>
            <p:cNvPr id="9" name="Content Placeholder 2"/>
            <p:cNvSpPr txBox="1">
              <a:spLocks/>
            </p:cNvSpPr>
            <p:nvPr/>
          </p:nvSpPr>
          <p:spPr>
            <a:xfrm>
              <a:off x="6248400" y="2446401"/>
              <a:ext cx="2667000" cy="2275539"/>
            </a:xfrm>
            <a:prstGeom prst="rect">
              <a:avLst/>
            </a:prstGeom>
          </p:spPr>
          <p:txBody>
            <a:bodyPr vert="horz" lIns="91440" tIns="45720" rIns="91440" bIns="45720" rtlCol="0">
              <a:normAutofit/>
            </a:bodyPr>
            <a:lstStyle>
              <a:defPPr>
                <a:defRPr lang="en-US"/>
              </a:defPPr>
              <a:lvl2pPr marL="236538" lvl="1" indent="-236538" fontAlgn="auto">
                <a:lnSpc>
                  <a:spcPct val="90000"/>
                </a:lnSpc>
                <a:spcBef>
                  <a:spcPts val="1200"/>
                </a:spcBef>
                <a:spcAft>
                  <a:spcPts val="0"/>
                </a:spcAft>
                <a:buClr>
                  <a:srgbClr val="6DB344"/>
                </a:buClr>
                <a:buFont typeface="Arial" pitchFamily="34" charset="0"/>
                <a:buChar char="•"/>
                <a:defRPr sz="1400">
                  <a:solidFill>
                    <a:srgbClr val="435153"/>
                  </a:solidFill>
                  <a:latin typeface="Arial"/>
                </a:defRPr>
              </a:lvl2pPr>
            </a:lstStyle>
            <a:p>
              <a:pPr lvl="1"/>
              <a:r>
                <a:rPr lang="en-US" dirty="0"/>
                <a:t>Cisco Small Business Support Service</a:t>
              </a:r>
            </a:p>
            <a:p>
              <a:pPr lvl="1"/>
              <a:r>
                <a:rPr lang="en-US" dirty="0"/>
                <a:t>Limited lifetime warranty</a:t>
              </a:r>
            </a:p>
          </p:txBody>
        </p:sp>
      </p:grpSp>
      <p:grpSp>
        <p:nvGrpSpPr>
          <p:cNvPr id="5" name="Group 110"/>
          <p:cNvGrpSpPr/>
          <p:nvPr/>
        </p:nvGrpSpPr>
        <p:grpSpPr>
          <a:xfrm>
            <a:off x="99060" y="1756438"/>
            <a:ext cx="2941320" cy="4415762"/>
            <a:chOff x="99060" y="1756438"/>
            <a:chExt cx="2941320" cy="3139412"/>
          </a:xfrm>
        </p:grpSpPr>
        <p:sp>
          <p:nvSpPr>
            <p:cNvPr id="16" name="Rounded Rectangle 15"/>
            <p:cNvSpPr/>
            <p:nvPr/>
          </p:nvSpPr>
          <p:spPr>
            <a:xfrm>
              <a:off x="152400" y="1857375"/>
              <a:ext cx="2886075" cy="2952750"/>
            </a:xfrm>
            <a:prstGeom prst="roundRect">
              <a:avLst/>
            </a:prstGeom>
            <a:gradFill>
              <a:gsLst>
                <a:gs pos="99583">
                  <a:schemeClr val="bg1">
                    <a:lumMod val="85000"/>
                    <a:alpha val="0"/>
                  </a:schemeClr>
                </a:gs>
                <a:gs pos="78000">
                  <a:schemeClr val="bg1">
                    <a:lumMod val="85000"/>
                  </a:schemeClr>
                </a:gs>
                <a:gs pos="0">
                  <a:schemeClr val="bg1">
                    <a:lumMod val="95000"/>
                    <a:alpha val="0"/>
                  </a:schemeClr>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rgbClr val="FFFFFF"/>
                </a:solidFill>
              </a:endParaRPr>
            </a:p>
          </p:txBody>
        </p:sp>
        <p:sp>
          <p:nvSpPr>
            <p:cNvPr id="17" name="Rounded Rectangle 16"/>
            <p:cNvSpPr/>
            <p:nvPr/>
          </p:nvSpPr>
          <p:spPr>
            <a:xfrm>
              <a:off x="200025" y="1809750"/>
              <a:ext cx="2781300" cy="3086100"/>
            </a:xfrm>
            <a:prstGeom prst="roundRect">
              <a:avLst/>
            </a:prstGeom>
            <a:gradFill>
              <a:gsLst>
                <a:gs pos="0">
                  <a:schemeClr val="bg1">
                    <a:alpha val="0"/>
                  </a:schemeClr>
                </a:gs>
                <a:gs pos="100000">
                  <a:schemeClr val="bg1"/>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lnSpc>
                  <a:spcPct val="100000"/>
                </a:lnSpc>
                <a:spcBef>
                  <a:spcPts val="0"/>
                </a:spcBef>
                <a:spcAft>
                  <a:spcPts val="0"/>
                </a:spcAft>
              </a:pPr>
              <a:endParaRPr lang="en-US" sz="1800" dirty="0" smtClean="0">
                <a:solidFill>
                  <a:srgbClr val="FFFFFF"/>
                </a:solidFill>
              </a:endParaRPr>
            </a:p>
          </p:txBody>
        </p:sp>
        <p:sp>
          <p:nvSpPr>
            <p:cNvPr id="18" name="Content Placeholder 2"/>
            <p:cNvSpPr txBox="1">
              <a:spLocks/>
            </p:cNvSpPr>
            <p:nvPr/>
          </p:nvSpPr>
          <p:spPr>
            <a:xfrm>
              <a:off x="238125" y="2286000"/>
              <a:ext cx="2671763" cy="2049399"/>
            </a:xfrm>
            <a:prstGeom prst="rect">
              <a:avLst/>
            </a:prstGeom>
          </p:spPr>
          <p:txBody>
            <a:bodyPr vert="horz" lIns="91440" tIns="45720" rIns="91440" bIns="45720" rtlCol="0">
              <a:normAutofit/>
            </a:bodyPr>
            <a:lstStyle/>
            <a:p>
              <a:pPr marL="236538" lvl="1" indent="-236538" algn="l" eaLnBrk="1" fontAlgn="auto" hangingPunct="1">
                <a:lnSpc>
                  <a:spcPct val="90000"/>
                </a:lnSpc>
                <a:spcBef>
                  <a:spcPts val="1200"/>
                </a:spcBef>
                <a:spcAft>
                  <a:spcPts val="0"/>
                </a:spcAft>
                <a:buClr>
                  <a:srgbClr val="6DB344"/>
                </a:buClr>
                <a:buFont typeface="Arial" pitchFamily="34" charset="0"/>
                <a:buChar char="•"/>
                <a:defRPr/>
              </a:pPr>
              <a:endParaRPr lang="en-US" sz="1400" dirty="0" smtClean="0">
                <a:solidFill>
                  <a:srgbClr val="435153"/>
                </a:solidFill>
                <a:latin typeface="Arial"/>
              </a:endParaRPr>
            </a:p>
            <a:p>
              <a:pPr marL="236538" lvl="1" indent="-236538" algn="l" eaLnBrk="1" fontAlgn="auto" hangingPunct="1">
                <a:lnSpc>
                  <a:spcPct val="90000"/>
                </a:lnSpc>
                <a:spcBef>
                  <a:spcPts val="1200"/>
                </a:spcBef>
                <a:spcAft>
                  <a:spcPts val="0"/>
                </a:spcAft>
                <a:buClr>
                  <a:srgbClr val="6DB344"/>
                </a:buClr>
                <a:buFont typeface="Arial" pitchFamily="34" charset="0"/>
                <a:buChar char="•"/>
                <a:defRPr/>
              </a:pPr>
              <a:r>
                <a:rPr lang="en-US" sz="1400" kern="0" dirty="0" smtClean="0">
                  <a:solidFill>
                    <a:srgbClr val="435153"/>
                  </a:solidFill>
                  <a:latin typeface="Arial" charset="0"/>
                </a:rPr>
                <a:t>Enhanced features including </a:t>
              </a:r>
              <a:r>
                <a:rPr lang="en-US" sz="1400" kern="0" dirty="0" err="1" smtClean="0">
                  <a:solidFill>
                    <a:srgbClr val="435153"/>
                  </a:solidFill>
                  <a:latin typeface="Arial" charset="0"/>
                </a:rPr>
                <a:t>QoS</a:t>
              </a:r>
              <a:r>
                <a:rPr lang="en-US" sz="1400" kern="0" dirty="0" smtClean="0">
                  <a:solidFill>
                    <a:srgbClr val="435153"/>
                  </a:solidFill>
                  <a:latin typeface="Arial" charset="0"/>
                </a:rPr>
                <a:t>,  IPv6, remote management</a:t>
              </a:r>
            </a:p>
            <a:p>
              <a:pPr marL="236538" lvl="1" indent="-236538" algn="l" eaLnBrk="1" fontAlgn="auto" hangingPunct="1">
                <a:lnSpc>
                  <a:spcPct val="90000"/>
                </a:lnSpc>
                <a:spcBef>
                  <a:spcPts val="1200"/>
                </a:spcBef>
                <a:spcAft>
                  <a:spcPts val="0"/>
                </a:spcAft>
                <a:buClr>
                  <a:srgbClr val="6DB344"/>
                </a:buClr>
                <a:buFont typeface="Arial" pitchFamily="34" charset="0"/>
                <a:buChar char="•"/>
                <a:defRPr/>
              </a:pPr>
              <a:r>
                <a:rPr lang="en-US" sz="1400" dirty="0" smtClean="0">
                  <a:solidFill>
                    <a:srgbClr val="435153"/>
                  </a:solidFill>
                  <a:latin typeface="Arial"/>
                </a:rPr>
                <a:t>Basic quality of service (QoS) for control over traffic</a:t>
              </a:r>
            </a:p>
            <a:p>
              <a:pPr marL="236538" lvl="1" indent="-236538" algn="l" eaLnBrk="1" fontAlgn="auto" hangingPunct="1">
                <a:lnSpc>
                  <a:spcPct val="90000"/>
                </a:lnSpc>
                <a:spcBef>
                  <a:spcPts val="1200"/>
                </a:spcBef>
                <a:spcAft>
                  <a:spcPts val="0"/>
                </a:spcAft>
                <a:buClr>
                  <a:srgbClr val="6DB344"/>
                </a:buClr>
                <a:buFont typeface="Arial" pitchFamily="34" charset="0"/>
                <a:buChar char="•"/>
                <a:defRPr/>
              </a:pPr>
              <a:r>
                <a:rPr lang="en-US" sz="1400" dirty="0" smtClean="0">
                  <a:solidFill>
                    <a:srgbClr val="435153"/>
                  </a:solidFill>
                  <a:latin typeface="Arial"/>
                </a:rPr>
                <a:t>Basic security features to protect network traffic</a:t>
              </a:r>
            </a:p>
            <a:p>
              <a:pPr marL="236538" lvl="1" indent="-236538" algn="l" eaLnBrk="1" fontAlgn="auto" hangingPunct="1">
                <a:lnSpc>
                  <a:spcPct val="90000"/>
                </a:lnSpc>
                <a:spcBef>
                  <a:spcPts val="1200"/>
                </a:spcBef>
                <a:spcAft>
                  <a:spcPts val="0"/>
                </a:spcAft>
                <a:buClr>
                  <a:srgbClr val="6DB344"/>
                </a:buClr>
                <a:buFont typeface="Arial" pitchFamily="34" charset="0"/>
                <a:buChar char="•"/>
                <a:defRPr/>
              </a:pPr>
              <a:r>
                <a:rPr lang="en-US" sz="1400" dirty="0" smtClean="0">
                  <a:solidFill>
                    <a:srgbClr val="435153"/>
                  </a:solidFill>
                  <a:latin typeface="Arial"/>
                </a:rPr>
                <a:t>More ports per Gigabit Ethernet switch</a:t>
              </a:r>
            </a:p>
          </p:txBody>
        </p:sp>
        <p:sp>
          <p:nvSpPr>
            <p:cNvPr id="19" name="Rectangle 29"/>
            <p:cNvSpPr>
              <a:spLocks noChangeArrowheads="1"/>
            </p:cNvSpPr>
            <p:nvPr/>
          </p:nvSpPr>
          <p:spPr bwMode="auto">
            <a:xfrm>
              <a:off x="99060" y="2313495"/>
              <a:ext cx="2941320" cy="94425"/>
            </a:xfrm>
            <a:prstGeom prst="rect">
              <a:avLst/>
            </a:prstGeom>
            <a:gradFill rotWithShape="1">
              <a:gsLst>
                <a:gs pos="0">
                  <a:schemeClr val="bg1">
                    <a:lumMod val="50000"/>
                  </a:schemeClr>
                </a:gs>
                <a:gs pos="100000">
                  <a:srgbClr val="000000">
                    <a:alpha val="0"/>
                  </a:srgbClr>
                </a:gs>
              </a:gsLst>
              <a:path path="shape">
                <a:fillToRect l="50000" t="50000" r="50000" b="50000"/>
              </a:path>
            </a:gradFill>
            <a:ln w="9525" algn="ctr">
              <a:noFill/>
              <a:miter lim="800000"/>
              <a:headEnd/>
              <a:tailEnd/>
            </a:ln>
            <a:effectLst/>
          </p:spPr>
          <p:txBody>
            <a:bodyPr vert="horz" wrap="none" lIns="73025" tIns="36511" rIns="73025" bIns="36511" numCol="1" anchor="ctr" anchorCtr="0" compatLnSpc="1">
              <a:prstTxWarp prst="textNoShape">
                <a:avLst/>
              </a:prstTxWarp>
            </a:bodyPr>
            <a:lstStyle/>
            <a:p>
              <a:pPr algn="l" eaLnBrk="1" fontAlgn="auto" hangingPunct="1">
                <a:lnSpc>
                  <a:spcPct val="100000"/>
                </a:lnSpc>
                <a:spcBef>
                  <a:spcPts val="0"/>
                </a:spcBef>
                <a:spcAft>
                  <a:spcPts val="0"/>
                </a:spcAft>
              </a:pPr>
              <a:endParaRPr lang="en-US" sz="1800" dirty="0">
                <a:solidFill>
                  <a:srgbClr val="0096D6"/>
                </a:solidFill>
                <a:latin typeface="Arial"/>
              </a:endParaRPr>
            </a:p>
          </p:txBody>
        </p:sp>
        <p:sp>
          <p:nvSpPr>
            <p:cNvPr id="20" name="Rectangle 60"/>
            <p:cNvSpPr>
              <a:spLocks noChangeArrowheads="1"/>
            </p:cNvSpPr>
            <p:nvPr/>
          </p:nvSpPr>
          <p:spPr bwMode="auto">
            <a:xfrm>
              <a:off x="152400" y="1756438"/>
              <a:ext cx="2881993" cy="616634"/>
            </a:xfrm>
            <a:prstGeom prst="rect">
              <a:avLst/>
            </a:prstGeom>
            <a:gradFill flip="none" rotWithShape="1">
              <a:gsLst>
                <a:gs pos="100000">
                  <a:srgbClr val="015F46"/>
                </a:gs>
                <a:gs pos="454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chorCtr="0"/>
            <a:lstStyle/>
            <a:p>
              <a:pPr algn="ctr"/>
              <a:r>
                <a:rPr lang="en-US" sz="1600" b="1" dirty="0">
                  <a:effectLst>
                    <a:outerShdw blurRad="88900" algn="ctr" rotWithShape="0">
                      <a:prstClr val="black">
                        <a:alpha val="40000"/>
                      </a:prstClr>
                    </a:outerShdw>
                  </a:effectLst>
                </a:rPr>
                <a:t>Standard in Value </a:t>
              </a:r>
              <a:r>
                <a:rPr lang="en-US" sz="1600" b="1" dirty="0" smtClean="0">
                  <a:effectLst>
                    <a:outerShdw blurRad="88900" algn="ctr" rotWithShape="0">
                      <a:prstClr val="black">
                        <a:alpha val="40000"/>
                      </a:prstClr>
                    </a:outerShdw>
                  </a:effectLst>
                </a:rPr>
                <a:t>with </a:t>
              </a:r>
              <a:r>
                <a:rPr lang="en-US" sz="1600" b="1" dirty="0">
                  <a:effectLst>
                    <a:outerShdw blurRad="88900" algn="ctr" rotWithShape="0">
                      <a:prstClr val="black">
                        <a:alpha val="40000"/>
                      </a:prstClr>
                    </a:outerShdw>
                  </a:effectLst>
                </a:rPr>
                <a:t>Enhanced </a:t>
              </a:r>
              <a:r>
                <a:rPr lang="en-US" sz="1600" b="1" dirty="0" smtClean="0">
                  <a:effectLst>
                    <a:outerShdw blurRad="88900" algn="ctr" rotWithShape="0">
                      <a:prstClr val="black">
                        <a:alpha val="40000"/>
                      </a:prstClr>
                    </a:outerShdw>
                  </a:effectLst>
                </a:rPr>
                <a:t>Features</a:t>
              </a:r>
              <a:endParaRPr lang="en-US" sz="1600" b="1" dirty="0">
                <a:effectLst>
                  <a:outerShdw blurRad="88900" algn="ctr" rotWithShape="0">
                    <a:prstClr val="black">
                      <a:alpha val="40000"/>
                    </a:prstClr>
                  </a:outerShdw>
                </a:effectLst>
              </a:endParaRPr>
            </a:p>
          </p:txBody>
        </p:sp>
      </p:grpSp>
      <p:grpSp>
        <p:nvGrpSpPr>
          <p:cNvPr id="7" name="Group 112"/>
          <p:cNvGrpSpPr/>
          <p:nvPr/>
        </p:nvGrpSpPr>
        <p:grpSpPr>
          <a:xfrm>
            <a:off x="3131820" y="1752600"/>
            <a:ext cx="2941320" cy="4495198"/>
            <a:chOff x="3131820" y="1756438"/>
            <a:chExt cx="2941320" cy="3139412"/>
          </a:xfrm>
        </p:grpSpPr>
        <p:grpSp>
          <p:nvGrpSpPr>
            <p:cNvPr id="8" name="Group 111"/>
            <p:cNvGrpSpPr/>
            <p:nvPr/>
          </p:nvGrpSpPr>
          <p:grpSpPr>
            <a:xfrm>
              <a:off x="3131820" y="1756438"/>
              <a:ext cx="2941320" cy="3139412"/>
              <a:chOff x="3131820" y="1756438"/>
              <a:chExt cx="2941320" cy="3139412"/>
            </a:xfrm>
          </p:grpSpPr>
          <p:sp>
            <p:nvSpPr>
              <p:cNvPr id="25" name="Rounded Rectangle 24"/>
              <p:cNvSpPr/>
              <p:nvPr/>
            </p:nvSpPr>
            <p:spPr>
              <a:xfrm>
                <a:off x="3143250" y="1857375"/>
                <a:ext cx="2886075" cy="2952750"/>
              </a:xfrm>
              <a:prstGeom prst="roundRect">
                <a:avLst/>
              </a:prstGeom>
              <a:gradFill>
                <a:gsLst>
                  <a:gs pos="99583">
                    <a:schemeClr val="bg1">
                      <a:lumMod val="85000"/>
                      <a:alpha val="0"/>
                    </a:schemeClr>
                  </a:gs>
                  <a:gs pos="78000">
                    <a:schemeClr val="bg1">
                      <a:lumMod val="85000"/>
                    </a:schemeClr>
                  </a:gs>
                  <a:gs pos="0">
                    <a:schemeClr val="bg1">
                      <a:lumMod val="95000"/>
                      <a:alpha val="0"/>
                    </a:schemeClr>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rgbClr val="FFFFFF"/>
                  </a:solidFill>
                </a:endParaRPr>
              </a:p>
            </p:txBody>
          </p:sp>
          <p:sp>
            <p:nvSpPr>
              <p:cNvPr id="26" name="Rounded Rectangle 25"/>
              <p:cNvSpPr/>
              <p:nvPr/>
            </p:nvSpPr>
            <p:spPr>
              <a:xfrm>
                <a:off x="3190875" y="1809750"/>
                <a:ext cx="2781300" cy="3086100"/>
              </a:xfrm>
              <a:prstGeom prst="roundRect">
                <a:avLst/>
              </a:prstGeom>
              <a:gradFill>
                <a:gsLst>
                  <a:gs pos="0">
                    <a:schemeClr val="bg1">
                      <a:alpha val="0"/>
                    </a:schemeClr>
                  </a:gs>
                  <a:gs pos="100000">
                    <a:schemeClr val="bg1"/>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lnSpc>
                    <a:spcPct val="100000"/>
                  </a:lnSpc>
                  <a:spcBef>
                    <a:spcPts val="0"/>
                  </a:spcBef>
                  <a:spcAft>
                    <a:spcPts val="0"/>
                  </a:spcAft>
                </a:pPr>
                <a:endParaRPr lang="en-US" sz="1800" dirty="0" smtClean="0">
                  <a:solidFill>
                    <a:srgbClr val="FFFFFF"/>
                  </a:solidFill>
                </a:endParaRPr>
              </a:p>
            </p:txBody>
          </p:sp>
          <p:sp>
            <p:nvSpPr>
              <p:cNvPr id="27" name="Rectangle 29"/>
              <p:cNvSpPr>
                <a:spLocks noChangeArrowheads="1"/>
              </p:cNvSpPr>
              <p:nvPr/>
            </p:nvSpPr>
            <p:spPr bwMode="auto">
              <a:xfrm>
                <a:off x="3131820" y="2313495"/>
                <a:ext cx="2941320" cy="94425"/>
              </a:xfrm>
              <a:prstGeom prst="rect">
                <a:avLst/>
              </a:prstGeom>
              <a:gradFill rotWithShape="1">
                <a:gsLst>
                  <a:gs pos="0">
                    <a:schemeClr val="bg1">
                      <a:lumMod val="50000"/>
                    </a:schemeClr>
                  </a:gs>
                  <a:gs pos="100000">
                    <a:srgbClr val="000000">
                      <a:alpha val="0"/>
                    </a:srgbClr>
                  </a:gs>
                </a:gsLst>
                <a:path path="shape">
                  <a:fillToRect l="50000" t="50000" r="50000" b="50000"/>
                </a:path>
              </a:gradFill>
              <a:ln w="9525" algn="ctr">
                <a:noFill/>
                <a:miter lim="800000"/>
                <a:headEnd/>
                <a:tailEnd/>
              </a:ln>
              <a:effectLst/>
            </p:spPr>
            <p:txBody>
              <a:bodyPr vert="horz" wrap="none" lIns="73025" tIns="36511" rIns="73025" bIns="36511" numCol="1" anchor="ctr" anchorCtr="0" compatLnSpc="1">
                <a:prstTxWarp prst="textNoShape">
                  <a:avLst/>
                </a:prstTxWarp>
              </a:bodyPr>
              <a:lstStyle/>
              <a:p>
                <a:pPr algn="l" eaLnBrk="1" fontAlgn="auto" hangingPunct="1">
                  <a:lnSpc>
                    <a:spcPct val="100000"/>
                  </a:lnSpc>
                  <a:spcBef>
                    <a:spcPts val="0"/>
                  </a:spcBef>
                  <a:spcAft>
                    <a:spcPts val="0"/>
                  </a:spcAft>
                </a:pPr>
                <a:endParaRPr lang="en-US" sz="1800" dirty="0">
                  <a:solidFill>
                    <a:srgbClr val="0096D6"/>
                  </a:solidFill>
                  <a:latin typeface="Arial"/>
                </a:endParaRPr>
              </a:p>
            </p:txBody>
          </p:sp>
          <p:sp>
            <p:nvSpPr>
              <p:cNvPr id="28" name="Rectangle 60"/>
              <p:cNvSpPr>
                <a:spLocks noChangeArrowheads="1"/>
              </p:cNvSpPr>
              <p:nvPr/>
            </p:nvSpPr>
            <p:spPr bwMode="auto">
              <a:xfrm>
                <a:off x="3143250" y="1756438"/>
                <a:ext cx="2881993" cy="616634"/>
              </a:xfrm>
              <a:prstGeom prst="rect">
                <a:avLst/>
              </a:prstGeom>
              <a:gradFill flip="none" rotWithShape="1">
                <a:gsLst>
                  <a:gs pos="100000">
                    <a:srgbClr val="015F46"/>
                  </a:gs>
                  <a:gs pos="454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chorCtr="0"/>
              <a:lstStyle/>
              <a:p>
                <a:pPr algn="ctr"/>
                <a:r>
                  <a:rPr lang="en-US" sz="1600" b="1" dirty="0">
                    <a:effectLst>
                      <a:outerShdw blurRad="88900" algn="ctr" rotWithShape="0">
                        <a:prstClr val="black">
                          <a:alpha val="40000"/>
                        </a:prstClr>
                      </a:outerShdw>
                    </a:effectLst>
                  </a:rPr>
                  <a:t>Ease of Use</a:t>
                </a:r>
              </a:p>
            </p:txBody>
          </p:sp>
        </p:grpSp>
        <p:sp>
          <p:nvSpPr>
            <p:cNvPr id="24" name="Content Placeholder 2"/>
            <p:cNvSpPr txBox="1">
              <a:spLocks/>
            </p:cNvSpPr>
            <p:nvPr/>
          </p:nvSpPr>
          <p:spPr>
            <a:xfrm>
              <a:off x="3238500" y="2446401"/>
              <a:ext cx="2686050" cy="2243652"/>
            </a:xfrm>
            <a:prstGeom prst="rect">
              <a:avLst/>
            </a:prstGeom>
          </p:spPr>
          <p:txBody>
            <a:bodyPr vert="horz" lIns="91440" tIns="45720" rIns="91440" bIns="45720" rtlCol="0">
              <a:normAutofit/>
            </a:bodyPr>
            <a:lstStyle>
              <a:defPPr>
                <a:defRPr lang="en-US"/>
              </a:defPPr>
              <a:lvl2pPr marL="236538" lvl="1" indent="-236538" fontAlgn="auto">
                <a:lnSpc>
                  <a:spcPct val="90000"/>
                </a:lnSpc>
                <a:spcBef>
                  <a:spcPts val="1200"/>
                </a:spcBef>
                <a:spcAft>
                  <a:spcPts val="0"/>
                </a:spcAft>
                <a:buClr>
                  <a:srgbClr val="6DB344"/>
                </a:buClr>
                <a:buFont typeface="Arial" pitchFamily="34" charset="0"/>
                <a:buChar char="•"/>
                <a:defRPr sz="1400">
                  <a:solidFill>
                    <a:srgbClr val="435153"/>
                  </a:solidFill>
                  <a:latin typeface="Arial"/>
                </a:defRPr>
              </a:lvl2pPr>
            </a:lstStyle>
            <a:p>
              <a:pPr lvl="1"/>
              <a:r>
                <a:rPr lang="en-US" dirty="0"/>
                <a:t>Consistent interface across all </a:t>
              </a:r>
              <a:r>
                <a:rPr lang="en-US" dirty="0" smtClean="0"/>
                <a:t>Cisco </a:t>
              </a:r>
              <a:r>
                <a:rPr lang="en-US" dirty="0"/>
                <a:t>Small Business products</a:t>
              </a:r>
            </a:p>
            <a:p>
              <a:pPr lvl="1"/>
              <a:r>
                <a:rPr lang="en-US" dirty="0"/>
                <a:t>Interface and documentation available in </a:t>
              </a:r>
              <a:r>
                <a:rPr lang="en-US" dirty="0" smtClean="0"/>
                <a:t>7 </a:t>
              </a:r>
              <a:r>
                <a:rPr lang="en-US" dirty="0"/>
                <a:t>languages</a:t>
              </a:r>
            </a:p>
            <a:p>
              <a:pPr lvl="1"/>
              <a:r>
                <a:rPr lang="en-US" dirty="0"/>
                <a:t>Cisco FindIT for </a:t>
              </a:r>
              <a:r>
                <a:rPr lang="en-US" dirty="0" smtClean="0"/>
                <a:t/>
              </a:r>
              <a:br>
                <a:rPr lang="en-US" dirty="0" smtClean="0"/>
              </a:br>
              <a:r>
                <a:rPr lang="en-US" dirty="0" smtClean="0"/>
                <a:t>auto-discovery</a:t>
              </a:r>
              <a:endParaRPr lang="en-US" dirty="0"/>
            </a:p>
          </p:txBody>
        </p:sp>
      </p:grpSp>
      <p:sp>
        <p:nvSpPr>
          <p:cNvPr id="47"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eaLnBrk="1" fontAlgn="auto" hangingPunct="1">
              <a:lnSpc>
                <a:spcPct val="100000"/>
              </a:lnSpc>
              <a:spcBef>
                <a:spcPts val="0"/>
              </a:spcBef>
              <a:spcAft>
                <a:spcPts val="0"/>
              </a:spcAft>
            </a:pPr>
            <a:r>
              <a:rPr lang="en-US" sz="600" dirty="0">
                <a:solidFill>
                  <a:srgbClr val="C0C0C0"/>
                </a:solidFill>
                <a:latin typeface="Arial"/>
              </a:rPr>
              <a:t>Cisco Confidential</a:t>
            </a:r>
          </a:p>
        </p:txBody>
      </p:sp>
      <p:sp>
        <p:nvSpPr>
          <p:cNvPr id="48"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eaLnBrk="1" fontAlgn="auto" hangingPunct="1">
              <a:lnSpc>
                <a:spcPct val="100000"/>
              </a:lnSpc>
              <a:spcBef>
                <a:spcPts val="0"/>
              </a:spcBef>
              <a:spcAft>
                <a:spcPts val="0"/>
              </a:spcAft>
            </a:pPr>
            <a:fld id="{DFCF27A5-1A5B-48D3-A060-2758FFBB1ADD}" type="slidenum">
              <a:rPr lang="en-US" sz="600">
                <a:solidFill>
                  <a:srgbClr val="C0C0C0"/>
                </a:solidFill>
                <a:latin typeface="Arial"/>
              </a:rPr>
              <a:pPr algn="r" defTabSz="814388" eaLnBrk="1" fontAlgn="auto" hangingPunct="1">
                <a:lnSpc>
                  <a:spcPct val="100000"/>
                </a:lnSpc>
                <a:spcBef>
                  <a:spcPts val="0"/>
                </a:spcBef>
                <a:spcAft>
                  <a:spcPts val="0"/>
                </a:spcAft>
              </a:pPr>
              <a:t>20</a:t>
            </a:fld>
            <a:endParaRPr lang="en-US" sz="600" dirty="0">
              <a:solidFill>
                <a:srgbClr val="C0C0C0"/>
              </a:solidFill>
              <a:latin typeface="Arial"/>
            </a:endParaRPr>
          </a:p>
        </p:txBody>
      </p:sp>
    </p:spTree>
    <p:extLst>
      <p:ext uri="{BB962C8B-B14F-4D97-AF65-F5344CB8AC3E}">
        <p14:creationId xmlns:p14="http://schemas.microsoft.com/office/powerpoint/2010/main" val="884397992"/>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0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151"/>
          <p:cNvSpPr>
            <a:spLocks noGrp="1" noChangeArrowheads="1"/>
          </p:cNvSpPr>
          <p:nvPr>
            <p:ph type="title"/>
          </p:nvPr>
        </p:nvSpPr>
        <p:spPr/>
        <p:txBody>
          <a:bodyPr/>
          <a:lstStyle/>
          <a:p>
            <a:r>
              <a:rPr lang="en-US" dirty="0" smtClean="0"/>
              <a:t>Cisco Switch Portfolio—Key Differences</a:t>
            </a:r>
            <a:br>
              <a:rPr lang="en-US" dirty="0" smtClean="0"/>
            </a:br>
            <a:r>
              <a:rPr lang="en-US" sz="2400" dirty="0"/>
              <a:t> </a:t>
            </a:r>
          </a:p>
        </p:txBody>
      </p:sp>
      <p:graphicFrame>
        <p:nvGraphicFramePr>
          <p:cNvPr id="11" name="Group 762"/>
          <p:cNvGraphicFramePr>
            <a:graphicFrameLocks/>
          </p:cNvGraphicFramePr>
          <p:nvPr>
            <p:extLst>
              <p:ext uri="{D42A27DB-BD31-4B8C-83A1-F6EECF244321}">
                <p14:modId xmlns:p14="http://schemas.microsoft.com/office/powerpoint/2010/main" val="327612276"/>
              </p:ext>
            </p:extLst>
          </p:nvPr>
        </p:nvGraphicFramePr>
        <p:xfrm>
          <a:off x="360862" y="1255214"/>
          <a:ext cx="8422276" cy="4710372"/>
        </p:xfrm>
        <a:graphic>
          <a:graphicData uri="http://schemas.openxmlformats.org/drawingml/2006/table">
            <a:tbl>
              <a:tblPr>
                <a:solidFill>
                  <a:schemeClr val="bg1"/>
                </a:solidFill>
                <a:effectLst>
                  <a:outerShdw blurRad="63500" sx="101000" sy="101000" algn="ctr" rotWithShape="0">
                    <a:prstClr val="black">
                      <a:alpha val="14000"/>
                    </a:prstClr>
                  </a:outerShdw>
                </a:effectLst>
                <a:tableStyleId>{2D5ABB26-0587-4C30-8999-92F81FD0307C}</a:tableStyleId>
              </a:tblPr>
              <a:tblGrid>
                <a:gridCol w="1696126"/>
                <a:gridCol w="3213694"/>
                <a:gridCol w="3512456"/>
              </a:tblGrid>
              <a:tr h="732430">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charset="2"/>
                        <a:buNone/>
                        <a:tabLst/>
                      </a:pPr>
                      <a:endParaRPr kumimoji="0" lang="en-US" sz="1800" b="0" i="0" u="none" strike="noStrike" cap="none" normalizeH="0" baseline="0" dirty="0" smtClean="0">
                        <a:ln>
                          <a:noFill/>
                        </a:ln>
                        <a:solidFill>
                          <a:srgbClr val="525252"/>
                        </a:solidFill>
                        <a:effectLst/>
                        <a:latin typeface="Arial" charset="0"/>
                        <a:ea typeface="ＭＳ Ｐゴシック" charset="-128"/>
                      </a:endParaRPr>
                    </a:p>
                  </a:txBody>
                  <a:tcPr marL="182880" marR="85221" marT="91440" marB="91440" anchor="ctr" horzOverflow="overflow">
                    <a:lnL>
                      <a:noFill/>
                    </a:lnL>
                    <a:lnR w="3175" cap="flat" cmpd="sng" algn="ctr">
                      <a:solidFill>
                        <a:schemeClr val="bg1">
                          <a:lumMod val="65000"/>
                        </a:schemeClr>
                      </a:solidFill>
                      <a:prstDash val="solid"/>
                      <a:round/>
                      <a:headEnd type="none" w="med" len="med"/>
                      <a:tailEnd type="none" w="med" len="med"/>
                    </a:lnR>
                    <a:lnT>
                      <a:noFill/>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charset="2"/>
                        <a:buNone/>
                        <a:tabLst/>
                      </a:pPr>
                      <a:r>
                        <a:rPr kumimoji="0" lang="en-US" sz="1800" b="1" u="none" strike="noStrike" kern="1200" cap="none" normalizeH="0" baseline="0" dirty="0" smtClean="0">
                          <a:ln>
                            <a:noFill/>
                          </a:ln>
                          <a:solidFill>
                            <a:srgbClr val="525252"/>
                          </a:solidFill>
                          <a:effectLst/>
                          <a:latin typeface="+mn-lt"/>
                          <a:ea typeface="+mn-ea"/>
                          <a:cs typeface="+mn-cs"/>
                        </a:rPr>
                        <a:t> Small Business Switches</a:t>
                      </a:r>
                    </a:p>
                  </a:txBody>
                  <a:tcPr marL="182880" marR="85221" marT="91440" marB="91440" anchor="ctr" horzOverflow="overflow">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a:noFill/>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814388" rtl="0" eaLnBrk="0" fontAlgn="base" latinLnBrk="0" hangingPunct="0">
                        <a:lnSpc>
                          <a:spcPct val="95000"/>
                        </a:lnSpc>
                        <a:spcBef>
                          <a:spcPct val="50000"/>
                        </a:spcBef>
                        <a:spcAft>
                          <a:spcPct val="0"/>
                        </a:spcAft>
                        <a:buClr>
                          <a:schemeClr val="tx2"/>
                        </a:buClr>
                        <a:buSzPct val="100000"/>
                        <a:buFont typeface="Wingdings" charset="2"/>
                        <a:buNone/>
                        <a:tabLst/>
                      </a:pPr>
                      <a:r>
                        <a:rPr kumimoji="0" lang="en-US" sz="1800" b="1" u="none" strike="noStrike" cap="none" normalizeH="0" baseline="0" dirty="0" smtClean="0">
                          <a:ln>
                            <a:noFill/>
                          </a:ln>
                          <a:solidFill>
                            <a:srgbClr val="525252"/>
                          </a:solidFill>
                          <a:effectLst/>
                        </a:rPr>
                        <a:t> Cisco Catalyst</a:t>
                      </a:r>
                    </a:p>
                  </a:txBody>
                  <a:tcPr marL="182880" marR="85221" marT="91440" marB="91440" anchor="ctr" horzOverflow="overflow">
                    <a:lnL w="3175" cap="flat" cmpd="sng" algn="ctr">
                      <a:solidFill>
                        <a:schemeClr val="bg1">
                          <a:lumMod val="65000"/>
                        </a:schemeClr>
                      </a:solid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r>
              <a:tr h="804631">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u="none" strike="noStrike" kern="1200" cap="none" normalizeH="0" baseline="0" smtClean="0">
                          <a:ln>
                            <a:noFill/>
                          </a:ln>
                          <a:solidFill>
                            <a:srgbClr val="525252"/>
                          </a:solidFill>
                          <a:effectLst/>
                          <a:latin typeface="+mn-lt"/>
                          <a:ea typeface="+mn-ea"/>
                          <a:cs typeface="+mn-cs"/>
                        </a:rPr>
                        <a:t>Scalability</a:t>
                      </a:r>
                      <a:endParaRPr kumimoji="0" lang="en-US" sz="1800" b="1" u="none" strike="noStrike" kern="1200" cap="none" normalizeH="0" baseline="0" dirty="0" smtClean="0">
                        <a:ln>
                          <a:noFill/>
                        </a:ln>
                        <a:solidFill>
                          <a:srgbClr val="525252"/>
                        </a:solidFill>
                        <a:effectLst/>
                        <a:latin typeface="+mn-lt"/>
                        <a:ea typeface="+mn-ea"/>
                        <a:cs typeface="+mn-cs"/>
                      </a:endParaRPr>
                    </a:p>
                  </a:txBody>
                  <a:tcPr marL="182880" marR="90284" anchor="ctr" horzOverflow="overflow">
                    <a:lnL>
                      <a:noFill/>
                    </a:lnL>
                    <a:lnR w="31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a:noFill/>
                    </a:lnB>
                    <a:lnTlToBr w="12700" cmpd="sng">
                      <a:noFill/>
                      <a:prstDash val="solid"/>
                    </a:lnTlToBr>
                    <a:lnBlToTr w="12700" cmpd="sng">
                      <a:noFill/>
                      <a:prstDash val="solid"/>
                    </a:lnBlToTr>
                    <a:solidFill>
                      <a:srgbClr val="DAFAF8"/>
                    </a:solidFill>
                  </a:tcPr>
                </a:tc>
                <a:tc>
                  <a:txBody>
                    <a:bodyPr/>
                    <a:lstStyle/>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a:ln>
                            <a:noFill/>
                          </a:ln>
                          <a:solidFill>
                            <a:srgbClr val="525252"/>
                          </a:solidFill>
                          <a:effectLst/>
                          <a:latin typeface="+mn-lt"/>
                          <a:ea typeface="+mn-ea"/>
                          <a:cs typeface="+mn-cs"/>
                        </a:rPr>
                        <a:t>Single site </a:t>
                      </a:r>
                      <a:r>
                        <a:rPr kumimoji="0" lang="en-US" sz="1400" u="none" strike="noStrike" kern="1200" cap="none" normalizeH="0" baseline="0" dirty="0" smtClean="0">
                          <a:ln>
                            <a:noFill/>
                          </a:ln>
                          <a:solidFill>
                            <a:srgbClr val="525252"/>
                          </a:solidFill>
                          <a:effectLst/>
                          <a:latin typeface="+mn-lt"/>
                          <a:ea typeface="+mn-ea"/>
                          <a:cs typeface="+mn-cs"/>
                        </a:rPr>
                        <a:t>management</a:t>
                      </a:r>
                    </a:p>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smtClean="0">
                          <a:ln>
                            <a:noFill/>
                          </a:ln>
                          <a:solidFill>
                            <a:srgbClr val="525252"/>
                          </a:solidFill>
                          <a:effectLst/>
                          <a:latin typeface="+mn-lt"/>
                          <a:ea typeface="+mn-ea"/>
                          <a:cs typeface="+mn-cs"/>
                        </a:rPr>
                        <a:t>Solution capabilities</a:t>
                      </a:r>
                      <a:endParaRPr kumimoji="0" lang="en-US" sz="1400" u="none" strike="noStrike" kern="1200" cap="none" normalizeH="0" baseline="0" dirty="0">
                        <a:ln>
                          <a:noFill/>
                        </a:ln>
                        <a:solidFill>
                          <a:srgbClr val="525252"/>
                        </a:solidFill>
                        <a:effectLst/>
                        <a:latin typeface="+mn-lt"/>
                        <a:ea typeface="+mn-ea"/>
                        <a:cs typeface="+mn-cs"/>
                      </a:endParaRPr>
                    </a:p>
                  </a:txBody>
                  <a:tcPr marT="91440" marB="91440" anchor="ctr" horzOverflow="overflow">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solidFill>
                      <a:srgbClr val="DAFAF8"/>
                    </a:solidFill>
                  </a:tcPr>
                </a:tc>
                <a:tc>
                  <a:txBody>
                    <a:bodyPr/>
                    <a:lstStyle/>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smtClean="0">
                          <a:ln>
                            <a:noFill/>
                          </a:ln>
                          <a:solidFill>
                            <a:srgbClr val="525252"/>
                          </a:solidFill>
                          <a:effectLst/>
                          <a:latin typeface="+mn-lt"/>
                          <a:ea typeface="+mn-ea"/>
                          <a:cs typeface="+mn-cs"/>
                        </a:rPr>
                        <a:t>Cisco IOS Software end-to-end</a:t>
                      </a:r>
                    </a:p>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smtClean="0">
                          <a:ln>
                            <a:noFill/>
                          </a:ln>
                          <a:solidFill>
                            <a:srgbClr val="525252"/>
                          </a:solidFill>
                          <a:effectLst/>
                          <a:latin typeface="+mn-lt"/>
                          <a:ea typeface="+mn-ea"/>
                          <a:cs typeface="+mn-cs"/>
                        </a:rPr>
                        <a:t>Extensive Management</a:t>
                      </a:r>
                    </a:p>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smtClean="0">
                          <a:ln>
                            <a:noFill/>
                          </a:ln>
                          <a:solidFill>
                            <a:srgbClr val="525252"/>
                          </a:solidFill>
                          <a:effectLst/>
                          <a:latin typeface="+mn-lt"/>
                          <a:ea typeface="+mn-ea"/>
                          <a:cs typeface="+mn-cs"/>
                        </a:rPr>
                        <a:t>Lifecycle Management</a:t>
                      </a:r>
                      <a:endParaRPr kumimoji="0" lang="en-US" sz="1400" u="none" strike="noStrike" kern="1200" cap="none" normalizeH="0" baseline="0" dirty="0">
                        <a:ln>
                          <a:noFill/>
                        </a:ln>
                        <a:solidFill>
                          <a:srgbClr val="525252"/>
                        </a:solidFill>
                        <a:effectLst/>
                        <a:latin typeface="+mn-lt"/>
                        <a:ea typeface="+mn-ea"/>
                        <a:cs typeface="+mn-cs"/>
                      </a:endParaRPr>
                    </a:p>
                  </a:txBody>
                  <a:tcPr marT="91440" marB="91440" anchor="ctr" horzOverflow="overflow">
                    <a:lnL w="3175" cap="flat" cmpd="sng" algn="ctr">
                      <a:solidFill>
                        <a:schemeClr val="bg1">
                          <a:lumMod val="65000"/>
                        </a:schemeClr>
                      </a:solidFill>
                      <a:prstDash val="solid"/>
                      <a:round/>
                      <a:headEnd type="none" w="med" len="med"/>
                      <a:tailEnd type="none" w="med" len="med"/>
                    </a:lnL>
                    <a:lnT w="28575" cap="flat" cmpd="sng" algn="ctr">
                      <a:solidFill>
                        <a:schemeClr val="bg1">
                          <a:lumMod val="65000"/>
                        </a:schemeClr>
                      </a:solidFill>
                      <a:prstDash val="solid"/>
                      <a:round/>
                      <a:headEnd type="none" w="med" len="med"/>
                      <a:tailEnd type="none" w="med" len="med"/>
                    </a:lnT>
                    <a:solidFill>
                      <a:srgbClr val="DAFAF8"/>
                    </a:solidFill>
                  </a:tcPr>
                </a:tc>
              </a:tr>
              <a:tr h="78672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u="none" strike="noStrike" kern="1200" cap="none" normalizeH="0" baseline="0" dirty="0" smtClean="0">
                          <a:ln>
                            <a:noFill/>
                          </a:ln>
                          <a:solidFill>
                            <a:srgbClr val="525252"/>
                          </a:solidFill>
                          <a:effectLst/>
                          <a:latin typeface="+mn-lt"/>
                          <a:ea typeface="+mn-ea"/>
                          <a:cs typeface="+mn-cs"/>
                        </a:rPr>
                        <a:t>Extensibility</a:t>
                      </a:r>
                    </a:p>
                  </a:txBody>
                  <a:tcPr marL="182880" marR="90284" anchor="ctr" horzOverflow="overflow">
                    <a:lnL>
                      <a:noFill/>
                    </a:lnL>
                    <a:lnR w="3175" cap="flat" cmpd="sng" algn="ctr">
                      <a:solidFill>
                        <a:schemeClr val="bg1">
                          <a:lumMod val="65000"/>
                        </a:schemeClr>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smtClean="0">
                          <a:ln>
                            <a:noFill/>
                          </a:ln>
                          <a:solidFill>
                            <a:srgbClr val="525252"/>
                          </a:solidFill>
                          <a:effectLst/>
                          <a:latin typeface="+mn-lt"/>
                          <a:ea typeface="+mn-ea"/>
                          <a:cs typeface="+mn-cs"/>
                        </a:rPr>
                        <a:t>Integrated solutions</a:t>
                      </a:r>
                    </a:p>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smtClean="0">
                          <a:ln>
                            <a:noFill/>
                          </a:ln>
                          <a:solidFill>
                            <a:srgbClr val="525252"/>
                          </a:solidFill>
                          <a:effectLst/>
                          <a:latin typeface="+mn-lt"/>
                          <a:ea typeface="+mn-ea"/>
                          <a:cs typeface="+mn-cs"/>
                        </a:rPr>
                        <a:t>Minimal upgrades</a:t>
                      </a:r>
                    </a:p>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smtClean="0">
                          <a:ln>
                            <a:noFill/>
                          </a:ln>
                          <a:solidFill>
                            <a:srgbClr val="525252"/>
                          </a:solidFill>
                          <a:effectLst/>
                          <a:latin typeface="+mn-lt"/>
                          <a:ea typeface="+mn-ea"/>
                          <a:cs typeface="+mn-cs"/>
                        </a:rPr>
                        <a:t>Stacking (</a:t>
                      </a:r>
                      <a:r>
                        <a:rPr kumimoji="0" lang="en-US" sz="1400" u="none" strike="noStrike" kern="1200" cap="none" normalizeH="0" baseline="0" dirty="0" err="1" smtClean="0">
                          <a:ln>
                            <a:noFill/>
                          </a:ln>
                          <a:solidFill>
                            <a:srgbClr val="525252"/>
                          </a:solidFill>
                          <a:effectLst/>
                          <a:latin typeface="+mn-lt"/>
                          <a:ea typeface="+mn-ea"/>
                          <a:cs typeface="+mn-cs"/>
                        </a:rPr>
                        <a:t>SxE</a:t>
                      </a:r>
                      <a:r>
                        <a:rPr kumimoji="0" lang="en-US" sz="1400" u="none" strike="noStrike" kern="1200" cap="none" normalizeH="0" baseline="0" dirty="0" smtClean="0">
                          <a:ln>
                            <a:noFill/>
                          </a:ln>
                          <a:solidFill>
                            <a:srgbClr val="525252"/>
                          </a:solidFill>
                          <a:effectLst/>
                          <a:latin typeface="+mn-lt"/>
                          <a:ea typeface="+mn-ea"/>
                          <a:cs typeface="+mn-cs"/>
                        </a:rPr>
                        <a:t>)</a:t>
                      </a:r>
                      <a:endParaRPr kumimoji="0" lang="en-US" sz="1400" u="none" strike="noStrike" kern="1200" cap="none" normalizeH="0" baseline="0" dirty="0">
                        <a:ln>
                          <a:noFill/>
                        </a:ln>
                        <a:solidFill>
                          <a:srgbClr val="525252"/>
                        </a:solidFill>
                        <a:effectLst/>
                        <a:latin typeface="+mn-lt"/>
                        <a:ea typeface="+mn-ea"/>
                        <a:cs typeface="+mn-cs"/>
                      </a:endParaRPr>
                    </a:p>
                  </a:txBody>
                  <a:tcPr marT="91440" marB="91440" anchor="ctr" horzOverflow="overflow">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tcPr>
                </a:tc>
                <a:tc>
                  <a:txBody>
                    <a:bodyPr/>
                    <a:lstStyle/>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a:ln>
                            <a:noFill/>
                          </a:ln>
                          <a:solidFill>
                            <a:srgbClr val="525252"/>
                          </a:solidFill>
                          <a:effectLst/>
                          <a:latin typeface="+mn-lt"/>
                          <a:ea typeface="+mn-ea"/>
                          <a:cs typeface="+mn-cs"/>
                        </a:rPr>
                        <a:t>Cisco IOS </a:t>
                      </a:r>
                      <a:r>
                        <a:rPr kumimoji="0" lang="en-US" sz="1400" u="none" strike="noStrike" kern="1200" cap="none" normalizeH="0" baseline="0" dirty="0" smtClean="0">
                          <a:ln>
                            <a:noFill/>
                          </a:ln>
                          <a:solidFill>
                            <a:srgbClr val="525252"/>
                          </a:solidFill>
                          <a:effectLst/>
                          <a:latin typeface="+mn-lt"/>
                          <a:ea typeface="+mn-ea"/>
                          <a:cs typeface="+mn-cs"/>
                        </a:rPr>
                        <a:t>Software </a:t>
                      </a:r>
                      <a:r>
                        <a:rPr kumimoji="0" lang="en-US" sz="1400" u="none" strike="noStrike" kern="1200" cap="none" normalizeH="0" baseline="0" dirty="0">
                          <a:ln>
                            <a:noFill/>
                          </a:ln>
                          <a:solidFill>
                            <a:srgbClr val="525252"/>
                          </a:solidFill>
                          <a:effectLst/>
                          <a:latin typeface="+mn-lt"/>
                          <a:ea typeface="+mn-ea"/>
                          <a:cs typeface="+mn-cs"/>
                        </a:rPr>
                        <a:t>roadmap</a:t>
                      </a:r>
                      <a:endParaRPr kumimoji="0" lang="en-US" sz="1400" u="none" strike="noStrike" kern="1200" cap="none" normalizeH="0" baseline="0" dirty="0" smtClean="0">
                        <a:ln>
                          <a:noFill/>
                        </a:ln>
                        <a:solidFill>
                          <a:srgbClr val="525252"/>
                        </a:solidFill>
                        <a:effectLst/>
                        <a:latin typeface="+mn-lt"/>
                        <a:ea typeface="+mn-ea"/>
                        <a:cs typeface="+mn-cs"/>
                      </a:endParaRPr>
                    </a:p>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smtClean="0">
                          <a:ln>
                            <a:noFill/>
                          </a:ln>
                          <a:solidFill>
                            <a:srgbClr val="525252"/>
                          </a:solidFill>
                          <a:effectLst/>
                          <a:latin typeface="+mn-lt"/>
                          <a:ea typeface="+mn-ea"/>
                          <a:cs typeface="+mn-cs"/>
                        </a:rPr>
                        <a:t>1G and </a:t>
                      </a:r>
                      <a:r>
                        <a:rPr kumimoji="0" lang="en-US" sz="1400" u="none" strike="noStrike" kern="1200" cap="none" normalizeH="0" baseline="0" dirty="0">
                          <a:ln>
                            <a:noFill/>
                          </a:ln>
                          <a:solidFill>
                            <a:srgbClr val="525252"/>
                          </a:solidFill>
                          <a:effectLst/>
                          <a:latin typeface="+mn-lt"/>
                          <a:ea typeface="+mn-ea"/>
                          <a:cs typeface="+mn-cs"/>
                        </a:rPr>
                        <a:t>10G </a:t>
                      </a:r>
                      <a:r>
                        <a:rPr kumimoji="0" lang="en-US" sz="1400" u="none" strike="noStrike" kern="1200" cap="none" normalizeH="0" baseline="0" dirty="0" smtClean="0">
                          <a:ln>
                            <a:noFill/>
                          </a:ln>
                          <a:solidFill>
                            <a:srgbClr val="525252"/>
                          </a:solidFill>
                          <a:effectLst/>
                          <a:latin typeface="+mn-lt"/>
                          <a:ea typeface="+mn-ea"/>
                          <a:cs typeface="+mn-cs"/>
                        </a:rPr>
                        <a:t>with </a:t>
                      </a:r>
                      <a:r>
                        <a:rPr kumimoji="0" lang="en-US" sz="1400" u="none" strike="noStrike" kern="1200" cap="none" normalizeH="0" baseline="0" dirty="0" err="1" smtClean="0">
                          <a:ln>
                            <a:noFill/>
                          </a:ln>
                          <a:solidFill>
                            <a:srgbClr val="525252"/>
                          </a:solidFill>
                          <a:effectLst/>
                          <a:latin typeface="+mn-lt"/>
                          <a:ea typeface="+mn-ea"/>
                          <a:cs typeface="+mn-cs"/>
                        </a:rPr>
                        <a:t>FlexStack</a:t>
                      </a:r>
                      <a:endParaRPr kumimoji="0" lang="en-US" sz="1400" u="none" strike="noStrike" kern="1200" cap="none" normalizeH="0" baseline="0" dirty="0">
                        <a:ln>
                          <a:noFill/>
                        </a:ln>
                        <a:solidFill>
                          <a:srgbClr val="525252"/>
                        </a:solidFill>
                        <a:effectLst/>
                        <a:latin typeface="+mn-lt"/>
                        <a:ea typeface="+mn-ea"/>
                        <a:cs typeface="+mn-cs"/>
                      </a:endParaRPr>
                    </a:p>
                  </a:txBody>
                  <a:tcPr marT="91440" marB="91440" anchor="ctr" horzOverflow="overflow">
                    <a:lnL w="3175" cap="flat" cmpd="sng" algn="ctr">
                      <a:solidFill>
                        <a:schemeClr val="bg1">
                          <a:lumMod val="65000"/>
                        </a:schemeClr>
                      </a:solidFill>
                      <a:prstDash val="solid"/>
                      <a:round/>
                      <a:headEnd type="none" w="med" len="med"/>
                      <a:tailEnd type="none" w="med" len="med"/>
                    </a:lnL>
                  </a:tcPr>
                </a:tc>
              </a:tr>
              <a:tr h="1599871">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u="none" strike="noStrike" kern="1200" cap="none" normalizeH="0" baseline="0" dirty="0" smtClean="0">
                          <a:ln>
                            <a:noFill/>
                          </a:ln>
                          <a:solidFill>
                            <a:srgbClr val="525252"/>
                          </a:solidFill>
                          <a:effectLst/>
                          <a:latin typeface="+mn-lt"/>
                          <a:ea typeface="+mn-ea"/>
                          <a:cs typeface="+mn-cs"/>
                        </a:rPr>
                        <a:t>Intelligence</a:t>
                      </a:r>
                    </a:p>
                  </a:txBody>
                  <a:tcPr marL="182880" marR="90284" anchor="ctr" horzOverflow="overflow">
                    <a:lnL>
                      <a:noFill/>
                    </a:lnL>
                    <a:lnR w="3175" cap="flat" cmpd="sng" algn="ctr">
                      <a:solidFill>
                        <a:schemeClr val="bg1">
                          <a:lumMod val="65000"/>
                        </a:schemeClr>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3F9F7"/>
                    </a:solidFill>
                  </a:tcPr>
                </a:tc>
                <a:tc>
                  <a:txBody>
                    <a:bodyPr/>
                    <a:lstStyle/>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defRPr/>
                      </a:pPr>
                      <a:r>
                        <a:rPr kumimoji="0" lang="en-US" sz="1400" u="none" strike="noStrike" kern="1200" cap="none" normalizeH="0" baseline="0" dirty="0" smtClean="0">
                          <a:ln>
                            <a:noFill/>
                          </a:ln>
                          <a:solidFill>
                            <a:srgbClr val="525252"/>
                          </a:solidFill>
                          <a:effectLst/>
                          <a:latin typeface="+mn-lt"/>
                          <a:ea typeface="+mn-ea"/>
                          <a:cs typeface="+mn-cs"/>
                        </a:rPr>
                        <a:t>Cisco CCA, CDP and </a:t>
                      </a:r>
                      <a:r>
                        <a:rPr kumimoji="0" lang="en-US" sz="1400" u="none" strike="noStrike" kern="1200" cap="none" normalizeH="0" baseline="0" dirty="0" err="1" smtClean="0">
                          <a:ln>
                            <a:noFill/>
                          </a:ln>
                          <a:solidFill>
                            <a:srgbClr val="525252"/>
                          </a:solidFill>
                          <a:effectLst/>
                          <a:latin typeface="+mn-lt"/>
                          <a:ea typeface="+mn-ea"/>
                          <a:cs typeface="+mn-cs"/>
                        </a:rPr>
                        <a:t>SmartPorts</a:t>
                      </a:r>
                      <a:r>
                        <a:rPr kumimoji="0" lang="en-US" sz="1400" u="none" strike="noStrike" kern="1200" cap="none" normalizeH="0" baseline="0" dirty="0" smtClean="0">
                          <a:ln>
                            <a:noFill/>
                          </a:ln>
                          <a:solidFill>
                            <a:srgbClr val="525252"/>
                          </a:solidFill>
                          <a:effectLst/>
                          <a:latin typeface="+mn-lt"/>
                          <a:ea typeface="+mn-ea"/>
                          <a:cs typeface="+mn-cs"/>
                        </a:rPr>
                        <a:t> (some models)</a:t>
                      </a:r>
                    </a:p>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smtClean="0">
                          <a:ln>
                            <a:noFill/>
                          </a:ln>
                          <a:solidFill>
                            <a:srgbClr val="525252"/>
                          </a:solidFill>
                          <a:effectLst/>
                          <a:latin typeface="+mn-lt"/>
                          <a:ea typeface="+mn-ea"/>
                          <a:cs typeface="+mn-cs"/>
                        </a:rPr>
                        <a:t>Energy Efficient</a:t>
                      </a:r>
                    </a:p>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smtClean="0">
                          <a:ln>
                            <a:noFill/>
                          </a:ln>
                          <a:solidFill>
                            <a:srgbClr val="525252"/>
                          </a:solidFill>
                          <a:effectLst/>
                          <a:latin typeface="+mn-lt"/>
                          <a:ea typeface="+mn-ea"/>
                          <a:cs typeface="+mn-cs"/>
                        </a:rPr>
                        <a:t>Cisco FindIT</a:t>
                      </a:r>
                    </a:p>
                  </a:txBody>
                  <a:tcPr marT="91440" marB="91440" anchor="ctr" horzOverflow="overflow">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solidFill>
                      <a:srgbClr val="D3F9F7"/>
                    </a:solidFill>
                  </a:tcPr>
                </a:tc>
                <a:tc>
                  <a:txBody>
                    <a:bodyPr/>
                    <a:lstStyle/>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defRPr/>
                      </a:pPr>
                      <a:r>
                        <a:rPr kumimoji="0" lang="en-US" sz="1400" u="none" strike="noStrike" kern="1200" cap="none" normalizeH="0" baseline="0" dirty="0" smtClean="0">
                          <a:ln>
                            <a:noFill/>
                          </a:ln>
                          <a:solidFill>
                            <a:srgbClr val="525252"/>
                          </a:solidFill>
                          <a:effectLst/>
                          <a:latin typeface="+mn-lt"/>
                          <a:ea typeface="+mn-ea"/>
                          <a:cs typeface="+mn-cs"/>
                        </a:rPr>
                        <a:t>Borderless Networks</a:t>
                      </a:r>
                    </a:p>
                    <a:p>
                      <a:pPr marL="465138"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a:ln>
                            <a:noFill/>
                          </a:ln>
                          <a:solidFill>
                            <a:srgbClr val="525252"/>
                          </a:solidFill>
                          <a:effectLst/>
                          <a:latin typeface="+mn-lt"/>
                          <a:ea typeface="+mn-ea"/>
                          <a:cs typeface="+mn-cs"/>
                        </a:rPr>
                        <a:t>Enhanced </a:t>
                      </a:r>
                      <a:r>
                        <a:rPr kumimoji="0" lang="en-US" sz="1400" u="none" strike="noStrike" kern="1200" cap="none" normalizeH="0" baseline="0" dirty="0" smtClean="0">
                          <a:ln>
                            <a:noFill/>
                          </a:ln>
                          <a:solidFill>
                            <a:srgbClr val="525252"/>
                          </a:solidFill>
                          <a:effectLst/>
                          <a:latin typeface="+mn-lt"/>
                          <a:ea typeface="+mn-ea"/>
                          <a:cs typeface="+mn-cs"/>
                        </a:rPr>
                        <a:t>Security (Trust Sec)</a:t>
                      </a:r>
                    </a:p>
                    <a:p>
                      <a:pPr marL="465138"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smtClean="0">
                          <a:ln>
                            <a:noFill/>
                          </a:ln>
                          <a:solidFill>
                            <a:srgbClr val="525252"/>
                          </a:solidFill>
                          <a:effectLst/>
                          <a:latin typeface="+mn-lt"/>
                          <a:ea typeface="+mn-ea"/>
                          <a:cs typeface="+mn-cs"/>
                        </a:rPr>
                        <a:t>Smart Operations (Smart Install)</a:t>
                      </a:r>
                    </a:p>
                    <a:p>
                      <a:pPr marL="465138"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smtClean="0">
                          <a:ln>
                            <a:noFill/>
                          </a:ln>
                          <a:solidFill>
                            <a:srgbClr val="525252"/>
                          </a:solidFill>
                          <a:effectLst/>
                          <a:latin typeface="+mn-lt"/>
                          <a:ea typeface="+mn-ea"/>
                          <a:cs typeface="+mn-cs"/>
                        </a:rPr>
                        <a:t>Energy Management (</a:t>
                      </a:r>
                      <a:r>
                        <a:rPr kumimoji="0" lang="en-US" sz="1400" u="none" strike="noStrike" kern="1200" cap="none" normalizeH="0" baseline="0" dirty="0" err="1" smtClean="0">
                          <a:ln>
                            <a:noFill/>
                          </a:ln>
                          <a:solidFill>
                            <a:srgbClr val="525252"/>
                          </a:solidFill>
                          <a:effectLst/>
                          <a:latin typeface="+mn-lt"/>
                          <a:ea typeface="+mn-ea"/>
                          <a:cs typeface="+mn-cs"/>
                        </a:rPr>
                        <a:t>EnergyWise</a:t>
                      </a:r>
                      <a:r>
                        <a:rPr kumimoji="0" lang="en-US" sz="1400" u="none" strike="noStrike" kern="1200" cap="none" normalizeH="0" baseline="0" dirty="0" smtClean="0">
                          <a:ln>
                            <a:noFill/>
                          </a:ln>
                          <a:solidFill>
                            <a:srgbClr val="525252"/>
                          </a:solidFill>
                          <a:effectLst/>
                          <a:latin typeface="+mn-lt"/>
                          <a:ea typeface="+mn-ea"/>
                          <a:cs typeface="+mn-cs"/>
                        </a:rPr>
                        <a:t>)</a:t>
                      </a:r>
                    </a:p>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err="1" smtClean="0">
                          <a:ln>
                            <a:noFill/>
                          </a:ln>
                          <a:solidFill>
                            <a:srgbClr val="525252"/>
                          </a:solidFill>
                          <a:effectLst/>
                          <a:latin typeface="+mn-lt"/>
                          <a:ea typeface="+mn-ea"/>
                          <a:cs typeface="+mn-cs"/>
                        </a:rPr>
                        <a:t>MediaNet</a:t>
                      </a:r>
                      <a:endParaRPr kumimoji="0" lang="en-US" sz="1400" u="none" strike="noStrike" kern="1200" cap="none" normalizeH="0" baseline="0" dirty="0" smtClean="0">
                        <a:ln>
                          <a:noFill/>
                        </a:ln>
                        <a:solidFill>
                          <a:srgbClr val="525252"/>
                        </a:solidFill>
                        <a:effectLst/>
                        <a:latin typeface="+mn-lt"/>
                        <a:ea typeface="+mn-ea"/>
                        <a:cs typeface="+mn-cs"/>
                      </a:endParaRPr>
                    </a:p>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defRPr/>
                      </a:pPr>
                      <a:r>
                        <a:rPr kumimoji="0" lang="en-US" sz="1400" u="none" strike="noStrike" kern="1200" cap="none" normalizeH="0" baseline="0" dirty="0" smtClean="0">
                          <a:ln>
                            <a:noFill/>
                          </a:ln>
                          <a:solidFill>
                            <a:srgbClr val="525252"/>
                          </a:solidFill>
                          <a:effectLst/>
                          <a:latin typeface="+mn-lt"/>
                          <a:ea typeface="+mn-ea"/>
                          <a:cs typeface="+mn-cs"/>
                        </a:rPr>
                        <a:t>Enhanced </a:t>
                      </a:r>
                      <a:r>
                        <a:rPr kumimoji="0" lang="en-US" sz="1400" u="none" strike="noStrike" kern="1200" cap="none" normalizeH="0" baseline="0" dirty="0" err="1" smtClean="0">
                          <a:ln>
                            <a:noFill/>
                          </a:ln>
                          <a:solidFill>
                            <a:srgbClr val="525252"/>
                          </a:solidFill>
                          <a:effectLst/>
                          <a:latin typeface="+mn-lt"/>
                          <a:ea typeface="+mn-ea"/>
                          <a:cs typeface="+mn-cs"/>
                        </a:rPr>
                        <a:t>QoS</a:t>
                      </a:r>
                      <a:r>
                        <a:rPr kumimoji="0" lang="en-US" sz="1400" u="none" strike="noStrike" kern="1200" cap="none" normalizeH="0" baseline="0" dirty="0" smtClean="0">
                          <a:ln>
                            <a:noFill/>
                          </a:ln>
                          <a:solidFill>
                            <a:srgbClr val="525252"/>
                          </a:solidFill>
                          <a:effectLst/>
                          <a:latin typeface="+mn-lt"/>
                          <a:ea typeface="+mn-ea"/>
                          <a:cs typeface="+mn-cs"/>
                        </a:rPr>
                        <a:t> for voice-aware features</a:t>
                      </a:r>
                    </a:p>
                  </a:txBody>
                  <a:tcPr marT="91440" marB="91440" anchor="ctr" horzOverflow="overflow">
                    <a:lnL w="3175" cap="flat" cmpd="sng" algn="ctr">
                      <a:solidFill>
                        <a:schemeClr val="bg1">
                          <a:lumMod val="65000"/>
                        </a:schemeClr>
                      </a:solidFill>
                      <a:prstDash val="solid"/>
                      <a:round/>
                      <a:headEnd type="none" w="med" len="med"/>
                      <a:tailEnd type="none" w="med" len="med"/>
                    </a:lnL>
                    <a:solidFill>
                      <a:srgbClr val="D3F9F7"/>
                    </a:solidFill>
                  </a:tcPr>
                </a:tc>
              </a:tr>
              <a:tr h="78672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u="none" strike="noStrike" kern="1200" cap="none" normalizeH="0" baseline="0" dirty="0" smtClean="0">
                          <a:ln>
                            <a:noFill/>
                          </a:ln>
                          <a:solidFill>
                            <a:srgbClr val="525252"/>
                          </a:solidFill>
                          <a:effectLst/>
                          <a:latin typeface="+mn-lt"/>
                          <a:ea typeface="+mn-ea"/>
                          <a:cs typeface="+mn-cs"/>
                        </a:rPr>
                        <a:t>Support</a:t>
                      </a:r>
                    </a:p>
                  </a:txBody>
                  <a:tcPr marL="182880" marR="90284" anchor="ctr" horzOverflow="overflow">
                    <a:lnL>
                      <a:noFill/>
                    </a:lnL>
                    <a:lnR w="3175" cap="flat" cmpd="sng" algn="ctr">
                      <a:solidFill>
                        <a:schemeClr val="bg1">
                          <a:lumMod val="65000"/>
                        </a:schemeClr>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smtClean="0">
                          <a:ln>
                            <a:noFill/>
                          </a:ln>
                          <a:solidFill>
                            <a:srgbClr val="525252"/>
                          </a:solidFill>
                          <a:effectLst/>
                          <a:latin typeface="+mn-lt"/>
                          <a:ea typeface="+mn-ea"/>
                          <a:cs typeface="+mn-cs"/>
                        </a:rPr>
                        <a:t>Limited Lifetime Warranty</a:t>
                      </a:r>
                    </a:p>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smtClean="0">
                          <a:ln>
                            <a:noFill/>
                          </a:ln>
                          <a:solidFill>
                            <a:srgbClr val="525252"/>
                          </a:solidFill>
                          <a:effectLst/>
                          <a:latin typeface="+mn-lt"/>
                          <a:ea typeface="+mn-ea"/>
                          <a:cs typeface="+mn-cs"/>
                        </a:rPr>
                        <a:t>Small Business Support Center</a:t>
                      </a:r>
                    </a:p>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smtClean="0">
                          <a:ln>
                            <a:noFill/>
                          </a:ln>
                          <a:solidFill>
                            <a:srgbClr val="525252"/>
                          </a:solidFill>
                          <a:effectLst/>
                          <a:latin typeface="+mn-lt"/>
                          <a:ea typeface="+mn-ea"/>
                          <a:cs typeface="+mn-cs"/>
                        </a:rPr>
                        <a:t>Small Business Support Service</a:t>
                      </a:r>
                    </a:p>
                  </a:txBody>
                  <a:tcPr marT="91440" marB="91440" anchor="ctr" horzOverflow="overflow">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tcPr>
                </a:tc>
                <a:tc>
                  <a:txBody>
                    <a:bodyPr/>
                    <a:lstStyle/>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smtClean="0">
                          <a:ln>
                            <a:noFill/>
                          </a:ln>
                          <a:solidFill>
                            <a:srgbClr val="525252"/>
                          </a:solidFill>
                          <a:effectLst/>
                          <a:latin typeface="+mn-lt"/>
                          <a:ea typeface="+mn-ea"/>
                          <a:cs typeface="+mn-cs"/>
                        </a:rPr>
                        <a:t>Limited Lifetime Warranty</a:t>
                      </a:r>
                    </a:p>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defRPr/>
                      </a:pPr>
                      <a:r>
                        <a:rPr kumimoji="0" lang="en-US" sz="1400" u="none" strike="noStrike" kern="1200" cap="none" normalizeH="0" baseline="0" dirty="0" smtClean="0">
                          <a:ln>
                            <a:noFill/>
                          </a:ln>
                          <a:solidFill>
                            <a:srgbClr val="525252"/>
                          </a:solidFill>
                          <a:effectLst/>
                          <a:latin typeface="+mn-lt"/>
                          <a:ea typeface="+mn-ea"/>
                          <a:cs typeface="+mn-cs"/>
                        </a:rPr>
                        <a:t>Cisco TAC</a:t>
                      </a:r>
                    </a:p>
                    <a:p>
                      <a:pPr marL="231775" marR="0" lvl="0" indent="-173038" algn="l" defTabSz="914400" rtl="0" eaLnBrk="0" fontAlgn="base" latinLnBrk="0" hangingPunct="0">
                        <a:lnSpc>
                          <a:spcPct val="80000"/>
                        </a:lnSpc>
                        <a:spcBef>
                          <a:spcPts val="0"/>
                        </a:spcBef>
                        <a:spcAft>
                          <a:spcPts val="300"/>
                        </a:spcAft>
                        <a:buClr>
                          <a:schemeClr val="tx2"/>
                        </a:buClr>
                        <a:buSzPct val="90000"/>
                        <a:buFont typeface="Arial" pitchFamily="34" charset="0"/>
                        <a:buChar char="•"/>
                        <a:tabLst/>
                      </a:pPr>
                      <a:r>
                        <a:rPr kumimoji="0" lang="en-US" sz="1400" u="none" strike="noStrike" kern="1200" cap="none" normalizeH="0" baseline="0" dirty="0" smtClean="0">
                          <a:ln>
                            <a:noFill/>
                          </a:ln>
                          <a:solidFill>
                            <a:srgbClr val="525252"/>
                          </a:solidFill>
                          <a:effectLst/>
                          <a:latin typeface="+mn-lt"/>
                          <a:ea typeface="+mn-ea"/>
                          <a:cs typeface="+mn-cs"/>
                        </a:rPr>
                        <a:t>SMARTnet</a:t>
                      </a:r>
                    </a:p>
                  </a:txBody>
                  <a:tcPr marT="91440" marB="91440" anchor="ctr" horzOverflow="overflow">
                    <a:lnL w="3175" cap="flat" cmpd="sng" algn="ctr">
                      <a:solidFill>
                        <a:schemeClr val="bg1">
                          <a:lumMod val="65000"/>
                        </a:schemeClr>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431873235"/>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220133" y="6273800"/>
            <a:ext cx="8737600" cy="3302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55651" name="Title 1"/>
          <p:cNvSpPr>
            <a:spLocks noGrp="1"/>
          </p:cNvSpPr>
          <p:nvPr>
            <p:ph type="title"/>
          </p:nvPr>
        </p:nvSpPr>
        <p:spPr/>
        <p:txBody>
          <a:bodyPr/>
          <a:lstStyle/>
          <a:p>
            <a:r>
              <a:rPr lang="en-US" dirty="0" smtClean="0"/>
              <a:t>Portfolio Feature </a:t>
            </a:r>
            <a:r>
              <a:rPr lang="en-US" dirty="0" smtClean="0"/>
              <a:t>Differences</a:t>
            </a:r>
            <a:br>
              <a:rPr lang="en-US" dirty="0" smtClean="0"/>
            </a:br>
            <a:endParaRPr lang="en-US" dirty="0" smtClean="0"/>
          </a:p>
        </p:txBody>
      </p:sp>
      <p:sp>
        <p:nvSpPr>
          <p:cNvPr id="8" name="TextBox 7"/>
          <p:cNvSpPr txBox="1"/>
          <p:nvPr/>
        </p:nvSpPr>
        <p:spPr>
          <a:xfrm>
            <a:off x="7640637" y="280987"/>
            <a:ext cx="1236663" cy="415498"/>
          </a:xfrm>
          <a:prstGeom prst="rect">
            <a:avLst/>
          </a:prstGeom>
          <a:noFill/>
        </p:spPr>
        <p:txBody>
          <a:bodyPr wrap="square">
            <a:spAutoFit/>
          </a:bodyPr>
          <a:lstStyle/>
          <a:p>
            <a:pPr fontAlgn="auto">
              <a:spcBef>
                <a:spcPts val="0"/>
              </a:spcBef>
              <a:spcAft>
                <a:spcPts val="0"/>
              </a:spcAft>
              <a:defRPr/>
            </a:pPr>
            <a:r>
              <a:rPr lang="en-US" sz="1000" dirty="0">
                <a:solidFill>
                  <a:srgbClr val="000000"/>
                </a:solidFill>
                <a:latin typeface="+mn-lt"/>
                <a:cs typeface="+mn-cs"/>
              </a:rPr>
              <a:t>Feature available in </a:t>
            </a:r>
            <a:r>
              <a:rPr lang="en-US" sz="1000" dirty="0" smtClean="0">
                <a:solidFill>
                  <a:srgbClr val="000000"/>
                </a:solidFill>
                <a:latin typeface="+mn-lt"/>
                <a:cs typeface="+mn-cs"/>
              </a:rPr>
              <a:t>future </a:t>
            </a:r>
            <a:r>
              <a:rPr lang="en-US" sz="1000" dirty="0">
                <a:solidFill>
                  <a:srgbClr val="000000"/>
                </a:solidFill>
                <a:latin typeface="+mn-lt"/>
                <a:cs typeface="+mn-cs"/>
              </a:rPr>
              <a:t>release</a:t>
            </a:r>
          </a:p>
        </p:txBody>
      </p:sp>
      <p:sp>
        <p:nvSpPr>
          <p:cNvPr id="36" name="Rectangle 35"/>
          <p:cNvSpPr/>
          <p:nvPr/>
        </p:nvSpPr>
        <p:spPr>
          <a:xfrm>
            <a:off x="832917" y="5718608"/>
            <a:ext cx="1076326" cy="818728"/>
          </a:xfrm>
          <a:prstGeom prst="rect">
            <a:avLst/>
          </a:prstGeom>
          <a:gradFill flip="none" rotWithShape="1">
            <a:gsLst>
              <a:gs pos="0">
                <a:srgbClr val="383838"/>
              </a:gs>
              <a:gs pos="100000">
                <a:schemeClr val="accent1">
                  <a:shade val="100000"/>
                  <a:satMod val="115000"/>
                  <a:alpha val="0"/>
                </a:schemeClr>
              </a:gs>
            </a:gsLst>
            <a:lin ang="162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877616" y="6173863"/>
            <a:ext cx="969994" cy="326243"/>
          </a:xfrm>
          <a:prstGeom prst="rect">
            <a:avLst/>
          </a:prstGeom>
        </p:spPr>
        <p:txBody>
          <a:bodyPr wrap="square">
            <a:spAutoFit/>
          </a:bodyPr>
          <a:lstStyle/>
          <a:p>
            <a:pPr lvl="0" algn="ctr" defTabSz="814388" eaLnBrk="0" fontAlgn="base" hangingPunct="0">
              <a:lnSpc>
                <a:spcPct val="95000"/>
              </a:lnSpc>
              <a:spcBef>
                <a:spcPct val="50000"/>
              </a:spcBef>
              <a:spcAft>
                <a:spcPct val="0"/>
              </a:spcAft>
              <a:buClr>
                <a:schemeClr val="bg1"/>
              </a:buClr>
              <a:buSzPct val="100000"/>
              <a:defRPr/>
            </a:pPr>
            <a:r>
              <a:rPr lang="en-US" sz="1600" dirty="0" smtClean="0">
                <a:solidFill>
                  <a:schemeClr val="bg1"/>
                </a:solidFill>
                <a:latin typeface="Arial" pitchFamily="34" charset="0"/>
                <a:ea typeface="ＭＳ Ｐゴシック" pitchFamily="34" charset="-128"/>
              </a:rPr>
              <a:t>$446</a:t>
            </a:r>
          </a:p>
        </p:txBody>
      </p:sp>
      <p:sp>
        <p:nvSpPr>
          <p:cNvPr id="38" name="Rectangle 37"/>
          <p:cNvSpPr/>
          <p:nvPr/>
        </p:nvSpPr>
        <p:spPr>
          <a:xfrm>
            <a:off x="2941110" y="5702302"/>
            <a:ext cx="1076326" cy="834524"/>
          </a:xfrm>
          <a:prstGeom prst="rect">
            <a:avLst/>
          </a:prstGeom>
          <a:gradFill flip="none" rotWithShape="1">
            <a:gsLst>
              <a:gs pos="0">
                <a:srgbClr val="383838"/>
              </a:gs>
              <a:gs pos="100000">
                <a:schemeClr val="accent1">
                  <a:shade val="100000"/>
                  <a:satMod val="115000"/>
                  <a:alpha val="0"/>
                </a:schemeClr>
              </a:gs>
            </a:gsLst>
            <a:lin ang="162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2985809" y="6173863"/>
            <a:ext cx="969994" cy="326243"/>
          </a:xfrm>
          <a:prstGeom prst="rect">
            <a:avLst/>
          </a:prstGeom>
        </p:spPr>
        <p:txBody>
          <a:bodyPr wrap="square">
            <a:spAutoFit/>
          </a:bodyPr>
          <a:lstStyle/>
          <a:p>
            <a:pPr lvl="0" algn="ctr" defTabSz="814388" eaLnBrk="0" fontAlgn="base" hangingPunct="0">
              <a:lnSpc>
                <a:spcPct val="95000"/>
              </a:lnSpc>
              <a:spcBef>
                <a:spcPct val="50000"/>
              </a:spcBef>
              <a:spcAft>
                <a:spcPct val="0"/>
              </a:spcAft>
              <a:buClr>
                <a:schemeClr val="bg1"/>
              </a:buClr>
              <a:buSzPct val="100000"/>
              <a:defRPr/>
            </a:pPr>
            <a:r>
              <a:rPr lang="en-US" sz="1600" dirty="0" smtClean="0">
                <a:solidFill>
                  <a:schemeClr val="bg1"/>
                </a:solidFill>
                <a:latin typeface="Arial" pitchFamily="34" charset="0"/>
                <a:ea typeface="ＭＳ Ｐゴシック" pitchFamily="34" charset="-128"/>
              </a:rPr>
              <a:t>$611</a:t>
            </a:r>
          </a:p>
        </p:txBody>
      </p:sp>
      <p:sp>
        <p:nvSpPr>
          <p:cNvPr id="40" name="Rectangle 39"/>
          <p:cNvSpPr/>
          <p:nvPr/>
        </p:nvSpPr>
        <p:spPr>
          <a:xfrm>
            <a:off x="5028135" y="5702302"/>
            <a:ext cx="1076326" cy="834524"/>
          </a:xfrm>
          <a:prstGeom prst="rect">
            <a:avLst/>
          </a:prstGeom>
          <a:gradFill flip="none" rotWithShape="1">
            <a:gsLst>
              <a:gs pos="0">
                <a:srgbClr val="383838"/>
              </a:gs>
              <a:gs pos="100000">
                <a:schemeClr val="accent1">
                  <a:shade val="100000"/>
                  <a:satMod val="115000"/>
                  <a:alpha val="0"/>
                </a:schemeClr>
              </a:gs>
            </a:gsLst>
            <a:lin ang="162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5072834" y="6173863"/>
            <a:ext cx="969994" cy="326243"/>
          </a:xfrm>
          <a:prstGeom prst="rect">
            <a:avLst/>
          </a:prstGeom>
        </p:spPr>
        <p:txBody>
          <a:bodyPr wrap="square">
            <a:spAutoFit/>
          </a:bodyPr>
          <a:lstStyle/>
          <a:p>
            <a:pPr lvl="0" algn="ctr" defTabSz="814388" eaLnBrk="0" fontAlgn="base" hangingPunct="0">
              <a:lnSpc>
                <a:spcPct val="95000"/>
              </a:lnSpc>
              <a:spcBef>
                <a:spcPct val="50000"/>
              </a:spcBef>
              <a:spcAft>
                <a:spcPct val="0"/>
              </a:spcAft>
              <a:buClr>
                <a:schemeClr val="bg1"/>
              </a:buClr>
              <a:buSzPct val="100000"/>
              <a:defRPr/>
            </a:pPr>
            <a:r>
              <a:rPr lang="en-US" sz="1600" dirty="0" smtClean="0">
                <a:solidFill>
                  <a:schemeClr val="bg1"/>
                </a:solidFill>
                <a:latin typeface="Arial" pitchFamily="34" charset="0"/>
                <a:ea typeface="ＭＳ Ｐゴシック" pitchFamily="34" charset="-128"/>
              </a:rPr>
              <a:t>$1376</a:t>
            </a:r>
          </a:p>
        </p:txBody>
      </p:sp>
      <p:sp>
        <p:nvSpPr>
          <p:cNvPr id="42" name="Rectangle 41"/>
          <p:cNvSpPr/>
          <p:nvPr/>
        </p:nvSpPr>
        <p:spPr>
          <a:xfrm>
            <a:off x="7195597" y="5702302"/>
            <a:ext cx="1076326" cy="834524"/>
          </a:xfrm>
          <a:prstGeom prst="rect">
            <a:avLst/>
          </a:prstGeom>
          <a:gradFill flip="none" rotWithShape="1">
            <a:gsLst>
              <a:gs pos="0">
                <a:srgbClr val="383838"/>
              </a:gs>
              <a:gs pos="100000">
                <a:schemeClr val="accent1">
                  <a:shade val="100000"/>
                  <a:satMod val="115000"/>
                  <a:alpha val="0"/>
                </a:schemeClr>
              </a:gs>
            </a:gsLst>
            <a:lin ang="162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p:cNvSpPr/>
          <p:nvPr/>
        </p:nvSpPr>
        <p:spPr>
          <a:xfrm>
            <a:off x="7240296" y="6173863"/>
            <a:ext cx="969994" cy="326243"/>
          </a:xfrm>
          <a:prstGeom prst="rect">
            <a:avLst/>
          </a:prstGeom>
        </p:spPr>
        <p:txBody>
          <a:bodyPr wrap="square">
            <a:spAutoFit/>
          </a:bodyPr>
          <a:lstStyle/>
          <a:p>
            <a:pPr lvl="0" algn="ctr" defTabSz="814388" eaLnBrk="0" fontAlgn="base" hangingPunct="0">
              <a:lnSpc>
                <a:spcPct val="95000"/>
              </a:lnSpc>
              <a:spcBef>
                <a:spcPct val="50000"/>
              </a:spcBef>
              <a:spcAft>
                <a:spcPct val="0"/>
              </a:spcAft>
              <a:buClr>
                <a:schemeClr val="bg1"/>
              </a:buClr>
              <a:buSzPct val="100000"/>
              <a:defRPr/>
            </a:pPr>
            <a:r>
              <a:rPr lang="en-US" sz="1600" dirty="0" smtClean="0">
                <a:solidFill>
                  <a:schemeClr val="bg1"/>
                </a:solidFill>
                <a:latin typeface="Arial" pitchFamily="34" charset="0"/>
                <a:ea typeface="ＭＳ Ｐゴシック" pitchFamily="34" charset="-128"/>
              </a:rPr>
              <a:t>$750</a:t>
            </a:r>
          </a:p>
        </p:txBody>
      </p:sp>
      <p:graphicFrame>
        <p:nvGraphicFramePr>
          <p:cNvPr id="26" name="Table 25"/>
          <p:cNvGraphicFramePr>
            <a:graphicFrameLocks noGrp="1"/>
          </p:cNvGraphicFramePr>
          <p:nvPr/>
        </p:nvGraphicFramePr>
        <p:xfrm>
          <a:off x="380998" y="1082919"/>
          <a:ext cx="8305804" cy="5019402"/>
        </p:xfrm>
        <a:graphic>
          <a:graphicData uri="http://schemas.openxmlformats.org/drawingml/2006/table">
            <a:tbl>
              <a:tblPr/>
              <a:tblGrid>
                <a:gridCol w="2076451"/>
                <a:gridCol w="2076451"/>
                <a:gridCol w="2076451"/>
                <a:gridCol w="2076451"/>
              </a:tblGrid>
              <a:tr h="154907">
                <a:tc>
                  <a:txBody>
                    <a:bodyPr/>
                    <a:lstStyle/>
                    <a:p>
                      <a:pPr algn="ctr" rtl="0" fontAlgn="ctr"/>
                      <a:r>
                        <a:rPr lang="en-US" sz="1000" b="1" i="0" u="none" strike="noStrike" dirty="0" smtClean="0">
                          <a:solidFill>
                            <a:srgbClr val="FFFFFF"/>
                          </a:solidFill>
                          <a:latin typeface="Arial"/>
                        </a:rPr>
                        <a:t>Smart</a:t>
                      </a:r>
                    </a:p>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FFFFFF"/>
                          </a:solidFill>
                          <a:latin typeface="+mn-lt"/>
                        </a:rPr>
                        <a:t>Cisco</a:t>
                      </a:r>
                      <a:r>
                        <a:rPr lang="en-US" sz="1000" b="0" i="0" u="none" strike="noStrike" baseline="30000" dirty="0" smtClean="0">
                          <a:solidFill>
                            <a:srgbClr val="FFFFFF"/>
                          </a:solidFill>
                          <a:latin typeface="+mn-lt"/>
                        </a:rPr>
                        <a:t>®</a:t>
                      </a:r>
                      <a:r>
                        <a:rPr lang="en-US" sz="1000" b="0" i="0" u="none" strike="noStrike" dirty="0" smtClean="0">
                          <a:solidFill>
                            <a:srgbClr val="FFFFFF"/>
                          </a:solidFill>
                          <a:latin typeface="+mn-lt"/>
                        </a:rPr>
                        <a:t> 200 Series  Switches</a:t>
                      </a:r>
                    </a:p>
                  </a:txBody>
                  <a:tcPr marL="6075" marR="6075" marT="607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gradFill>
                      <a:gsLst>
                        <a:gs pos="0">
                          <a:schemeClr val="tx1"/>
                        </a:gs>
                        <a:gs pos="100000">
                          <a:schemeClr val="tx1">
                            <a:lumMod val="50000"/>
                          </a:schemeClr>
                        </a:gs>
                      </a:gsLst>
                      <a:lin ang="5400000" scaled="0"/>
                    </a:gradFill>
                  </a:tcPr>
                </a:tc>
                <a:tc>
                  <a:txBody>
                    <a:bodyPr/>
                    <a:lstStyle/>
                    <a:p>
                      <a:pPr algn="ctr" rtl="0" fontAlgn="ctr"/>
                      <a:r>
                        <a:rPr lang="en-US" sz="1000" b="1" i="0" u="none" strike="noStrike" dirty="0" smtClean="0">
                          <a:solidFill>
                            <a:srgbClr val="FFFFFF"/>
                          </a:solidFill>
                          <a:latin typeface="Arial"/>
                        </a:rPr>
                        <a:t>Managed</a:t>
                      </a:r>
                    </a:p>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FFFFFF"/>
                          </a:solidFill>
                          <a:latin typeface="+mn-lt"/>
                        </a:rPr>
                        <a:t>Cisco</a:t>
                      </a:r>
                      <a:r>
                        <a:rPr lang="en-US" sz="1000" b="0" i="0" u="none" strike="noStrike" baseline="30000" dirty="0" smtClean="0">
                          <a:solidFill>
                            <a:srgbClr val="FFFFFF"/>
                          </a:solidFill>
                          <a:latin typeface="+mn-lt"/>
                        </a:rPr>
                        <a:t>®</a:t>
                      </a:r>
                      <a:r>
                        <a:rPr lang="en-US" sz="1000" b="0" i="0" u="none" strike="noStrike" dirty="0" smtClean="0">
                          <a:solidFill>
                            <a:srgbClr val="FFFFFF"/>
                          </a:solidFill>
                          <a:latin typeface="+mn-lt"/>
                        </a:rPr>
                        <a:t> 300 Series  Switches</a:t>
                      </a:r>
                    </a:p>
                  </a:txBody>
                  <a:tcPr marL="6075" marR="6075" marT="607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gradFill>
                      <a:gsLst>
                        <a:gs pos="0">
                          <a:schemeClr val="tx1"/>
                        </a:gs>
                        <a:gs pos="100000">
                          <a:schemeClr val="tx1">
                            <a:lumMod val="50000"/>
                          </a:schemeClr>
                        </a:gs>
                      </a:gsLst>
                      <a:lin ang="5400000" scaled="0"/>
                    </a:gradFill>
                  </a:tcPr>
                </a:tc>
                <a:tc>
                  <a:txBody>
                    <a:bodyPr/>
                    <a:lstStyle/>
                    <a:p>
                      <a:pPr algn="ctr" rtl="0" fontAlgn="ctr"/>
                      <a:r>
                        <a:rPr lang="en-US" sz="1000" b="1" i="0" u="none" strike="noStrike" dirty="0" smtClean="0">
                          <a:solidFill>
                            <a:srgbClr val="FFFFFF"/>
                          </a:solidFill>
                          <a:latin typeface="Arial"/>
                        </a:rPr>
                        <a:t>Managed</a:t>
                      </a:r>
                    </a:p>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FFFFFF"/>
                          </a:solidFill>
                          <a:latin typeface="+mn-lt"/>
                        </a:rPr>
                        <a:t>Cisco ESW 500 Series Switches</a:t>
                      </a:r>
                    </a:p>
                  </a:txBody>
                  <a:tcPr marL="6075" marR="6075" marT="607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gradFill>
                      <a:gsLst>
                        <a:gs pos="0">
                          <a:schemeClr val="tx1"/>
                        </a:gs>
                        <a:gs pos="100000">
                          <a:schemeClr val="tx1">
                            <a:lumMod val="50000"/>
                          </a:schemeClr>
                        </a:gs>
                      </a:gsLst>
                      <a:lin ang="5400000" scaled="0"/>
                    </a:gradFill>
                  </a:tcPr>
                </a:tc>
                <a:tc>
                  <a:txBody>
                    <a:bodyPr/>
                    <a:lstStyle/>
                    <a:p>
                      <a:pPr algn="ctr" rtl="0" fontAlgn="ctr"/>
                      <a:r>
                        <a:rPr lang="en-US" sz="1000" b="1" i="0" u="none" strike="noStrike" dirty="0" smtClean="0">
                          <a:solidFill>
                            <a:srgbClr val="FFFFFF"/>
                          </a:solidFill>
                          <a:latin typeface="Arial"/>
                        </a:rPr>
                        <a:t>Managed</a:t>
                      </a:r>
                    </a:p>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FFFFFF"/>
                          </a:solidFill>
                          <a:latin typeface="+mn-lt"/>
                        </a:rPr>
                        <a:t>Cisco SGE Switches</a:t>
                      </a:r>
                    </a:p>
                  </a:txBody>
                  <a:tcPr marL="6075" marR="6075" marT="607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gradFill>
                      <a:gsLst>
                        <a:gs pos="0">
                          <a:schemeClr val="tx1"/>
                        </a:gs>
                        <a:gs pos="100000">
                          <a:schemeClr val="tx1">
                            <a:lumMod val="50000"/>
                          </a:schemeClr>
                        </a:gs>
                      </a:gsLst>
                      <a:lin ang="5400000" scaled="0"/>
                    </a:gradFill>
                  </a:tcPr>
                </a:tc>
              </a:tr>
              <a:tr h="162651">
                <a:tc>
                  <a:txBody>
                    <a:bodyPr/>
                    <a:lstStyle/>
                    <a:p>
                      <a:pPr algn="ctr" rtl="0" fontAlgn="b"/>
                      <a:r>
                        <a:rPr lang="en-US" sz="1000" b="0" i="0" u="none" strike="noStrike" dirty="0" smtClean="0">
                          <a:solidFill>
                            <a:srgbClr val="000000"/>
                          </a:solidFill>
                          <a:latin typeface="Arial"/>
                        </a:rPr>
                        <a:t>Green Ethernet</a:t>
                      </a:r>
                      <a:endParaRPr lang="en-US" sz="1000" b="0" i="0" u="none" strike="noStrike" dirty="0">
                        <a:solidFill>
                          <a:srgbClr val="000000"/>
                        </a:solidFill>
                        <a:latin typeface="Arial"/>
                      </a:endParaRP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Green Ethernet</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r>
              <a:tr h="162651">
                <a:tc>
                  <a:txBody>
                    <a:bodyPr/>
                    <a:lstStyle/>
                    <a:p>
                      <a:pPr algn="ctr" rtl="0" fontAlgn="b"/>
                      <a:r>
                        <a:rPr lang="en-US" sz="1000" b="0" i="0" u="none" strike="noStrike" dirty="0">
                          <a:solidFill>
                            <a:srgbClr val="000000"/>
                          </a:solidFill>
                          <a:latin typeface="Arial"/>
                        </a:rPr>
                        <a:t>26 ports Gigabit Ethernet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28 ports Gigabit Ethernet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24 ports Gigabit Ethernet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24 ports Gigabit Ethernet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lumMod val="95000"/>
                      </a:schemeClr>
                    </a:solidFill>
                  </a:tcPr>
                </a:tc>
              </a:tr>
              <a:tr h="162651">
                <a:tc>
                  <a:txBody>
                    <a:bodyPr/>
                    <a:lstStyle/>
                    <a:p>
                      <a:pPr algn="ctr" rtl="0" fontAlgn="b"/>
                      <a:r>
                        <a:rPr lang="en-US" sz="1000" b="0" i="0" u="none" strike="noStrike" dirty="0">
                          <a:solidFill>
                            <a:srgbClr val="000000"/>
                          </a:solidFill>
                          <a:latin typeface="Arial"/>
                        </a:rPr>
                        <a:t>Bonjour</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Bonjour</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Bonjour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r>
              <a:tr h="162651">
                <a:tc>
                  <a:txBody>
                    <a:bodyPr/>
                    <a:lstStyle/>
                    <a:p>
                      <a:pPr algn="ctr" rtl="0" fontAlgn="b"/>
                      <a:r>
                        <a:rPr lang="en-US" sz="1000" b="0" i="0" u="none" strike="noStrike" dirty="0">
                          <a:solidFill>
                            <a:srgbClr val="000000"/>
                          </a:solidFill>
                          <a:latin typeface="Arial"/>
                        </a:rPr>
                        <a:t>Auto voice VLAN</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Auto voice VLAN</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No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 </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lumMod val="95000"/>
                      </a:schemeClr>
                    </a:solidFill>
                  </a:tcPr>
                </a:tc>
              </a:tr>
              <a:tr h="162651">
                <a:tc>
                  <a:txBody>
                    <a:bodyPr/>
                    <a:lstStyle/>
                    <a:p>
                      <a:pPr algn="ctr" rtl="0" fontAlgn="b"/>
                      <a:r>
                        <a:rPr lang="en-US" sz="1000" b="0" i="0" u="none" strike="noStrike" dirty="0">
                          <a:solidFill>
                            <a:srgbClr val="000000"/>
                          </a:solidFill>
                          <a:latin typeface="Arial"/>
                        </a:rPr>
                        <a:t>LLDP-MED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smtClean="0">
                          <a:solidFill>
                            <a:srgbClr val="000000"/>
                          </a:solidFill>
                          <a:latin typeface="Arial"/>
                        </a:rPr>
                        <a:t>LLDP-MED </a:t>
                      </a:r>
                      <a:endParaRPr lang="en-US" sz="1000" b="0" i="0" u="none" strike="noStrike" dirty="0">
                        <a:solidFill>
                          <a:srgbClr val="000000"/>
                        </a:solidFill>
                        <a:latin typeface="Arial"/>
                      </a:endParaRP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LLDP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r>
              <a:tr h="162651">
                <a:tc>
                  <a:txBody>
                    <a:bodyPr/>
                    <a:lstStyle/>
                    <a:p>
                      <a:pPr algn="ctr" rtl="0" fontAlgn="b"/>
                      <a:r>
                        <a:rPr lang="en-US" sz="1000" b="0" i="0" u="none" strike="noStrike" dirty="0">
                          <a:solidFill>
                            <a:srgbClr val="000000"/>
                          </a:solidFill>
                          <a:latin typeface="Arial"/>
                        </a:rPr>
                        <a:t>IPv6 Host</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IPv6 Host</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IPv6 Host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r>
              <a:tr h="162651">
                <a:tc>
                  <a:txBody>
                    <a:bodyPr/>
                    <a:lstStyle/>
                    <a:p>
                      <a:pPr algn="ctr" rtl="0" fontAlgn="b"/>
                      <a:r>
                        <a:rPr lang="en-US" sz="1000" b="0" i="0" u="none" strike="noStrike" dirty="0">
                          <a:solidFill>
                            <a:schemeClr val="bg1"/>
                          </a:solidFill>
                          <a:latin typeface="Arial"/>
                        </a:rPr>
                        <a:t>Cisco Discovery Protocol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solidFill>
                  </a:tcPr>
                </a:tc>
                <a:tc>
                  <a:txBody>
                    <a:bodyPr/>
                    <a:lstStyle/>
                    <a:p>
                      <a:pPr algn="ctr" rtl="0" fontAlgn="b"/>
                      <a:r>
                        <a:rPr lang="en-US" sz="1000" b="0" i="0" u="none" strike="noStrike" dirty="0">
                          <a:solidFill>
                            <a:schemeClr val="bg1"/>
                          </a:solidFill>
                          <a:latin typeface="Arial"/>
                        </a:rPr>
                        <a:t>Cisco Discovery Protocol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solidFill>
                  </a:tcPr>
                </a:tc>
                <a:tc>
                  <a:txBody>
                    <a:bodyPr/>
                    <a:lstStyle/>
                    <a:p>
                      <a:pPr algn="ctr" rtl="0" fontAlgn="b"/>
                      <a:r>
                        <a:rPr lang="en-US" sz="1000" b="0" i="0" u="none" strike="noStrike" dirty="0">
                          <a:solidFill>
                            <a:srgbClr val="000000"/>
                          </a:solidFill>
                          <a:latin typeface="Arial"/>
                        </a:rPr>
                        <a:t>Cisco Discovery Protocol</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No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r>
              <a:tr h="162651">
                <a:tc>
                  <a:txBody>
                    <a:bodyPr/>
                    <a:lstStyle/>
                    <a:p>
                      <a:pPr algn="ctr" rtl="0" fontAlgn="b"/>
                      <a:r>
                        <a:rPr lang="en-US" sz="1000" b="0" i="0" u="none" strike="noStrike" dirty="0">
                          <a:solidFill>
                            <a:schemeClr val="bg1"/>
                          </a:solidFill>
                          <a:latin typeface="Arial"/>
                        </a:rPr>
                        <a:t>Smartports</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solidFill>
                  </a:tcPr>
                </a:tc>
                <a:tc>
                  <a:txBody>
                    <a:bodyPr/>
                    <a:lstStyle/>
                    <a:p>
                      <a:pPr algn="ctr" rtl="0" fontAlgn="b"/>
                      <a:r>
                        <a:rPr lang="en-US" sz="1000" b="0" i="0" u="none" strike="noStrike" dirty="0">
                          <a:solidFill>
                            <a:schemeClr val="bg1"/>
                          </a:solidFill>
                          <a:latin typeface="Arial"/>
                        </a:rPr>
                        <a:t>Smartports</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solidFill>
                  </a:tcPr>
                </a:tc>
                <a:tc>
                  <a:txBody>
                    <a:bodyPr/>
                    <a:lstStyle/>
                    <a:p>
                      <a:pPr algn="ctr" rtl="0" fontAlgn="b"/>
                      <a:r>
                        <a:rPr lang="en-US" sz="1000" b="0" i="0" u="none" strike="noStrike" dirty="0">
                          <a:solidFill>
                            <a:srgbClr val="000000"/>
                          </a:solidFill>
                          <a:latin typeface="Arial"/>
                        </a:rPr>
                        <a:t>Smartports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No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r>
              <a:tr h="162651">
                <a:tc>
                  <a:txBody>
                    <a:bodyPr/>
                    <a:lstStyle/>
                    <a:p>
                      <a:pPr algn="ctr" rtl="0" fontAlgn="b"/>
                      <a:r>
                        <a:rPr lang="en-US" sz="1000" b="0" i="0" u="none" strike="noStrike" dirty="0">
                          <a:solidFill>
                            <a:schemeClr val="bg1"/>
                          </a:solidFill>
                          <a:latin typeface="Arial"/>
                        </a:rPr>
                        <a:t>Cloud support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solidFill>
                  </a:tcPr>
                </a:tc>
                <a:tc>
                  <a:txBody>
                    <a:bodyPr/>
                    <a:lstStyle/>
                    <a:p>
                      <a:pPr algn="ctr" rtl="0" fontAlgn="b"/>
                      <a:r>
                        <a:rPr lang="en-US" sz="1000" b="0" i="0" u="none" strike="noStrike" dirty="0">
                          <a:solidFill>
                            <a:schemeClr val="bg1"/>
                          </a:solidFill>
                          <a:latin typeface="Arial"/>
                        </a:rPr>
                        <a:t>Cloud support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solidFill>
                  </a:tcPr>
                </a:tc>
                <a:tc>
                  <a:txBody>
                    <a:bodyPr/>
                    <a:lstStyle/>
                    <a:p>
                      <a:pPr algn="ctr" rtl="0" fontAlgn="b"/>
                      <a:r>
                        <a:rPr lang="en-US" sz="1000" b="0" i="0" u="none" strike="noStrike" dirty="0">
                          <a:solidFill>
                            <a:srgbClr val="000000"/>
                          </a:solidFill>
                          <a:latin typeface="Arial"/>
                        </a:rPr>
                        <a:t>Cloud support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No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r>
              <a:tr h="162651">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chemeClr val="bg1"/>
                          </a:solidFill>
                          <a:latin typeface="Arial"/>
                        </a:rPr>
                        <a:t>Secure </a:t>
                      </a:r>
                      <a:r>
                        <a:rPr lang="en-US" sz="1000" b="0" i="0" u="none" strike="noStrike" dirty="0" smtClean="0">
                          <a:solidFill>
                            <a:schemeClr val="bg1"/>
                          </a:solidFill>
                          <a:latin typeface="Arial"/>
                        </a:rPr>
                        <a:t>copy</a:t>
                      </a:r>
                      <a:endParaRPr lang="en-US" sz="1000" b="0" i="0" u="none" strike="noStrike" dirty="0">
                        <a:solidFill>
                          <a:schemeClr val="bg1"/>
                        </a:solidFill>
                        <a:latin typeface="Arial"/>
                      </a:endParaRP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r>
              <a:tr h="162651">
                <a:tc>
                  <a:txBody>
                    <a:bodyPr/>
                    <a:lstStyle/>
                    <a:p>
                      <a:pPr algn="ctr" rtl="0" fontAlgn="b"/>
                      <a:r>
                        <a:rPr lang="en-US" sz="1000" b="0" i="0" u="none" strike="noStrike" dirty="0" smtClean="0">
                          <a:solidFill>
                            <a:srgbClr val="000000"/>
                          </a:solidFill>
                          <a:latin typeface="+mn-lt"/>
                        </a:rPr>
                        <a:t>No</a:t>
                      </a:r>
                      <a:endParaRPr lang="en-US" sz="1000" b="0" i="0" u="none" strike="noStrike" dirty="0">
                        <a:solidFill>
                          <a:srgbClr val="000000"/>
                        </a:solidFill>
                        <a:latin typeface="+mn-lt"/>
                      </a:endParaRP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Web-based authentication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r>
              <a:tr h="154907">
                <a:tc>
                  <a:txBody>
                    <a:bodyPr/>
                    <a:lstStyle/>
                    <a:p>
                      <a:pPr algn="ctr" rtl="0" fontAlgn="t"/>
                      <a:r>
                        <a:rPr lang="en-US" sz="1000" b="0" i="0" u="none" strike="noStrike" dirty="0" smtClean="0">
                          <a:solidFill>
                            <a:srgbClr val="000000"/>
                          </a:solidFill>
                          <a:latin typeface="Arial"/>
                        </a:rPr>
                        <a:t>802.3af </a:t>
                      </a:r>
                      <a:r>
                        <a:rPr lang="en-US" sz="1000" b="0" i="0" u="none" strike="noStrike" dirty="0">
                          <a:solidFill>
                            <a:srgbClr val="000000"/>
                          </a:solidFill>
                          <a:latin typeface="Arial"/>
                        </a:rPr>
                        <a:t>PoE (all enabled</a:t>
                      </a:r>
                      <a:r>
                        <a:rPr lang="en-US" sz="1000" b="0" i="0" u="none" strike="noStrike" dirty="0" smtClean="0">
                          <a:solidFill>
                            <a:srgbClr val="000000"/>
                          </a:solidFill>
                          <a:latin typeface="Arial"/>
                        </a:rPr>
                        <a:t>)</a:t>
                      </a:r>
                      <a:endParaRPr lang="en-US" sz="1000" b="0" i="0" u="none" strike="noStrike" dirty="0">
                        <a:solidFill>
                          <a:srgbClr val="000000"/>
                        </a:solidFill>
                        <a:latin typeface="Arial"/>
                      </a:endParaRPr>
                    </a:p>
                  </a:txBody>
                  <a:tcPr marL="6075" marR="6075" marT="6075" marB="0">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t"/>
                      <a:r>
                        <a:rPr lang="en-US" sz="1000" b="0" i="0" u="none" strike="noStrike" dirty="0" smtClean="0">
                          <a:solidFill>
                            <a:srgbClr val="000000"/>
                          </a:solidFill>
                          <a:latin typeface="Arial"/>
                        </a:rPr>
                        <a:t>802.3af </a:t>
                      </a:r>
                      <a:r>
                        <a:rPr lang="en-US" sz="1000" b="0" i="0" u="none" strike="noStrike" dirty="0">
                          <a:solidFill>
                            <a:srgbClr val="000000"/>
                          </a:solidFill>
                          <a:latin typeface="Arial"/>
                        </a:rPr>
                        <a:t>PoE (all enabled)</a:t>
                      </a:r>
                    </a:p>
                  </a:txBody>
                  <a:tcPr marL="6075" marR="6075" marT="6075"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t"/>
                      <a:r>
                        <a:rPr lang="en-US" sz="1000" b="0" i="0" u="none" strike="noStrike" dirty="0" smtClean="0">
                          <a:solidFill>
                            <a:srgbClr val="000000"/>
                          </a:solidFill>
                          <a:latin typeface="Arial"/>
                        </a:rPr>
                        <a:t>802.3af </a:t>
                      </a:r>
                      <a:r>
                        <a:rPr lang="en-US" sz="1000" b="0" i="0" u="none" strike="noStrike" dirty="0">
                          <a:solidFill>
                            <a:srgbClr val="000000"/>
                          </a:solidFill>
                          <a:latin typeface="Arial"/>
                        </a:rPr>
                        <a:t>PoE (all enabled)</a:t>
                      </a:r>
                    </a:p>
                  </a:txBody>
                  <a:tcPr marL="6075" marR="6075" marT="6075"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t"/>
                      <a:r>
                        <a:rPr lang="en-US" sz="1000" b="0" i="0" u="none" strike="noStrike" dirty="0" smtClean="0">
                          <a:solidFill>
                            <a:srgbClr val="000000"/>
                          </a:solidFill>
                          <a:latin typeface="Arial"/>
                        </a:rPr>
                        <a:t>802.3af </a:t>
                      </a:r>
                      <a:r>
                        <a:rPr lang="en-US" sz="1000" b="0" i="0" u="none" strike="noStrike" dirty="0">
                          <a:solidFill>
                            <a:srgbClr val="000000"/>
                          </a:solidFill>
                          <a:latin typeface="Arial"/>
                        </a:rPr>
                        <a:t>PoE (all enabled)</a:t>
                      </a:r>
                    </a:p>
                  </a:txBody>
                  <a:tcPr marL="6075" marR="6075" marT="6075" marB="0">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r>
              <a:tr h="154907">
                <a:tc>
                  <a:txBody>
                    <a:bodyPr/>
                    <a:lstStyle/>
                    <a:p>
                      <a:pPr algn="ctr" rtl="0" fontAlgn="t"/>
                      <a:r>
                        <a:rPr lang="da-DK" sz="1000" b="0" i="0" u="none" strike="noStrike" dirty="0">
                          <a:solidFill>
                            <a:srgbClr val="000000"/>
                          </a:solidFill>
                          <a:latin typeface="Arial"/>
                        </a:rPr>
                        <a:t>Budget 1/2 ports at 7.5W </a:t>
                      </a:r>
                    </a:p>
                  </a:txBody>
                  <a:tcPr marL="6075" marR="6075" marT="6075" marB="0">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t"/>
                      <a:r>
                        <a:rPr lang="da-DK" sz="1000" b="0" i="0" u="none" strike="noStrike" dirty="0">
                          <a:solidFill>
                            <a:srgbClr val="000000"/>
                          </a:solidFill>
                          <a:latin typeface="Arial"/>
                        </a:rPr>
                        <a:t>Budget 1/2 ports at 15W </a:t>
                      </a:r>
                    </a:p>
                  </a:txBody>
                  <a:tcPr marL="6075" marR="6075" marT="6075"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t"/>
                      <a:r>
                        <a:rPr lang="da-DK" sz="1000" b="0" i="0" u="none" strike="noStrike" dirty="0">
                          <a:solidFill>
                            <a:srgbClr val="000000"/>
                          </a:solidFill>
                          <a:latin typeface="Arial"/>
                        </a:rPr>
                        <a:t>Budget 1/2 ports at 15W </a:t>
                      </a:r>
                    </a:p>
                  </a:txBody>
                  <a:tcPr marL="6075" marR="6075" marT="6075"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t"/>
                      <a:r>
                        <a:rPr lang="da-DK" sz="1000" b="0" i="0" u="none" strike="noStrike" dirty="0">
                          <a:solidFill>
                            <a:srgbClr val="000000"/>
                          </a:solidFill>
                          <a:latin typeface="Arial"/>
                        </a:rPr>
                        <a:t>Budget 1/2 ports at 15W </a:t>
                      </a:r>
                    </a:p>
                  </a:txBody>
                  <a:tcPr marL="6075" marR="6075" marT="6075" marB="0">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r>
              <a:tr h="162651">
                <a:tc>
                  <a:txBody>
                    <a:bodyPr/>
                    <a:lstStyle/>
                    <a:p>
                      <a:pPr algn="ctr" rtl="0" fontAlgn="b"/>
                      <a:r>
                        <a:rPr lang="en-US" sz="1000" b="0" i="0" u="none" strike="noStrike" dirty="0" smtClean="0">
                          <a:solidFill>
                            <a:srgbClr val="000000"/>
                          </a:solidFill>
                          <a:latin typeface="+mn-lt"/>
                        </a:rPr>
                        <a:t>No</a:t>
                      </a:r>
                      <a:endParaRPr lang="en-US" sz="1000" b="0" i="0" u="none" strike="noStrike" dirty="0">
                        <a:solidFill>
                          <a:srgbClr val="000000"/>
                        </a:solidFill>
                        <a:latin typeface="+mn-lt"/>
                      </a:endParaRP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chemeClr val="bg1"/>
                          </a:solidFill>
                          <a:latin typeface="Arial"/>
                        </a:rPr>
                        <a:t>TextView (CLI)</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r>
              <a:tr h="162651">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Guest VLAN</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r>
              <a:tr h="162651">
                <a:tc>
                  <a:txBody>
                    <a:bodyPr/>
                    <a:lstStyle/>
                    <a:p>
                      <a:pPr algn="ctr" rtl="0" fontAlgn="b"/>
                      <a:r>
                        <a:rPr lang="en-US" sz="1000" b="0" i="0" u="none" strike="noStrike" dirty="0" smtClean="0">
                          <a:solidFill>
                            <a:srgbClr val="000000"/>
                          </a:solidFill>
                          <a:latin typeface="+mn-lt"/>
                        </a:rPr>
                        <a:t>No</a:t>
                      </a:r>
                      <a:endParaRPr lang="en-US" sz="1000" b="0" i="0" u="none" strike="noStrike" dirty="0">
                        <a:solidFill>
                          <a:srgbClr val="000000"/>
                        </a:solidFill>
                        <a:latin typeface="+mn-lt"/>
                      </a:endParaRP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IGMP q</a:t>
                      </a:r>
                      <a:r>
                        <a:rPr lang="en-US" sz="1000" b="0" i="0" u="none" strike="noStrike" dirty="0" smtClean="0">
                          <a:solidFill>
                            <a:srgbClr val="000000"/>
                          </a:solidFill>
                          <a:latin typeface="Arial"/>
                        </a:rPr>
                        <a:t>uerier </a:t>
                      </a:r>
                      <a:endParaRPr lang="en-US" sz="1000" b="0" i="0" u="none" strike="noStrike" dirty="0">
                        <a:solidFill>
                          <a:srgbClr val="000000"/>
                        </a:solidFill>
                        <a:latin typeface="Arial"/>
                      </a:endParaRP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r>
              <a:tr h="162651">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Unauthenticated VLAN</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lumMod val="95000"/>
                      </a:schemeClr>
                    </a:solidFill>
                  </a:tcPr>
                </a:tc>
              </a:tr>
              <a:tr h="162651">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Static </a:t>
                      </a:r>
                      <a:r>
                        <a:rPr lang="en-US" sz="1000" b="0" i="0" u="none" strike="noStrike" dirty="0" smtClean="0">
                          <a:solidFill>
                            <a:srgbClr val="000000"/>
                          </a:solidFill>
                          <a:latin typeface="Arial"/>
                        </a:rPr>
                        <a:t>routing</a:t>
                      </a:r>
                      <a:r>
                        <a:rPr lang="en-US" sz="1000" b="0" i="0" u="none" strike="noStrike" dirty="0">
                          <a:solidFill>
                            <a:srgbClr val="000000"/>
                          </a:solidFill>
                          <a:latin typeface="Arial"/>
                        </a:rPr>
                        <a:t>: 32 routes</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Static </a:t>
                      </a:r>
                      <a:r>
                        <a:rPr lang="en-US" sz="1000" b="0" i="0" u="none" strike="noStrike" dirty="0" smtClean="0">
                          <a:solidFill>
                            <a:srgbClr val="000000"/>
                          </a:solidFill>
                          <a:latin typeface="Arial"/>
                        </a:rPr>
                        <a:t>routing</a:t>
                      </a:r>
                      <a:r>
                        <a:rPr lang="en-US" sz="1000" b="0" i="0" u="none" strike="noStrike" dirty="0">
                          <a:solidFill>
                            <a:srgbClr val="000000"/>
                          </a:solidFill>
                          <a:latin typeface="Arial"/>
                        </a:rPr>
                        <a:t>: 128 routes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r>
              <a:tr h="162651">
                <a:tc>
                  <a:txBody>
                    <a:bodyPr/>
                    <a:lstStyle/>
                    <a:p>
                      <a:pPr algn="ctr" rtl="0" fontAlgn="b"/>
                      <a:r>
                        <a:rPr lang="en-US" sz="1000" b="0" i="0" u="none" strike="noStrike" dirty="0" smtClean="0">
                          <a:solidFill>
                            <a:srgbClr val="000000"/>
                          </a:solidFill>
                          <a:latin typeface="+mn-lt"/>
                        </a:rPr>
                        <a:t>No</a:t>
                      </a:r>
                      <a:endParaRPr lang="en-US" sz="1000" b="0" i="0" u="none" strike="noStrike" dirty="0">
                        <a:solidFill>
                          <a:srgbClr val="000000"/>
                        </a:solidFill>
                        <a:latin typeface="+mn-lt"/>
                      </a:endParaRP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DHCP </a:t>
                      </a:r>
                      <a:r>
                        <a:rPr lang="en-US" sz="1000" b="0" i="0" u="none" strike="noStrike" dirty="0" smtClean="0">
                          <a:solidFill>
                            <a:srgbClr val="000000"/>
                          </a:solidFill>
                          <a:latin typeface="Arial"/>
                        </a:rPr>
                        <a:t>relay</a:t>
                      </a:r>
                      <a:endParaRPr lang="en-US" sz="1000" b="0" i="0" u="none" strike="noStrike" dirty="0">
                        <a:solidFill>
                          <a:srgbClr val="000000"/>
                        </a:solidFill>
                        <a:latin typeface="Arial"/>
                      </a:endParaRP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r>
              <a:tr h="162651">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Congestion avoidance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r>
              <a:tr h="162651">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Per-VLAN mirroring</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lumMod val="95000"/>
                      </a:schemeClr>
                    </a:solidFill>
                  </a:tcPr>
                </a:tc>
              </a:tr>
              <a:tr h="162651">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 </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smtClean="0">
                          <a:solidFill>
                            <a:srgbClr val="000000"/>
                          </a:solidFill>
                          <a:latin typeface="+mn-lt"/>
                        </a:rPr>
                        <a:t>Multicast VLAN registration (MVR)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r>
              <a:tr h="162651">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 </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 Full stacking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r>
              <a:tr h="162651">
                <a:tc>
                  <a:txBody>
                    <a:bodyPr/>
                    <a:lstStyle/>
                    <a:p>
                      <a:pPr algn="ctr" rtl="0" fontAlgn="b"/>
                      <a:r>
                        <a:rPr lang="en-US" sz="1000" b="0" i="0" u="none" strike="noStrike" dirty="0" smtClean="0">
                          <a:solidFill>
                            <a:srgbClr val="000000"/>
                          </a:solidFill>
                          <a:latin typeface="+mn-lt"/>
                        </a:rPr>
                        <a:t>Option 66/67</a:t>
                      </a:r>
                      <a:endParaRPr lang="en-US" sz="1000" b="0" i="0" u="none" strike="noStrike" dirty="0">
                        <a:solidFill>
                          <a:srgbClr val="000000"/>
                        </a:solidFill>
                        <a:latin typeface="+mn-lt"/>
                      </a:endParaRP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Option 66/67</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Option 66/67 </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 </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lumMod val="95000"/>
                      </a:schemeClr>
                    </a:solidFill>
                  </a:tcPr>
                </a:tc>
              </a:tr>
              <a:tr h="162651">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Protocol-based VLANs</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Protocol-based VLANs</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r>
              <a:tr h="162651">
                <a:tc>
                  <a:txBody>
                    <a:bodyPr/>
                    <a:lstStyle/>
                    <a:p>
                      <a:pPr algn="ctr" rtl="0" fontAlgn="b"/>
                      <a:r>
                        <a:rPr lang="en-US" sz="1000" b="0" i="0" u="none" strike="noStrike" dirty="0">
                          <a:solidFill>
                            <a:srgbClr val="000000"/>
                          </a:solidFill>
                          <a:latin typeface="Arial"/>
                        </a:rPr>
                        <a:t>No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 </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IP Source Guard</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IP Source Guard</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r>
              <a:tr h="162651">
                <a:tc>
                  <a:txBody>
                    <a:bodyPr/>
                    <a:lstStyle/>
                    <a:p>
                      <a:pPr algn="ctr" rtl="0" fontAlgn="b"/>
                      <a:r>
                        <a:rPr lang="en-US" sz="1000" b="0" i="0" u="none" strike="noStrike" dirty="0">
                          <a:solidFill>
                            <a:srgbClr val="000000"/>
                          </a:solidFill>
                          <a:latin typeface="Arial"/>
                        </a:rPr>
                        <a:t>No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 </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DHCP Snooping</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DHCP Snooping</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r>
              <a:tr h="162651">
                <a:tc>
                  <a:txBody>
                    <a:bodyPr/>
                    <a:lstStyle/>
                    <a:p>
                      <a:pPr algn="ctr" rtl="0" fontAlgn="b"/>
                      <a:r>
                        <a:rPr lang="en-US" sz="1000" b="0" i="0" u="none" strike="noStrike" dirty="0">
                          <a:solidFill>
                            <a:srgbClr val="000000"/>
                          </a:solidFill>
                          <a:latin typeface="Arial"/>
                        </a:rPr>
                        <a:t>No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 </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Dynamic ARP Inspection</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Dynamic ARP Inspection</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r>
              <a:tr h="162651">
                <a:tc>
                  <a:txBody>
                    <a:bodyPr/>
                    <a:lstStyle/>
                    <a:p>
                      <a:pPr algn="ctr" rtl="0" fontAlgn="b"/>
                      <a:r>
                        <a:rPr lang="en-US" sz="1000" b="0" i="0" u="none" strike="noStrike" dirty="0">
                          <a:solidFill>
                            <a:srgbClr val="000000"/>
                          </a:solidFill>
                          <a:latin typeface="Arial"/>
                        </a:rPr>
                        <a:t>No </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No </a:t>
                      </a:r>
                    </a:p>
                  </a:txBody>
                  <a:tcPr marL="6075" marR="6075" marT="6075" marB="0" anchor="b">
                    <a:lnL w="12700" cap="flat" cmpd="sng" algn="ctr">
                      <a:solidFill>
                        <a:schemeClr val="bg1">
                          <a:lumMod val="8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lumMod val="95000"/>
                      </a:schemeClr>
                    </a:solidFill>
                  </a:tcPr>
                </a:tc>
                <a:tc>
                  <a:txBody>
                    <a:bodyPr/>
                    <a:lstStyle/>
                    <a:p>
                      <a:pPr algn="ctr" rtl="0" fontAlgn="b"/>
                      <a:r>
                        <a:rPr lang="en-US" sz="1000" b="0" i="0" u="none" strike="noStrike" dirty="0">
                          <a:solidFill>
                            <a:srgbClr val="000000"/>
                          </a:solidFill>
                          <a:latin typeface="Arial"/>
                        </a:rPr>
                        <a:t>Spanning Tree Root Guard</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c>
                  <a:txBody>
                    <a:bodyPr/>
                    <a:lstStyle/>
                    <a:p>
                      <a:pPr algn="ctr" rtl="0" fontAlgn="b"/>
                      <a:r>
                        <a:rPr lang="en-US" sz="1000" b="0" i="0" u="none" strike="noStrike" dirty="0">
                          <a:solidFill>
                            <a:srgbClr val="000000"/>
                          </a:solidFill>
                          <a:latin typeface="Arial"/>
                        </a:rPr>
                        <a:t>Spanning Tree Root Guard</a:t>
                      </a:r>
                    </a:p>
                  </a:txBody>
                  <a:tcPr marL="6075" marR="6075" marT="607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20000"/>
                        <a:lumOff val="80000"/>
                      </a:schemeClr>
                    </a:solidFill>
                  </a:tcPr>
                </a:tc>
              </a:tr>
            </a:tbl>
          </a:graphicData>
        </a:graphic>
      </p:graphicFrame>
      <p:sp>
        <p:nvSpPr>
          <p:cNvPr id="25" name="Rectangle 24"/>
          <p:cNvSpPr/>
          <p:nvPr/>
        </p:nvSpPr>
        <p:spPr>
          <a:xfrm>
            <a:off x="7503584" y="379943"/>
            <a:ext cx="153458" cy="153458"/>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06825602"/>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1000"/>
                                        <p:tgtEl>
                                          <p:spTgt spid="40"/>
                                        </p:tgtEl>
                                      </p:cBhvr>
                                    </p:animEffect>
                                    <p:anim calcmode="lin" valueType="num">
                                      <p:cBhvr>
                                        <p:cTn id="13" dur="1000" fill="hold"/>
                                        <p:tgtEl>
                                          <p:spTgt spid="40"/>
                                        </p:tgtEl>
                                        <p:attrNameLst>
                                          <p:attrName>ppt_x</p:attrName>
                                        </p:attrNameLst>
                                      </p:cBhvr>
                                      <p:tavLst>
                                        <p:tav tm="0">
                                          <p:val>
                                            <p:strVal val="#ppt_x"/>
                                          </p:val>
                                        </p:tav>
                                        <p:tav tm="100000">
                                          <p:val>
                                            <p:strVal val="#ppt_x"/>
                                          </p:val>
                                        </p:tav>
                                      </p:tavLst>
                                    </p:anim>
                                    <p:anim calcmode="lin" valueType="num">
                                      <p:cBhvr>
                                        <p:cTn id="14" dur="1000" fill="hold"/>
                                        <p:tgtEl>
                                          <p:spTgt spid="40"/>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1000"/>
                                        <p:tgtEl>
                                          <p:spTgt spid="38"/>
                                        </p:tgtEl>
                                      </p:cBhvr>
                                    </p:animEffect>
                                    <p:anim calcmode="lin" valueType="num">
                                      <p:cBhvr>
                                        <p:cTn id="18" dur="1000" fill="hold"/>
                                        <p:tgtEl>
                                          <p:spTgt spid="38"/>
                                        </p:tgtEl>
                                        <p:attrNameLst>
                                          <p:attrName>ppt_x</p:attrName>
                                        </p:attrNameLst>
                                      </p:cBhvr>
                                      <p:tavLst>
                                        <p:tav tm="0">
                                          <p:val>
                                            <p:strVal val="#ppt_x"/>
                                          </p:val>
                                        </p:tav>
                                        <p:tav tm="100000">
                                          <p:val>
                                            <p:strVal val="#ppt_x"/>
                                          </p:val>
                                        </p:tav>
                                      </p:tavLst>
                                    </p:anim>
                                    <p:anim calcmode="lin" valueType="num">
                                      <p:cBhvr>
                                        <p:cTn id="19" dur="1000" fill="hold"/>
                                        <p:tgtEl>
                                          <p:spTgt spid="38"/>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8" grpId="0" animBg="1"/>
      <p:bldP spid="40" grpId="0" animBg="1"/>
      <p:bldP spid="4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73"/>
          <p:cNvGrpSpPr/>
          <p:nvPr/>
        </p:nvGrpSpPr>
        <p:grpSpPr>
          <a:xfrm>
            <a:off x="0" y="1240352"/>
            <a:ext cx="9145588" cy="4991636"/>
            <a:chOff x="0" y="1577975"/>
            <a:chExt cx="9145588" cy="4697413"/>
          </a:xfrm>
        </p:grpSpPr>
        <p:sp>
          <p:nvSpPr>
            <p:cNvPr id="110" name="Rectangle 29"/>
            <p:cNvSpPr>
              <a:spLocks noChangeArrowheads="1"/>
            </p:cNvSpPr>
            <p:nvPr/>
          </p:nvSpPr>
          <p:spPr bwMode="auto">
            <a:xfrm>
              <a:off x="0" y="6152281"/>
              <a:ext cx="9144000" cy="123107"/>
            </a:xfrm>
            <a:prstGeom prst="rect">
              <a:avLst/>
            </a:prstGeom>
            <a:gradFill rotWithShape="1">
              <a:gsLst>
                <a:gs pos="0">
                  <a:srgbClr val="000000">
                    <a:alpha val="60001"/>
                  </a:srgbClr>
                </a:gs>
                <a:gs pos="100000">
                  <a:srgbClr val="000000">
                    <a:alpha val="0"/>
                  </a:srgbClr>
                </a:gs>
              </a:gsLst>
              <a:path path="shape">
                <a:fillToRect l="50000" t="50000" r="50000" b="50000"/>
              </a:path>
            </a:gradFill>
            <a:ln w="9525" algn="ctr">
              <a:noFill/>
              <a:miter lim="800000"/>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111" name="Rectangle 60"/>
            <p:cNvSpPr>
              <a:spLocks noChangeArrowheads="1"/>
            </p:cNvSpPr>
            <p:nvPr/>
          </p:nvSpPr>
          <p:spPr bwMode="auto">
            <a:xfrm>
              <a:off x="0" y="1583508"/>
              <a:ext cx="9145588" cy="4629635"/>
            </a:xfrm>
            <a:prstGeom prst="rect">
              <a:avLst/>
            </a:prstGeom>
            <a:solidFill>
              <a:srgbClr val="8E8E95"/>
            </a:solidFill>
            <a:ln w="9525" algn="ctr">
              <a:noFill/>
              <a:miter lim="800000"/>
              <a:headEnd/>
              <a:tailEnd/>
            </a:ln>
            <a:effectLst/>
          </p:spPr>
          <p:txBody>
            <a:bodyPr vert="horz" wrap="none" lIns="73025" tIns="36511" rIns="73025" bIns="36511"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12" name="Rectangle 60"/>
            <p:cNvSpPr>
              <a:spLocks noChangeArrowheads="1"/>
            </p:cNvSpPr>
            <p:nvPr/>
          </p:nvSpPr>
          <p:spPr bwMode="auto">
            <a:xfrm>
              <a:off x="0" y="1584891"/>
              <a:ext cx="9145588" cy="4629635"/>
            </a:xfrm>
            <a:prstGeom prst="rect">
              <a:avLst/>
            </a:prstGeom>
            <a:gradFill rotWithShape="1">
              <a:gsLst>
                <a:gs pos="34000">
                  <a:schemeClr val="bg1">
                    <a:alpha val="0"/>
                  </a:schemeClr>
                </a:gs>
                <a:gs pos="45000">
                  <a:srgbClr val="D1D1D5">
                    <a:alpha val="31000"/>
                  </a:srgbClr>
                </a:gs>
                <a:gs pos="100000">
                  <a:schemeClr val="bg1">
                    <a:alpha val="23000"/>
                  </a:schemeClr>
                </a:gs>
              </a:gsLst>
              <a:lin ang="0" scaled="1"/>
            </a:gradFill>
            <a:ln w="9525" algn="ctr">
              <a:noFill/>
              <a:miter lim="800000"/>
              <a:headEnd/>
              <a:tailEnd/>
            </a:ln>
            <a:effectLst/>
          </p:spPr>
          <p:txBody>
            <a:bodyPr vert="horz" wrap="none" lIns="73025" tIns="36511" rIns="73025" bIns="36511"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16" name="Line 32"/>
            <p:cNvSpPr>
              <a:spLocks noChangeShapeType="1"/>
            </p:cNvSpPr>
            <p:nvPr/>
          </p:nvSpPr>
          <p:spPr bwMode="auto">
            <a:xfrm>
              <a:off x="0" y="1577975"/>
              <a:ext cx="9144000" cy="0"/>
            </a:xfrm>
            <a:prstGeom prst="line">
              <a:avLst/>
            </a:prstGeom>
            <a:noFill/>
            <a:ln w="12700">
              <a:solidFill>
                <a:srgbClr val="8E8E95"/>
              </a:solidFill>
              <a:round/>
              <a:headEnd/>
              <a:tailEnd/>
            </a:ln>
            <a:effectLst/>
          </p:spPr>
          <p:txBody>
            <a:bodyPr vert="horz" wrap="none" lIns="82124" tIns="41061" rIns="82124" bIns="41061" numCol="1" anchor="ctr" anchorCtr="0" compatLnSpc="1">
              <a:prstTxWarp prst="textNoShape">
                <a:avLst/>
              </a:prstTxWarp>
              <a:spAutoFit/>
            </a:bodyPr>
            <a:lstStyle/>
            <a:p>
              <a:endParaRPr lang="en-US" dirty="0"/>
            </a:p>
          </p:txBody>
        </p:sp>
        <p:sp>
          <p:nvSpPr>
            <p:cNvPr id="117" name="Line 33"/>
            <p:cNvSpPr>
              <a:spLocks noChangeShapeType="1"/>
            </p:cNvSpPr>
            <p:nvPr/>
          </p:nvSpPr>
          <p:spPr bwMode="auto">
            <a:xfrm>
              <a:off x="0" y="6207610"/>
              <a:ext cx="9144000" cy="0"/>
            </a:xfrm>
            <a:prstGeom prst="line">
              <a:avLst/>
            </a:prstGeom>
            <a:noFill/>
            <a:ln w="12700">
              <a:solidFill>
                <a:srgbClr val="8E8E95"/>
              </a:solidFill>
              <a:round/>
              <a:headEnd/>
              <a:tailEnd/>
            </a:ln>
            <a:effectLst/>
          </p:spPr>
          <p:txBody>
            <a:bodyPr vert="horz" wrap="none" lIns="82124" tIns="41061" rIns="82124" bIns="41061" numCol="1" anchor="ctr" anchorCtr="0" compatLnSpc="1">
              <a:prstTxWarp prst="textNoShape">
                <a:avLst/>
              </a:prstTxWarp>
              <a:spAutoFit/>
            </a:bodyPr>
            <a:lstStyle/>
            <a:p>
              <a:endParaRPr lang="en-US" dirty="0"/>
            </a:p>
          </p:txBody>
        </p:sp>
      </p:grpSp>
      <p:grpSp>
        <p:nvGrpSpPr>
          <p:cNvPr id="3" name="Group 173"/>
          <p:cNvGrpSpPr/>
          <p:nvPr/>
        </p:nvGrpSpPr>
        <p:grpSpPr>
          <a:xfrm>
            <a:off x="0" y="1577976"/>
            <a:ext cx="9145588" cy="4991636"/>
            <a:chOff x="0" y="1577975"/>
            <a:chExt cx="9145588" cy="4697413"/>
          </a:xfrm>
        </p:grpSpPr>
        <p:sp>
          <p:nvSpPr>
            <p:cNvPr id="101" name="Rectangle 29"/>
            <p:cNvSpPr>
              <a:spLocks noChangeArrowheads="1"/>
            </p:cNvSpPr>
            <p:nvPr/>
          </p:nvSpPr>
          <p:spPr bwMode="auto">
            <a:xfrm>
              <a:off x="0" y="6152281"/>
              <a:ext cx="9144000" cy="123107"/>
            </a:xfrm>
            <a:prstGeom prst="rect">
              <a:avLst/>
            </a:prstGeom>
            <a:gradFill rotWithShape="1">
              <a:gsLst>
                <a:gs pos="0">
                  <a:srgbClr val="000000">
                    <a:alpha val="60001"/>
                  </a:srgbClr>
                </a:gs>
                <a:gs pos="100000">
                  <a:srgbClr val="000000">
                    <a:alpha val="0"/>
                  </a:srgbClr>
                </a:gs>
              </a:gsLst>
              <a:path path="shape">
                <a:fillToRect l="50000" t="50000" r="50000" b="50000"/>
              </a:path>
            </a:gradFill>
            <a:ln w="9525" algn="ctr">
              <a:noFill/>
              <a:miter lim="800000"/>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102" name="Rectangle 60"/>
            <p:cNvSpPr>
              <a:spLocks noChangeArrowheads="1"/>
            </p:cNvSpPr>
            <p:nvPr/>
          </p:nvSpPr>
          <p:spPr bwMode="auto">
            <a:xfrm>
              <a:off x="0" y="1583508"/>
              <a:ext cx="9145588" cy="4629635"/>
            </a:xfrm>
            <a:prstGeom prst="rect">
              <a:avLst/>
            </a:prstGeom>
            <a:solidFill>
              <a:srgbClr val="8E8E95"/>
            </a:solidFill>
            <a:ln w="9525" algn="ctr">
              <a:noFill/>
              <a:miter lim="800000"/>
              <a:headEnd/>
              <a:tailEnd/>
            </a:ln>
            <a:effectLst/>
          </p:spPr>
          <p:txBody>
            <a:bodyPr vert="horz" wrap="none" lIns="73025" tIns="36511" rIns="73025" bIns="36511"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03" name="Rectangle 60"/>
            <p:cNvSpPr>
              <a:spLocks noChangeArrowheads="1"/>
            </p:cNvSpPr>
            <p:nvPr/>
          </p:nvSpPr>
          <p:spPr bwMode="auto">
            <a:xfrm>
              <a:off x="0" y="1584891"/>
              <a:ext cx="9145588" cy="4629635"/>
            </a:xfrm>
            <a:prstGeom prst="rect">
              <a:avLst/>
            </a:prstGeom>
            <a:gradFill rotWithShape="1">
              <a:gsLst>
                <a:gs pos="0">
                  <a:schemeClr val="bg1">
                    <a:alpha val="5000"/>
                  </a:schemeClr>
                </a:gs>
                <a:gs pos="50000">
                  <a:srgbClr val="E6E6E8">
                    <a:alpha val="95000"/>
                  </a:srgbClr>
                </a:gs>
                <a:gs pos="100000">
                  <a:schemeClr val="bg1">
                    <a:alpha val="5000"/>
                  </a:schemeClr>
                </a:gs>
              </a:gsLst>
              <a:lin ang="0" scaled="1"/>
            </a:gradFill>
            <a:ln w="9525" algn="ctr">
              <a:noFill/>
              <a:miter lim="800000"/>
              <a:headEnd/>
              <a:tailEnd/>
            </a:ln>
            <a:effectLst/>
          </p:spPr>
          <p:txBody>
            <a:bodyPr vert="horz" wrap="none" lIns="73025" tIns="36511" rIns="73025" bIns="36511" numCol="1" anchor="ctr" anchorCtr="0" compatLnSpc="1">
              <a:prstTxWarp prst="textNoShape">
                <a:avLst/>
              </a:prstTxWarp>
            </a:bodyPr>
            <a:lstStyle/>
            <a:p>
              <a:pPr algn="ctr" fontAlgn="base">
                <a:spcBef>
                  <a:spcPct val="0"/>
                </a:spcBef>
                <a:spcAft>
                  <a:spcPct val="0"/>
                </a:spcAft>
              </a:pPr>
              <a:endParaRPr lang="en-US" dirty="0" smtClean="0">
                <a:latin typeface="Arial" pitchFamily="34" charset="0"/>
              </a:endParaRPr>
            </a:p>
          </p:txBody>
        </p:sp>
        <p:sp>
          <p:nvSpPr>
            <p:cNvPr id="107" name="Line 32"/>
            <p:cNvSpPr>
              <a:spLocks noChangeShapeType="1"/>
            </p:cNvSpPr>
            <p:nvPr/>
          </p:nvSpPr>
          <p:spPr bwMode="auto">
            <a:xfrm>
              <a:off x="0" y="1577975"/>
              <a:ext cx="9144000" cy="0"/>
            </a:xfrm>
            <a:prstGeom prst="line">
              <a:avLst/>
            </a:prstGeom>
            <a:noFill/>
            <a:ln w="12700">
              <a:solidFill>
                <a:srgbClr val="8E8E95"/>
              </a:solidFill>
              <a:round/>
              <a:headEnd/>
              <a:tailEnd/>
            </a:ln>
            <a:effectLst/>
          </p:spPr>
          <p:txBody>
            <a:bodyPr vert="horz" wrap="none" lIns="82124" tIns="41061" rIns="82124" bIns="41061" numCol="1" anchor="ctr" anchorCtr="0" compatLnSpc="1">
              <a:prstTxWarp prst="textNoShape">
                <a:avLst/>
              </a:prstTxWarp>
              <a:spAutoFit/>
            </a:bodyPr>
            <a:lstStyle/>
            <a:p>
              <a:endParaRPr lang="en-US" dirty="0"/>
            </a:p>
          </p:txBody>
        </p:sp>
        <p:sp>
          <p:nvSpPr>
            <p:cNvPr id="108" name="Line 33"/>
            <p:cNvSpPr>
              <a:spLocks noChangeShapeType="1"/>
            </p:cNvSpPr>
            <p:nvPr/>
          </p:nvSpPr>
          <p:spPr bwMode="auto">
            <a:xfrm>
              <a:off x="0" y="6207610"/>
              <a:ext cx="9144000" cy="0"/>
            </a:xfrm>
            <a:prstGeom prst="line">
              <a:avLst/>
            </a:prstGeom>
            <a:noFill/>
            <a:ln w="12700">
              <a:solidFill>
                <a:srgbClr val="8E8E95"/>
              </a:solidFill>
              <a:round/>
              <a:headEnd/>
              <a:tailEnd/>
            </a:ln>
            <a:effectLst/>
          </p:spPr>
          <p:txBody>
            <a:bodyPr vert="horz" wrap="none" lIns="82124" tIns="41061" rIns="82124" bIns="41061" numCol="1" anchor="ctr" anchorCtr="0" compatLnSpc="1">
              <a:prstTxWarp prst="textNoShape">
                <a:avLst/>
              </a:prstTxWarp>
              <a:spAutoFit/>
            </a:bodyPr>
            <a:lstStyle/>
            <a:p>
              <a:endParaRPr lang="en-US" dirty="0"/>
            </a:p>
          </p:txBody>
        </p:sp>
      </p:grpSp>
      <p:sp>
        <p:nvSpPr>
          <p:cNvPr id="24593" name="Title 1"/>
          <p:cNvSpPr>
            <a:spLocks noGrp="1"/>
          </p:cNvSpPr>
          <p:nvPr>
            <p:ph type="title"/>
          </p:nvPr>
        </p:nvSpPr>
        <p:spPr/>
        <p:txBody>
          <a:bodyPr/>
          <a:lstStyle/>
          <a:p>
            <a:r>
              <a:rPr lang="en-US" dirty="0" smtClean="0"/>
              <a:t>Small Business Switch Accessories</a:t>
            </a:r>
            <a:br>
              <a:rPr lang="en-US" dirty="0" smtClean="0"/>
            </a:br>
            <a:r>
              <a:rPr lang="en-US" sz="2400" b="0" dirty="0" smtClean="0">
                <a:solidFill>
                  <a:schemeClr val="accent4"/>
                </a:solidFill>
              </a:rPr>
              <a:t>Mini-GBIC/SFP Transceivers</a:t>
            </a:r>
          </a:p>
        </p:txBody>
      </p:sp>
      <p:sp>
        <p:nvSpPr>
          <p:cNvPr id="53" name="Rectangle 2"/>
          <p:cNvSpPr>
            <a:spLocks noChangeArrowheads="1"/>
          </p:cNvSpPr>
          <p:nvPr/>
        </p:nvSpPr>
        <p:spPr bwMode="auto">
          <a:xfrm rot="-5400000">
            <a:off x="4413003" y="1776426"/>
            <a:ext cx="4918133" cy="4543864"/>
          </a:xfrm>
          <a:prstGeom prst="rect">
            <a:avLst/>
          </a:prstGeom>
          <a:gradFill flip="none" rotWithShape="1">
            <a:gsLst>
              <a:gs pos="0">
                <a:schemeClr val="bg1"/>
              </a:gs>
              <a:gs pos="100000">
                <a:srgbClr val="0183B7">
                  <a:alpha val="0"/>
                </a:srgbClr>
              </a:gs>
            </a:gsLst>
            <a:lin ang="10800000" scaled="1"/>
            <a:tileRect/>
          </a:gradFill>
          <a:ln w="9525" algn="ctr">
            <a:noFill/>
            <a:miter lim="800000"/>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104" name="Line 32"/>
          <p:cNvSpPr>
            <a:spLocks noChangeShapeType="1"/>
          </p:cNvSpPr>
          <p:nvPr/>
        </p:nvSpPr>
        <p:spPr bwMode="auto">
          <a:xfrm>
            <a:off x="0" y="1577975"/>
            <a:ext cx="9144000" cy="0"/>
          </a:xfrm>
          <a:prstGeom prst="line">
            <a:avLst/>
          </a:prstGeom>
          <a:noFill/>
          <a:ln w="12700">
            <a:solidFill>
              <a:srgbClr val="8E8E95"/>
            </a:solidFill>
            <a:round/>
            <a:headEnd/>
            <a:tailEnd/>
          </a:ln>
          <a:effectLst/>
        </p:spPr>
        <p:txBody>
          <a:bodyPr vert="horz" wrap="none" lIns="82124" tIns="41061" rIns="82124" bIns="41061" numCol="1" anchor="ctr" anchorCtr="0" compatLnSpc="1">
            <a:prstTxWarp prst="textNoShape">
              <a:avLst/>
            </a:prstTxWarp>
            <a:spAutoFit/>
          </a:bodyPr>
          <a:lstStyle/>
          <a:p>
            <a:endParaRPr lang="en-US" dirty="0"/>
          </a:p>
        </p:txBody>
      </p:sp>
      <p:sp>
        <p:nvSpPr>
          <p:cNvPr id="118" name="Rectangle 2"/>
          <p:cNvSpPr>
            <a:spLocks noChangeArrowheads="1"/>
          </p:cNvSpPr>
          <p:nvPr/>
        </p:nvSpPr>
        <p:spPr bwMode="auto">
          <a:xfrm rot="-5400000">
            <a:off x="-201202" y="1790493"/>
            <a:ext cx="4918133" cy="4515728"/>
          </a:xfrm>
          <a:prstGeom prst="rect">
            <a:avLst/>
          </a:prstGeom>
          <a:gradFill flip="none" rotWithShape="1">
            <a:gsLst>
              <a:gs pos="0">
                <a:schemeClr val="bg1"/>
              </a:gs>
              <a:gs pos="100000">
                <a:srgbClr val="0183B7">
                  <a:alpha val="0"/>
                </a:srgbClr>
              </a:gs>
            </a:gsLst>
            <a:lin ang="10800000" scaled="1"/>
            <a:tileRect/>
          </a:gradFill>
          <a:ln w="9525" algn="ctr">
            <a:noFill/>
            <a:miter lim="800000"/>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119" name="Rectangle 55"/>
          <p:cNvSpPr>
            <a:spLocks noChangeArrowheads="1"/>
          </p:cNvSpPr>
          <p:nvPr/>
        </p:nvSpPr>
        <p:spPr bwMode="auto">
          <a:xfrm>
            <a:off x="0" y="1410682"/>
            <a:ext cx="9143999" cy="184756"/>
          </a:xfrm>
          <a:prstGeom prst="rect">
            <a:avLst/>
          </a:prstGeom>
          <a:gradFill rotWithShape="1">
            <a:gsLst>
              <a:gs pos="0">
                <a:srgbClr val="000000">
                  <a:alpha val="0"/>
                </a:srgbClr>
              </a:gs>
              <a:gs pos="100000">
                <a:srgbClr val="000000">
                  <a:alpha val="33000"/>
                </a:srgbClr>
              </a:gs>
            </a:gsLst>
            <a:lin ang="5400000" scaled="1"/>
          </a:gradFill>
          <a:ln w="9525" algn="ctr">
            <a:noFill/>
            <a:miter lim="800000"/>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105" name="Rectangle 104"/>
          <p:cNvSpPr/>
          <p:nvPr/>
        </p:nvSpPr>
        <p:spPr>
          <a:xfrm>
            <a:off x="1032319" y="1235292"/>
            <a:ext cx="2694840" cy="338554"/>
          </a:xfrm>
          <a:prstGeom prst="rect">
            <a:avLst/>
          </a:prstGeom>
        </p:spPr>
        <p:txBody>
          <a:bodyPr wrap="none">
            <a:spAutoFit/>
          </a:bodyPr>
          <a:lstStyle/>
          <a:p>
            <a:pPr algn="ctr"/>
            <a:r>
              <a:rPr lang="en-US" sz="1600" dirty="0" smtClean="0">
                <a:solidFill>
                  <a:schemeClr val="bg1"/>
                </a:solidFill>
                <a:effectLst>
                  <a:outerShdw blurRad="63500" sx="102000" sy="102000" algn="ctr" rotWithShape="0">
                    <a:prstClr val="black">
                      <a:alpha val="40000"/>
                    </a:prstClr>
                  </a:outerShdw>
                </a:effectLst>
              </a:rPr>
              <a:t>Fast Ethernet Transceivers </a:t>
            </a:r>
            <a:endParaRPr lang="en-US" sz="1600" dirty="0">
              <a:solidFill>
                <a:schemeClr val="bg1"/>
              </a:solidFill>
              <a:effectLst>
                <a:outerShdw blurRad="63500" sx="102000" sy="102000" algn="ctr" rotWithShape="0">
                  <a:prstClr val="black">
                    <a:alpha val="40000"/>
                  </a:prstClr>
                </a:outerShdw>
              </a:effectLst>
            </a:endParaRPr>
          </a:p>
        </p:txBody>
      </p:sp>
      <p:sp>
        <p:nvSpPr>
          <p:cNvPr id="106" name="Rectangle 105"/>
          <p:cNvSpPr/>
          <p:nvPr/>
        </p:nvSpPr>
        <p:spPr>
          <a:xfrm>
            <a:off x="5318841" y="1235292"/>
            <a:ext cx="2887201" cy="338554"/>
          </a:xfrm>
          <a:prstGeom prst="rect">
            <a:avLst/>
          </a:prstGeom>
        </p:spPr>
        <p:txBody>
          <a:bodyPr wrap="none">
            <a:spAutoFit/>
          </a:bodyPr>
          <a:lstStyle/>
          <a:p>
            <a:pPr algn="ctr"/>
            <a:r>
              <a:rPr lang="en-US" sz="1600" dirty="0" smtClean="0">
                <a:solidFill>
                  <a:schemeClr val="bg1"/>
                </a:solidFill>
                <a:effectLst>
                  <a:outerShdw blurRad="63500" sx="102000" sy="102000" algn="ctr" rotWithShape="0">
                    <a:prstClr val="black">
                      <a:alpha val="40000"/>
                    </a:prstClr>
                  </a:outerShdw>
                </a:effectLst>
              </a:rPr>
              <a:t>Gigabit Ethernet Transceivers</a:t>
            </a:r>
            <a:endParaRPr lang="en-US" sz="1600" dirty="0">
              <a:solidFill>
                <a:schemeClr val="bg1"/>
              </a:solidFill>
              <a:effectLst>
                <a:outerShdw blurRad="63500" sx="102000" sy="102000" algn="ctr" rotWithShape="0">
                  <a:prstClr val="black">
                    <a:alpha val="40000"/>
                  </a:prstClr>
                </a:outerShdw>
              </a:effectLst>
            </a:endParaRPr>
          </a:p>
        </p:txBody>
      </p:sp>
      <p:sp>
        <p:nvSpPr>
          <p:cNvPr id="120" name="Content Placeholder 163"/>
          <p:cNvSpPr txBox="1">
            <a:spLocks/>
          </p:cNvSpPr>
          <p:nvPr/>
        </p:nvSpPr>
        <p:spPr>
          <a:xfrm>
            <a:off x="174795" y="1832756"/>
            <a:ext cx="2976363" cy="2587558"/>
          </a:xfrm>
          <a:prstGeom prst="rect">
            <a:avLst/>
          </a:prstGeom>
        </p:spPr>
        <p:txBody>
          <a:bodyPr>
            <a:noAutofit/>
          </a:bodyPr>
          <a:lstStyle/>
          <a:p>
            <a:pPr marL="171450" indent="-171450">
              <a:lnSpc>
                <a:spcPct val="90000"/>
              </a:lnSpc>
              <a:spcBef>
                <a:spcPts val="500"/>
              </a:spcBef>
              <a:buClr>
                <a:schemeClr val="accent1"/>
              </a:buClr>
            </a:pPr>
            <a:r>
              <a:rPr lang="en-US" dirty="0" smtClean="0"/>
              <a:t>MFEBX1</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171450" lvl="0" indent="-171450">
              <a:lnSpc>
                <a:spcPct val="90000"/>
              </a:lnSpc>
              <a:spcBef>
                <a:spcPts val="500"/>
              </a:spcBef>
              <a:buClr>
                <a:schemeClr val="accent1"/>
              </a:buClr>
            </a:pPr>
            <a:r>
              <a:rPr lang="en-US" sz="1300" dirty="0" smtClean="0"/>
              <a:t>100 BASE-BX-20U SFP transceiver </a:t>
            </a:r>
          </a:p>
          <a:p>
            <a:pPr marL="171450" lvl="0" indent="-171450">
              <a:lnSpc>
                <a:spcPct val="90000"/>
              </a:lnSpc>
              <a:spcBef>
                <a:spcPts val="500"/>
              </a:spcBef>
              <a:buClr>
                <a:schemeClr val="accent1"/>
              </a:buClr>
              <a:buFont typeface="Wingdings" pitchFamily="2" charset="2"/>
              <a:buChar char="§"/>
            </a:pPr>
            <a:r>
              <a:rPr lang="en-US" sz="1300" dirty="0" smtClean="0"/>
              <a:t>1310-nm wavelength for single-mode fiber</a:t>
            </a:r>
          </a:p>
          <a:p>
            <a:pPr marL="171450" lvl="0" indent="-171450">
              <a:lnSpc>
                <a:spcPct val="90000"/>
              </a:lnSpc>
              <a:spcBef>
                <a:spcPts val="500"/>
              </a:spcBef>
              <a:buClr>
                <a:schemeClr val="accent1"/>
              </a:buClr>
              <a:buFont typeface="Wingdings" pitchFamily="2" charset="2"/>
              <a:buChar char="§"/>
            </a:pPr>
            <a:r>
              <a:rPr lang="en-US" sz="1300" dirty="0" smtClean="0"/>
              <a:t>For distances up to 20 kilometers</a:t>
            </a:r>
          </a:p>
          <a:p>
            <a:pPr marL="171450" lvl="0" indent="-171450">
              <a:lnSpc>
                <a:spcPct val="90000"/>
              </a:lnSpc>
              <a:spcBef>
                <a:spcPts val="500"/>
              </a:spcBef>
              <a:buClr>
                <a:schemeClr val="accent1"/>
              </a:buClr>
            </a:pPr>
            <a:r>
              <a:rPr lang="en-US" dirty="0" smtClean="0"/>
              <a:t>MFEFX1</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171450" lvl="0" indent="-171450">
              <a:lnSpc>
                <a:spcPct val="90000"/>
              </a:lnSpc>
              <a:spcBef>
                <a:spcPts val="500"/>
              </a:spcBef>
              <a:buClr>
                <a:schemeClr val="accent1"/>
              </a:buClr>
            </a:pPr>
            <a:r>
              <a:rPr lang="en-US" sz="1300" dirty="0" smtClean="0"/>
              <a:t>100 BASE-FX SFP transceiver</a:t>
            </a:r>
          </a:p>
          <a:p>
            <a:pPr marL="171450" lvl="0" indent="-171450">
              <a:lnSpc>
                <a:spcPct val="90000"/>
              </a:lnSpc>
              <a:spcBef>
                <a:spcPts val="500"/>
              </a:spcBef>
              <a:buClr>
                <a:schemeClr val="accent1"/>
              </a:buClr>
              <a:buFont typeface="Wingdings" pitchFamily="2" charset="2"/>
              <a:buChar char="§"/>
            </a:pPr>
            <a:r>
              <a:rPr lang="en-US" sz="1300" dirty="0" smtClean="0"/>
              <a:t>1310-nm wavelength for multimode fiber</a:t>
            </a:r>
          </a:p>
          <a:p>
            <a:pPr marL="171450" lvl="0" indent="-171450">
              <a:lnSpc>
                <a:spcPct val="90000"/>
              </a:lnSpc>
              <a:spcBef>
                <a:spcPts val="500"/>
              </a:spcBef>
              <a:buClr>
                <a:schemeClr val="accent1"/>
              </a:buClr>
              <a:buFont typeface="Wingdings" pitchFamily="2" charset="2"/>
              <a:buChar char="§"/>
            </a:pPr>
            <a:r>
              <a:rPr lang="en-US" sz="1300" dirty="0" smtClean="0"/>
              <a:t> Support for 100-Mbps speed up to 2 km</a:t>
            </a:r>
          </a:p>
          <a:p>
            <a:pPr marL="171450" lvl="0" indent="-171450">
              <a:lnSpc>
                <a:spcPct val="90000"/>
              </a:lnSpc>
              <a:spcBef>
                <a:spcPts val="500"/>
              </a:spcBef>
              <a:buClr>
                <a:schemeClr val="accent1"/>
              </a:buClr>
            </a:pPr>
            <a:r>
              <a:rPr lang="en-US" dirty="0" smtClean="0"/>
              <a:t>MFELX1</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171450" lvl="0" indent="-171450">
              <a:lnSpc>
                <a:spcPct val="90000"/>
              </a:lnSpc>
              <a:spcBef>
                <a:spcPts val="500"/>
              </a:spcBef>
              <a:buClr>
                <a:schemeClr val="accent1"/>
              </a:buClr>
            </a:pPr>
            <a:r>
              <a:rPr lang="en-US" sz="1300" dirty="0" smtClean="0"/>
              <a:t>100 BASE-LX SFP transceiver</a:t>
            </a:r>
          </a:p>
          <a:p>
            <a:pPr marL="171450" lvl="0" indent="-171450">
              <a:lnSpc>
                <a:spcPct val="90000"/>
              </a:lnSpc>
              <a:spcBef>
                <a:spcPts val="500"/>
              </a:spcBef>
              <a:buClr>
                <a:schemeClr val="accent1"/>
              </a:buClr>
              <a:buFont typeface="Wingdings" pitchFamily="2" charset="2"/>
              <a:buChar char="§"/>
            </a:pPr>
            <a:r>
              <a:rPr lang="en-US" sz="1300" dirty="0" smtClean="0"/>
              <a:t>1310-nm wavelength for single-mode fiber</a:t>
            </a:r>
          </a:p>
          <a:p>
            <a:pPr marL="171450" lvl="0" indent="-171450">
              <a:lnSpc>
                <a:spcPct val="90000"/>
              </a:lnSpc>
              <a:spcBef>
                <a:spcPts val="500"/>
              </a:spcBef>
              <a:buClr>
                <a:schemeClr val="accent1"/>
              </a:buClr>
              <a:buFont typeface="Wingdings" pitchFamily="2" charset="2"/>
              <a:buChar char="§"/>
            </a:pPr>
            <a:r>
              <a:rPr lang="en-US" sz="1300" dirty="0" smtClean="0"/>
              <a:t> For distances up to 10 km</a:t>
            </a:r>
          </a:p>
        </p:txBody>
      </p:sp>
      <p:grpSp>
        <p:nvGrpSpPr>
          <p:cNvPr id="4" name="Group 128"/>
          <p:cNvGrpSpPr/>
          <p:nvPr/>
        </p:nvGrpSpPr>
        <p:grpSpPr>
          <a:xfrm>
            <a:off x="3254556" y="3107748"/>
            <a:ext cx="1053156" cy="915681"/>
            <a:chOff x="5860269" y="3914046"/>
            <a:chExt cx="815392" cy="708955"/>
          </a:xfrm>
        </p:grpSpPr>
        <p:grpSp>
          <p:nvGrpSpPr>
            <p:cNvPr id="5" name="Group 7"/>
            <p:cNvGrpSpPr>
              <a:grpSpLocks/>
            </p:cNvGrpSpPr>
            <p:nvPr/>
          </p:nvGrpSpPr>
          <p:grpSpPr bwMode="auto">
            <a:xfrm>
              <a:off x="6020341" y="3914046"/>
              <a:ext cx="655320" cy="655320"/>
              <a:chOff x="2338" y="1816"/>
              <a:chExt cx="664" cy="664"/>
            </a:xfrm>
          </p:grpSpPr>
          <p:sp>
            <p:nvSpPr>
              <p:cNvPr id="132" name="Oval 8"/>
              <p:cNvSpPr>
                <a:spLocks noChangeArrowheads="1"/>
              </p:cNvSpPr>
              <p:nvPr/>
            </p:nvSpPr>
            <p:spPr bwMode="auto">
              <a:xfrm>
                <a:off x="2338" y="1816"/>
                <a:ext cx="664" cy="664"/>
              </a:xfrm>
              <a:prstGeom prst="ellipse">
                <a:avLst/>
              </a:prstGeom>
              <a:gradFill rotWithShape="1">
                <a:gsLst>
                  <a:gs pos="0">
                    <a:srgbClr val="FFFFFF">
                      <a:alpha val="69000"/>
                    </a:srgbClr>
                  </a:gs>
                  <a:gs pos="100000">
                    <a:srgbClr val="000000">
                      <a:alpha val="0"/>
                    </a:srgbClr>
                  </a:gs>
                </a:gsLst>
                <a:lin ang="5400000" scaled="1"/>
              </a:gradFill>
              <a:ln w="9525" algn="ctr">
                <a:noFill/>
                <a:round/>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133" name="Oval 9"/>
              <p:cNvSpPr>
                <a:spLocks noChangeArrowheads="1"/>
              </p:cNvSpPr>
              <p:nvPr/>
            </p:nvSpPr>
            <p:spPr bwMode="auto">
              <a:xfrm>
                <a:off x="2367" y="1845"/>
                <a:ext cx="606" cy="606"/>
              </a:xfrm>
              <a:prstGeom prst="ellipse">
                <a:avLst/>
              </a:prstGeom>
              <a:gradFill rotWithShape="1">
                <a:gsLst>
                  <a:gs pos="0">
                    <a:srgbClr val="47B0D5">
                      <a:alpha val="75000"/>
                    </a:srgbClr>
                  </a:gs>
                  <a:gs pos="100000">
                    <a:srgbClr val="47B0D5">
                      <a:gamma/>
                      <a:shade val="46275"/>
                      <a:invGamma/>
                      <a:alpha val="75000"/>
                    </a:srgbClr>
                  </a:gs>
                </a:gsLst>
                <a:lin ang="5400000" scaled="1"/>
              </a:gradFill>
              <a:ln w="25400" algn="ctr">
                <a:solidFill>
                  <a:srgbClr val="8E8E95"/>
                </a:solidFill>
                <a:round/>
                <a:headEnd/>
                <a:tailEnd/>
              </a:ln>
              <a:effectLst/>
            </p:spPr>
            <p:txBody>
              <a:bodyPr vert="horz" wrap="square" lIns="82124" tIns="41061" rIns="82124" bIns="41061" numCol="1" anchor="ctr" anchorCtr="0" compatLnSpc="1">
                <a:prstTxWarp prst="textNoShape">
                  <a:avLst/>
                </a:prstTxWarp>
                <a:spAutoFit/>
              </a:bodyPr>
              <a:lstStyle/>
              <a:p>
                <a:endParaRPr lang="en-US" dirty="0"/>
              </a:p>
            </p:txBody>
          </p:sp>
          <p:sp>
            <p:nvSpPr>
              <p:cNvPr id="134" name="Oval 10"/>
              <p:cNvSpPr>
                <a:spLocks noChangeArrowheads="1"/>
              </p:cNvSpPr>
              <p:nvPr/>
            </p:nvSpPr>
            <p:spPr bwMode="auto">
              <a:xfrm rot="10800000">
                <a:off x="2390" y="1868"/>
                <a:ext cx="560" cy="560"/>
              </a:xfrm>
              <a:prstGeom prst="ellipse">
                <a:avLst/>
              </a:prstGeom>
              <a:gradFill rotWithShape="1">
                <a:gsLst>
                  <a:gs pos="0">
                    <a:schemeClr val="bg2">
                      <a:alpha val="35001"/>
                    </a:schemeClr>
                  </a:gs>
                  <a:gs pos="100000">
                    <a:schemeClr val="bg1">
                      <a:alpha val="0"/>
                    </a:schemeClr>
                  </a:gs>
                </a:gsLst>
                <a:lin ang="5400000" scaled="1"/>
              </a:gradFill>
              <a:ln w="9525" algn="ctr">
                <a:noFill/>
                <a:round/>
                <a:headEnd/>
                <a:tailEnd/>
              </a:ln>
              <a:effectLst/>
            </p:spPr>
            <p:txBody>
              <a:bodyPr rot="10800000" vert="horz" wrap="none" lIns="73025" tIns="36511" rIns="73025" bIns="36511" numCol="1" anchor="ctr" anchorCtr="0" compatLnSpc="1">
                <a:prstTxWarp prst="textNoShape">
                  <a:avLst/>
                </a:prstTxWarp>
              </a:bodyPr>
              <a:lstStyle/>
              <a:p>
                <a:endParaRPr lang="en-US" dirty="0"/>
              </a:p>
            </p:txBody>
          </p:sp>
        </p:grpSp>
        <p:pic>
          <p:nvPicPr>
            <p:cNvPr id="131" name="Picture 64" descr="MFEX1"/>
            <p:cNvPicPr>
              <a:picLocks noChangeAspect="1" noChangeArrowheads="1"/>
            </p:cNvPicPr>
            <p:nvPr/>
          </p:nvPicPr>
          <p:blipFill>
            <a:blip r:embed="rId3" cstate="print"/>
            <a:srcRect/>
            <a:stretch>
              <a:fillRect/>
            </a:stretch>
          </p:blipFill>
          <p:spPr bwMode="auto">
            <a:xfrm>
              <a:off x="5860269" y="4109709"/>
              <a:ext cx="707293" cy="513292"/>
            </a:xfrm>
            <a:prstGeom prst="rect">
              <a:avLst/>
            </a:prstGeom>
            <a:noFill/>
            <a:ln w="9525">
              <a:noFill/>
              <a:miter lim="800000"/>
              <a:headEnd/>
              <a:tailEnd/>
            </a:ln>
            <a:effectLst>
              <a:outerShdw blurRad="50800" dist="38100" dir="2700000" algn="tl" rotWithShape="0">
                <a:prstClr val="black">
                  <a:alpha val="40000"/>
                </a:prstClr>
              </a:outerShdw>
            </a:effectLst>
          </p:spPr>
        </p:pic>
      </p:grpSp>
      <p:grpSp>
        <p:nvGrpSpPr>
          <p:cNvPr id="6" name="Group 134"/>
          <p:cNvGrpSpPr/>
          <p:nvPr/>
        </p:nvGrpSpPr>
        <p:grpSpPr>
          <a:xfrm>
            <a:off x="3325831" y="4527465"/>
            <a:ext cx="978333" cy="846407"/>
            <a:chOff x="5918200" y="4913438"/>
            <a:chExt cx="757461" cy="655320"/>
          </a:xfrm>
        </p:grpSpPr>
        <p:grpSp>
          <p:nvGrpSpPr>
            <p:cNvPr id="7" name="Group 7"/>
            <p:cNvGrpSpPr>
              <a:grpSpLocks/>
            </p:cNvGrpSpPr>
            <p:nvPr/>
          </p:nvGrpSpPr>
          <p:grpSpPr bwMode="auto">
            <a:xfrm>
              <a:off x="6020341" y="4913438"/>
              <a:ext cx="655320" cy="655320"/>
              <a:chOff x="2338" y="1816"/>
              <a:chExt cx="664" cy="664"/>
            </a:xfrm>
          </p:grpSpPr>
          <p:sp>
            <p:nvSpPr>
              <p:cNvPr id="138" name="Oval 8"/>
              <p:cNvSpPr>
                <a:spLocks noChangeArrowheads="1"/>
              </p:cNvSpPr>
              <p:nvPr/>
            </p:nvSpPr>
            <p:spPr bwMode="auto">
              <a:xfrm>
                <a:off x="2338" y="1816"/>
                <a:ext cx="664" cy="664"/>
              </a:xfrm>
              <a:prstGeom prst="ellipse">
                <a:avLst/>
              </a:prstGeom>
              <a:gradFill rotWithShape="1">
                <a:gsLst>
                  <a:gs pos="0">
                    <a:srgbClr val="FFFFFF">
                      <a:alpha val="69000"/>
                    </a:srgbClr>
                  </a:gs>
                  <a:gs pos="100000">
                    <a:srgbClr val="000000">
                      <a:alpha val="0"/>
                    </a:srgbClr>
                  </a:gs>
                </a:gsLst>
                <a:lin ang="5400000" scaled="1"/>
              </a:gradFill>
              <a:ln w="9525" algn="ctr">
                <a:noFill/>
                <a:round/>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139" name="Oval 9"/>
              <p:cNvSpPr>
                <a:spLocks noChangeArrowheads="1"/>
              </p:cNvSpPr>
              <p:nvPr/>
            </p:nvSpPr>
            <p:spPr bwMode="auto">
              <a:xfrm>
                <a:off x="2367" y="1845"/>
                <a:ext cx="606" cy="606"/>
              </a:xfrm>
              <a:prstGeom prst="ellipse">
                <a:avLst/>
              </a:prstGeom>
              <a:gradFill rotWithShape="1">
                <a:gsLst>
                  <a:gs pos="0">
                    <a:srgbClr val="47B0D5">
                      <a:alpha val="75000"/>
                    </a:srgbClr>
                  </a:gs>
                  <a:gs pos="100000">
                    <a:srgbClr val="47B0D5">
                      <a:gamma/>
                      <a:shade val="46275"/>
                      <a:invGamma/>
                      <a:alpha val="75000"/>
                    </a:srgbClr>
                  </a:gs>
                </a:gsLst>
                <a:lin ang="5400000" scaled="1"/>
              </a:gradFill>
              <a:ln w="25400" algn="ctr">
                <a:solidFill>
                  <a:srgbClr val="8E8E95"/>
                </a:solidFill>
                <a:round/>
                <a:headEnd/>
                <a:tailEnd/>
              </a:ln>
              <a:effectLst/>
            </p:spPr>
            <p:txBody>
              <a:bodyPr vert="horz" wrap="square" lIns="82124" tIns="41061" rIns="82124" bIns="41061" numCol="1" anchor="ctr" anchorCtr="0" compatLnSpc="1">
                <a:prstTxWarp prst="textNoShape">
                  <a:avLst/>
                </a:prstTxWarp>
                <a:spAutoFit/>
              </a:bodyPr>
              <a:lstStyle/>
              <a:p>
                <a:endParaRPr lang="en-US" dirty="0"/>
              </a:p>
            </p:txBody>
          </p:sp>
          <p:sp>
            <p:nvSpPr>
              <p:cNvPr id="140" name="Oval 10"/>
              <p:cNvSpPr>
                <a:spLocks noChangeArrowheads="1"/>
              </p:cNvSpPr>
              <p:nvPr/>
            </p:nvSpPr>
            <p:spPr bwMode="auto">
              <a:xfrm rot="10800000">
                <a:off x="2390" y="1868"/>
                <a:ext cx="560" cy="560"/>
              </a:xfrm>
              <a:prstGeom prst="ellipse">
                <a:avLst/>
              </a:prstGeom>
              <a:gradFill rotWithShape="1">
                <a:gsLst>
                  <a:gs pos="0">
                    <a:schemeClr val="bg2">
                      <a:alpha val="35001"/>
                    </a:schemeClr>
                  </a:gs>
                  <a:gs pos="100000">
                    <a:schemeClr val="bg1">
                      <a:alpha val="0"/>
                    </a:schemeClr>
                  </a:gs>
                </a:gsLst>
                <a:lin ang="5400000" scaled="1"/>
              </a:gradFill>
              <a:ln w="9525" algn="ctr">
                <a:noFill/>
                <a:round/>
                <a:headEnd/>
                <a:tailEnd/>
              </a:ln>
              <a:effectLst/>
            </p:spPr>
            <p:txBody>
              <a:bodyPr rot="10800000" vert="horz" wrap="none" lIns="73025" tIns="36511" rIns="73025" bIns="36511" numCol="1" anchor="ctr" anchorCtr="0" compatLnSpc="1">
                <a:prstTxWarp prst="textNoShape">
                  <a:avLst/>
                </a:prstTxWarp>
              </a:bodyPr>
              <a:lstStyle/>
              <a:p>
                <a:endParaRPr lang="en-US" dirty="0"/>
              </a:p>
            </p:txBody>
          </p:sp>
        </p:grpSp>
        <p:pic>
          <p:nvPicPr>
            <p:cNvPr id="137" name="Picture 73" descr="MFELX1"/>
            <p:cNvPicPr>
              <a:picLocks noChangeAspect="1" noChangeArrowheads="1"/>
            </p:cNvPicPr>
            <p:nvPr/>
          </p:nvPicPr>
          <p:blipFill>
            <a:blip r:embed="rId4" cstate="print"/>
            <a:srcRect/>
            <a:stretch>
              <a:fillRect/>
            </a:stretch>
          </p:blipFill>
          <p:spPr bwMode="auto">
            <a:xfrm>
              <a:off x="5918200" y="5066047"/>
              <a:ext cx="649362" cy="470180"/>
            </a:xfrm>
            <a:prstGeom prst="rect">
              <a:avLst/>
            </a:prstGeom>
            <a:noFill/>
            <a:ln w="9525">
              <a:noFill/>
              <a:miter lim="800000"/>
              <a:headEnd/>
              <a:tailEnd/>
            </a:ln>
            <a:effectLst>
              <a:outerShdw blurRad="50800" dist="38100" dir="2700000" algn="tl" rotWithShape="0">
                <a:prstClr val="black">
                  <a:alpha val="40000"/>
                </a:prstClr>
              </a:outerShdw>
            </a:effectLst>
          </p:spPr>
        </p:pic>
      </p:grpSp>
      <p:grpSp>
        <p:nvGrpSpPr>
          <p:cNvPr id="8" name="Group 140"/>
          <p:cNvGrpSpPr/>
          <p:nvPr/>
        </p:nvGrpSpPr>
        <p:grpSpPr>
          <a:xfrm>
            <a:off x="3367878" y="1909971"/>
            <a:ext cx="934193" cy="890857"/>
            <a:chOff x="5952376" y="2838454"/>
            <a:chExt cx="723285" cy="689735"/>
          </a:xfrm>
        </p:grpSpPr>
        <p:grpSp>
          <p:nvGrpSpPr>
            <p:cNvPr id="9" name="Group 7"/>
            <p:cNvGrpSpPr>
              <a:grpSpLocks/>
            </p:cNvGrpSpPr>
            <p:nvPr/>
          </p:nvGrpSpPr>
          <p:grpSpPr bwMode="auto">
            <a:xfrm>
              <a:off x="6020341" y="2838454"/>
              <a:ext cx="655320" cy="655320"/>
              <a:chOff x="2338" y="1816"/>
              <a:chExt cx="664" cy="664"/>
            </a:xfrm>
          </p:grpSpPr>
          <p:sp>
            <p:nvSpPr>
              <p:cNvPr id="144" name="Oval 8"/>
              <p:cNvSpPr>
                <a:spLocks noChangeArrowheads="1"/>
              </p:cNvSpPr>
              <p:nvPr/>
            </p:nvSpPr>
            <p:spPr bwMode="auto">
              <a:xfrm>
                <a:off x="2338" y="1816"/>
                <a:ext cx="664" cy="664"/>
              </a:xfrm>
              <a:prstGeom prst="ellipse">
                <a:avLst/>
              </a:prstGeom>
              <a:gradFill rotWithShape="1">
                <a:gsLst>
                  <a:gs pos="0">
                    <a:srgbClr val="FFFFFF">
                      <a:alpha val="69000"/>
                    </a:srgbClr>
                  </a:gs>
                  <a:gs pos="100000">
                    <a:srgbClr val="000000">
                      <a:alpha val="0"/>
                    </a:srgbClr>
                  </a:gs>
                </a:gsLst>
                <a:lin ang="5400000" scaled="1"/>
              </a:gradFill>
              <a:ln w="9525" algn="ctr">
                <a:noFill/>
                <a:round/>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145" name="Oval 9"/>
              <p:cNvSpPr>
                <a:spLocks noChangeArrowheads="1"/>
              </p:cNvSpPr>
              <p:nvPr/>
            </p:nvSpPr>
            <p:spPr bwMode="auto">
              <a:xfrm>
                <a:off x="2367" y="1845"/>
                <a:ext cx="606" cy="606"/>
              </a:xfrm>
              <a:prstGeom prst="ellipse">
                <a:avLst/>
              </a:prstGeom>
              <a:gradFill rotWithShape="1">
                <a:gsLst>
                  <a:gs pos="0">
                    <a:srgbClr val="47B0D5">
                      <a:alpha val="75000"/>
                    </a:srgbClr>
                  </a:gs>
                  <a:gs pos="100000">
                    <a:srgbClr val="47B0D5">
                      <a:gamma/>
                      <a:shade val="46275"/>
                      <a:invGamma/>
                      <a:alpha val="75000"/>
                    </a:srgbClr>
                  </a:gs>
                </a:gsLst>
                <a:lin ang="5400000" scaled="1"/>
              </a:gradFill>
              <a:ln w="25400" algn="ctr">
                <a:solidFill>
                  <a:srgbClr val="8E8E95"/>
                </a:solidFill>
                <a:round/>
                <a:headEnd/>
                <a:tailEnd/>
              </a:ln>
              <a:effectLst/>
            </p:spPr>
            <p:txBody>
              <a:bodyPr vert="horz" wrap="square" lIns="82124" tIns="41061" rIns="82124" bIns="41061" numCol="1" anchor="ctr" anchorCtr="0" compatLnSpc="1">
                <a:prstTxWarp prst="textNoShape">
                  <a:avLst/>
                </a:prstTxWarp>
                <a:spAutoFit/>
              </a:bodyPr>
              <a:lstStyle/>
              <a:p>
                <a:endParaRPr lang="en-US" dirty="0"/>
              </a:p>
            </p:txBody>
          </p:sp>
          <p:sp>
            <p:nvSpPr>
              <p:cNvPr id="146" name="Oval 10"/>
              <p:cNvSpPr>
                <a:spLocks noChangeArrowheads="1"/>
              </p:cNvSpPr>
              <p:nvPr/>
            </p:nvSpPr>
            <p:spPr bwMode="auto">
              <a:xfrm rot="10800000">
                <a:off x="2390" y="1868"/>
                <a:ext cx="560" cy="560"/>
              </a:xfrm>
              <a:prstGeom prst="ellipse">
                <a:avLst/>
              </a:prstGeom>
              <a:gradFill rotWithShape="1">
                <a:gsLst>
                  <a:gs pos="0">
                    <a:schemeClr val="bg2">
                      <a:alpha val="35001"/>
                    </a:schemeClr>
                  </a:gs>
                  <a:gs pos="100000">
                    <a:schemeClr val="bg1">
                      <a:alpha val="0"/>
                    </a:schemeClr>
                  </a:gs>
                </a:gsLst>
                <a:lin ang="5400000" scaled="1"/>
              </a:gradFill>
              <a:ln w="9525" algn="ctr">
                <a:noFill/>
                <a:round/>
                <a:headEnd/>
                <a:tailEnd/>
              </a:ln>
              <a:effectLst/>
            </p:spPr>
            <p:txBody>
              <a:bodyPr rot="10800000" vert="horz" wrap="none" lIns="73025" tIns="36511" rIns="73025" bIns="36511" numCol="1" anchor="ctr" anchorCtr="0" compatLnSpc="1">
                <a:prstTxWarp prst="textNoShape">
                  <a:avLst/>
                </a:prstTxWarp>
              </a:bodyPr>
              <a:lstStyle/>
              <a:p>
                <a:endParaRPr lang="en-US" dirty="0"/>
              </a:p>
            </p:txBody>
          </p:sp>
        </p:grpSp>
        <p:pic>
          <p:nvPicPr>
            <p:cNvPr id="143" name="Picture 19" descr="MGBBX1_HKJ0428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952376" y="3035300"/>
              <a:ext cx="615186" cy="492889"/>
            </a:xfrm>
            <a:prstGeom prst="rect">
              <a:avLst/>
            </a:prstGeom>
            <a:noFill/>
            <a:ln w="9525">
              <a:noFill/>
              <a:miter lim="800000"/>
              <a:headEnd/>
              <a:tailEnd/>
            </a:ln>
            <a:effectLst>
              <a:outerShdw blurRad="50800" dist="38100" dir="2700000" algn="tl" rotWithShape="0">
                <a:prstClr val="black">
                  <a:alpha val="40000"/>
                </a:prstClr>
              </a:outerShdw>
            </a:effectLst>
          </p:spPr>
        </p:pic>
      </p:grpSp>
      <p:sp>
        <p:nvSpPr>
          <p:cNvPr id="147" name="Content Placeholder 163"/>
          <p:cNvSpPr txBox="1">
            <a:spLocks/>
          </p:cNvSpPr>
          <p:nvPr/>
        </p:nvSpPr>
        <p:spPr>
          <a:xfrm>
            <a:off x="4718684" y="1832756"/>
            <a:ext cx="3004482" cy="3761300"/>
          </a:xfrm>
          <a:prstGeom prst="rect">
            <a:avLst/>
          </a:prstGeom>
        </p:spPr>
        <p:txBody>
          <a:bodyPr>
            <a:noAutofit/>
          </a:bodyPr>
          <a:lstStyle/>
          <a:p>
            <a:pPr marL="171450" indent="-171450">
              <a:lnSpc>
                <a:spcPct val="90000"/>
              </a:lnSpc>
              <a:spcBef>
                <a:spcPts val="500"/>
              </a:spcBef>
              <a:buClr>
                <a:schemeClr val="accent1"/>
              </a:buClr>
            </a:pPr>
            <a:r>
              <a:rPr lang="en-US" dirty="0" smtClean="0"/>
              <a:t>MGBBX1</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171450" lvl="0" indent="-171450">
              <a:buClr>
                <a:schemeClr val="accent1"/>
              </a:buClr>
            </a:pPr>
            <a:r>
              <a:rPr lang="en-US" sz="1300" dirty="0" smtClean="0"/>
              <a:t>1000BASE-BX-20U SFP transceiver </a:t>
            </a:r>
          </a:p>
          <a:p>
            <a:pPr marL="171450" indent="-171450">
              <a:buClr>
                <a:schemeClr val="accent1"/>
              </a:buClr>
              <a:buFont typeface="Wingdings" pitchFamily="2" charset="2"/>
              <a:buChar char="§"/>
            </a:pPr>
            <a:r>
              <a:rPr lang="en-US" sz="1300" dirty="0" smtClean="0"/>
              <a:t>1310-nm wavelength for single-mode fiber</a:t>
            </a:r>
          </a:p>
          <a:p>
            <a:pPr marL="171450" indent="-171450">
              <a:buClr>
                <a:schemeClr val="accent1"/>
              </a:buClr>
              <a:buFont typeface="Wingdings" pitchFamily="2" charset="2"/>
              <a:buChar char="§"/>
            </a:pPr>
            <a:r>
              <a:rPr lang="en-US" sz="1300" dirty="0" smtClean="0"/>
              <a:t> For distances up to 40 km</a:t>
            </a:r>
          </a:p>
          <a:p>
            <a:pPr marL="171450" lvl="0" indent="-171450">
              <a:lnSpc>
                <a:spcPct val="90000"/>
              </a:lnSpc>
              <a:spcBef>
                <a:spcPts val="500"/>
              </a:spcBef>
              <a:buClr>
                <a:schemeClr val="accent1"/>
              </a:buClr>
            </a:pPr>
            <a:r>
              <a:rPr lang="en-US" dirty="0" smtClean="0"/>
              <a:t>MGBLH1</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171450" lvl="0" indent="-171450">
              <a:buClr>
                <a:schemeClr val="accent1"/>
              </a:buClr>
            </a:pPr>
            <a:r>
              <a:rPr lang="en-US" sz="1300" dirty="0" smtClean="0"/>
              <a:t>1000BASE-LH  SFP transceiver</a:t>
            </a:r>
          </a:p>
          <a:p>
            <a:pPr marL="171450" indent="-171450">
              <a:buClr>
                <a:schemeClr val="accent1"/>
              </a:buClr>
              <a:buFont typeface="Wingdings" pitchFamily="2" charset="2"/>
              <a:buChar char="§"/>
            </a:pPr>
            <a:r>
              <a:rPr lang="en-US" sz="1300" dirty="0" smtClean="0"/>
              <a:t>1310-nm wavelength for single-mode fiber </a:t>
            </a:r>
          </a:p>
          <a:p>
            <a:pPr marL="171450" indent="-171450">
              <a:buClr>
                <a:schemeClr val="accent1"/>
              </a:buClr>
              <a:buFont typeface="Wingdings" pitchFamily="2" charset="2"/>
              <a:buChar char="§"/>
            </a:pPr>
            <a:r>
              <a:rPr lang="en-US" sz="1300" dirty="0" smtClean="0"/>
              <a:t>For distances up to 40 km</a:t>
            </a:r>
          </a:p>
          <a:p>
            <a:pPr marL="171450" lvl="0" indent="-171450">
              <a:lnSpc>
                <a:spcPct val="90000"/>
              </a:lnSpc>
              <a:spcBef>
                <a:spcPts val="500"/>
              </a:spcBef>
              <a:buClr>
                <a:schemeClr val="accent1"/>
              </a:buClr>
            </a:pPr>
            <a:r>
              <a:rPr lang="en-US" dirty="0" smtClean="0"/>
              <a:t>MGBLX1</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171450" lvl="0" indent="-171450">
              <a:buClr>
                <a:schemeClr val="accent1"/>
              </a:buClr>
            </a:pPr>
            <a:r>
              <a:rPr lang="en-US" sz="1300" dirty="0" smtClean="0"/>
              <a:t>1000BASE-LX SFP transceiver </a:t>
            </a:r>
          </a:p>
          <a:p>
            <a:pPr marL="171450" indent="-171450">
              <a:buClr>
                <a:schemeClr val="accent1"/>
              </a:buClr>
              <a:buFont typeface="Wingdings" pitchFamily="2" charset="2"/>
              <a:buChar char="§"/>
            </a:pPr>
            <a:r>
              <a:rPr lang="en-US" sz="1300" dirty="0" smtClean="0"/>
              <a:t>1310-nm wavelength for single-mode fiber</a:t>
            </a:r>
          </a:p>
          <a:p>
            <a:pPr marL="171450" indent="-171450">
              <a:buClr>
                <a:schemeClr val="accent1"/>
              </a:buClr>
              <a:buFont typeface="Wingdings" pitchFamily="2" charset="2"/>
              <a:buChar char="§"/>
            </a:pPr>
            <a:r>
              <a:rPr lang="en-US" sz="1300" dirty="0" smtClean="0"/>
              <a:t> For distances up to 10 km</a:t>
            </a:r>
          </a:p>
          <a:p>
            <a:pPr marL="171450" lvl="0" indent="-171450">
              <a:lnSpc>
                <a:spcPct val="90000"/>
              </a:lnSpc>
              <a:spcBef>
                <a:spcPts val="500"/>
              </a:spcBef>
              <a:buClr>
                <a:srgbClr val="0183B7"/>
              </a:buClr>
            </a:pPr>
            <a:r>
              <a:rPr lang="en-US" dirty="0" smtClean="0"/>
              <a:t>MGBSX1</a:t>
            </a:r>
            <a:endParaRPr lang="en-US" dirty="0" smtClean="0">
              <a:solidFill>
                <a:prstClr val="black"/>
              </a:solidFill>
            </a:endParaRPr>
          </a:p>
          <a:p>
            <a:pPr marL="171450" lvl="0" indent="-171450">
              <a:buClr>
                <a:srgbClr val="0183B7"/>
              </a:buClr>
            </a:pPr>
            <a:r>
              <a:rPr lang="en-US" sz="1300" dirty="0" smtClean="0">
                <a:solidFill>
                  <a:prstClr val="black"/>
                </a:solidFill>
              </a:rPr>
              <a:t>1000BASE-SX SFP transceiver</a:t>
            </a:r>
          </a:p>
          <a:p>
            <a:pPr marL="171450" indent="-171450">
              <a:buClr>
                <a:schemeClr val="accent1"/>
              </a:buClr>
              <a:buFont typeface="Wingdings" pitchFamily="2" charset="2"/>
              <a:buChar char="§"/>
            </a:pPr>
            <a:r>
              <a:rPr lang="en-US" sz="1300" dirty="0" smtClean="0"/>
              <a:t>850-nm wavelength for multimode fiber </a:t>
            </a:r>
          </a:p>
          <a:p>
            <a:pPr marL="171450" indent="-171450">
              <a:buClr>
                <a:schemeClr val="accent1"/>
              </a:buClr>
              <a:buFont typeface="Wingdings" pitchFamily="2" charset="2"/>
              <a:buChar char="§"/>
            </a:pPr>
            <a:r>
              <a:rPr lang="en-US" sz="1300" dirty="0" smtClean="0"/>
              <a:t> For distances up to 550 meters</a:t>
            </a:r>
          </a:p>
        </p:txBody>
      </p:sp>
      <p:grpSp>
        <p:nvGrpSpPr>
          <p:cNvPr id="10" name="Group 181"/>
          <p:cNvGrpSpPr/>
          <p:nvPr/>
        </p:nvGrpSpPr>
        <p:grpSpPr>
          <a:xfrm>
            <a:off x="5852164" y="5296239"/>
            <a:ext cx="2126607" cy="395837"/>
            <a:chOff x="5697416" y="4705383"/>
            <a:chExt cx="2126607" cy="395837"/>
          </a:xfrm>
        </p:grpSpPr>
        <p:cxnSp>
          <p:nvCxnSpPr>
            <p:cNvPr id="166" name="Elbow Connector 165"/>
            <p:cNvCxnSpPr/>
            <p:nvPr/>
          </p:nvCxnSpPr>
          <p:spPr>
            <a:xfrm>
              <a:off x="5697416" y="4705383"/>
              <a:ext cx="2091694" cy="352191"/>
            </a:xfrm>
            <a:prstGeom prst="bentConnector3">
              <a:avLst>
                <a:gd name="adj1" fmla="val 89144"/>
              </a:avLst>
            </a:prstGeom>
          </p:spPr>
          <p:style>
            <a:lnRef idx="1">
              <a:schemeClr val="accent1"/>
            </a:lnRef>
            <a:fillRef idx="0">
              <a:schemeClr val="accent1"/>
            </a:fillRef>
            <a:effectRef idx="0">
              <a:schemeClr val="accent1"/>
            </a:effectRef>
            <a:fontRef idx="minor">
              <a:schemeClr val="tx1"/>
            </a:fontRef>
          </p:style>
        </p:cxnSp>
        <p:sp>
          <p:nvSpPr>
            <p:cNvPr id="167" name="Oval 44"/>
            <p:cNvSpPr>
              <a:spLocks noChangeArrowheads="1"/>
            </p:cNvSpPr>
            <p:nvPr/>
          </p:nvSpPr>
          <p:spPr bwMode="auto">
            <a:xfrm>
              <a:off x="7736977" y="5014174"/>
              <a:ext cx="87046" cy="87046"/>
            </a:xfrm>
            <a:prstGeom prst="ellipse">
              <a:avLst/>
            </a:prstGeom>
            <a:solidFill>
              <a:schemeClr val="bg1"/>
            </a:solidFill>
            <a:ln w="25400" algn="ctr">
              <a:solidFill>
                <a:schemeClr val="accent1">
                  <a:shade val="95000"/>
                  <a:satMod val="105000"/>
                  <a:alpha val="50000"/>
                </a:schemeClr>
              </a:soli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grpSp>
      <p:grpSp>
        <p:nvGrpSpPr>
          <p:cNvPr id="11" name="Group 178"/>
          <p:cNvGrpSpPr/>
          <p:nvPr/>
        </p:nvGrpSpPr>
        <p:grpSpPr>
          <a:xfrm>
            <a:off x="7853684" y="2974656"/>
            <a:ext cx="1075584" cy="929509"/>
            <a:chOff x="7741140" y="2805840"/>
            <a:chExt cx="1075584" cy="929509"/>
          </a:xfrm>
        </p:grpSpPr>
        <p:grpSp>
          <p:nvGrpSpPr>
            <p:cNvPr id="12" name="Group 7"/>
            <p:cNvGrpSpPr>
              <a:grpSpLocks/>
            </p:cNvGrpSpPr>
            <p:nvPr/>
          </p:nvGrpSpPr>
          <p:grpSpPr bwMode="auto">
            <a:xfrm>
              <a:off x="7956266" y="2805840"/>
              <a:ext cx="860458" cy="860456"/>
              <a:chOff x="2338" y="1816"/>
              <a:chExt cx="664" cy="664"/>
            </a:xfrm>
          </p:grpSpPr>
          <p:sp>
            <p:nvSpPr>
              <p:cNvPr id="155" name="Oval 8"/>
              <p:cNvSpPr>
                <a:spLocks noChangeArrowheads="1"/>
              </p:cNvSpPr>
              <p:nvPr/>
            </p:nvSpPr>
            <p:spPr bwMode="auto">
              <a:xfrm>
                <a:off x="2338" y="1816"/>
                <a:ext cx="664" cy="664"/>
              </a:xfrm>
              <a:prstGeom prst="ellipse">
                <a:avLst/>
              </a:prstGeom>
              <a:gradFill rotWithShape="1">
                <a:gsLst>
                  <a:gs pos="0">
                    <a:srgbClr val="FFFFFF">
                      <a:alpha val="69000"/>
                    </a:srgbClr>
                  </a:gs>
                  <a:gs pos="100000">
                    <a:srgbClr val="000000">
                      <a:alpha val="0"/>
                    </a:srgbClr>
                  </a:gs>
                </a:gsLst>
                <a:lin ang="5400000" scaled="1"/>
              </a:gradFill>
              <a:ln w="9525" algn="ctr">
                <a:noFill/>
                <a:round/>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156" name="Oval 9"/>
              <p:cNvSpPr>
                <a:spLocks noChangeArrowheads="1"/>
              </p:cNvSpPr>
              <p:nvPr/>
            </p:nvSpPr>
            <p:spPr bwMode="auto">
              <a:xfrm>
                <a:off x="2367" y="1845"/>
                <a:ext cx="606" cy="606"/>
              </a:xfrm>
              <a:prstGeom prst="ellipse">
                <a:avLst/>
              </a:prstGeom>
              <a:gradFill rotWithShape="1">
                <a:gsLst>
                  <a:gs pos="0">
                    <a:srgbClr val="47B0D5">
                      <a:alpha val="75000"/>
                    </a:srgbClr>
                  </a:gs>
                  <a:gs pos="100000">
                    <a:srgbClr val="47B0D5">
                      <a:gamma/>
                      <a:shade val="46275"/>
                      <a:invGamma/>
                      <a:alpha val="75000"/>
                    </a:srgbClr>
                  </a:gs>
                </a:gsLst>
                <a:lin ang="5400000" scaled="1"/>
              </a:gradFill>
              <a:ln w="25400" algn="ctr">
                <a:solidFill>
                  <a:srgbClr val="8E8E95"/>
                </a:solidFill>
                <a:round/>
                <a:headEnd/>
                <a:tailEnd/>
              </a:ln>
              <a:effectLst/>
            </p:spPr>
            <p:txBody>
              <a:bodyPr vert="horz" wrap="square" lIns="82124" tIns="41061" rIns="82124" bIns="41061" numCol="1" anchor="ctr" anchorCtr="0" compatLnSpc="1">
                <a:prstTxWarp prst="textNoShape">
                  <a:avLst/>
                </a:prstTxWarp>
                <a:spAutoFit/>
              </a:bodyPr>
              <a:lstStyle/>
              <a:p>
                <a:endParaRPr lang="en-US" dirty="0"/>
              </a:p>
            </p:txBody>
          </p:sp>
          <p:sp>
            <p:nvSpPr>
              <p:cNvPr id="157" name="Oval 10"/>
              <p:cNvSpPr>
                <a:spLocks noChangeArrowheads="1"/>
              </p:cNvSpPr>
              <p:nvPr/>
            </p:nvSpPr>
            <p:spPr bwMode="auto">
              <a:xfrm rot="10800000">
                <a:off x="2390" y="1868"/>
                <a:ext cx="560" cy="560"/>
              </a:xfrm>
              <a:prstGeom prst="ellipse">
                <a:avLst/>
              </a:prstGeom>
              <a:gradFill rotWithShape="1">
                <a:gsLst>
                  <a:gs pos="0">
                    <a:schemeClr val="bg2">
                      <a:alpha val="35001"/>
                    </a:schemeClr>
                  </a:gs>
                  <a:gs pos="100000">
                    <a:schemeClr val="bg1">
                      <a:alpha val="0"/>
                    </a:schemeClr>
                  </a:gs>
                </a:gsLst>
                <a:lin ang="5400000" scaled="1"/>
              </a:gradFill>
              <a:ln w="9525" algn="ctr">
                <a:noFill/>
                <a:round/>
                <a:headEnd/>
                <a:tailEnd/>
              </a:ln>
              <a:effectLst/>
            </p:spPr>
            <p:txBody>
              <a:bodyPr rot="10800000" vert="horz" wrap="none" lIns="73025" tIns="36511" rIns="73025" bIns="36511" numCol="1" anchor="ctr" anchorCtr="0" compatLnSpc="1">
                <a:prstTxWarp prst="textNoShape">
                  <a:avLst/>
                </a:prstTxWarp>
              </a:bodyPr>
              <a:lstStyle/>
              <a:p>
                <a:endParaRPr lang="en-US" dirty="0"/>
              </a:p>
            </p:txBody>
          </p:sp>
        </p:grpSp>
        <p:pic>
          <p:nvPicPr>
            <p:cNvPr id="172" name="Picture 56" descr="MGBLH1"/>
            <p:cNvPicPr>
              <a:picLocks noChangeAspect="1" noChangeArrowheads="1"/>
            </p:cNvPicPr>
            <p:nvPr/>
          </p:nvPicPr>
          <p:blipFill>
            <a:blip r:embed="rId6" cstate="print"/>
            <a:stretch>
              <a:fillRect/>
            </a:stretch>
          </p:blipFill>
          <p:spPr bwMode="auto">
            <a:xfrm>
              <a:off x="7741140" y="2953409"/>
              <a:ext cx="889000" cy="781940"/>
            </a:xfrm>
            <a:prstGeom prst="rect">
              <a:avLst/>
            </a:prstGeom>
            <a:noFill/>
            <a:ln>
              <a:noFill/>
            </a:ln>
          </p:spPr>
        </p:pic>
      </p:grpSp>
      <p:grpSp>
        <p:nvGrpSpPr>
          <p:cNvPr id="13" name="Group 175"/>
          <p:cNvGrpSpPr/>
          <p:nvPr/>
        </p:nvGrpSpPr>
        <p:grpSpPr>
          <a:xfrm>
            <a:off x="7953213" y="5218650"/>
            <a:ext cx="963355" cy="860456"/>
            <a:chOff x="7840669" y="4613726"/>
            <a:chExt cx="963355" cy="860456"/>
          </a:xfrm>
        </p:grpSpPr>
        <p:grpSp>
          <p:nvGrpSpPr>
            <p:cNvPr id="14" name="Group 7"/>
            <p:cNvGrpSpPr>
              <a:grpSpLocks/>
            </p:cNvGrpSpPr>
            <p:nvPr/>
          </p:nvGrpSpPr>
          <p:grpSpPr bwMode="auto">
            <a:xfrm>
              <a:off x="7943567" y="4613726"/>
              <a:ext cx="860457" cy="860456"/>
              <a:chOff x="2338" y="1816"/>
              <a:chExt cx="664" cy="664"/>
            </a:xfrm>
          </p:grpSpPr>
          <p:sp>
            <p:nvSpPr>
              <p:cNvPr id="169" name="Oval 8"/>
              <p:cNvSpPr>
                <a:spLocks noChangeArrowheads="1"/>
              </p:cNvSpPr>
              <p:nvPr/>
            </p:nvSpPr>
            <p:spPr bwMode="auto">
              <a:xfrm>
                <a:off x="2338" y="1816"/>
                <a:ext cx="664" cy="664"/>
              </a:xfrm>
              <a:prstGeom prst="ellipse">
                <a:avLst/>
              </a:prstGeom>
              <a:gradFill rotWithShape="1">
                <a:gsLst>
                  <a:gs pos="0">
                    <a:srgbClr val="FFFFFF">
                      <a:alpha val="69000"/>
                    </a:srgbClr>
                  </a:gs>
                  <a:gs pos="100000">
                    <a:srgbClr val="000000">
                      <a:alpha val="0"/>
                    </a:srgbClr>
                  </a:gs>
                </a:gsLst>
                <a:lin ang="5400000" scaled="1"/>
              </a:gradFill>
              <a:ln w="9525" algn="ctr">
                <a:noFill/>
                <a:round/>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170" name="Oval 9"/>
              <p:cNvSpPr>
                <a:spLocks noChangeArrowheads="1"/>
              </p:cNvSpPr>
              <p:nvPr/>
            </p:nvSpPr>
            <p:spPr bwMode="auto">
              <a:xfrm>
                <a:off x="2367" y="1845"/>
                <a:ext cx="606" cy="606"/>
              </a:xfrm>
              <a:prstGeom prst="ellipse">
                <a:avLst/>
              </a:prstGeom>
              <a:gradFill rotWithShape="1">
                <a:gsLst>
                  <a:gs pos="0">
                    <a:srgbClr val="47B0D5">
                      <a:alpha val="75000"/>
                    </a:srgbClr>
                  </a:gs>
                  <a:gs pos="100000">
                    <a:srgbClr val="47B0D5">
                      <a:gamma/>
                      <a:shade val="46275"/>
                      <a:invGamma/>
                      <a:alpha val="75000"/>
                    </a:srgbClr>
                  </a:gs>
                </a:gsLst>
                <a:lin ang="5400000" scaled="1"/>
              </a:gradFill>
              <a:ln w="25400" algn="ctr">
                <a:solidFill>
                  <a:srgbClr val="8E8E95"/>
                </a:solidFill>
                <a:round/>
                <a:headEnd/>
                <a:tailEnd/>
              </a:ln>
              <a:effectLst/>
            </p:spPr>
            <p:txBody>
              <a:bodyPr vert="horz" wrap="square" lIns="82124" tIns="41061" rIns="82124" bIns="41061" numCol="1" anchor="ctr" anchorCtr="0" compatLnSpc="1">
                <a:prstTxWarp prst="textNoShape">
                  <a:avLst/>
                </a:prstTxWarp>
                <a:spAutoFit/>
              </a:bodyPr>
              <a:lstStyle/>
              <a:p>
                <a:endParaRPr lang="en-US" dirty="0"/>
              </a:p>
            </p:txBody>
          </p:sp>
          <p:sp>
            <p:nvSpPr>
              <p:cNvPr id="171" name="Oval 10"/>
              <p:cNvSpPr>
                <a:spLocks noChangeArrowheads="1"/>
              </p:cNvSpPr>
              <p:nvPr/>
            </p:nvSpPr>
            <p:spPr bwMode="auto">
              <a:xfrm rot="10800000">
                <a:off x="2390" y="1868"/>
                <a:ext cx="560" cy="560"/>
              </a:xfrm>
              <a:prstGeom prst="ellipse">
                <a:avLst/>
              </a:prstGeom>
              <a:gradFill rotWithShape="1">
                <a:gsLst>
                  <a:gs pos="0">
                    <a:schemeClr val="bg2">
                      <a:alpha val="35001"/>
                    </a:schemeClr>
                  </a:gs>
                  <a:gs pos="100000">
                    <a:schemeClr val="bg1">
                      <a:alpha val="0"/>
                    </a:schemeClr>
                  </a:gs>
                </a:gsLst>
                <a:lin ang="5400000" scaled="1"/>
              </a:gradFill>
              <a:ln w="9525" algn="ctr">
                <a:noFill/>
                <a:round/>
                <a:headEnd/>
                <a:tailEnd/>
              </a:ln>
              <a:effectLst/>
            </p:spPr>
            <p:txBody>
              <a:bodyPr rot="10800000" vert="horz" wrap="none" lIns="73025" tIns="36511" rIns="73025" bIns="36511" numCol="1" anchor="ctr" anchorCtr="0" compatLnSpc="1">
                <a:prstTxWarp prst="textNoShape">
                  <a:avLst/>
                </a:prstTxWarp>
              </a:bodyPr>
              <a:lstStyle/>
              <a:p>
                <a:endParaRPr lang="en-US" dirty="0"/>
              </a:p>
            </p:txBody>
          </p:sp>
        </p:grpSp>
        <p:pic>
          <p:nvPicPr>
            <p:cNvPr id="173" name="Picture 58" descr="MGBSX1"/>
            <p:cNvPicPr>
              <a:picLocks noChangeAspect="1" noChangeArrowheads="1"/>
            </p:cNvPicPr>
            <p:nvPr/>
          </p:nvPicPr>
          <p:blipFill>
            <a:blip r:embed="rId7" cstate="print"/>
            <a:stretch>
              <a:fillRect/>
            </a:stretch>
          </p:blipFill>
          <p:spPr bwMode="auto">
            <a:xfrm>
              <a:off x="7840669" y="4932835"/>
              <a:ext cx="789471" cy="511362"/>
            </a:xfrm>
            <a:prstGeom prst="rect">
              <a:avLst/>
            </a:prstGeom>
            <a:noFill/>
            <a:ln>
              <a:noFill/>
            </a:ln>
          </p:spPr>
        </p:pic>
      </p:grpSp>
      <p:grpSp>
        <p:nvGrpSpPr>
          <p:cNvPr id="15" name="Group 179"/>
          <p:cNvGrpSpPr/>
          <p:nvPr/>
        </p:nvGrpSpPr>
        <p:grpSpPr>
          <a:xfrm>
            <a:off x="7967984" y="1915160"/>
            <a:ext cx="961284" cy="873014"/>
            <a:chOff x="7855440" y="1872956"/>
            <a:chExt cx="961284" cy="873014"/>
          </a:xfrm>
        </p:grpSpPr>
        <p:grpSp>
          <p:nvGrpSpPr>
            <p:cNvPr id="16" name="Group 7"/>
            <p:cNvGrpSpPr>
              <a:grpSpLocks/>
            </p:cNvGrpSpPr>
            <p:nvPr/>
          </p:nvGrpSpPr>
          <p:grpSpPr bwMode="auto">
            <a:xfrm>
              <a:off x="7956266" y="1872956"/>
              <a:ext cx="860458" cy="860456"/>
              <a:chOff x="2338" y="1816"/>
              <a:chExt cx="664" cy="664"/>
            </a:xfrm>
          </p:grpSpPr>
          <p:sp>
            <p:nvSpPr>
              <p:cNvPr id="163" name="Oval 8"/>
              <p:cNvSpPr>
                <a:spLocks noChangeArrowheads="1"/>
              </p:cNvSpPr>
              <p:nvPr/>
            </p:nvSpPr>
            <p:spPr bwMode="auto">
              <a:xfrm>
                <a:off x="2338" y="1816"/>
                <a:ext cx="664" cy="664"/>
              </a:xfrm>
              <a:prstGeom prst="ellipse">
                <a:avLst/>
              </a:prstGeom>
              <a:gradFill rotWithShape="1">
                <a:gsLst>
                  <a:gs pos="0">
                    <a:srgbClr val="FFFFFF">
                      <a:alpha val="69000"/>
                    </a:srgbClr>
                  </a:gs>
                  <a:gs pos="100000">
                    <a:srgbClr val="000000">
                      <a:alpha val="0"/>
                    </a:srgbClr>
                  </a:gs>
                </a:gsLst>
                <a:lin ang="5400000" scaled="1"/>
              </a:gradFill>
              <a:ln w="9525" algn="ctr">
                <a:noFill/>
                <a:round/>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164" name="Oval 9"/>
              <p:cNvSpPr>
                <a:spLocks noChangeArrowheads="1"/>
              </p:cNvSpPr>
              <p:nvPr/>
            </p:nvSpPr>
            <p:spPr bwMode="auto">
              <a:xfrm>
                <a:off x="2367" y="1845"/>
                <a:ext cx="606" cy="606"/>
              </a:xfrm>
              <a:prstGeom prst="ellipse">
                <a:avLst/>
              </a:prstGeom>
              <a:gradFill rotWithShape="1">
                <a:gsLst>
                  <a:gs pos="0">
                    <a:srgbClr val="47B0D5">
                      <a:alpha val="75000"/>
                    </a:srgbClr>
                  </a:gs>
                  <a:gs pos="100000">
                    <a:srgbClr val="47B0D5">
                      <a:gamma/>
                      <a:shade val="46275"/>
                      <a:invGamma/>
                      <a:alpha val="75000"/>
                    </a:srgbClr>
                  </a:gs>
                </a:gsLst>
                <a:lin ang="5400000" scaled="1"/>
              </a:gradFill>
              <a:ln w="25400" algn="ctr">
                <a:solidFill>
                  <a:srgbClr val="8E8E95"/>
                </a:solidFill>
                <a:round/>
                <a:headEnd/>
                <a:tailEnd/>
              </a:ln>
              <a:effectLst/>
            </p:spPr>
            <p:txBody>
              <a:bodyPr vert="horz" wrap="square" lIns="82124" tIns="41061" rIns="82124" bIns="41061" numCol="1" anchor="ctr" anchorCtr="0" compatLnSpc="1">
                <a:prstTxWarp prst="textNoShape">
                  <a:avLst/>
                </a:prstTxWarp>
                <a:spAutoFit/>
              </a:bodyPr>
              <a:lstStyle/>
              <a:p>
                <a:endParaRPr lang="en-US" dirty="0"/>
              </a:p>
            </p:txBody>
          </p:sp>
          <p:sp>
            <p:nvSpPr>
              <p:cNvPr id="165" name="Oval 10"/>
              <p:cNvSpPr>
                <a:spLocks noChangeArrowheads="1"/>
              </p:cNvSpPr>
              <p:nvPr/>
            </p:nvSpPr>
            <p:spPr bwMode="auto">
              <a:xfrm rot="10800000">
                <a:off x="2390" y="1868"/>
                <a:ext cx="560" cy="560"/>
              </a:xfrm>
              <a:prstGeom prst="ellipse">
                <a:avLst/>
              </a:prstGeom>
              <a:gradFill rotWithShape="1">
                <a:gsLst>
                  <a:gs pos="0">
                    <a:schemeClr val="bg2">
                      <a:alpha val="35001"/>
                    </a:schemeClr>
                  </a:gs>
                  <a:gs pos="100000">
                    <a:schemeClr val="bg1">
                      <a:alpha val="0"/>
                    </a:schemeClr>
                  </a:gs>
                </a:gsLst>
                <a:lin ang="5400000" scaled="1"/>
              </a:gradFill>
              <a:ln w="9525" algn="ctr">
                <a:noFill/>
                <a:round/>
                <a:headEnd/>
                <a:tailEnd/>
              </a:ln>
              <a:effectLst/>
            </p:spPr>
            <p:txBody>
              <a:bodyPr rot="10800000" vert="horz" wrap="none" lIns="73025" tIns="36511" rIns="73025" bIns="36511" numCol="1" anchor="ctr" anchorCtr="0" compatLnSpc="1">
                <a:prstTxWarp prst="textNoShape">
                  <a:avLst/>
                </a:prstTxWarp>
              </a:bodyPr>
              <a:lstStyle/>
              <a:p>
                <a:endParaRPr lang="en-US" dirty="0"/>
              </a:p>
            </p:txBody>
          </p:sp>
        </p:grpSp>
        <p:pic>
          <p:nvPicPr>
            <p:cNvPr id="174" name="Picture 57" descr="MGBBX1_HKJ04285"/>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7855440" y="2059979"/>
              <a:ext cx="774700" cy="685991"/>
            </a:xfrm>
            <a:prstGeom prst="rect">
              <a:avLst/>
            </a:prstGeom>
            <a:noFill/>
            <a:ln w="9525">
              <a:noFill/>
              <a:miter lim="800000"/>
              <a:headEnd/>
              <a:tailEnd/>
            </a:ln>
          </p:spPr>
        </p:pic>
      </p:grpSp>
      <p:grpSp>
        <p:nvGrpSpPr>
          <p:cNvPr id="17" name="Group 176"/>
          <p:cNvGrpSpPr/>
          <p:nvPr/>
        </p:nvGrpSpPr>
        <p:grpSpPr>
          <a:xfrm>
            <a:off x="7967984" y="4132698"/>
            <a:ext cx="948584" cy="860456"/>
            <a:chOff x="7855440" y="3724726"/>
            <a:chExt cx="948584" cy="860456"/>
          </a:xfrm>
        </p:grpSpPr>
        <p:grpSp>
          <p:nvGrpSpPr>
            <p:cNvPr id="18" name="Group 7"/>
            <p:cNvGrpSpPr>
              <a:grpSpLocks/>
            </p:cNvGrpSpPr>
            <p:nvPr/>
          </p:nvGrpSpPr>
          <p:grpSpPr bwMode="auto">
            <a:xfrm>
              <a:off x="7943567" y="3724726"/>
              <a:ext cx="860457" cy="860456"/>
              <a:chOff x="2338" y="1816"/>
              <a:chExt cx="664" cy="664"/>
            </a:xfrm>
          </p:grpSpPr>
          <p:sp>
            <p:nvSpPr>
              <p:cNvPr id="159" name="Oval 8"/>
              <p:cNvSpPr>
                <a:spLocks noChangeArrowheads="1"/>
              </p:cNvSpPr>
              <p:nvPr/>
            </p:nvSpPr>
            <p:spPr bwMode="auto">
              <a:xfrm>
                <a:off x="2338" y="1816"/>
                <a:ext cx="664" cy="664"/>
              </a:xfrm>
              <a:prstGeom prst="ellipse">
                <a:avLst/>
              </a:prstGeom>
              <a:gradFill rotWithShape="1">
                <a:gsLst>
                  <a:gs pos="0">
                    <a:srgbClr val="FFFFFF">
                      <a:alpha val="69000"/>
                    </a:srgbClr>
                  </a:gs>
                  <a:gs pos="100000">
                    <a:srgbClr val="000000">
                      <a:alpha val="0"/>
                    </a:srgbClr>
                  </a:gs>
                </a:gsLst>
                <a:lin ang="5400000" scaled="1"/>
              </a:gradFill>
              <a:ln w="9525" algn="ctr">
                <a:noFill/>
                <a:round/>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160" name="Oval 9"/>
              <p:cNvSpPr>
                <a:spLocks noChangeArrowheads="1"/>
              </p:cNvSpPr>
              <p:nvPr/>
            </p:nvSpPr>
            <p:spPr bwMode="auto">
              <a:xfrm>
                <a:off x="2367" y="1845"/>
                <a:ext cx="606" cy="606"/>
              </a:xfrm>
              <a:prstGeom prst="ellipse">
                <a:avLst/>
              </a:prstGeom>
              <a:gradFill rotWithShape="1">
                <a:gsLst>
                  <a:gs pos="0">
                    <a:srgbClr val="47B0D5">
                      <a:alpha val="75000"/>
                    </a:srgbClr>
                  </a:gs>
                  <a:gs pos="100000">
                    <a:srgbClr val="47B0D5">
                      <a:gamma/>
                      <a:shade val="46275"/>
                      <a:invGamma/>
                      <a:alpha val="75000"/>
                    </a:srgbClr>
                  </a:gs>
                </a:gsLst>
                <a:lin ang="5400000" scaled="1"/>
              </a:gradFill>
              <a:ln w="25400" algn="ctr">
                <a:solidFill>
                  <a:srgbClr val="8E8E95"/>
                </a:solidFill>
                <a:round/>
                <a:headEnd/>
                <a:tailEnd/>
              </a:ln>
              <a:effectLst/>
            </p:spPr>
            <p:txBody>
              <a:bodyPr vert="horz" wrap="square" lIns="82124" tIns="41061" rIns="82124" bIns="41061" numCol="1" anchor="ctr" anchorCtr="0" compatLnSpc="1">
                <a:prstTxWarp prst="textNoShape">
                  <a:avLst/>
                </a:prstTxWarp>
                <a:spAutoFit/>
              </a:bodyPr>
              <a:lstStyle/>
              <a:p>
                <a:endParaRPr lang="en-US" dirty="0"/>
              </a:p>
            </p:txBody>
          </p:sp>
          <p:sp>
            <p:nvSpPr>
              <p:cNvPr id="161" name="Oval 10"/>
              <p:cNvSpPr>
                <a:spLocks noChangeArrowheads="1"/>
              </p:cNvSpPr>
              <p:nvPr/>
            </p:nvSpPr>
            <p:spPr bwMode="auto">
              <a:xfrm rot="10800000">
                <a:off x="2390" y="1868"/>
                <a:ext cx="560" cy="560"/>
              </a:xfrm>
              <a:prstGeom prst="ellipse">
                <a:avLst/>
              </a:prstGeom>
              <a:gradFill rotWithShape="1">
                <a:gsLst>
                  <a:gs pos="0">
                    <a:schemeClr val="bg2">
                      <a:alpha val="35001"/>
                    </a:schemeClr>
                  </a:gs>
                  <a:gs pos="100000">
                    <a:schemeClr val="bg1">
                      <a:alpha val="0"/>
                    </a:schemeClr>
                  </a:gs>
                </a:gsLst>
                <a:lin ang="5400000" scaled="1"/>
              </a:gradFill>
              <a:ln w="9525" algn="ctr">
                <a:noFill/>
                <a:round/>
                <a:headEnd/>
                <a:tailEnd/>
              </a:ln>
              <a:effectLst/>
            </p:spPr>
            <p:txBody>
              <a:bodyPr rot="10800000" vert="horz" wrap="none" lIns="73025" tIns="36511" rIns="73025" bIns="36511" numCol="1" anchor="ctr" anchorCtr="0" compatLnSpc="1">
                <a:prstTxWarp prst="textNoShape">
                  <a:avLst/>
                </a:prstTxWarp>
              </a:bodyPr>
              <a:lstStyle/>
              <a:p>
                <a:endParaRPr lang="en-US" dirty="0"/>
              </a:p>
            </p:txBody>
          </p:sp>
        </p:grpSp>
        <p:pic>
          <p:nvPicPr>
            <p:cNvPr id="175" name="Picture 60" descr="MGBBX1_HKJ04285"/>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7855440" y="3899131"/>
              <a:ext cx="774700" cy="685991"/>
            </a:xfrm>
            <a:prstGeom prst="rect">
              <a:avLst/>
            </a:prstGeom>
            <a:noFill/>
            <a:ln w="9525">
              <a:noFill/>
              <a:miter lim="800000"/>
              <a:headEnd/>
              <a:tailEnd/>
            </a:ln>
          </p:spPr>
        </p:pic>
      </p:grpSp>
      <p:grpSp>
        <p:nvGrpSpPr>
          <p:cNvPr id="19" name="Group 182"/>
          <p:cNvGrpSpPr/>
          <p:nvPr/>
        </p:nvGrpSpPr>
        <p:grpSpPr>
          <a:xfrm>
            <a:off x="5852164" y="4198959"/>
            <a:ext cx="2126607" cy="395837"/>
            <a:chOff x="5697416" y="4705383"/>
            <a:chExt cx="2126607" cy="395837"/>
          </a:xfrm>
        </p:grpSpPr>
        <p:cxnSp>
          <p:nvCxnSpPr>
            <p:cNvPr id="184" name="Elbow Connector 183"/>
            <p:cNvCxnSpPr/>
            <p:nvPr/>
          </p:nvCxnSpPr>
          <p:spPr>
            <a:xfrm>
              <a:off x="5697416" y="4705383"/>
              <a:ext cx="2091694" cy="352191"/>
            </a:xfrm>
            <a:prstGeom prst="bentConnector3">
              <a:avLst>
                <a:gd name="adj1" fmla="val 89144"/>
              </a:avLst>
            </a:prstGeom>
          </p:spPr>
          <p:style>
            <a:lnRef idx="1">
              <a:schemeClr val="accent1"/>
            </a:lnRef>
            <a:fillRef idx="0">
              <a:schemeClr val="accent1"/>
            </a:fillRef>
            <a:effectRef idx="0">
              <a:schemeClr val="accent1"/>
            </a:effectRef>
            <a:fontRef idx="minor">
              <a:schemeClr val="tx1"/>
            </a:fontRef>
          </p:style>
        </p:cxnSp>
        <p:sp>
          <p:nvSpPr>
            <p:cNvPr id="185" name="Oval 44"/>
            <p:cNvSpPr>
              <a:spLocks noChangeArrowheads="1"/>
            </p:cNvSpPr>
            <p:nvPr/>
          </p:nvSpPr>
          <p:spPr bwMode="auto">
            <a:xfrm>
              <a:off x="7736977" y="5014174"/>
              <a:ext cx="87046" cy="87046"/>
            </a:xfrm>
            <a:prstGeom prst="ellipse">
              <a:avLst/>
            </a:prstGeom>
            <a:solidFill>
              <a:schemeClr val="bg1"/>
            </a:solidFill>
            <a:ln w="25400" algn="ctr">
              <a:solidFill>
                <a:schemeClr val="accent1">
                  <a:shade val="95000"/>
                  <a:satMod val="105000"/>
                  <a:alpha val="50000"/>
                </a:schemeClr>
              </a:soli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grpSp>
      <p:grpSp>
        <p:nvGrpSpPr>
          <p:cNvPr id="20" name="Group 185"/>
          <p:cNvGrpSpPr/>
          <p:nvPr/>
        </p:nvGrpSpPr>
        <p:grpSpPr>
          <a:xfrm>
            <a:off x="5852164" y="3087611"/>
            <a:ext cx="2126607" cy="395837"/>
            <a:chOff x="5697416" y="4705383"/>
            <a:chExt cx="2126607" cy="395837"/>
          </a:xfrm>
        </p:grpSpPr>
        <p:cxnSp>
          <p:nvCxnSpPr>
            <p:cNvPr id="187" name="Elbow Connector 186"/>
            <p:cNvCxnSpPr/>
            <p:nvPr/>
          </p:nvCxnSpPr>
          <p:spPr>
            <a:xfrm>
              <a:off x="5697416" y="4705383"/>
              <a:ext cx="2091694" cy="352191"/>
            </a:xfrm>
            <a:prstGeom prst="bentConnector3">
              <a:avLst>
                <a:gd name="adj1" fmla="val 89144"/>
              </a:avLst>
            </a:prstGeom>
          </p:spPr>
          <p:style>
            <a:lnRef idx="1">
              <a:schemeClr val="accent1"/>
            </a:lnRef>
            <a:fillRef idx="0">
              <a:schemeClr val="accent1"/>
            </a:fillRef>
            <a:effectRef idx="0">
              <a:schemeClr val="accent1"/>
            </a:effectRef>
            <a:fontRef idx="minor">
              <a:schemeClr val="tx1"/>
            </a:fontRef>
          </p:style>
        </p:cxnSp>
        <p:sp>
          <p:nvSpPr>
            <p:cNvPr id="188" name="Oval 44"/>
            <p:cNvSpPr>
              <a:spLocks noChangeArrowheads="1"/>
            </p:cNvSpPr>
            <p:nvPr/>
          </p:nvSpPr>
          <p:spPr bwMode="auto">
            <a:xfrm>
              <a:off x="7736977" y="5014174"/>
              <a:ext cx="87046" cy="87046"/>
            </a:xfrm>
            <a:prstGeom prst="ellipse">
              <a:avLst/>
            </a:prstGeom>
            <a:solidFill>
              <a:schemeClr val="bg1"/>
            </a:solidFill>
            <a:ln w="25400" algn="ctr">
              <a:solidFill>
                <a:schemeClr val="accent1">
                  <a:shade val="95000"/>
                  <a:satMod val="105000"/>
                  <a:alpha val="50000"/>
                </a:schemeClr>
              </a:soli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grpSp>
      <p:grpSp>
        <p:nvGrpSpPr>
          <p:cNvPr id="21" name="Group 189"/>
          <p:cNvGrpSpPr/>
          <p:nvPr/>
        </p:nvGrpSpPr>
        <p:grpSpPr>
          <a:xfrm>
            <a:off x="5852164" y="2004399"/>
            <a:ext cx="2126607" cy="395837"/>
            <a:chOff x="5697416" y="4705383"/>
            <a:chExt cx="2126607" cy="395837"/>
          </a:xfrm>
        </p:grpSpPr>
        <p:cxnSp>
          <p:nvCxnSpPr>
            <p:cNvPr id="193" name="Elbow Connector 192"/>
            <p:cNvCxnSpPr/>
            <p:nvPr/>
          </p:nvCxnSpPr>
          <p:spPr>
            <a:xfrm>
              <a:off x="5697416" y="4705383"/>
              <a:ext cx="2091694" cy="352191"/>
            </a:xfrm>
            <a:prstGeom prst="bentConnector3">
              <a:avLst>
                <a:gd name="adj1" fmla="val 89144"/>
              </a:avLst>
            </a:prstGeom>
          </p:spPr>
          <p:style>
            <a:lnRef idx="1">
              <a:schemeClr val="accent1"/>
            </a:lnRef>
            <a:fillRef idx="0">
              <a:schemeClr val="accent1"/>
            </a:fillRef>
            <a:effectRef idx="0">
              <a:schemeClr val="accent1"/>
            </a:effectRef>
            <a:fontRef idx="minor">
              <a:schemeClr val="tx1"/>
            </a:fontRef>
          </p:style>
        </p:cxnSp>
        <p:sp>
          <p:nvSpPr>
            <p:cNvPr id="194" name="Oval 44"/>
            <p:cNvSpPr>
              <a:spLocks noChangeArrowheads="1"/>
            </p:cNvSpPr>
            <p:nvPr/>
          </p:nvSpPr>
          <p:spPr bwMode="auto">
            <a:xfrm>
              <a:off x="7736977" y="5014174"/>
              <a:ext cx="87046" cy="87046"/>
            </a:xfrm>
            <a:prstGeom prst="ellipse">
              <a:avLst/>
            </a:prstGeom>
            <a:solidFill>
              <a:schemeClr val="bg1"/>
            </a:solidFill>
            <a:ln w="25400" algn="ctr">
              <a:solidFill>
                <a:schemeClr val="accent1">
                  <a:shade val="95000"/>
                  <a:satMod val="105000"/>
                  <a:alpha val="50000"/>
                </a:schemeClr>
              </a:soli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grpSp>
      <p:grpSp>
        <p:nvGrpSpPr>
          <p:cNvPr id="22" name="Group 195"/>
          <p:cNvGrpSpPr/>
          <p:nvPr/>
        </p:nvGrpSpPr>
        <p:grpSpPr>
          <a:xfrm>
            <a:off x="1237956" y="4606931"/>
            <a:ext cx="2126607" cy="395837"/>
            <a:chOff x="5697416" y="4705383"/>
            <a:chExt cx="2126607" cy="395837"/>
          </a:xfrm>
        </p:grpSpPr>
        <p:cxnSp>
          <p:nvCxnSpPr>
            <p:cNvPr id="199" name="Elbow Connector 198"/>
            <p:cNvCxnSpPr/>
            <p:nvPr/>
          </p:nvCxnSpPr>
          <p:spPr>
            <a:xfrm>
              <a:off x="5697416" y="4705383"/>
              <a:ext cx="2091694" cy="352191"/>
            </a:xfrm>
            <a:prstGeom prst="bentConnector3">
              <a:avLst>
                <a:gd name="adj1" fmla="val 89144"/>
              </a:avLst>
            </a:prstGeom>
          </p:spPr>
          <p:style>
            <a:lnRef idx="1">
              <a:schemeClr val="accent1"/>
            </a:lnRef>
            <a:fillRef idx="0">
              <a:schemeClr val="accent1"/>
            </a:fillRef>
            <a:effectRef idx="0">
              <a:schemeClr val="accent1"/>
            </a:effectRef>
            <a:fontRef idx="minor">
              <a:schemeClr val="tx1"/>
            </a:fontRef>
          </p:style>
        </p:cxnSp>
        <p:sp>
          <p:nvSpPr>
            <p:cNvPr id="201" name="Oval 44"/>
            <p:cNvSpPr>
              <a:spLocks noChangeArrowheads="1"/>
            </p:cNvSpPr>
            <p:nvPr/>
          </p:nvSpPr>
          <p:spPr bwMode="auto">
            <a:xfrm>
              <a:off x="7736977" y="5014174"/>
              <a:ext cx="87046" cy="87046"/>
            </a:xfrm>
            <a:prstGeom prst="ellipse">
              <a:avLst/>
            </a:prstGeom>
            <a:solidFill>
              <a:schemeClr val="bg1"/>
            </a:solidFill>
            <a:ln w="25400" algn="ctr">
              <a:solidFill>
                <a:schemeClr val="accent1">
                  <a:shade val="95000"/>
                  <a:satMod val="105000"/>
                  <a:alpha val="50000"/>
                </a:schemeClr>
              </a:soli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grpSp>
      <p:grpSp>
        <p:nvGrpSpPr>
          <p:cNvPr id="23" name="Group 203"/>
          <p:cNvGrpSpPr/>
          <p:nvPr/>
        </p:nvGrpSpPr>
        <p:grpSpPr>
          <a:xfrm>
            <a:off x="1237956" y="3214223"/>
            <a:ext cx="2126607" cy="395837"/>
            <a:chOff x="5697416" y="4705383"/>
            <a:chExt cx="2126607" cy="395837"/>
          </a:xfrm>
        </p:grpSpPr>
        <p:cxnSp>
          <p:nvCxnSpPr>
            <p:cNvPr id="206" name="Elbow Connector 205"/>
            <p:cNvCxnSpPr/>
            <p:nvPr/>
          </p:nvCxnSpPr>
          <p:spPr>
            <a:xfrm>
              <a:off x="5697416" y="4705383"/>
              <a:ext cx="2091694" cy="352191"/>
            </a:xfrm>
            <a:prstGeom prst="bentConnector3">
              <a:avLst>
                <a:gd name="adj1" fmla="val 89144"/>
              </a:avLst>
            </a:prstGeom>
          </p:spPr>
          <p:style>
            <a:lnRef idx="1">
              <a:schemeClr val="accent1"/>
            </a:lnRef>
            <a:fillRef idx="0">
              <a:schemeClr val="accent1"/>
            </a:fillRef>
            <a:effectRef idx="0">
              <a:schemeClr val="accent1"/>
            </a:effectRef>
            <a:fontRef idx="minor">
              <a:schemeClr val="tx1"/>
            </a:fontRef>
          </p:style>
        </p:cxnSp>
        <p:sp>
          <p:nvSpPr>
            <p:cNvPr id="209" name="Oval 44"/>
            <p:cNvSpPr>
              <a:spLocks noChangeArrowheads="1"/>
            </p:cNvSpPr>
            <p:nvPr/>
          </p:nvSpPr>
          <p:spPr bwMode="auto">
            <a:xfrm>
              <a:off x="7736977" y="5014174"/>
              <a:ext cx="87046" cy="87046"/>
            </a:xfrm>
            <a:prstGeom prst="ellipse">
              <a:avLst/>
            </a:prstGeom>
            <a:solidFill>
              <a:schemeClr val="bg1"/>
            </a:solidFill>
            <a:ln w="25400" algn="ctr">
              <a:solidFill>
                <a:schemeClr val="accent1">
                  <a:shade val="95000"/>
                  <a:satMod val="105000"/>
                  <a:alpha val="50000"/>
                </a:schemeClr>
              </a:soli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grpSp>
      <p:grpSp>
        <p:nvGrpSpPr>
          <p:cNvPr id="24" name="Group 209"/>
          <p:cNvGrpSpPr/>
          <p:nvPr/>
        </p:nvGrpSpPr>
        <p:grpSpPr>
          <a:xfrm>
            <a:off x="1237956" y="2004399"/>
            <a:ext cx="2126607" cy="395837"/>
            <a:chOff x="5697416" y="4705383"/>
            <a:chExt cx="2126607" cy="395837"/>
          </a:xfrm>
        </p:grpSpPr>
        <p:cxnSp>
          <p:nvCxnSpPr>
            <p:cNvPr id="211" name="Elbow Connector 210"/>
            <p:cNvCxnSpPr/>
            <p:nvPr/>
          </p:nvCxnSpPr>
          <p:spPr>
            <a:xfrm>
              <a:off x="5697416" y="4705383"/>
              <a:ext cx="2091694" cy="352191"/>
            </a:xfrm>
            <a:prstGeom prst="bentConnector3">
              <a:avLst>
                <a:gd name="adj1" fmla="val 89144"/>
              </a:avLst>
            </a:prstGeom>
          </p:spPr>
          <p:style>
            <a:lnRef idx="1">
              <a:schemeClr val="accent1"/>
            </a:lnRef>
            <a:fillRef idx="0">
              <a:schemeClr val="accent1"/>
            </a:fillRef>
            <a:effectRef idx="0">
              <a:schemeClr val="accent1"/>
            </a:effectRef>
            <a:fontRef idx="minor">
              <a:schemeClr val="tx1"/>
            </a:fontRef>
          </p:style>
        </p:cxnSp>
        <p:sp>
          <p:nvSpPr>
            <p:cNvPr id="212" name="Oval 44"/>
            <p:cNvSpPr>
              <a:spLocks noChangeArrowheads="1"/>
            </p:cNvSpPr>
            <p:nvPr/>
          </p:nvSpPr>
          <p:spPr bwMode="auto">
            <a:xfrm>
              <a:off x="7736977" y="5014174"/>
              <a:ext cx="87046" cy="87046"/>
            </a:xfrm>
            <a:prstGeom prst="ellipse">
              <a:avLst/>
            </a:prstGeom>
            <a:solidFill>
              <a:schemeClr val="bg1"/>
            </a:solidFill>
            <a:ln w="25400" algn="ctr">
              <a:solidFill>
                <a:schemeClr val="accent1">
                  <a:shade val="95000"/>
                  <a:satMod val="105000"/>
                  <a:alpha val="50000"/>
                </a:schemeClr>
              </a:solidFill>
              <a:round/>
              <a:headEnd/>
              <a:tailEnd/>
            </a:ln>
            <a:effectLst>
              <a:outerShdw blurRad="50800" dist="38100" dir="2700000" algn="tl" rotWithShape="0">
                <a:prstClr val="black">
                  <a:alpha val="40000"/>
                </a:prstClr>
              </a:outerShdw>
            </a:effectLst>
          </p:spPr>
          <p:txBody>
            <a:bodyPr vert="horz" wrap="none" lIns="73025" tIns="36511" rIns="73025" bIns="36511" numCol="1" anchor="ctr" anchorCtr="0" compatLnSpc="1">
              <a:prstTxWarp prst="textNoShape">
                <a:avLst/>
              </a:prstTxWarp>
            </a:bodyPr>
            <a:lstStyle/>
            <a:p>
              <a:endParaRPr lang="en-US" dirty="0"/>
            </a:p>
          </p:txBody>
        </p:sp>
      </p:grpSp>
      <p:sp>
        <p:nvSpPr>
          <p:cNvPr id="87"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1764321862"/>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blinds(horizontal)">
                                      <p:cBhvr>
                                        <p:cTn id="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28638" y="-95047"/>
            <a:ext cx="8339137" cy="914400"/>
          </a:xfrm>
        </p:spPr>
        <p:txBody>
          <a:bodyPr/>
          <a:lstStyle/>
          <a:p>
            <a:pPr eaLnBrk="1" hangingPunct="1"/>
            <a:r>
              <a:rPr lang="en-US" dirty="0" smtClean="0"/>
              <a:t>SFP (miniGBIC) Modules </a:t>
            </a:r>
          </a:p>
        </p:txBody>
      </p:sp>
      <p:graphicFrame>
        <p:nvGraphicFramePr>
          <p:cNvPr id="342105" name="Group 89"/>
          <p:cNvGraphicFramePr>
            <a:graphicFrameLocks noGrp="1"/>
          </p:cNvGraphicFramePr>
          <p:nvPr>
            <p:ph/>
          </p:nvPr>
        </p:nvGraphicFramePr>
        <p:xfrm>
          <a:off x="482544" y="831843"/>
          <a:ext cx="7783513" cy="4426649"/>
        </p:xfrm>
        <a:graphic>
          <a:graphicData uri="http://schemas.openxmlformats.org/drawingml/2006/table">
            <a:tbl>
              <a:tblPr/>
              <a:tblGrid>
                <a:gridCol w="1047750"/>
                <a:gridCol w="1271588"/>
                <a:gridCol w="1198562"/>
                <a:gridCol w="723900"/>
                <a:gridCol w="722313"/>
                <a:gridCol w="723900"/>
                <a:gridCol w="973137"/>
                <a:gridCol w="1122363"/>
              </a:tblGrid>
              <a:tr h="481013">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bg1"/>
                          </a:solidFill>
                          <a:effectLst/>
                          <a:latin typeface="Arial" pitchFamily="34" charset="0"/>
                        </a:rPr>
                        <a:t>SKU</a:t>
                      </a:r>
                    </a:p>
                  </a:txBody>
                  <a:tcPr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accent1">
                            <a:gamma/>
                            <a:shade val="46275"/>
                            <a:invGamma/>
                          </a:schemeClr>
                        </a:gs>
                        <a:gs pos="100000">
                          <a:schemeClr val="accent1"/>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bg1"/>
                          </a:solidFill>
                          <a:effectLst/>
                          <a:latin typeface="Arial" pitchFamily="34" charset="0"/>
                        </a:rPr>
                        <a:t>Media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accent1">
                            <a:gamma/>
                            <a:shade val="46275"/>
                            <a:invGamma/>
                          </a:schemeClr>
                        </a:gs>
                        <a:gs pos="100000">
                          <a:schemeClr val="accent1"/>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bg1"/>
                          </a:solidFill>
                          <a:effectLst/>
                          <a:latin typeface="Arial" pitchFamily="34" charset="0"/>
                        </a:rPr>
                        <a:t>Speed</a:t>
                      </a:r>
                      <a:endParaRPr kumimoji="0" lang="en-US" sz="1200" b="0" i="0" u="none" strike="noStrike" cap="none" normalizeH="0" baseline="30000" dirty="0" smtClean="0">
                        <a:ln>
                          <a:noFill/>
                        </a:ln>
                        <a:solidFill>
                          <a:schemeClr val="bg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accent1">
                            <a:gamma/>
                            <a:shade val="46275"/>
                            <a:invGamma/>
                          </a:schemeClr>
                        </a:gs>
                        <a:gs pos="100000">
                          <a:schemeClr val="accent1"/>
                        </a:gs>
                      </a:gsLst>
                      <a:lin ang="5400000" scaled="1"/>
                    </a:gradFill>
                  </a:tcPr>
                </a:tc>
                <a:tc gridSpan="3">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bg1"/>
                          </a:solidFill>
                          <a:effectLst/>
                          <a:latin typeface="Arial" pitchFamily="34" charset="0"/>
                        </a:rPr>
                        <a:t>Switches Supported</a:t>
                      </a:r>
                    </a:p>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200" b="0" i="0" u="none" strike="noStrike" cap="none" normalizeH="0" baseline="0" dirty="0" smtClean="0">
                          <a:ln>
                            <a:noFill/>
                          </a:ln>
                          <a:solidFill>
                            <a:schemeClr val="bg1"/>
                          </a:solidFill>
                          <a:effectLst/>
                          <a:latin typeface="Arial" pitchFamily="34" charset="0"/>
                        </a:rPr>
                        <a:t>SRW     SFE/SGE       SR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accent1">
                            <a:gamma/>
                            <a:shade val="46275"/>
                            <a:invGamma/>
                          </a:schemeClr>
                        </a:gs>
                        <a:gs pos="100000">
                          <a:schemeClr val="accent1"/>
                        </a:gs>
                      </a:gsLst>
                      <a:lin ang="5400000" scaled="1"/>
                    </a:gra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bg1"/>
                          </a:solidFill>
                          <a:effectLst/>
                          <a:latin typeface="Arial" pitchFamily="34" charset="0"/>
                        </a:rPr>
                        <a:t>Distance </a:t>
                      </a:r>
                      <a:r>
                        <a:rPr kumimoji="0" lang="en-US" sz="1200" b="0" i="0" u="none" strike="noStrike" cap="none" normalizeH="0" baseline="0" dirty="0" smtClean="0">
                          <a:ln>
                            <a:noFill/>
                          </a:ln>
                          <a:solidFill>
                            <a:schemeClr val="bg1"/>
                          </a:solidFill>
                          <a:effectLst/>
                          <a:latin typeface="Arial" pitchFamily="34" charset="0"/>
                        </a:rPr>
                        <a:t>Typical</a:t>
                      </a:r>
                      <a:endParaRPr kumimoji="0" lang="en-US" sz="1200" b="0" i="0" u="none" strike="noStrike" cap="none" normalizeH="0" baseline="30000" dirty="0" smtClean="0">
                        <a:ln>
                          <a:noFill/>
                        </a:ln>
                        <a:solidFill>
                          <a:schemeClr val="bg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accent1">
                            <a:gamma/>
                            <a:shade val="46275"/>
                            <a:invGamma/>
                          </a:schemeClr>
                        </a:gs>
                        <a:gs pos="100000">
                          <a:schemeClr val="accent1"/>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bg1"/>
                          </a:solidFill>
                          <a:effectLst/>
                          <a:latin typeface="Arial" pitchFamily="34" charset="0"/>
                        </a:rPr>
                        <a:t>Availability</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chemeClr val="accent1">
                            <a:gamma/>
                            <a:shade val="46275"/>
                            <a:invGamma/>
                          </a:schemeClr>
                        </a:gs>
                        <a:gs pos="100000">
                          <a:schemeClr val="accent1"/>
                        </a:gs>
                      </a:gsLst>
                      <a:lin ang="5400000" scaled="1"/>
                    </a:gradFill>
                  </a:tcPr>
                </a:tc>
              </a:tr>
              <a:tr h="481013">
                <a:tc>
                  <a:txBody>
                    <a:bodyPr/>
                    <a:lstStyle/>
                    <a:p>
                      <a:pPr marL="0" marR="0" lvl="0" indent="0" algn="l"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rPr>
                        <a:t>MFEFX1</a:t>
                      </a:r>
                    </a:p>
                  </a:txBody>
                  <a:tcPr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accent1">
                            <a:gamma/>
                            <a:shade val="46275"/>
                            <a:invGamma/>
                          </a:schemeClr>
                        </a:gs>
                        <a:gs pos="100000">
                          <a:schemeClr val="accent1"/>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Multi-mode Fiber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100Mbps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Yes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Yes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endParaRPr kumimoji="0" lang="en-US" sz="1400" b="1" i="0" u="none" strike="noStrike" cap="none" normalizeH="0" baseline="0" dirty="0" smtClean="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2 km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Now</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r>
              <a:tr h="481013">
                <a:tc>
                  <a:txBody>
                    <a:bodyPr/>
                    <a:lstStyle/>
                    <a:p>
                      <a:pPr marL="0" marR="0" lvl="0" indent="0" algn="l"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rPr>
                        <a:t>MFELX1</a:t>
                      </a:r>
                    </a:p>
                  </a:txBody>
                  <a:tcPr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accent1">
                            <a:gamma/>
                            <a:shade val="46275"/>
                            <a:invGamma/>
                          </a:schemeClr>
                        </a:gs>
                        <a:gs pos="100000">
                          <a:schemeClr val="accent1"/>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Single-mode Fiber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100Mbps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Yes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Yes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endParaRPr kumimoji="0" lang="en-US" sz="1400" b="1" i="0" u="none" strike="noStrike" cap="none" normalizeH="0" baseline="0" dirty="0" smtClean="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10Km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Now</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r>
              <a:tr h="481013">
                <a:tc>
                  <a:txBody>
                    <a:bodyPr/>
                    <a:lstStyle/>
                    <a:p>
                      <a:pPr marL="0" marR="0" lvl="0" indent="0" algn="l"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rPr>
                        <a:t>MFEBX1</a:t>
                      </a:r>
                    </a:p>
                  </a:txBody>
                  <a:tcPr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chemeClr val="accent1">
                            <a:gamma/>
                            <a:shade val="46275"/>
                            <a:invGamma/>
                          </a:schemeClr>
                        </a:gs>
                        <a:gs pos="100000">
                          <a:schemeClr val="accent1"/>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Single-mode Simplex Fiber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100Mbps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Yes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Yes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endParaRPr kumimoji="0" lang="en-US" sz="1400" b="1" i="0" u="none" strike="noStrike" cap="none" normalizeH="0" baseline="0" dirty="0" smtClean="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10Km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Q4/08</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r>
              <a:tr h="481013">
                <a:tc>
                  <a:txBody>
                    <a:bodyPr/>
                    <a:lstStyle/>
                    <a:p>
                      <a:pPr marL="0" marR="0" lvl="0" indent="0" algn="l"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rPr>
                        <a:t>MGBSX1</a:t>
                      </a:r>
                    </a:p>
                  </a:txBody>
                  <a:tcPr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accent1">
                            <a:gamma/>
                            <a:shade val="46275"/>
                            <a:invGamma/>
                          </a:schemeClr>
                        </a:gs>
                        <a:gs pos="100000">
                          <a:schemeClr val="accent1"/>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Multi-mode Fiber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1000Mbps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Yes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Yes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Yes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300m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Now</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r>
              <a:tr h="481013">
                <a:tc>
                  <a:txBody>
                    <a:bodyPr/>
                    <a:lstStyle/>
                    <a:p>
                      <a:pPr marL="0" marR="0" lvl="0" indent="0" algn="l"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rPr>
                        <a:t>MGBLH1</a:t>
                      </a:r>
                    </a:p>
                  </a:txBody>
                  <a:tcPr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accent1">
                            <a:gamma/>
                            <a:shade val="46275"/>
                            <a:invGamma/>
                          </a:schemeClr>
                        </a:gs>
                        <a:gs pos="100000">
                          <a:schemeClr val="accent1"/>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Single-mode Fiber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1000Mbps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Yes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Yes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Yes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40Km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Now</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r>
              <a:tr h="481013">
                <a:tc>
                  <a:txBody>
                    <a:bodyPr/>
                    <a:lstStyle/>
                    <a:p>
                      <a:pPr marL="0" marR="0" lvl="0" indent="0" algn="l"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rPr>
                        <a:t>MGBT1</a:t>
                      </a:r>
                    </a:p>
                  </a:txBody>
                  <a:tcPr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chemeClr val="accent1">
                            <a:gamma/>
                            <a:shade val="46275"/>
                            <a:invGamma/>
                          </a:schemeClr>
                        </a:gs>
                        <a:gs pos="100000">
                          <a:schemeClr val="accent1"/>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Cat 5 UTP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10/100/1000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Yes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Yes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Yes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100M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Now</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r>
              <a:tr h="481013">
                <a:tc>
                  <a:txBody>
                    <a:bodyPr/>
                    <a:lstStyle/>
                    <a:p>
                      <a:pPr marL="0" marR="0" lvl="0" indent="0" algn="l"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rPr>
                        <a:t>MGBBX1</a:t>
                      </a:r>
                    </a:p>
                  </a:txBody>
                  <a:tcPr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chemeClr val="accent1">
                            <a:gamma/>
                            <a:shade val="46275"/>
                            <a:invGamma/>
                          </a:schemeClr>
                        </a:gs>
                        <a:gs pos="100000">
                          <a:schemeClr val="accent1"/>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Single-mode Simplex Fiber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1000Mbps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Yes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Yes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endParaRPr kumimoji="0" lang="en-US" sz="1400" b="1" i="0" u="none" strike="noStrike" cap="none" normalizeH="0" baseline="0" dirty="0" smtClean="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10Km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c>
                  <a:txBody>
                    <a:bodyPr/>
                    <a:lstStyle/>
                    <a:p>
                      <a:pPr marL="0" marR="0" lvl="0" indent="0" algn="ctr" defTabSz="914400" rtl="0" eaLnBrk="0" fontAlgn="base" latinLnBrk="0" hangingPunct="0">
                        <a:lnSpc>
                          <a:spcPct val="95000"/>
                        </a:lnSpc>
                        <a:spcBef>
                          <a:spcPct val="50000"/>
                        </a:spcBef>
                        <a:spcAft>
                          <a:spcPct val="0"/>
                        </a:spcAft>
                        <a:buClr>
                          <a:schemeClr val="tx2"/>
                        </a:buClr>
                        <a:buSzPct val="100000"/>
                        <a:buFont typeface="Wingdings" pitchFamily="2" charset="2"/>
                        <a:buNone/>
                        <a:tabLst/>
                      </a:pPr>
                      <a:r>
                        <a:rPr kumimoji="0" lang="en-US" sz="1400" b="1" i="0" u="none" strike="noStrike" cap="none" normalizeH="0" baseline="0" dirty="0" smtClean="0">
                          <a:ln>
                            <a:noFill/>
                          </a:ln>
                          <a:solidFill>
                            <a:schemeClr val="tx1"/>
                          </a:solidFill>
                          <a:effectLst/>
                          <a:latin typeface="Arial" pitchFamily="34" charset="0"/>
                        </a:rPr>
                        <a:t>Q4/08</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gradFill rotWithShape="0">
                      <a:gsLst>
                        <a:gs pos="0">
                          <a:srgbClr val="DDDDDD">
                            <a:gamma/>
                            <a:shade val="66275"/>
                            <a:invGamma/>
                          </a:srgbClr>
                        </a:gs>
                        <a:gs pos="100000">
                          <a:srgbClr val="DDDDDD"/>
                        </a:gs>
                      </a:gsLst>
                      <a:lin ang="5400000" scaled="1"/>
                    </a:gradFill>
                  </a:tcPr>
                </a:tc>
              </a:tr>
            </a:tbl>
          </a:graphicData>
        </a:graphic>
      </p:graphicFrame>
      <p:sp>
        <p:nvSpPr>
          <p:cNvPr id="15444" name="Text Box 84"/>
          <p:cNvSpPr txBox="1">
            <a:spLocks noChangeArrowheads="1"/>
          </p:cNvSpPr>
          <p:nvPr/>
        </p:nvSpPr>
        <p:spPr bwMode="auto">
          <a:xfrm>
            <a:off x="152400" y="5215051"/>
            <a:ext cx="5715000" cy="1231106"/>
          </a:xfrm>
          <a:prstGeom prst="rect">
            <a:avLst/>
          </a:prstGeom>
          <a:noFill/>
          <a:ln w="9525">
            <a:noFill/>
            <a:miter lim="800000"/>
            <a:headEnd/>
            <a:tailEnd/>
          </a:ln>
        </p:spPr>
        <p:txBody>
          <a:bodyPr>
            <a:spAutoFit/>
          </a:bodyPr>
          <a:lstStyle/>
          <a:p>
            <a:pPr marL="119063" indent="-119063" algn="l" eaLnBrk="1" hangingPunct="1">
              <a:lnSpc>
                <a:spcPct val="100000"/>
              </a:lnSpc>
            </a:pPr>
            <a:r>
              <a:rPr lang="en-US" sz="1400" dirty="0"/>
              <a:t>Notes:</a:t>
            </a:r>
          </a:p>
          <a:p>
            <a:pPr marL="119063" indent="-119063" algn="l" eaLnBrk="1" hangingPunct="1">
              <a:lnSpc>
                <a:spcPct val="100000"/>
              </a:lnSpc>
              <a:buFontTx/>
              <a:buChar char="•"/>
            </a:pPr>
            <a:r>
              <a:rPr lang="en-US" sz="1200" dirty="0"/>
              <a:t> All available modules have LC connectors, except MGBT1 which has an </a:t>
            </a:r>
            <a:r>
              <a:rPr lang="en-US" sz="1200" dirty="0" smtClean="0"/>
              <a:t>RJ45, MGBLH1 has SMF and MMF</a:t>
            </a:r>
            <a:endParaRPr lang="en-US" sz="1200" dirty="0"/>
          </a:p>
          <a:p>
            <a:pPr marL="119063" indent="-119063" algn="l" eaLnBrk="1" hangingPunct="1">
              <a:lnSpc>
                <a:spcPct val="100000"/>
              </a:lnSpc>
              <a:buFontTx/>
              <a:buChar char="•"/>
            </a:pPr>
            <a:r>
              <a:rPr lang="en-US" sz="1200" dirty="0"/>
              <a:t> Distances are typical and may vary depending on the fiber plant.</a:t>
            </a:r>
          </a:p>
          <a:p>
            <a:pPr marL="119063" indent="-119063" algn="l" eaLnBrk="1" hangingPunct="1">
              <a:lnSpc>
                <a:spcPct val="100000"/>
              </a:lnSpc>
              <a:buFontTx/>
              <a:buChar char="•"/>
            </a:pPr>
            <a:r>
              <a:rPr lang="en-US" sz="1200" dirty="0"/>
              <a:t> MFEFX1 and MFELX1 are not compatible with all SRW switches.  For info  check </a:t>
            </a:r>
            <a:r>
              <a:rPr lang="en-US" sz="1200" dirty="0" smtClean="0"/>
              <a:t>cisco.com</a:t>
            </a:r>
            <a:r>
              <a:rPr lang="en-US" sz="1200" dirty="0"/>
              <a:t>.</a:t>
            </a:r>
          </a:p>
        </p:txBody>
      </p:sp>
      <p:pic>
        <p:nvPicPr>
          <p:cNvPr id="15445" name="Picture 85" descr="Medium JPG for MGBT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359650" y="5029200"/>
            <a:ext cx="1600200" cy="1365250"/>
          </a:xfrm>
          <a:prstGeom prst="rect">
            <a:avLst/>
          </a:prstGeom>
          <a:noFill/>
          <a:ln w="9525">
            <a:noFill/>
            <a:miter lim="800000"/>
            <a:headEnd/>
            <a:tailEnd/>
          </a:ln>
        </p:spPr>
      </p:pic>
      <p:sp>
        <p:nvSpPr>
          <p:cNvPr id="15446" name="Text Box 86"/>
          <p:cNvSpPr txBox="1">
            <a:spLocks noChangeArrowheads="1"/>
          </p:cNvSpPr>
          <p:nvPr/>
        </p:nvSpPr>
        <p:spPr bwMode="auto">
          <a:xfrm>
            <a:off x="6573837" y="6119812"/>
            <a:ext cx="785813" cy="274638"/>
          </a:xfrm>
          <a:prstGeom prst="rect">
            <a:avLst/>
          </a:prstGeom>
          <a:noFill/>
          <a:ln w="9525">
            <a:noFill/>
            <a:miter lim="800000"/>
            <a:headEnd/>
            <a:tailEnd/>
          </a:ln>
        </p:spPr>
        <p:txBody>
          <a:bodyPr wrap="none">
            <a:spAutoFit/>
          </a:bodyPr>
          <a:lstStyle/>
          <a:p>
            <a:pPr algn="l" eaLnBrk="1" hangingPunct="1">
              <a:lnSpc>
                <a:spcPct val="100000"/>
              </a:lnSpc>
            </a:pPr>
            <a:r>
              <a:rPr lang="en-US" sz="1200" b="1" dirty="0"/>
              <a:t>MFEFX1</a:t>
            </a:r>
          </a:p>
        </p:txBody>
      </p:sp>
      <p:sp>
        <p:nvSpPr>
          <p:cNvPr id="15447" name="Text Box 87"/>
          <p:cNvSpPr txBox="1">
            <a:spLocks noChangeArrowheads="1"/>
          </p:cNvSpPr>
          <p:nvPr/>
        </p:nvSpPr>
        <p:spPr bwMode="auto">
          <a:xfrm>
            <a:off x="8242300" y="5994401"/>
            <a:ext cx="717550" cy="274637"/>
          </a:xfrm>
          <a:prstGeom prst="rect">
            <a:avLst/>
          </a:prstGeom>
          <a:noFill/>
          <a:ln w="9525">
            <a:noFill/>
            <a:miter lim="800000"/>
            <a:headEnd/>
            <a:tailEnd/>
          </a:ln>
        </p:spPr>
        <p:txBody>
          <a:bodyPr wrap="none">
            <a:spAutoFit/>
          </a:bodyPr>
          <a:lstStyle/>
          <a:p>
            <a:pPr algn="l" eaLnBrk="1" hangingPunct="1">
              <a:lnSpc>
                <a:spcPct val="100000"/>
              </a:lnSpc>
            </a:pPr>
            <a:r>
              <a:rPr lang="en-US" sz="1200" b="1" dirty="0"/>
              <a:t>MGBT1</a:t>
            </a:r>
          </a:p>
        </p:txBody>
      </p:sp>
      <p:pic>
        <p:nvPicPr>
          <p:cNvPr id="15448" name="Picture 88" descr="MFEFX1 (L)"/>
          <p:cNvPicPr>
            <a:picLocks noChangeAspect="1" noChangeArrowheads="1"/>
          </p:cNvPicPr>
          <p:nvPr/>
        </p:nvPicPr>
        <p:blipFill>
          <a:blip r:embed="rId3"/>
          <a:srcRect/>
          <a:stretch>
            <a:fillRect/>
          </a:stretch>
        </p:blipFill>
        <p:spPr bwMode="auto">
          <a:xfrm>
            <a:off x="6064250" y="5376863"/>
            <a:ext cx="1295400" cy="892175"/>
          </a:xfrm>
          <a:prstGeom prst="rect">
            <a:avLst/>
          </a:prstGeom>
          <a:noFill/>
          <a:ln w="9525">
            <a:noFill/>
            <a:miter lim="800000"/>
            <a:headEnd/>
            <a:tailEnd/>
          </a:ln>
        </p:spPr>
      </p:pic>
      <p:sp>
        <p:nvSpPr>
          <p:cNvPr id="9"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5485676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711199" y="-353967"/>
            <a:ext cx="7382934" cy="3488266"/>
            <a:chOff x="0" y="0"/>
            <a:chExt cx="5760" cy="2761"/>
          </a:xfrm>
        </p:grpSpPr>
        <p:grpSp>
          <p:nvGrpSpPr>
            <p:cNvPr id="4" name="Group 3"/>
            <p:cNvGrpSpPr>
              <a:grpSpLocks/>
            </p:cNvGrpSpPr>
            <p:nvPr/>
          </p:nvGrpSpPr>
          <p:grpSpPr bwMode="auto">
            <a:xfrm>
              <a:off x="1727" y="1485"/>
              <a:ext cx="2400" cy="1276"/>
              <a:chOff x="3272" y="1316"/>
              <a:chExt cx="1889" cy="1002"/>
            </a:xfrm>
          </p:grpSpPr>
          <p:sp>
            <p:nvSpPr>
              <p:cNvPr id="7" name="AutoShape 4"/>
              <p:cNvSpPr>
                <a:spLocks noChangeAspect="1" noChangeArrowheads="1" noTextEdit="1"/>
              </p:cNvSpPr>
              <p:nvPr/>
            </p:nvSpPr>
            <p:spPr bwMode="auto">
              <a:xfrm>
                <a:off x="3272" y="1316"/>
                <a:ext cx="1889" cy="1002"/>
              </a:xfrm>
              <a:prstGeom prst="rect">
                <a:avLst/>
              </a:prstGeom>
              <a:noFill/>
              <a:ln w="9525">
                <a:noFill/>
                <a:miter lim="800000"/>
                <a:headEnd/>
                <a:tailEnd/>
              </a:ln>
            </p:spPr>
            <p:txBody>
              <a:bodyPr/>
              <a:lstStyle/>
              <a:p>
                <a:endParaRPr lang="en-US" dirty="0"/>
              </a:p>
            </p:txBody>
          </p:sp>
          <p:sp>
            <p:nvSpPr>
              <p:cNvPr id="8" name="Rectangle 5"/>
              <p:cNvSpPr>
                <a:spLocks noChangeArrowheads="1"/>
              </p:cNvSpPr>
              <p:nvPr/>
            </p:nvSpPr>
            <p:spPr bwMode="auto">
              <a:xfrm>
                <a:off x="3803" y="1980"/>
                <a:ext cx="86" cy="325"/>
              </a:xfrm>
              <a:prstGeom prst="rect">
                <a:avLst/>
              </a:prstGeom>
              <a:solidFill>
                <a:srgbClr val="B21A1A"/>
              </a:solidFill>
              <a:ln w="9525">
                <a:noFill/>
                <a:miter lim="800000"/>
                <a:headEnd/>
                <a:tailEnd/>
              </a:ln>
            </p:spPr>
            <p:txBody>
              <a:bodyPr/>
              <a:lstStyle/>
              <a:p>
                <a:endParaRPr lang="en-US" dirty="0"/>
              </a:p>
            </p:txBody>
          </p:sp>
          <p:sp>
            <p:nvSpPr>
              <p:cNvPr id="9" name="Freeform 6"/>
              <p:cNvSpPr>
                <a:spLocks/>
              </p:cNvSpPr>
              <p:nvPr/>
            </p:nvSpPr>
            <p:spPr bwMode="auto">
              <a:xfrm>
                <a:off x="4304" y="1971"/>
                <a:ext cx="249" cy="343"/>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rgbClr val="B21A1A"/>
              </a:solidFill>
              <a:ln w="9525">
                <a:noFill/>
                <a:round/>
                <a:headEnd/>
                <a:tailEnd/>
              </a:ln>
            </p:spPr>
            <p:txBody>
              <a:bodyPr/>
              <a:lstStyle/>
              <a:p>
                <a:endParaRPr lang="en-US" dirty="0"/>
              </a:p>
            </p:txBody>
          </p:sp>
          <p:sp>
            <p:nvSpPr>
              <p:cNvPr id="10" name="Freeform 7"/>
              <p:cNvSpPr>
                <a:spLocks/>
              </p:cNvSpPr>
              <p:nvPr/>
            </p:nvSpPr>
            <p:spPr bwMode="auto">
              <a:xfrm>
                <a:off x="3443" y="1971"/>
                <a:ext cx="249" cy="343"/>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rgbClr val="B21A1A"/>
              </a:solidFill>
              <a:ln w="9525">
                <a:noFill/>
                <a:round/>
                <a:headEnd/>
                <a:tailEnd/>
              </a:ln>
            </p:spPr>
            <p:txBody>
              <a:bodyPr/>
              <a:lstStyle/>
              <a:p>
                <a:endParaRPr lang="en-US" dirty="0"/>
              </a:p>
            </p:txBody>
          </p:sp>
          <p:sp>
            <p:nvSpPr>
              <p:cNvPr id="11" name="Freeform 8"/>
              <p:cNvSpPr>
                <a:spLocks noEditPoints="1"/>
              </p:cNvSpPr>
              <p:nvPr/>
            </p:nvSpPr>
            <p:spPr bwMode="auto">
              <a:xfrm>
                <a:off x="4643" y="1971"/>
                <a:ext cx="342" cy="343"/>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rgbClr val="B21A1A"/>
              </a:solidFill>
              <a:ln w="9525">
                <a:noFill/>
                <a:round/>
                <a:headEnd/>
                <a:tailEnd/>
              </a:ln>
            </p:spPr>
            <p:txBody>
              <a:bodyPr/>
              <a:lstStyle/>
              <a:p>
                <a:endParaRPr lang="en-US" dirty="0"/>
              </a:p>
            </p:txBody>
          </p:sp>
          <p:sp>
            <p:nvSpPr>
              <p:cNvPr id="12" name="Freeform 9"/>
              <p:cNvSpPr>
                <a:spLocks/>
              </p:cNvSpPr>
              <p:nvPr/>
            </p:nvSpPr>
            <p:spPr bwMode="auto">
              <a:xfrm>
                <a:off x="4000" y="1971"/>
                <a:ext cx="223" cy="343"/>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rgbClr val="B21A1A"/>
              </a:solidFill>
              <a:ln w="9525">
                <a:noFill/>
                <a:round/>
                <a:headEnd/>
                <a:tailEnd/>
              </a:ln>
            </p:spPr>
            <p:txBody>
              <a:bodyPr/>
              <a:lstStyle/>
              <a:p>
                <a:endParaRPr lang="en-US" dirty="0"/>
              </a:p>
            </p:txBody>
          </p:sp>
          <p:sp>
            <p:nvSpPr>
              <p:cNvPr id="13" name="Freeform 10"/>
              <p:cNvSpPr>
                <a:spLocks/>
              </p:cNvSpPr>
              <p:nvPr/>
            </p:nvSpPr>
            <p:spPr bwMode="auto">
              <a:xfrm>
                <a:off x="3272" y="1586"/>
                <a:ext cx="81" cy="167"/>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rgbClr val="015F85"/>
              </a:solidFill>
              <a:ln w="9525">
                <a:noFill/>
                <a:round/>
                <a:headEnd/>
                <a:tailEnd/>
              </a:ln>
            </p:spPr>
            <p:txBody>
              <a:bodyPr/>
              <a:lstStyle/>
              <a:p>
                <a:endParaRPr lang="en-US" dirty="0"/>
              </a:p>
            </p:txBody>
          </p:sp>
          <p:sp>
            <p:nvSpPr>
              <p:cNvPr id="14" name="Freeform 11"/>
              <p:cNvSpPr>
                <a:spLocks/>
              </p:cNvSpPr>
              <p:nvPr/>
            </p:nvSpPr>
            <p:spPr bwMode="auto">
              <a:xfrm>
                <a:off x="3499" y="1474"/>
                <a:ext cx="81" cy="279"/>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rgbClr val="015F85"/>
              </a:solidFill>
              <a:ln w="9525">
                <a:noFill/>
                <a:round/>
                <a:headEnd/>
                <a:tailEnd/>
              </a:ln>
            </p:spPr>
            <p:txBody>
              <a:bodyPr/>
              <a:lstStyle/>
              <a:p>
                <a:endParaRPr lang="en-US" dirty="0"/>
              </a:p>
            </p:txBody>
          </p:sp>
          <p:sp>
            <p:nvSpPr>
              <p:cNvPr id="15" name="Freeform 12"/>
              <p:cNvSpPr>
                <a:spLocks/>
              </p:cNvSpPr>
              <p:nvPr/>
            </p:nvSpPr>
            <p:spPr bwMode="auto">
              <a:xfrm>
                <a:off x="3722" y="1320"/>
                <a:ext cx="81" cy="514"/>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rgbClr val="015F85"/>
              </a:solidFill>
              <a:ln w="9525">
                <a:noFill/>
                <a:round/>
                <a:headEnd/>
                <a:tailEnd/>
              </a:ln>
            </p:spPr>
            <p:txBody>
              <a:bodyPr/>
              <a:lstStyle/>
              <a:p>
                <a:endParaRPr lang="en-US" dirty="0"/>
              </a:p>
            </p:txBody>
          </p:sp>
          <p:sp>
            <p:nvSpPr>
              <p:cNvPr id="16" name="Freeform 13"/>
              <p:cNvSpPr>
                <a:spLocks/>
              </p:cNvSpPr>
              <p:nvPr/>
            </p:nvSpPr>
            <p:spPr bwMode="auto">
              <a:xfrm>
                <a:off x="3949" y="1474"/>
                <a:ext cx="81" cy="279"/>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rgbClr val="015F85"/>
              </a:solidFill>
              <a:ln w="9525">
                <a:noFill/>
                <a:round/>
                <a:headEnd/>
                <a:tailEnd/>
              </a:ln>
            </p:spPr>
            <p:txBody>
              <a:bodyPr/>
              <a:lstStyle/>
              <a:p>
                <a:endParaRPr lang="en-US" dirty="0"/>
              </a:p>
            </p:txBody>
          </p:sp>
          <p:sp>
            <p:nvSpPr>
              <p:cNvPr id="17" name="Freeform 14"/>
              <p:cNvSpPr>
                <a:spLocks/>
              </p:cNvSpPr>
              <p:nvPr/>
            </p:nvSpPr>
            <p:spPr bwMode="auto">
              <a:xfrm>
                <a:off x="4171" y="1586"/>
                <a:ext cx="86" cy="167"/>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rgbClr val="015F85"/>
              </a:solidFill>
              <a:ln w="9525">
                <a:noFill/>
                <a:round/>
                <a:headEnd/>
                <a:tailEnd/>
              </a:ln>
            </p:spPr>
            <p:txBody>
              <a:bodyPr/>
              <a:lstStyle/>
              <a:p>
                <a:endParaRPr lang="en-US" dirty="0"/>
              </a:p>
            </p:txBody>
          </p:sp>
          <p:sp>
            <p:nvSpPr>
              <p:cNvPr id="18" name="Freeform 15"/>
              <p:cNvSpPr>
                <a:spLocks/>
              </p:cNvSpPr>
              <p:nvPr/>
            </p:nvSpPr>
            <p:spPr bwMode="auto">
              <a:xfrm>
                <a:off x="4398" y="1474"/>
                <a:ext cx="82" cy="279"/>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rgbClr val="015F85"/>
              </a:solidFill>
              <a:ln w="9525">
                <a:noFill/>
                <a:round/>
                <a:headEnd/>
                <a:tailEnd/>
              </a:ln>
            </p:spPr>
            <p:txBody>
              <a:bodyPr/>
              <a:lstStyle/>
              <a:p>
                <a:endParaRPr lang="en-US" dirty="0"/>
              </a:p>
            </p:txBody>
          </p:sp>
          <p:sp>
            <p:nvSpPr>
              <p:cNvPr id="19" name="Freeform 16"/>
              <p:cNvSpPr>
                <a:spLocks/>
              </p:cNvSpPr>
              <p:nvPr/>
            </p:nvSpPr>
            <p:spPr bwMode="auto">
              <a:xfrm>
                <a:off x="4625" y="1320"/>
                <a:ext cx="82" cy="514"/>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rgbClr val="015F85"/>
              </a:solidFill>
              <a:ln w="9525">
                <a:noFill/>
                <a:round/>
                <a:headEnd/>
                <a:tailEnd/>
              </a:ln>
            </p:spPr>
            <p:txBody>
              <a:bodyPr/>
              <a:lstStyle/>
              <a:p>
                <a:endParaRPr lang="en-US" dirty="0"/>
              </a:p>
            </p:txBody>
          </p:sp>
          <p:sp>
            <p:nvSpPr>
              <p:cNvPr id="20" name="Freeform 17"/>
              <p:cNvSpPr>
                <a:spLocks/>
              </p:cNvSpPr>
              <p:nvPr/>
            </p:nvSpPr>
            <p:spPr bwMode="auto">
              <a:xfrm>
                <a:off x="4848" y="1474"/>
                <a:ext cx="82" cy="279"/>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rgbClr val="015F85"/>
              </a:solidFill>
              <a:ln w="9525">
                <a:noFill/>
                <a:round/>
                <a:headEnd/>
                <a:tailEnd/>
              </a:ln>
            </p:spPr>
            <p:txBody>
              <a:bodyPr/>
              <a:lstStyle/>
              <a:p>
                <a:endParaRPr lang="en-US" dirty="0"/>
              </a:p>
            </p:txBody>
          </p:sp>
          <p:sp>
            <p:nvSpPr>
              <p:cNvPr id="21" name="Freeform 18"/>
              <p:cNvSpPr>
                <a:spLocks/>
              </p:cNvSpPr>
              <p:nvPr/>
            </p:nvSpPr>
            <p:spPr bwMode="auto">
              <a:xfrm>
                <a:off x="5075" y="1586"/>
                <a:ext cx="82" cy="167"/>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rgbClr val="015F85"/>
              </a:solidFill>
              <a:ln w="9525">
                <a:noFill/>
                <a:round/>
                <a:headEnd/>
                <a:tailEnd/>
              </a:ln>
            </p:spPr>
            <p:txBody>
              <a:bodyPr/>
              <a:lstStyle/>
              <a:p>
                <a:endParaRPr lang="en-US" dirty="0"/>
              </a:p>
            </p:txBody>
          </p:sp>
        </p:grpSp>
        <p:sp>
          <p:nvSpPr>
            <p:cNvPr id="6" name="Rectangle 19"/>
            <p:cNvSpPr>
              <a:spLocks noChangeArrowheads="1"/>
            </p:cNvSpPr>
            <p:nvPr/>
          </p:nvSpPr>
          <p:spPr bwMode="auto">
            <a:xfrm>
              <a:off x="0" y="0"/>
              <a:ext cx="5760" cy="432"/>
            </a:xfrm>
            <a:prstGeom prst="rect">
              <a:avLst/>
            </a:prstGeom>
            <a:solidFill>
              <a:srgbClr val="FFFFFF"/>
            </a:solidFill>
            <a:ln w="9525" algn="ctr">
              <a:noFill/>
              <a:miter lim="800000"/>
              <a:headEnd/>
              <a:tailEnd/>
            </a:ln>
            <a:effectLst/>
          </p:spPr>
          <p:txBody>
            <a:bodyPr wrap="none" lIns="82124" tIns="41061" rIns="82124" bIns="41061" anchor="ctr"/>
            <a:lstStyle/>
            <a:p>
              <a:endParaRPr lang="en-US" dirty="0"/>
            </a:p>
          </p:txBody>
        </p:sp>
      </p:grpSp>
      <p:sp>
        <p:nvSpPr>
          <p:cNvPr id="2" name="Title 1"/>
          <p:cNvSpPr>
            <a:spLocks noGrp="1"/>
          </p:cNvSpPr>
          <p:nvPr>
            <p:ph type="title"/>
          </p:nvPr>
        </p:nvSpPr>
        <p:spPr>
          <a:xfrm>
            <a:off x="229705" y="569863"/>
            <a:ext cx="8588861" cy="838200"/>
          </a:xfrm>
        </p:spPr>
        <p:txBody>
          <a:bodyPr/>
          <a:lstStyle/>
          <a:p>
            <a:r>
              <a:rPr lang="en-US" dirty="0" smtClean="0"/>
              <a:t>A Switching Solution </a:t>
            </a:r>
            <a:r>
              <a:rPr lang="en-US" dirty="0" smtClean="0"/>
              <a:t>for </a:t>
            </a:r>
            <a:r>
              <a:rPr lang="en-US" dirty="0" smtClean="0"/>
              <a:t>Everyone</a:t>
            </a:r>
            <a:r>
              <a:rPr lang="en-US" dirty="0" smtClean="0"/>
              <a:t>!</a:t>
            </a:r>
            <a:endParaRPr lang="en-US" dirty="0"/>
          </a:p>
        </p:txBody>
      </p:sp>
      <p:pic>
        <p:nvPicPr>
          <p:cNvPr id="34818" name="Picture 2" descr="http://tbn1.google.com/images?q=tbn:AhZpYJUA9V4KKM:http://www.office.com/SiteResources/data/MediaArchive/images/home_mid_vo4.jpg">
            <a:hlinkClick r:id="rId3"/>
          </p:cNvPr>
          <p:cNvPicPr>
            <a:picLocks noChangeAspect="1" noChangeArrowheads="1"/>
          </p:cNvPicPr>
          <p:nvPr/>
        </p:nvPicPr>
        <p:blipFill>
          <a:blip r:embed="rId4"/>
          <a:srcRect/>
          <a:stretch>
            <a:fillRect/>
          </a:stretch>
        </p:blipFill>
        <p:spPr bwMode="auto">
          <a:xfrm>
            <a:off x="561974" y="3577161"/>
            <a:ext cx="1687565" cy="1141588"/>
          </a:xfrm>
          <a:prstGeom prst="rect">
            <a:avLst/>
          </a:prstGeom>
          <a:noFill/>
        </p:spPr>
      </p:pic>
      <p:pic>
        <p:nvPicPr>
          <p:cNvPr id="34822" name="Picture 6" descr="http://tbn2.google.com/images?q=tbn:qQOuiJfKwtJTkM:http://www.agcstx.com/images/iStock_000005305647Medium.jpg">
            <a:hlinkClick r:id="rId5"/>
          </p:cNvPr>
          <p:cNvPicPr>
            <a:picLocks noChangeAspect="1" noChangeArrowheads="1"/>
          </p:cNvPicPr>
          <p:nvPr/>
        </p:nvPicPr>
        <p:blipFill>
          <a:blip r:embed="rId6"/>
          <a:srcRect/>
          <a:stretch>
            <a:fillRect/>
          </a:stretch>
        </p:blipFill>
        <p:spPr bwMode="auto">
          <a:xfrm>
            <a:off x="3553529" y="3584215"/>
            <a:ext cx="1854201" cy="1236134"/>
          </a:xfrm>
          <a:prstGeom prst="rect">
            <a:avLst/>
          </a:prstGeom>
          <a:noFill/>
        </p:spPr>
      </p:pic>
      <p:pic>
        <p:nvPicPr>
          <p:cNvPr id="34824" name="Picture 8" descr="http://tbn0.google.com/images?q=tbn:wsewwuZrA3CWHM:http://www.euroele.co.uk/images/oxon_business_image.jpg">
            <a:hlinkClick r:id="rId7"/>
          </p:cNvPr>
          <p:cNvPicPr>
            <a:picLocks noChangeAspect="1" noChangeArrowheads="1"/>
          </p:cNvPicPr>
          <p:nvPr/>
        </p:nvPicPr>
        <p:blipFill>
          <a:blip r:embed="rId8"/>
          <a:srcRect/>
          <a:stretch>
            <a:fillRect/>
          </a:stretch>
        </p:blipFill>
        <p:spPr bwMode="auto">
          <a:xfrm>
            <a:off x="6296730" y="3544711"/>
            <a:ext cx="2094602" cy="1106304"/>
          </a:xfrm>
          <a:prstGeom prst="rect">
            <a:avLst/>
          </a:prstGeom>
          <a:noFill/>
        </p:spPr>
      </p:pic>
      <p:sp>
        <p:nvSpPr>
          <p:cNvPr id="27" name="TextBox 26"/>
          <p:cNvSpPr txBox="1"/>
          <p:nvPr/>
        </p:nvSpPr>
        <p:spPr>
          <a:xfrm>
            <a:off x="474132" y="4955817"/>
            <a:ext cx="1862666" cy="424732"/>
          </a:xfrm>
          <a:prstGeom prst="rect">
            <a:avLst/>
          </a:prstGeom>
          <a:noFill/>
        </p:spPr>
        <p:txBody>
          <a:bodyPr wrap="square" rtlCol="0">
            <a:spAutoFit/>
          </a:bodyPr>
          <a:lstStyle/>
          <a:p>
            <a:r>
              <a:rPr lang="en-US" dirty="0" smtClean="0"/>
              <a:t>Small</a:t>
            </a:r>
            <a:endParaRPr lang="en-US" dirty="0"/>
          </a:p>
        </p:txBody>
      </p:sp>
      <p:sp>
        <p:nvSpPr>
          <p:cNvPr id="28" name="TextBox 27"/>
          <p:cNvSpPr txBox="1"/>
          <p:nvPr/>
        </p:nvSpPr>
        <p:spPr>
          <a:xfrm>
            <a:off x="3539068" y="4955817"/>
            <a:ext cx="1862666" cy="424732"/>
          </a:xfrm>
          <a:prstGeom prst="rect">
            <a:avLst/>
          </a:prstGeom>
          <a:noFill/>
        </p:spPr>
        <p:txBody>
          <a:bodyPr wrap="square" rtlCol="0">
            <a:spAutoFit/>
          </a:bodyPr>
          <a:lstStyle/>
          <a:p>
            <a:r>
              <a:rPr lang="en-US" dirty="0" smtClean="0"/>
              <a:t>Medium</a:t>
            </a:r>
            <a:endParaRPr lang="en-US" dirty="0"/>
          </a:p>
        </p:txBody>
      </p:sp>
      <p:sp>
        <p:nvSpPr>
          <p:cNvPr id="29" name="TextBox 28"/>
          <p:cNvSpPr txBox="1"/>
          <p:nvPr/>
        </p:nvSpPr>
        <p:spPr>
          <a:xfrm>
            <a:off x="6242758" y="4955817"/>
            <a:ext cx="1862666" cy="424732"/>
          </a:xfrm>
          <a:prstGeom prst="rect">
            <a:avLst/>
          </a:prstGeom>
          <a:noFill/>
        </p:spPr>
        <p:txBody>
          <a:bodyPr wrap="square" rtlCol="0">
            <a:spAutoFit/>
          </a:bodyPr>
          <a:lstStyle/>
          <a:p>
            <a:r>
              <a:rPr lang="en-US" dirty="0" smtClean="0"/>
              <a:t>Large</a:t>
            </a:r>
            <a:endParaRPr lang="en-US" dirty="0"/>
          </a:p>
        </p:txBody>
      </p:sp>
      <p:sp>
        <p:nvSpPr>
          <p:cNvPr id="40" name="TextBox 39"/>
          <p:cNvSpPr txBox="1"/>
          <p:nvPr/>
        </p:nvSpPr>
        <p:spPr>
          <a:xfrm>
            <a:off x="553156" y="5599289"/>
            <a:ext cx="7721600" cy="757130"/>
          </a:xfrm>
          <a:prstGeom prst="rect">
            <a:avLst/>
          </a:prstGeom>
          <a:noFill/>
        </p:spPr>
        <p:txBody>
          <a:bodyPr wrap="square" rtlCol="0">
            <a:spAutoFit/>
          </a:bodyPr>
          <a:lstStyle/>
          <a:p>
            <a:r>
              <a:rPr lang="en-US" dirty="0" smtClean="0"/>
              <a:t>No matter how big your company is and what your needs are: we do have the perfect solution for you!</a:t>
            </a:r>
            <a:endParaRPr lang="en-US" dirty="0"/>
          </a:p>
        </p:txBody>
      </p:sp>
      <p:sp>
        <p:nvSpPr>
          <p:cNvPr id="30"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38803993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linds(horizont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2"/>
          <p:cNvSpPr>
            <a:spLocks noGrp="1" noChangeArrowheads="1"/>
          </p:cNvSpPr>
          <p:nvPr>
            <p:ph type="title"/>
          </p:nvPr>
        </p:nvSpPr>
        <p:spPr/>
        <p:txBody>
          <a:bodyPr/>
          <a:lstStyle/>
          <a:p>
            <a:r>
              <a:rPr lang="en-US" dirty="0" smtClean="0"/>
              <a:t>Resources and URLs</a:t>
            </a:r>
          </a:p>
        </p:txBody>
      </p:sp>
      <p:sp>
        <p:nvSpPr>
          <p:cNvPr id="57348" name="Rectangle 3"/>
          <p:cNvSpPr>
            <a:spLocks noGrp="1" noChangeArrowheads="1"/>
          </p:cNvSpPr>
          <p:nvPr>
            <p:ph type="body" idx="4294967295"/>
          </p:nvPr>
        </p:nvSpPr>
        <p:spPr>
          <a:xfrm>
            <a:off x="465138" y="1981200"/>
            <a:ext cx="7940675" cy="3657600"/>
          </a:xfrm>
        </p:spPr>
        <p:txBody>
          <a:bodyPr>
            <a:normAutofit/>
          </a:bodyPr>
          <a:lstStyle/>
          <a:p>
            <a:pPr>
              <a:lnSpc>
                <a:spcPct val="90000"/>
              </a:lnSpc>
            </a:pPr>
            <a:r>
              <a:rPr lang="en-US" sz="2000" dirty="0" smtClean="0">
                <a:solidFill>
                  <a:srgbClr val="000000"/>
                </a:solidFill>
              </a:rPr>
              <a:t>Cisco</a:t>
            </a:r>
            <a:r>
              <a:rPr lang="en-US" sz="2000" baseline="30000" dirty="0" smtClean="0">
                <a:solidFill>
                  <a:srgbClr val="000000"/>
                </a:solidFill>
              </a:rPr>
              <a:t>®</a:t>
            </a:r>
            <a:r>
              <a:rPr lang="en-US" sz="2000" dirty="0" smtClean="0">
                <a:solidFill>
                  <a:srgbClr val="000000"/>
                </a:solidFill>
              </a:rPr>
              <a:t> 200 Series Switches</a:t>
            </a:r>
            <a:r>
              <a:rPr lang="en-US" sz="2000" dirty="0" smtClean="0"/>
              <a:t/>
            </a:r>
            <a:br>
              <a:rPr lang="en-US" sz="2000" dirty="0" smtClean="0"/>
            </a:br>
            <a:r>
              <a:rPr lang="en-US" sz="2000" dirty="0" smtClean="0">
                <a:solidFill>
                  <a:schemeClr val="accent1"/>
                </a:solidFill>
              </a:rPr>
              <a:t>www.cisco.com/go/200switches</a:t>
            </a:r>
          </a:p>
          <a:p>
            <a:pPr>
              <a:lnSpc>
                <a:spcPct val="90000"/>
              </a:lnSpc>
            </a:pPr>
            <a:r>
              <a:rPr lang="en-US" sz="2000" dirty="0" smtClean="0">
                <a:solidFill>
                  <a:srgbClr val="000000"/>
                </a:solidFill>
              </a:rPr>
              <a:t>Partner Central Small Business Switching</a:t>
            </a:r>
            <a:r>
              <a:rPr lang="en-US" sz="2000" dirty="0" smtClean="0"/>
              <a:t/>
            </a:r>
            <a:br>
              <a:rPr lang="en-US" sz="2000" dirty="0" smtClean="0"/>
            </a:br>
            <a:r>
              <a:rPr lang="en-US" sz="2000" dirty="0" smtClean="0">
                <a:solidFill>
                  <a:schemeClr val="accent1"/>
                </a:solidFill>
              </a:rPr>
              <a:t>www.cisco.com/go/smbpartner/switching</a:t>
            </a:r>
            <a:endParaRPr lang="en-US" altLang="ja-JP" sz="2000" dirty="0" smtClean="0">
              <a:solidFill>
                <a:schemeClr val="accent1"/>
              </a:solidFill>
              <a:ea typeface="MS PGothic" pitchFamily="34" charset="-128"/>
            </a:endParaRPr>
          </a:p>
          <a:p>
            <a:pPr>
              <a:lnSpc>
                <a:spcPct val="85000"/>
              </a:lnSpc>
            </a:pPr>
            <a:r>
              <a:rPr lang="en-US" sz="2000" dirty="0" smtClean="0">
                <a:solidFill>
                  <a:srgbClr val="000000"/>
                </a:solidFill>
              </a:rPr>
              <a:t>Cisco Small Business Support  Community</a:t>
            </a:r>
            <a:r>
              <a:rPr lang="en-US" sz="2000" dirty="0" smtClean="0"/>
              <a:t/>
            </a:r>
            <a:br>
              <a:rPr lang="en-US" sz="2000" dirty="0" smtClean="0"/>
            </a:br>
            <a:r>
              <a:rPr lang="en-US" sz="2000" dirty="0" smtClean="0">
                <a:solidFill>
                  <a:schemeClr val="accent1"/>
                </a:solidFill>
              </a:rPr>
              <a:t>https://www.myciscocommunity.com/community/smallbizsupport</a:t>
            </a:r>
          </a:p>
          <a:p>
            <a:pPr>
              <a:lnSpc>
                <a:spcPct val="85000"/>
              </a:lnSpc>
            </a:pPr>
            <a:r>
              <a:rPr lang="en-US" sz="2000" dirty="0" smtClean="0">
                <a:solidFill>
                  <a:srgbClr val="000000"/>
                </a:solidFill>
              </a:rPr>
              <a:t>Cisco 200 Series Switches Warranty</a:t>
            </a:r>
            <a:r>
              <a:rPr lang="en-US" sz="2000" dirty="0" smtClean="0"/>
              <a:t/>
            </a:r>
            <a:br>
              <a:rPr lang="en-US" sz="2000" dirty="0" smtClean="0"/>
            </a:br>
            <a:r>
              <a:rPr lang="en-US" sz="2000" dirty="0" smtClean="0">
                <a:solidFill>
                  <a:schemeClr val="accent1"/>
                </a:solidFill>
              </a:rPr>
              <a:t>http://www.Cisco.com/go/warranty</a:t>
            </a:r>
            <a:endParaRPr lang="en-US" sz="2000" b="1" dirty="0" smtClean="0">
              <a:solidFill>
                <a:srgbClr val="FF0000"/>
              </a:solidFill>
            </a:endParaRPr>
          </a:p>
          <a:p>
            <a:pPr>
              <a:lnSpc>
                <a:spcPct val="85000"/>
              </a:lnSpc>
            </a:pPr>
            <a:r>
              <a:rPr lang="en-US" sz="2000" dirty="0" smtClean="0">
                <a:solidFill>
                  <a:srgbClr val="000000"/>
                </a:solidFill>
              </a:rPr>
              <a:t>Cisco Small Business Service</a:t>
            </a:r>
            <a:r>
              <a:rPr lang="en-US" sz="2000" dirty="0" smtClean="0"/>
              <a:t/>
            </a:r>
            <a:br>
              <a:rPr lang="en-US" sz="2000" dirty="0" smtClean="0"/>
            </a:br>
            <a:r>
              <a:rPr lang="en-US" sz="2000" dirty="0" smtClean="0">
                <a:solidFill>
                  <a:schemeClr val="accent1"/>
                </a:solidFill>
              </a:rPr>
              <a:t>www.cisco.com/go/smbservices</a:t>
            </a:r>
            <a:endParaRPr lang="en-US" sz="2000" b="1" dirty="0" smtClean="0">
              <a:solidFill>
                <a:srgbClr val="FF0000"/>
              </a:solidFill>
            </a:endParaRPr>
          </a:p>
          <a:p>
            <a:pPr>
              <a:lnSpc>
                <a:spcPct val="85000"/>
              </a:lnSpc>
            </a:pPr>
            <a:endParaRPr lang="en-US" dirty="0" smtClean="0"/>
          </a:p>
        </p:txBody>
      </p:sp>
      <p:pic>
        <p:nvPicPr>
          <p:cNvPr id="4" name="Picture 330" descr="cisco_badge_grn"/>
          <p:cNvPicPr>
            <a:picLocks noChangeAspect="1" noChangeArrowheads="1"/>
          </p:cNvPicPr>
          <p:nvPr/>
        </p:nvPicPr>
        <p:blipFill>
          <a:blip r:embed="rId3" cstate="print"/>
          <a:srcRect/>
          <a:stretch>
            <a:fillRect/>
          </a:stretch>
        </p:blipFill>
        <p:spPr bwMode="auto">
          <a:xfrm>
            <a:off x="7893050" y="172035"/>
            <a:ext cx="908050" cy="917992"/>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7275339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63639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0663" y="1236663"/>
            <a:ext cx="8112125" cy="2919412"/>
          </a:xfrm>
        </p:spPr>
        <p:txBody>
          <a:bodyPr/>
          <a:lstStyle/>
          <a:p>
            <a:pPr fontAlgn="auto">
              <a:spcAft>
                <a:spcPts val="0"/>
              </a:spcAft>
              <a:defRPr/>
            </a:pPr>
            <a:r>
              <a:rPr lang="en-US" sz="5800" dirty="0" smtClean="0">
                <a:ea typeface="+mj-ea"/>
              </a:rPr>
              <a:t>Which Switch?</a:t>
            </a:r>
            <a:endParaRPr sz="5800" dirty="0">
              <a:ea typeface="+mj-ea"/>
            </a:endParaRPr>
          </a:p>
        </p:txBody>
      </p:sp>
      <p:sp>
        <p:nvSpPr>
          <p:cNvPr id="28674" name="Subtitle 4"/>
          <p:cNvSpPr>
            <a:spLocks noGrp="1"/>
          </p:cNvSpPr>
          <p:nvPr>
            <p:ph type="subTitle" idx="1"/>
          </p:nvPr>
        </p:nvSpPr>
        <p:spPr>
          <a:xfrm>
            <a:off x="236538" y="4320641"/>
            <a:ext cx="8112125" cy="384175"/>
          </a:xfrm>
        </p:spPr>
        <p:txBody>
          <a:bodyPr>
            <a:noAutofit/>
          </a:bodyPr>
          <a:lstStyle/>
          <a:p>
            <a:r>
              <a:rPr lang="en-US" sz="2800" dirty="0" smtClean="0"/>
              <a:t>Choosing the </a:t>
            </a:r>
            <a:r>
              <a:rPr lang="en-US" sz="2800" dirty="0"/>
              <a:t>R</a:t>
            </a:r>
            <a:r>
              <a:rPr lang="en-US" sz="2800" dirty="0" smtClean="0"/>
              <a:t>ight Switch for your Customer</a:t>
            </a:r>
            <a:endParaRPr sz="2800" dirty="0" smtClean="0"/>
          </a:p>
          <a:p>
            <a:endParaRPr sz="2800" dirty="0" smtClean="0"/>
          </a:p>
        </p:txBody>
      </p:sp>
    </p:spTree>
    <p:extLst>
      <p:ext uri="{BB962C8B-B14F-4D97-AF65-F5344CB8AC3E}">
        <p14:creationId xmlns:p14="http://schemas.microsoft.com/office/powerpoint/2010/main" val="342650890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Always lead with....</a:t>
            </a:r>
            <a:endParaRPr lang="en-US" dirty="0"/>
          </a:p>
        </p:txBody>
      </p:sp>
      <p:sp>
        <p:nvSpPr>
          <p:cNvPr id="3" name="Content Placeholder 2"/>
          <p:cNvSpPr>
            <a:spLocks noGrp="1"/>
          </p:cNvSpPr>
          <p:nvPr>
            <p:ph idx="1"/>
          </p:nvPr>
        </p:nvSpPr>
        <p:spPr/>
        <p:txBody>
          <a:bodyPr>
            <a:normAutofit/>
          </a:bodyPr>
          <a:lstStyle/>
          <a:p>
            <a:r>
              <a:rPr lang="de-DE" sz="3200" dirty="0" smtClean="0"/>
              <a:t>Always lead with a question to make sure you understand what the customer really needs!</a:t>
            </a:r>
          </a:p>
          <a:p>
            <a:r>
              <a:rPr lang="de-DE" sz="3200" dirty="0" smtClean="0"/>
              <a:t>Only when you understand the requirements, you can suggest a solution</a:t>
            </a:r>
          </a:p>
          <a:p>
            <a:r>
              <a:rPr lang="de-DE" sz="3200" dirty="0" smtClean="0"/>
              <a:t>This also allows you to up-sell </a:t>
            </a:r>
            <a:endParaRPr lang="en-US" sz="3200" dirty="0"/>
          </a:p>
        </p:txBody>
      </p:sp>
      <p:sp>
        <p:nvSpPr>
          <p:cNvPr id="4"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25062172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3170" name="Rectangle 2"/>
          <p:cNvSpPr>
            <a:spLocks noGrp="1" noChangeArrowheads="1"/>
          </p:cNvSpPr>
          <p:nvPr>
            <p:ph type="title"/>
          </p:nvPr>
        </p:nvSpPr>
        <p:spPr/>
        <p:txBody>
          <a:bodyPr/>
          <a:lstStyle/>
          <a:p>
            <a:r>
              <a:rPr lang="en-US" sz="2800" dirty="0"/>
              <a:t>Only the right engine for the right car will enable you to win</a:t>
            </a:r>
          </a:p>
        </p:txBody>
      </p:sp>
      <p:pic>
        <p:nvPicPr>
          <p:cNvPr id="1543171" name="Picture 3" descr="ferrari-f430-f1-motor"/>
          <p:cNvPicPr>
            <a:picLocks noChangeAspect="1" noChangeArrowheads="1"/>
          </p:cNvPicPr>
          <p:nvPr/>
        </p:nvPicPr>
        <p:blipFill>
          <a:blip r:embed="rId4"/>
          <a:srcRect/>
          <a:stretch>
            <a:fillRect/>
          </a:stretch>
        </p:blipFill>
        <p:spPr bwMode="auto">
          <a:xfrm>
            <a:off x="5562600" y="4419600"/>
            <a:ext cx="1905000" cy="1423988"/>
          </a:xfrm>
          <a:prstGeom prst="rect">
            <a:avLst/>
          </a:prstGeom>
          <a:noFill/>
        </p:spPr>
      </p:pic>
      <p:pic>
        <p:nvPicPr>
          <p:cNvPr id="1543172" name="Picture 4" descr="Bild:M schumacher2.jpg">
            <a:hlinkClick r:id="rId5"/>
          </p:cNvPr>
          <p:cNvPicPr>
            <a:picLocks noChangeAspect="1" noChangeArrowheads="1"/>
          </p:cNvPicPr>
          <p:nvPr/>
        </p:nvPicPr>
        <p:blipFill>
          <a:blip r:embed="rId6"/>
          <a:srcRect/>
          <a:stretch>
            <a:fillRect/>
          </a:stretch>
        </p:blipFill>
        <p:spPr bwMode="auto">
          <a:xfrm>
            <a:off x="609600" y="2667000"/>
            <a:ext cx="3505200" cy="1814513"/>
          </a:xfrm>
          <a:prstGeom prst="rect">
            <a:avLst/>
          </a:prstGeom>
          <a:noFill/>
        </p:spPr>
      </p:pic>
      <p:pic>
        <p:nvPicPr>
          <p:cNvPr id="1543173" name="Picture 5" descr="man-diesel-2"/>
          <p:cNvPicPr>
            <a:picLocks noChangeAspect="1" noChangeArrowheads="1"/>
          </p:cNvPicPr>
          <p:nvPr/>
        </p:nvPicPr>
        <p:blipFill>
          <a:blip r:embed="rId7"/>
          <a:srcRect/>
          <a:stretch>
            <a:fillRect/>
          </a:stretch>
        </p:blipFill>
        <p:spPr bwMode="auto">
          <a:xfrm>
            <a:off x="5334000" y="2057400"/>
            <a:ext cx="2590800" cy="1943100"/>
          </a:xfrm>
          <a:prstGeom prst="rect">
            <a:avLst/>
          </a:prstGeom>
          <a:noFill/>
        </p:spPr>
      </p:pic>
      <p:sp>
        <p:nvSpPr>
          <p:cNvPr id="1543174" name="Text Box 6"/>
          <p:cNvSpPr txBox="1">
            <a:spLocks noChangeArrowheads="1"/>
          </p:cNvSpPr>
          <p:nvPr/>
        </p:nvSpPr>
        <p:spPr bwMode="auto">
          <a:xfrm>
            <a:off x="4191000" y="3657600"/>
            <a:ext cx="1219200" cy="631825"/>
          </a:xfrm>
          <a:prstGeom prst="rect">
            <a:avLst/>
          </a:prstGeom>
          <a:noFill/>
          <a:ln w="9525" algn="ctr">
            <a:noFill/>
            <a:miter lim="800000"/>
            <a:headEnd/>
            <a:tailEnd/>
          </a:ln>
          <a:effectLst/>
        </p:spPr>
        <p:txBody>
          <a:bodyPr lIns="82124" tIns="41061" rIns="82124" bIns="41061">
            <a:spAutoFit/>
          </a:bodyPr>
          <a:lstStyle/>
          <a:p>
            <a:pPr defTabSz="814388">
              <a:spcBef>
                <a:spcPct val="50000"/>
              </a:spcBef>
            </a:pPr>
            <a:r>
              <a:rPr lang="en-US" sz="4000" b="0" dirty="0"/>
              <a:t>?</a:t>
            </a:r>
          </a:p>
        </p:txBody>
      </p:sp>
      <p:grpSp>
        <p:nvGrpSpPr>
          <p:cNvPr id="2" name="Group 7"/>
          <p:cNvGrpSpPr>
            <a:grpSpLocks/>
          </p:cNvGrpSpPr>
          <p:nvPr/>
        </p:nvGrpSpPr>
        <p:grpSpPr bwMode="auto">
          <a:xfrm>
            <a:off x="4876800" y="1752600"/>
            <a:ext cx="3505200" cy="2514600"/>
            <a:chOff x="3072" y="1104"/>
            <a:chExt cx="2208" cy="1584"/>
          </a:xfrm>
        </p:grpSpPr>
        <p:sp>
          <p:nvSpPr>
            <p:cNvPr id="1543176" name="Line 8"/>
            <p:cNvSpPr>
              <a:spLocks noChangeShapeType="1"/>
            </p:cNvSpPr>
            <p:nvPr/>
          </p:nvSpPr>
          <p:spPr bwMode="auto">
            <a:xfrm>
              <a:off x="3072" y="1104"/>
              <a:ext cx="2208" cy="1584"/>
            </a:xfrm>
            <a:prstGeom prst="line">
              <a:avLst/>
            </a:prstGeom>
            <a:noFill/>
            <a:ln w="38100">
              <a:solidFill>
                <a:schemeClr val="accent2"/>
              </a:solidFill>
              <a:round/>
              <a:headEnd/>
              <a:tailEnd/>
            </a:ln>
            <a:effectLst/>
          </p:spPr>
          <p:txBody>
            <a:bodyPr wrap="none" lIns="82124" tIns="41061" rIns="82124" bIns="41061" anchor="ctr">
              <a:spAutoFit/>
            </a:bodyPr>
            <a:lstStyle/>
            <a:p>
              <a:endParaRPr lang="en-US" dirty="0"/>
            </a:p>
          </p:txBody>
        </p:sp>
        <p:sp>
          <p:nvSpPr>
            <p:cNvPr id="1543177" name="Line 9"/>
            <p:cNvSpPr>
              <a:spLocks noChangeShapeType="1"/>
            </p:cNvSpPr>
            <p:nvPr/>
          </p:nvSpPr>
          <p:spPr bwMode="auto">
            <a:xfrm flipV="1">
              <a:off x="3264" y="1104"/>
              <a:ext cx="1920" cy="1536"/>
            </a:xfrm>
            <a:prstGeom prst="line">
              <a:avLst/>
            </a:prstGeom>
            <a:noFill/>
            <a:ln w="38100">
              <a:solidFill>
                <a:schemeClr val="accent2"/>
              </a:solidFill>
              <a:round/>
              <a:headEnd/>
              <a:tailEnd/>
            </a:ln>
            <a:effectLst/>
          </p:spPr>
          <p:txBody>
            <a:bodyPr wrap="none" lIns="82124" tIns="41061" rIns="82124" bIns="41061" anchor="ctr">
              <a:spAutoFit/>
            </a:bodyPr>
            <a:lstStyle/>
            <a:p>
              <a:endParaRPr lang="en-US" dirty="0"/>
            </a:p>
          </p:txBody>
        </p:sp>
      </p:grpSp>
      <p:sp>
        <p:nvSpPr>
          <p:cNvPr id="1543178" name="Line 10"/>
          <p:cNvSpPr>
            <a:spLocks noChangeShapeType="1"/>
          </p:cNvSpPr>
          <p:nvPr/>
        </p:nvSpPr>
        <p:spPr bwMode="auto">
          <a:xfrm flipH="1" flipV="1">
            <a:off x="4191000" y="4495800"/>
            <a:ext cx="1676400" cy="838200"/>
          </a:xfrm>
          <a:prstGeom prst="line">
            <a:avLst/>
          </a:prstGeom>
          <a:noFill/>
          <a:ln w="28575">
            <a:solidFill>
              <a:srgbClr val="79D990"/>
            </a:solidFill>
            <a:round/>
            <a:headEnd/>
            <a:tailEnd type="triangle" w="med" len="med"/>
          </a:ln>
          <a:effectLst/>
        </p:spPr>
        <p:txBody>
          <a:bodyPr wrap="none" lIns="82124" tIns="41061" rIns="82124" bIns="41061" anchor="ctr">
            <a:spAutoFit/>
          </a:bodyPr>
          <a:lstStyle/>
          <a:p>
            <a:endParaRPr lang="en-US" dirty="0"/>
          </a:p>
        </p:txBody>
      </p:sp>
      <p:sp>
        <p:nvSpPr>
          <p:cNvPr id="12"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custDataLst>
      <p:tags r:id="rId1"/>
    </p:custDataLst>
    <p:extLst>
      <p:ext uri="{BB962C8B-B14F-4D97-AF65-F5344CB8AC3E}">
        <p14:creationId xmlns:p14="http://schemas.microsoft.com/office/powerpoint/2010/main" val="3448583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543172"/>
                                        </p:tgtEl>
                                        <p:attrNameLst>
                                          <p:attrName>style.visibility</p:attrName>
                                        </p:attrNameLst>
                                      </p:cBhvr>
                                      <p:to>
                                        <p:strVal val="visible"/>
                                      </p:to>
                                    </p:set>
                                    <p:animEffect transition="in" filter="blinds(horizontal)">
                                      <p:cBhvr>
                                        <p:cTn id="7" dur="500"/>
                                        <p:tgtEl>
                                          <p:spTgt spid="1543172"/>
                                        </p:tgtEl>
                                      </p:cBhvr>
                                    </p:animEffect>
                                  </p:childTnLst>
                                </p:cTn>
                              </p:par>
                              <p:par>
                                <p:cTn id="8" presetID="3" presetClass="entr" presetSubtype="10" fill="hold" nodeType="withEffect">
                                  <p:stCondLst>
                                    <p:cond delay="0"/>
                                  </p:stCondLst>
                                  <p:childTnLst>
                                    <p:set>
                                      <p:cBhvr>
                                        <p:cTn id="9" dur="1" fill="hold">
                                          <p:stCondLst>
                                            <p:cond delay="0"/>
                                          </p:stCondLst>
                                        </p:cTn>
                                        <p:tgtEl>
                                          <p:spTgt spid="1543173"/>
                                        </p:tgtEl>
                                        <p:attrNameLst>
                                          <p:attrName>style.visibility</p:attrName>
                                        </p:attrNameLst>
                                      </p:cBhvr>
                                      <p:to>
                                        <p:strVal val="visible"/>
                                      </p:to>
                                    </p:set>
                                    <p:animEffect transition="in" filter="blinds(horizontal)">
                                      <p:cBhvr>
                                        <p:cTn id="10" dur="3000"/>
                                        <p:tgtEl>
                                          <p:spTgt spid="1543173"/>
                                        </p:tgtEl>
                                      </p:cBhvr>
                                    </p:animEffect>
                                  </p:childTnLst>
                                </p:cTn>
                              </p:par>
                              <p:par>
                                <p:cTn id="11" presetID="3" presetClass="entr" presetSubtype="10" fill="hold" nodeType="withEffect">
                                  <p:stCondLst>
                                    <p:cond delay="0"/>
                                  </p:stCondLst>
                                  <p:childTnLst>
                                    <p:set>
                                      <p:cBhvr>
                                        <p:cTn id="12" dur="1" fill="hold">
                                          <p:stCondLst>
                                            <p:cond delay="0"/>
                                          </p:stCondLst>
                                        </p:cTn>
                                        <p:tgtEl>
                                          <p:spTgt spid="1543171"/>
                                        </p:tgtEl>
                                        <p:attrNameLst>
                                          <p:attrName>style.visibility</p:attrName>
                                        </p:attrNameLst>
                                      </p:cBhvr>
                                      <p:to>
                                        <p:strVal val="visible"/>
                                      </p:to>
                                    </p:set>
                                    <p:animEffect transition="in" filter="blinds(horizontal)">
                                      <p:cBhvr>
                                        <p:cTn id="13" dur="3000"/>
                                        <p:tgtEl>
                                          <p:spTgt spid="1543171"/>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543174"/>
                                        </p:tgtEl>
                                        <p:attrNameLst>
                                          <p:attrName>style.visibility</p:attrName>
                                        </p:attrNameLst>
                                      </p:cBhvr>
                                      <p:to>
                                        <p:strVal val="visible"/>
                                      </p:to>
                                    </p:set>
                                    <p:animEffect transition="in" filter="blinds(horizontal)">
                                      <p:cBhvr>
                                        <p:cTn id="16" dur="3000"/>
                                        <p:tgtEl>
                                          <p:spTgt spid="1543174"/>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linds(horizontal)">
                                      <p:cBhvr>
                                        <p:cTn id="21" dur="2000"/>
                                        <p:tgtEl>
                                          <p:spTgt spid="2"/>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543178"/>
                                        </p:tgtEl>
                                        <p:attrNameLst>
                                          <p:attrName>style.visibility</p:attrName>
                                        </p:attrNameLst>
                                      </p:cBhvr>
                                      <p:to>
                                        <p:strVal val="visible"/>
                                      </p:to>
                                    </p:set>
                                    <p:animEffect transition="in" filter="blinds(horizontal)">
                                      <p:cBhvr>
                                        <p:cTn id="24" dur="2000"/>
                                        <p:tgtEl>
                                          <p:spTgt spid="1543178"/>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linds(horizont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3174" grpId="0"/>
      <p:bldP spid="1543178"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4194" name="Rectangle 2"/>
          <p:cNvSpPr>
            <a:spLocks noGrp="1" noChangeArrowheads="1"/>
          </p:cNvSpPr>
          <p:nvPr>
            <p:ph type="title"/>
          </p:nvPr>
        </p:nvSpPr>
        <p:spPr/>
        <p:txBody>
          <a:bodyPr/>
          <a:lstStyle/>
          <a:p>
            <a:r>
              <a:rPr lang="en-US" sz="2800" dirty="0"/>
              <a:t>Only the right switch for the right application will allow you to win</a:t>
            </a:r>
          </a:p>
        </p:txBody>
      </p:sp>
      <p:grpSp>
        <p:nvGrpSpPr>
          <p:cNvPr id="2" name="Group 3"/>
          <p:cNvGrpSpPr>
            <a:grpSpLocks/>
          </p:cNvGrpSpPr>
          <p:nvPr/>
        </p:nvGrpSpPr>
        <p:grpSpPr bwMode="auto">
          <a:xfrm>
            <a:off x="533400" y="2409825"/>
            <a:ext cx="3733800" cy="3082925"/>
            <a:chOff x="336" y="1728"/>
            <a:chExt cx="2352" cy="1942"/>
          </a:xfrm>
        </p:grpSpPr>
        <p:pic>
          <p:nvPicPr>
            <p:cNvPr id="1544196" name="Picture 4" descr="2viwe-0923橫式"/>
            <p:cNvPicPr preferRelativeResize="0">
              <a:picLocks noChangeAspect="1" noChangeArrowheads="1"/>
            </p:cNvPicPr>
            <p:nvPr/>
          </p:nvPicPr>
          <p:blipFill>
            <a:blip r:embed="rId3"/>
            <a:srcRect/>
            <a:stretch>
              <a:fillRect/>
            </a:stretch>
          </p:blipFill>
          <p:spPr bwMode="auto">
            <a:xfrm>
              <a:off x="336" y="1728"/>
              <a:ext cx="240" cy="232"/>
            </a:xfrm>
            <a:prstGeom prst="rect">
              <a:avLst/>
            </a:prstGeom>
            <a:noFill/>
          </p:spPr>
        </p:pic>
        <p:pic>
          <p:nvPicPr>
            <p:cNvPr id="1544197" name="Picture 5">
              <a:hlinkClick r:id="rId4"/>
            </p:cNvPr>
            <p:cNvPicPr>
              <a:picLocks noChangeAspect="1" noChangeArrowheads="1"/>
            </p:cNvPicPr>
            <p:nvPr/>
          </p:nvPicPr>
          <p:blipFill>
            <a:blip r:embed="rId5"/>
            <a:srcRect/>
            <a:stretch>
              <a:fillRect/>
            </a:stretch>
          </p:blipFill>
          <p:spPr bwMode="auto">
            <a:xfrm>
              <a:off x="336" y="2400"/>
              <a:ext cx="432" cy="286"/>
            </a:xfrm>
            <a:prstGeom prst="rect">
              <a:avLst/>
            </a:prstGeom>
            <a:noFill/>
            <a:ln w="9525" algn="ctr">
              <a:noFill/>
              <a:miter lim="800000"/>
              <a:headEnd/>
              <a:tailEnd/>
            </a:ln>
            <a:effectLst/>
          </p:spPr>
        </p:pic>
        <p:pic>
          <p:nvPicPr>
            <p:cNvPr id="1544198" name="Picture 6" descr="2viwe-0923橫式"/>
            <p:cNvPicPr preferRelativeResize="0">
              <a:picLocks noChangeAspect="1" noChangeArrowheads="1"/>
            </p:cNvPicPr>
            <p:nvPr/>
          </p:nvPicPr>
          <p:blipFill>
            <a:blip r:embed="rId3"/>
            <a:srcRect/>
            <a:stretch>
              <a:fillRect/>
            </a:stretch>
          </p:blipFill>
          <p:spPr bwMode="auto">
            <a:xfrm>
              <a:off x="336" y="2064"/>
              <a:ext cx="240" cy="232"/>
            </a:xfrm>
            <a:prstGeom prst="rect">
              <a:avLst/>
            </a:prstGeom>
            <a:noFill/>
          </p:spPr>
        </p:pic>
        <p:pic>
          <p:nvPicPr>
            <p:cNvPr id="1544199" name="Picture 7" descr="2viwe-0923橫式"/>
            <p:cNvPicPr preferRelativeResize="0">
              <a:picLocks noChangeAspect="1" noChangeArrowheads="1"/>
            </p:cNvPicPr>
            <p:nvPr/>
          </p:nvPicPr>
          <p:blipFill>
            <a:blip r:embed="rId3"/>
            <a:srcRect/>
            <a:stretch>
              <a:fillRect/>
            </a:stretch>
          </p:blipFill>
          <p:spPr bwMode="auto">
            <a:xfrm>
              <a:off x="624" y="1728"/>
              <a:ext cx="240" cy="232"/>
            </a:xfrm>
            <a:prstGeom prst="rect">
              <a:avLst/>
            </a:prstGeom>
            <a:noFill/>
          </p:spPr>
        </p:pic>
        <p:pic>
          <p:nvPicPr>
            <p:cNvPr id="1544200" name="Picture 8" descr="2viwe-0923橫式"/>
            <p:cNvPicPr preferRelativeResize="0">
              <a:picLocks noChangeAspect="1" noChangeArrowheads="1"/>
            </p:cNvPicPr>
            <p:nvPr/>
          </p:nvPicPr>
          <p:blipFill>
            <a:blip r:embed="rId3"/>
            <a:srcRect/>
            <a:stretch>
              <a:fillRect/>
            </a:stretch>
          </p:blipFill>
          <p:spPr bwMode="auto">
            <a:xfrm>
              <a:off x="624" y="2064"/>
              <a:ext cx="240" cy="232"/>
            </a:xfrm>
            <a:prstGeom prst="rect">
              <a:avLst/>
            </a:prstGeom>
            <a:noFill/>
          </p:spPr>
        </p:pic>
        <p:pic>
          <p:nvPicPr>
            <p:cNvPr id="1544201" name="Picture 9" descr="2viwe-0923橫式"/>
            <p:cNvPicPr preferRelativeResize="0">
              <a:picLocks noChangeAspect="1" noChangeArrowheads="1"/>
            </p:cNvPicPr>
            <p:nvPr/>
          </p:nvPicPr>
          <p:blipFill>
            <a:blip r:embed="rId3"/>
            <a:srcRect/>
            <a:stretch>
              <a:fillRect/>
            </a:stretch>
          </p:blipFill>
          <p:spPr bwMode="auto">
            <a:xfrm>
              <a:off x="912" y="1728"/>
              <a:ext cx="240" cy="232"/>
            </a:xfrm>
            <a:prstGeom prst="rect">
              <a:avLst/>
            </a:prstGeom>
            <a:noFill/>
          </p:spPr>
        </p:pic>
        <p:pic>
          <p:nvPicPr>
            <p:cNvPr id="1544202" name="Picture 10" descr="2viwe-0923橫式"/>
            <p:cNvPicPr preferRelativeResize="0">
              <a:picLocks noChangeAspect="1" noChangeArrowheads="1"/>
            </p:cNvPicPr>
            <p:nvPr/>
          </p:nvPicPr>
          <p:blipFill>
            <a:blip r:embed="rId3"/>
            <a:srcRect/>
            <a:stretch>
              <a:fillRect/>
            </a:stretch>
          </p:blipFill>
          <p:spPr bwMode="auto">
            <a:xfrm>
              <a:off x="912" y="2064"/>
              <a:ext cx="240" cy="232"/>
            </a:xfrm>
            <a:prstGeom prst="rect">
              <a:avLst/>
            </a:prstGeom>
            <a:noFill/>
          </p:spPr>
        </p:pic>
        <p:pic>
          <p:nvPicPr>
            <p:cNvPr id="1544203" name="Picture 11" descr="2viwe-0923橫式"/>
            <p:cNvPicPr preferRelativeResize="0">
              <a:picLocks noChangeAspect="1" noChangeArrowheads="1"/>
            </p:cNvPicPr>
            <p:nvPr/>
          </p:nvPicPr>
          <p:blipFill>
            <a:blip r:embed="rId3"/>
            <a:srcRect/>
            <a:stretch>
              <a:fillRect/>
            </a:stretch>
          </p:blipFill>
          <p:spPr bwMode="auto">
            <a:xfrm>
              <a:off x="1200" y="1728"/>
              <a:ext cx="240" cy="232"/>
            </a:xfrm>
            <a:prstGeom prst="rect">
              <a:avLst/>
            </a:prstGeom>
            <a:noFill/>
          </p:spPr>
        </p:pic>
        <p:pic>
          <p:nvPicPr>
            <p:cNvPr id="1544204" name="Picture 12" descr="2viwe-0923橫式"/>
            <p:cNvPicPr preferRelativeResize="0">
              <a:picLocks noChangeAspect="1" noChangeArrowheads="1"/>
            </p:cNvPicPr>
            <p:nvPr/>
          </p:nvPicPr>
          <p:blipFill>
            <a:blip r:embed="rId3"/>
            <a:srcRect/>
            <a:stretch>
              <a:fillRect/>
            </a:stretch>
          </p:blipFill>
          <p:spPr bwMode="auto">
            <a:xfrm>
              <a:off x="1200" y="2064"/>
              <a:ext cx="240" cy="232"/>
            </a:xfrm>
            <a:prstGeom prst="rect">
              <a:avLst/>
            </a:prstGeom>
            <a:noFill/>
          </p:spPr>
        </p:pic>
        <p:pic>
          <p:nvPicPr>
            <p:cNvPr id="1544205" name="Picture 13" descr="2viwe-0923橫式"/>
            <p:cNvPicPr preferRelativeResize="0">
              <a:picLocks noChangeAspect="1" noChangeArrowheads="1"/>
            </p:cNvPicPr>
            <p:nvPr/>
          </p:nvPicPr>
          <p:blipFill>
            <a:blip r:embed="rId3"/>
            <a:srcRect/>
            <a:stretch>
              <a:fillRect/>
            </a:stretch>
          </p:blipFill>
          <p:spPr bwMode="auto">
            <a:xfrm>
              <a:off x="1488" y="1728"/>
              <a:ext cx="240" cy="232"/>
            </a:xfrm>
            <a:prstGeom prst="rect">
              <a:avLst/>
            </a:prstGeom>
            <a:noFill/>
          </p:spPr>
        </p:pic>
        <p:pic>
          <p:nvPicPr>
            <p:cNvPr id="1544206" name="Picture 14" descr="2viwe-0923橫式"/>
            <p:cNvPicPr preferRelativeResize="0">
              <a:picLocks noChangeAspect="1" noChangeArrowheads="1"/>
            </p:cNvPicPr>
            <p:nvPr/>
          </p:nvPicPr>
          <p:blipFill>
            <a:blip r:embed="rId3"/>
            <a:srcRect/>
            <a:stretch>
              <a:fillRect/>
            </a:stretch>
          </p:blipFill>
          <p:spPr bwMode="auto">
            <a:xfrm>
              <a:off x="1488" y="2064"/>
              <a:ext cx="240" cy="232"/>
            </a:xfrm>
            <a:prstGeom prst="rect">
              <a:avLst/>
            </a:prstGeom>
            <a:noFill/>
          </p:spPr>
        </p:pic>
        <p:pic>
          <p:nvPicPr>
            <p:cNvPr id="1544207" name="Picture 15" descr="2viwe-0923橫式"/>
            <p:cNvPicPr preferRelativeResize="0">
              <a:picLocks noChangeAspect="1" noChangeArrowheads="1"/>
            </p:cNvPicPr>
            <p:nvPr/>
          </p:nvPicPr>
          <p:blipFill>
            <a:blip r:embed="rId3"/>
            <a:srcRect/>
            <a:stretch>
              <a:fillRect/>
            </a:stretch>
          </p:blipFill>
          <p:spPr bwMode="auto">
            <a:xfrm>
              <a:off x="1776" y="1728"/>
              <a:ext cx="240" cy="232"/>
            </a:xfrm>
            <a:prstGeom prst="rect">
              <a:avLst/>
            </a:prstGeom>
            <a:noFill/>
          </p:spPr>
        </p:pic>
        <p:pic>
          <p:nvPicPr>
            <p:cNvPr id="1544208" name="Picture 16" descr="2viwe-0923橫式"/>
            <p:cNvPicPr preferRelativeResize="0">
              <a:picLocks noChangeAspect="1" noChangeArrowheads="1"/>
            </p:cNvPicPr>
            <p:nvPr/>
          </p:nvPicPr>
          <p:blipFill>
            <a:blip r:embed="rId3"/>
            <a:srcRect/>
            <a:stretch>
              <a:fillRect/>
            </a:stretch>
          </p:blipFill>
          <p:spPr bwMode="auto">
            <a:xfrm>
              <a:off x="1776" y="2064"/>
              <a:ext cx="240" cy="232"/>
            </a:xfrm>
            <a:prstGeom prst="rect">
              <a:avLst/>
            </a:prstGeom>
            <a:noFill/>
          </p:spPr>
        </p:pic>
        <p:pic>
          <p:nvPicPr>
            <p:cNvPr id="1544209" name="Picture 17" descr="2viwe-0923橫式"/>
            <p:cNvPicPr preferRelativeResize="0">
              <a:picLocks noChangeAspect="1" noChangeArrowheads="1"/>
            </p:cNvPicPr>
            <p:nvPr/>
          </p:nvPicPr>
          <p:blipFill>
            <a:blip r:embed="rId3"/>
            <a:srcRect/>
            <a:stretch>
              <a:fillRect/>
            </a:stretch>
          </p:blipFill>
          <p:spPr bwMode="auto">
            <a:xfrm>
              <a:off x="2064" y="1728"/>
              <a:ext cx="240" cy="232"/>
            </a:xfrm>
            <a:prstGeom prst="rect">
              <a:avLst/>
            </a:prstGeom>
            <a:noFill/>
          </p:spPr>
        </p:pic>
        <p:pic>
          <p:nvPicPr>
            <p:cNvPr id="1544210" name="Picture 18" descr="2viwe-0923橫式"/>
            <p:cNvPicPr preferRelativeResize="0">
              <a:picLocks noChangeAspect="1" noChangeArrowheads="1"/>
            </p:cNvPicPr>
            <p:nvPr/>
          </p:nvPicPr>
          <p:blipFill>
            <a:blip r:embed="rId3"/>
            <a:srcRect/>
            <a:stretch>
              <a:fillRect/>
            </a:stretch>
          </p:blipFill>
          <p:spPr bwMode="auto">
            <a:xfrm>
              <a:off x="2064" y="2064"/>
              <a:ext cx="240" cy="232"/>
            </a:xfrm>
            <a:prstGeom prst="rect">
              <a:avLst/>
            </a:prstGeom>
            <a:noFill/>
          </p:spPr>
        </p:pic>
        <p:pic>
          <p:nvPicPr>
            <p:cNvPr id="1544211" name="Picture 19" descr="2viwe-0923橫式"/>
            <p:cNvPicPr preferRelativeResize="0">
              <a:picLocks noChangeAspect="1" noChangeArrowheads="1"/>
            </p:cNvPicPr>
            <p:nvPr/>
          </p:nvPicPr>
          <p:blipFill>
            <a:blip r:embed="rId3"/>
            <a:srcRect/>
            <a:stretch>
              <a:fillRect/>
            </a:stretch>
          </p:blipFill>
          <p:spPr bwMode="auto">
            <a:xfrm>
              <a:off x="2352" y="1728"/>
              <a:ext cx="240" cy="232"/>
            </a:xfrm>
            <a:prstGeom prst="rect">
              <a:avLst/>
            </a:prstGeom>
            <a:noFill/>
          </p:spPr>
        </p:pic>
        <p:pic>
          <p:nvPicPr>
            <p:cNvPr id="1544212" name="Picture 20" descr="2viwe-0923橫式"/>
            <p:cNvPicPr preferRelativeResize="0">
              <a:picLocks noChangeAspect="1" noChangeArrowheads="1"/>
            </p:cNvPicPr>
            <p:nvPr/>
          </p:nvPicPr>
          <p:blipFill>
            <a:blip r:embed="rId3"/>
            <a:srcRect/>
            <a:stretch>
              <a:fillRect/>
            </a:stretch>
          </p:blipFill>
          <p:spPr bwMode="auto">
            <a:xfrm>
              <a:off x="2352" y="2064"/>
              <a:ext cx="240" cy="232"/>
            </a:xfrm>
            <a:prstGeom prst="rect">
              <a:avLst/>
            </a:prstGeom>
            <a:noFill/>
          </p:spPr>
        </p:pic>
        <p:pic>
          <p:nvPicPr>
            <p:cNvPr id="1544213" name="Picture 21">
              <a:hlinkClick r:id="rId4"/>
            </p:cNvPr>
            <p:cNvPicPr>
              <a:picLocks noChangeAspect="1" noChangeArrowheads="1"/>
            </p:cNvPicPr>
            <p:nvPr/>
          </p:nvPicPr>
          <p:blipFill>
            <a:blip r:embed="rId5"/>
            <a:srcRect/>
            <a:stretch>
              <a:fillRect/>
            </a:stretch>
          </p:blipFill>
          <p:spPr bwMode="auto">
            <a:xfrm>
              <a:off x="912" y="2400"/>
              <a:ext cx="432" cy="286"/>
            </a:xfrm>
            <a:prstGeom prst="rect">
              <a:avLst/>
            </a:prstGeom>
            <a:noFill/>
            <a:ln w="9525" algn="ctr">
              <a:noFill/>
              <a:miter lim="800000"/>
              <a:headEnd/>
              <a:tailEnd/>
            </a:ln>
            <a:effectLst/>
          </p:spPr>
        </p:pic>
        <p:pic>
          <p:nvPicPr>
            <p:cNvPr id="1544214" name="Picture 22">
              <a:hlinkClick r:id="rId4"/>
            </p:cNvPr>
            <p:cNvPicPr>
              <a:picLocks noChangeAspect="1" noChangeArrowheads="1"/>
            </p:cNvPicPr>
            <p:nvPr/>
          </p:nvPicPr>
          <p:blipFill>
            <a:blip r:embed="rId5"/>
            <a:srcRect/>
            <a:stretch>
              <a:fillRect/>
            </a:stretch>
          </p:blipFill>
          <p:spPr bwMode="auto">
            <a:xfrm>
              <a:off x="1488" y="2400"/>
              <a:ext cx="432" cy="286"/>
            </a:xfrm>
            <a:prstGeom prst="rect">
              <a:avLst/>
            </a:prstGeom>
            <a:noFill/>
            <a:ln w="9525" algn="ctr">
              <a:noFill/>
              <a:miter lim="800000"/>
              <a:headEnd/>
              <a:tailEnd/>
            </a:ln>
            <a:effectLst/>
          </p:spPr>
        </p:pic>
        <p:pic>
          <p:nvPicPr>
            <p:cNvPr id="1544215" name="Picture 23">
              <a:hlinkClick r:id="rId4"/>
            </p:cNvPr>
            <p:cNvPicPr>
              <a:picLocks noChangeAspect="1" noChangeArrowheads="1"/>
            </p:cNvPicPr>
            <p:nvPr/>
          </p:nvPicPr>
          <p:blipFill>
            <a:blip r:embed="rId5"/>
            <a:srcRect/>
            <a:stretch>
              <a:fillRect/>
            </a:stretch>
          </p:blipFill>
          <p:spPr bwMode="auto">
            <a:xfrm>
              <a:off x="2064" y="2400"/>
              <a:ext cx="432" cy="286"/>
            </a:xfrm>
            <a:prstGeom prst="rect">
              <a:avLst/>
            </a:prstGeom>
            <a:noFill/>
            <a:ln w="9525" algn="ctr">
              <a:noFill/>
              <a:miter lim="800000"/>
              <a:headEnd/>
              <a:tailEnd/>
            </a:ln>
            <a:effectLst/>
          </p:spPr>
        </p:pic>
        <p:pic>
          <p:nvPicPr>
            <p:cNvPr id="1544216" name="Picture 24" descr="NSS4000 front top copy"/>
            <p:cNvPicPr>
              <a:picLocks noChangeAspect="1" noChangeArrowheads="1"/>
            </p:cNvPicPr>
            <p:nvPr/>
          </p:nvPicPr>
          <p:blipFill>
            <a:blip r:embed="rId6"/>
            <a:srcRect/>
            <a:stretch>
              <a:fillRect/>
            </a:stretch>
          </p:blipFill>
          <p:spPr bwMode="auto">
            <a:xfrm>
              <a:off x="336" y="2784"/>
              <a:ext cx="624" cy="205"/>
            </a:xfrm>
            <a:prstGeom prst="rect">
              <a:avLst/>
            </a:prstGeom>
            <a:noFill/>
          </p:spPr>
        </p:pic>
        <p:pic>
          <p:nvPicPr>
            <p:cNvPr id="1544217" name="Picture 25" descr="NSS4000 front top copy"/>
            <p:cNvPicPr>
              <a:picLocks noChangeAspect="1" noChangeArrowheads="1"/>
            </p:cNvPicPr>
            <p:nvPr/>
          </p:nvPicPr>
          <p:blipFill>
            <a:blip r:embed="rId6"/>
            <a:srcRect/>
            <a:stretch>
              <a:fillRect/>
            </a:stretch>
          </p:blipFill>
          <p:spPr bwMode="auto">
            <a:xfrm>
              <a:off x="1200" y="2784"/>
              <a:ext cx="624" cy="205"/>
            </a:xfrm>
            <a:prstGeom prst="rect">
              <a:avLst/>
            </a:prstGeom>
            <a:noFill/>
          </p:spPr>
        </p:pic>
        <p:pic>
          <p:nvPicPr>
            <p:cNvPr id="1544218" name="Picture 26" descr="NSS4000 front top copy"/>
            <p:cNvPicPr>
              <a:picLocks noChangeAspect="1" noChangeArrowheads="1"/>
            </p:cNvPicPr>
            <p:nvPr/>
          </p:nvPicPr>
          <p:blipFill>
            <a:blip r:embed="rId6"/>
            <a:srcRect/>
            <a:stretch>
              <a:fillRect/>
            </a:stretch>
          </p:blipFill>
          <p:spPr bwMode="auto">
            <a:xfrm>
              <a:off x="2064" y="2784"/>
              <a:ext cx="624" cy="205"/>
            </a:xfrm>
            <a:prstGeom prst="rect">
              <a:avLst/>
            </a:prstGeom>
            <a:noFill/>
          </p:spPr>
        </p:pic>
        <p:pic>
          <p:nvPicPr>
            <p:cNvPr id="1544219" name="Picture 27" descr="WAP200"/>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336" y="3024"/>
              <a:ext cx="281" cy="336"/>
            </a:xfrm>
            <a:prstGeom prst="rect">
              <a:avLst/>
            </a:prstGeom>
            <a:noFill/>
          </p:spPr>
        </p:pic>
        <p:pic>
          <p:nvPicPr>
            <p:cNvPr id="1544220" name="Picture 28" descr="WAP200"/>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775" y="3024"/>
              <a:ext cx="281" cy="336"/>
            </a:xfrm>
            <a:prstGeom prst="rect">
              <a:avLst/>
            </a:prstGeom>
            <a:noFill/>
          </p:spPr>
        </p:pic>
        <p:pic>
          <p:nvPicPr>
            <p:cNvPr id="1544221" name="Picture 29" descr="WAP200"/>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1255" y="3024"/>
              <a:ext cx="281" cy="336"/>
            </a:xfrm>
            <a:prstGeom prst="rect">
              <a:avLst/>
            </a:prstGeom>
            <a:noFill/>
          </p:spPr>
        </p:pic>
        <p:pic>
          <p:nvPicPr>
            <p:cNvPr id="1544222" name="Picture 30" descr="WAP200"/>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1687" y="3024"/>
              <a:ext cx="281" cy="336"/>
            </a:xfrm>
            <a:prstGeom prst="rect">
              <a:avLst/>
            </a:prstGeom>
            <a:noFill/>
          </p:spPr>
        </p:pic>
        <p:pic>
          <p:nvPicPr>
            <p:cNvPr id="1544223" name="Picture 31" descr="wvc200 (L)2_rgb"/>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384" y="3408"/>
              <a:ext cx="127" cy="240"/>
            </a:xfrm>
            <a:prstGeom prst="rect">
              <a:avLst/>
            </a:prstGeom>
            <a:noFill/>
          </p:spPr>
        </p:pic>
        <p:pic>
          <p:nvPicPr>
            <p:cNvPr id="1544224" name="Picture 32" descr="wvc200 (L)2_rgb"/>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593" y="3408"/>
              <a:ext cx="127" cy="240"/>
            </a:xfrm>
            <a:prstGeom prst="rect">
              <a:avLst/>
            </a:prstGeom>
            <a:noFill/>
          </p:spPr>
        </p:pic>
        <p:pic>
          <p:nvPicPr>
            <p:cNvPr id="1544225" name="Picture 33" descr="Picture2"/>
            <p:cNvPicPr>
              <a:picLocks noChangeAspect="1" noChangeArrowheads="1"/>
            </p:cNvPicPr>
            <p:nvPr/>
          </p:nvPicPr>
          <p:blipFill>
            <a:blip r:embed="rId9"/>
            <a:srcRect/>
            <a:stretch>
              <a:fillRect/>
            </a:stretch>
          </p:blipFill>
          <p:spPr bwMode="auto">
            <a:xfrm>
              <a:off x="864" y="3504"/>
              <a:ext cx="288" cy="166"/>
            </a:xfrm>
            <a:prstGeom prst="rect">
              <a:avLst/>
            </a:prstGeom>
            <a:noFill/>
            <a:ln w="9525">
              <a:noFill/>
              <a:miter lim="800000"/>
              <a:headEnd/>
              <a:tailEnd/>
            </a:ln>
          </p:spPr>
        </p:pic>
        <p:pic>
          <p:nvPicPr>
            <p:cNvPr id="1544226" name="Picture 34" descr="Picture2"/>
            <p:cNvPicPr>
              <a:picLocks noChangeAspect="1" noChangeArrowheads="1"/>
            </p:cNvPicPr>
            <p:nvPr/>
          </p:nvPicPr>
          <p:blipFill>
            <a:blip r:embed="rId9"/>
            <a:srcRect/>
            <a:stretch>
              <a:fillRect/>
            </a:stretch>
          </p:blipFill>
          <p:spPr bwMode="auto">
            <a:xfrm>
              <a:off x="1248" y="3504"/>
              <a:ext cx="288" cy="166"/>
            </a:xfrm>
            <a:prstGeom prst="rect">
              <a:avLst/>
            </a:prstGeom>
            <a:noFill/>
            <a:ln w="9525">
              <a:noFill/>
              <a:miter lim="800000"/>
              <a:headEnd/>
              <a:tailEnd/>
            </a:ln>
          </p:spPr>
        </p:pic>
        <p:pic>
          <p:nvPicPr>
            <p:cNvPr id="1544227" name="Picture 35" descr="Picture2"/>
            <p:cNvPicPr>
              <a:picLocks noChangeAspect="1" noChangeArrowheads="1"/>
            </p:cNvPicPr>
            <p:nvPr/>
          </p:nvPicPr>
          <p:blipFill>
            <a:blip r:embed="rId9"/>
            <a:srcRect/>
            <a:stretch>
              <a:fillRect/>
            </a:stretch>
          </p:blipFill>
          <p:spPr bwMode="auto">
            <a:xfrm>
              <a:off x="1632" y="3504"/>
              <a:ext cx="288" cy="166"/>
            </a:xfrm>
            <a:prstGeom prst="rect">
              <a:avLst/>
            </a:prstGeom>
            <a:noFill/>
            <a:ln w="9525">
              <a:noFill/>
              <a:miter lim="800000"/>
              <a:headEnd/>
              <a:tailEnd/>
            </a:ln>
          </p:spPr>
        </p:pic>
        <p:pic>
          <p:nvPicPr>
            <p:cNvPr id="1544228" name="Picture 36" descr="Picture2"/>
            <p:cNvPicPr>
              <a:picLocks noChangeAspect="1" noChangeArrowheads="1"/>
            </p:cNvPicPr>
            <p:nvPr/>
          </p:nvPicPr>
          <p:blipFill>
            <a:blip r:embed="rId9"/>
            <a:srcRect/>
            <a:stretch>
              <a:fillRect/>
            </a:stretch>
          </p:blipFill>
          <p:spPr bwMode="auto">
            <a:xfrm>
              <a:off x="2016" y="3504"/>
              <a:ext cx="288" cy="166"/>
            </a:xfrm>
            <a:prstGeom prst="rect">
              <a:avLst/>
            </a:prstGeom>
            <a:noFill/>
            <a:ln w="9525">
              <a:noFill/>
              <a:miter lim="800000"/>
              <a:headEnd/>
              <a:tailEnd/>
            </a:ln>
          </p:spPr>
        </p:pic>
      </p:grpSp>
      <p:grpSp>
        <p:nvGrpSpPr>
          <p:cNvPr id="3" name="Group 37"/>
          <p:cNvGrpSpPr>
            <a:grpSpLocks/>
          </p:cNvGrpSpPr>
          <p:nvPr/>
        </p:nvGrpSpPr>
        <p:grpSpPr bwMode="auto">
          <a:xfrm>
            <a:off x="5638800" y="1905000"/>
            <a:ext cx="3505200" cy="1214438"/>
            <a:chOff x="3552" y="1200"/>
            <a:chExt cx="2208" cy="765"/>
          </a:xfrm>
        </p:grpSpPr>
        <p:pic>
          <p:nvPicPr>
            <p:cNvPr id="1544230" name="Picture 38" descr="SR224"/>
            <p:cNvPicPr>
              <a:picLocks noChangeAspect="1" noChangeArrowheads="1"/>
            </p:cNvPicPr>
            <p:nvPr/>
          </p:nvPicPr>
          <p:blipFill>
            <a:blip r:embed="rId10">
              <a:clrChange>
                <a:clrFrom>
                  <a:srgbClr val="FFFFFD"/>
                </a:clrFrom>
                <a:clrTo>
                  <a:srgbClr val="FFFFFD">
                    <a:alpha val="0"/>
                  </a:srgbClr>
                </a:clrTo>
              </a:clrChange>
            </a:blip>
            <a:srcRect/>
            <a:stretch>
              <a:fillRect/>
            </a:stretch>
          </p:blipFill>
          <p:spPr bwMode="auto">
            <a:xfrm>
              <a:off x="3552" y="1392"/>
              <a:ext cx="1056" cy="573"/>
            </a:xfrm>
            <a:prstGeom prst="rect">
              <a:avLst/>
            </a:prstGeom>
            <a:noFill/>
          </p:spPr>
        </p:pic>
        <p:sp>
          <p:nvSpPr>
            <p:cNvPr id="1544231" name="Text Box 39"/>
            <p:cNvSpPr txBox="1">
              <a:spLocks noChangeArrowheads="1"/>
            </p:cNvSpPr>
            <p:nvPr/>
          </p:nvSpPr>
          <p:spPr bwMode="auto">
            <a:xfrm>
              <a:off x="4320" y="1200"/>
              <a:ext cx="1440" cy="208"/>
            </a:xfrm>
            <a:prstGeom prst="rect">
              <a:avLst/>
            </a:prstGeom>
            <a:noFill/>
            <a:ln w="9525" algn="ctr">
              <a:noFill/>
              <a:miter lim="800000"/>
              <a:headEnd/>
              <a:tailEnd/>
            </a:ln>
            <a:effectLst/>
          </p:spPr>
          <p:txBody>
            <a:bodyPr lIns="82124" tIns="41061" rIns="82124" bIns="41061">
              <a:spAutoFit/>
            </a:bodyPr>
            <a:lstStyle/>
            <a:p>
              <a:pPr defTabSz="814388">
                <a:spcBef>
                  <a:spcPct val="50000"/>
                </a:spcBef>
              </a:pPr>
              <a:r>
                <a:rPr lang="en-US" sz="1800" b="0" dirty="0"/>
                <a:t>unmanaged</a:t>
              </a:r>
            </a:p>
          </p:txBody>
        </p:sp>
      </p:grpSp>
      <p:grpSp>
        <p:nvGrpSpPr>
          <p:cNvPr id="4" name="Group 40"/>
          <p:cNvGrpSpPr>
            <a:grpSpLocks/>
          </p:cNvGrpSpPr>
          <p:nvPr/>
        </p:nvGrpSpPr>
        <p:grpSpPr bwMode="auto">
          <a:xfrm>
            <a:off x="5715000" y="4394200"/>
            <a:ext cx="3505200" cy="884238"/>
            <a:chOff x="3600" y="2768"/>
            <a:chExt cx="2208" cy="557"/>
          </a:xfrm>
        </p:grpSpPr>
        <p:pic>
          <p:nvPicPr>
            <p:cNvPr id="1544233" name="Picture 41" descr="SRW248G4"/>
            <p:cNvPicPr>
              <a:picLocks noChangeAspect="1" noChangeArrowheads="1"/>
            </p:cNvPicPr>
            <p:nvPr/>
          </p:nvPicPr>
          <p:blipFill>
            <a:blip r:embed="rId11"/>
            <a:srcRect/>
            <a:stretch>
              <a:fillRect/>
            </a:stretch>
          </p:blipFill>
          <p:spPr bwMode="auto">
            <a:xfrm>
              <a:off x="3600" y="2976"/>
              <a:ext cx="1680" cy="349"/>
            </a:xfrm>
            <a:prstGeom prst="rect">
              <a:avLst/>
            </a:prstGeom>
            <a:noFill/>
          </p:spPr>
        </p:pic>
        <p:sp>
          <p:nvSpPr>
            <p:cNvPr id="1544234" name="Text Box 42"/>
            <p:cNvSpPr txBox="1">
              <a:spLocks noChangeArrowheads="1"/>
            </p:cNvSpPr>
            <p:nvPr/>
          </p:nvSpPr>
          <p:spPr bwMode="auto">
            <a:xfrm>
              <a:off x="4368" y="2768"/>
              <a:ext cx="1440" cy="208"/>
            </a:xfrm>
            <a:prstGeom prst="rect">
              <a:avLst/>
            </a:prstGeom>
            <a:noFill/>
            <a:ln w="9525" algn="ctr">
              <a:noFill/>
              <a:miter lim="800000"/>
              <a:headEnd/>
              <a:tailEnd/>
            </a:ln>
            <a:effectLst/>
          </p:spPr>
          <p:txBody>
            <a:bodyPr lIns="82124" tIns="41061" rIns="82124" bIns="41061">
              <a:spAutoFit/>
            </a:bodyPr>
            <a:lstStyle/>
            <a:p>
              <a:pPr defTabSz="814388">
                <a:spcBef>
                  <a:spcPct val="50000"/>
                </a:spcBef>
              </a:pPr>
              <a:r>
                <a:rPr lang="en-US" sz="1800" b="0" dirty="0"/>
                <a:t>managed</a:t>
              </a:r>
            </a:p>
          </p:txBody>
        </p:sp>
      </p:grpSp>
      <p:grpSp>
        <p:nvGrpSpPr>
          <p:cNvPr id="5" name="Group 43"/>
          <p:cNvGrpSpPr>
            <a:grpSpLocks/>
          </p:cNvGrpSpPr>
          <p:nvPr/>
        </p:nvGrpSpPr>
        <p:grpSpPr bwMode="auto">
          <a:xfrm>
            <a:off x="5410200" y="1828800"/>
            <a:ext cx="2286000" cy="1676400"/>
            <a:chOff x="3072" y="1104"/>
            <a:chExt cx="2208" cy="1584"/>
          </a:xfrm>
        </p:grpSpPr>
        <p:sp>
          <p:nvSpPr>
            <p:cNvPr id="1544236" name="Line 44"/>
            <p:cNvSpPr>
              <a:spLocks noChangeShapeType="1"/>
            </p:cNvSpPr>
            <p:nvPr/>
          </p:nvSpPr>
          <p:spPr bwMode="auto">
            <a:xfrm>
              <a:off x="3072" y="1104"/>
              <a:ext cx="2208" cy="1584"/>
            </a:xfrm>
            <a:prstGeom prst="line">
              <a:avLst/>
            </a:prstGeom>
            <a:noFill/>
            <a:ln w="38100">
              <a:solidFill>
                <a:schemeClr val="accent2"/>
              </a:solidFill>
              <a:round/>
              <a:headEnd/>
              <a:tailEnd/>
            </a:ln>
            <a:effectLst/>
          </p:spPr>
          <p:txBody>
            <a:bodyPr wrap="none" lIns="82124" tIns="41061" rIns="82124" bIns="41061" anchor="ctr">
              <a:spAutoFit/>
            </a:bodyPr>
            <a:lstStyle/>
            <a:p>
              <a:endParaRPr lang="en-US" dirty="0"/>
            </a:p>
          </p:txBody>
        </p:sp>
        <p:sp>
          <p:nvSpPr>
            <p:cNvPr id="1544237" name="Line 45"/>
            <p:cNvSpPr>
              <a:spLocks noChangeShapeType="1"/>
            </p:cNvSpPr>
            <p:nvPr/>
          </p:nvSpPr>
          <p:spPr bwMode="auto">
            <a:xfrm flipV="1">
              <a:off x="3264" y="1104"/>
              <a:ext cx="1920" cy="1536"/>
            </a:xfrm>
            <a:prstGeom prst="line">
              <a:avLst/>
            </a:prstGeom>
            <a:noFill/>
            <a:ln w="38100">
              <a:solidFill>
                <a:schemeClr val="accent2"/>
              </a:solidFill>
              <a:round/>
              <a:headEnd/>
              <a:tailEnd/>
            </a:ln>
            <a:effectLst/>
          </p:spPr>
          <p:txBody>
            <a:bodyPr wrap="none" lIns="82124" tIns="41061" rIns="82124" bIns="41061" anchor="ctr">
              <a:spAutoFit/>
            </a:bodyPr>
            <a:lstStyle/>
            <a:p>
              <a:endParaRPr lang="en-US" dirty="0"/>
            </a:p>
          </p:txBody>
        </p:sp>
      </p:grpSp>
      <p:sp>
        <p:nvSpPr>
          <p:cNvPr id="1544238" name="Line 46"/>
          <p:cNvSpPr>
            <a:spLocks noChangeShapeType="1"/>
          </p:cNvSpPr>
          <p:nvPr/>
        </p:nvSpPr>
        <p:spPr bwMode="auto">
          <a:xfrm flipH="1" flipV="1">
            <a:off x="4267200" y="3962400"/>
            <a:ext cx="1676400" cy="838200"/>
          </a:xfrm>
          <a:prstGeom prst="line">
            <a:avLst/>
          </a:prstGeom>
          <a:noFill/>
          <a:ln w="28575">
            <a:solidFill>
              <a:srgbClr val="79D990"/>
            </a:solidFill>
            <a:round/>
            <a:headEnd/>
            <a:tailEnd type="triangle" w="med" len="med"/>
          </a:ln>
          <a:effectLst/>
        </p:spPr>
        <p:txBody>
          <a:bodyPr wrap="none" lIns="82124" tIns="41061" rIns="82124" bIns="41061" anchor="ctr">
            <a:spAutoFit/>
          </a:bodyPr>
          <a:lstStyle/>
          <a:p>
            <a:endParaRPr lang="en-US" dirty="0"/>
          </a:p>
        </p:txBody>
      </p:sp>
      <p:sp>
        <p:nvSpPr>
          <p:cNvPr id="48"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custDataLst>
      <p:tags r:id="rId1"/>
    </p:custDataLst>
    <p:extLst>
      <p:ext uri="{BB962C8B-B14F-4D97-AF65-F5344CB8AC3E}">
        <p14:creationId xmlns:p14="http://schemas.microsoft.com/office/powerpoint/2010/main" val="13003895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1000"/>
                                        <p:tgtEl>
                                          <p:spTgt spid="3"/>
                                        </p:tgtEl>
                                      </p:cBhvr>
                                    </p:animEffect>
                                  </p:childTnLst>
                                </p:cTn>
                              </p:par>
                              <p:par>
                                <p:cTn id="13" presetID="3" presetClass="entr" presetSubtype="1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1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linds(horizontal)">
                                      <p:cBhvr>
                                        <p:cTn id="20" dur="2000"/>
                                        <p:tgtEl>
                                          <p:spTgt spid="5"/>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1544238"/>
                                        </p:tgtEl>
                                        <p:attrNameLst>
                                          <p:attrName>style.visibility</p:attrName>
                                        </p:attrNameLst>
                                      </p:cBhvr>
                                      <p:to>
                                        <p:strVal val="visible"/>
                                      </p:to>
                                    </p:set>
                                    <p:animEffect transition="in" filter="blinds(horizontal)">
                                      <p:cBhvr>
                                        <p:cTn id="23" dur="2000"/>
                                        <p:tgtEl>
                                          <p:spTgt spid="1544238"/>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blinds(horizontal)">
                                      <p:cBhvr>
                                        <p:cTn id="26"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4238" grpId="0" animBg="1"/>
      <p:bldP spid="4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ask….. ???</a:t>
            </a:r>
            <a:endParaRPr lang="en-US" dirty="0"/>
          </a:p>
        </p:txBody>
      </p:sp>
      <p:sp>
        <p:nvSpPr>
          <p:cNvPr id="3" name="Content Placeholder 2"/>
          <p:cNvSpPr>
            <a:spLocks noGrp="1"/>
          </p:cNvSpPr>
          <p:nvPr>
            <p:ph idx="1"/>
          </p:nvPr>
        </p:nvSpPr>
        <p:spPr/>
        <p:txBody>
          <a:bodyPr>
            <a:normAutofit fontScale="92500" lnSpcReduction="20000"/>
          </a:bodyPr>
          <a:lstStyle/>
          <a:p>
            <a:r>
              <a:rPr lang="en-US" sz="2800" dirty="0" smtClean="0"/>
              <a:t>Company size?</a:t>
            </a:r>
          </a:p>
          <a:p>
            <a:r>
              <a:rPr lang="en-US" sz="2800" dirty="0" smtClean="0"/>
              <a:t>Need for real time traffic?</a:t>
            </a:r>
            <a:br>
              <a:rPr lang="en-US" sz="2800" dirty="0" smtClean="0"/>
            </a:br>
            <a:r>
              <a:rPr lang="en-US" sz="2800" dirty="0" smtClean="0"/>
              <a:t>Now?</a:t>
            </a:r>
            <a:br>
              <a:rPr lang="en-US" sz="2800" dirty="0" smtClean="0"/>
            </a:br>
            <a:r>
              <a:rPr lang="en-US" sz="2800" dirty="0" smtClean="0"/>
              <a:t>Future?</a:t>
            </a:r>
          </a:p>
          <a:p>
            <a:r>
              <a:rPr lang="en-US" sz="2800" dirty="0" smtClean="0"/>
              <a:t>Separate Traffic?</a:t>
            </a:r>
          </a:p>
          <a:p>
            <a:r>
              <a:rPr lang="en-US" sz="2800" dirty="0" smtClean="0"/>
              <a:t>Guest VLAN?</a:t>
            </a:r>
          </a:p>
          <a:p>
            <a:r>
              <a:rPr lang="en-US" sz="2800" dirty="0" smtClean="0"/>
              <a:t>Mobility?</a:t>
            </a:r>
          </a:p>
          <a:p>
            <a:r>
              <a:rPr lang="en-US" sz="2800" dirty="0" smtClean="0"/>
              <a:t>……</a:t>
            </a:r>
          </a:p>
          <a:p>
            <a:endParaRPr lang="en-US" sz="2800" dirty="0"/>
          </a:p>
          <a:p>
            <a:r>
              <a:rPr lang="en-US" sz="2800" dirty="0" smtClean="0"/>
              <a:t>Be careful, these question can be very misleading!</a:t>
            </a:r>
            <a:endParaRPr lang="en-US" sz="2800" dirty="0"/>
          </a:p>
        </p:txBody>
      </p:sp>
      <p:sp>
        <p:nvSpPr>
          <p:cNvPr id="4" name="Rectangle 3"/>
          <p:cNvSpPr/>
          <p:nvPr/>
        </p:nvSpPr>
        <p:spPr>
          <a:xfrm rot="20488454">
            <a:off x="281338" y="2036063"/>
            <a:ext cx="8763938" cy="1754326"/>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Customers are quite often</a:t>
            </a:r>
          </a:p>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not technical</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5768875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linds(horizontal)">
                                      <p:cBhvr>
                                        <p:cTn id="11" dur="1000"/>
                                        <p:tgtEl>
                                          <p:spTgt spid="3">
                                            <p:txEl>
                                              <p:pRg st="1" end="1"/>
                                            </p:txEl>
                                          </p:spTgt>
                                        </p:tgtEl>
                                      </p:cBhvr>
                                    </p:animEffect>
                                  </p:childTnLst>
                                </p:cTn>
                              </p:par>
                            </p:childTnLst>
                          </p:cTn>
                        </p:par>
                        <p:par>
                          <p:cTn id="12" fill="hold">
                            <p:stCondLst>
                              <p:cond delay="1500"/>
                            </p:stCondLst>
                            <p:childTnLst>
                              <p:par>
                                <p:cTn id="13" presetID="3" presetClass="entr" presetSubtype="1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1000"/>
                                        <p:tgtEl>
                                          <p:spTgt spid="3">
                                            <p:txEl>
                                              <p:pRg st="2" end="2"/>
                                            </p:txEl>
                                          </p:spTgt>
                                        </p:tgtEl>
                                      </p:cBhvr>
                                    </p:animEffect>
                                  </p:childTnLst>
                                </p:cTn>
                              </p:par>
                            </p:childTnLst>
                          </p:cTn>
                        </p:par>
                        <p:par>
                          <p:cTn id="16" fill="hold">
                            <p:stCondLst>
                              <p:cond delay="2500"/>
                            </p:stCondLst>
                            <p:childTnLst>
                              <p:par>
                                <p:cTn id="17" presetID="3" presetClass="entr" presetSubtype="1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horizontal)">
                                      <p:cBhvr>
                                        <p:cTn id="19" dur="1000"/>
                                        <p:tgtEl>
                                          <p:spTgt spid="3">
                                            <p:txEl>
                                              <p:pRg st="3" end="3"/>
                                            </p:txEl>
                                          </p:spTgt>
                                        </p:tgtEl>
                                      </p:cBhvr>
                                    </p:animEffect>
                                  </p:childTnLst>
                                </p:cTn>
                              </p:par>
                            </p:childTnLst>
                          </p:cTn>
                        </p:par>
                        <p:par>
                          <p:cTn id="20" fill="hold">
                            <p:stCondLst>
                              <p:cond delay="3500"/>
                            </p:stCondLst>
                            <p:childTnLst>
                              <p:par>
                                <p:cTn id="21" presetID="3" presetClass="entr" presetSubtype="1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1000"/>
                                        <p:tgtEl>
                                          <p:spTgt spid="3">
                                            <p:txEl>
                                              <p:pRg st="4" end="4"/>
                                            </p:txEl>
                                          </p:spTgt>
                                        </p:tgtEl>
                                      </p:cBhvr>
                                    </p:animEffect>
                                  </p:childTnLst>
                                </p:cTn>
                              </p:par>
                            </p:childTnLst>
                          </p:cTn>
                        </p:par>
                        <p:par>
                          <p:cTn id="24" fill="hold">
                            <p:stCondLst>
                              <p:cond delay="4500"/>
                            </p:stCondLst>
                            <p:childTnLst>
                              <p:par>
                                <p:cTn id="25" presetID="3" presetClass="entr" presetSubtype="10"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1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linds(horizontal)">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blinds(horizontal)">
                                      <p:cBhvr>
                                        <p:cTn id="37" dur="500"/>
                                        <p:tgtEl>
                                          <p:spTgt spid="4"/>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blinds(horizontal)">
                                      <p:cBhvr>
                                        <p:cTn id="4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229702" y="432215"/>
            <a:ext cx="8685698" cy="838200"/>
          </a:xfrm>
        </p:spPr>
        <p:txBody>
          <a:bodyPr/>
          <a:lstStyle/>
          <a:p>
            <a:r>
              <a:rPr lang="en-US" dirty="0"/>
              <a:t>Selling </a:t>
            </a:r>
            <a:r>
              <a:rPr lang="en-US" dirty="0" smtClean="0"/>
              <a:t>Guidance—Top 3–4 </a:t>
            </a:r>
            <a:r>
              <a:rPr lang="en-US" dirty="0"/>
              <a:t>Questions</a:t>
            </a:r>
            <a:br>
              <a:rPr lang="en-US" dirty="0"/>
            </a:br>
            <a:r>
              <a:rPr lang="en-US" sz="2200" dirty="0"/>
              <a:t>What’s on the network? </a:t>
            </a:r>
            <a:r>
              <a:rPr lang="en-US" sz="2200" dirty="0" smtClean="0"/>
              <a:t>Who </a:t>
            </a:r>
            <a:r>
              <a:rPr lang="en-US" sz="2200" dirty="0"/>
              <a:t>will set up </a:t>
            </a:r>
            <a:r>
              <a:rPr lang="en-US" sz="2200" dirty="0" smtClean="0"/>
              <a:t>and </a:t>
            </a:r>
            <a:r>
              <a:rPr lang="en-US" sz="2200" dirty="0"/>
              <a:t>manage? What’s the budget</a:t>
            </a:r>
            <a:r>
              <a:rPr lang="en-US" sz="2200" dirty="0" smtClean="0"/>
              <a:t>?</a:t>
            </a:r>
            <a:endParaRPr lang="en-US" sz="2200" dirty="0"/>
          </a:p>
        </p:txBody>
      </p:sp>
      <p:sp>
        <p:nvSpPr>
          <p:cNvPr id="3" name="Oval 2"/>
          <p:cNvSpPr/>
          <p:nvPr/>
        </p:nvSpPr>
        <p:spPr>
          <a:xfrm rot="10800000">
            <a:off x="3580400" y="1654803"/>
            <a:ext cx="2516600" cy="2516600"/>
          </a:xfrm>
          <a:prstGeom prst="ellipse">
            <a:avLst/>
          </a:prstGeom>
          <a:solidFill>
            <a:srgbClr val="01BBBB">
              <a:alpha val="25000"/>
            </a:srgbClr>
          </a:solidFill>
          <a:ln w="9525" algn="ctr">
            <a:noFill/>
            <a:round/>
            <a:headEnd/>
            <a:tailEnd/>
          </a:ln>
        </p:spPr>
        <p:txBody>
          <a:bodyPr rot="10800000" wrap="none" lIns="91440" tIns="41061" rIns="91440" bIns="822960" anchor="ctr"/>
          <a:lstStyle/>
          <a:p>
            <a:pPr algn="ctr" eaLnBrk="0" hangingPunct="0">
              <a:lnSpc>
                <a:spcPct val="90000"/>
              </a:lnSpc>
            </a:pPr>
            <a:r>
              <a:rPr lang="en-US" dirty="0" smtClean="0">
                <a:solidFill>
                  <a:srgbClr val="435153"/>
                </a:solidFill>
                <a:latin typeface="Arial" charset="0"/>
                <a:ea typeface="PMingLiU" pitchFamily="18" charset="-120"/>
                <a:cs typeface="Arial" charset="0"/>
              </a:rPr>
              <a:t>Network </a:t>
            </a:r>
            <a:br>
              <a:rPr lang="en-US" dirty="0" smtClean="0">
                <a:solidFill>
                  <a:srgbClr val="435153"/>
                </a:solidFill>
                <a:latin typeface="Arial" charset="0"/>
                <a:ea typeface="PMingLiU" pitchFamily="18" charset="-120"/>
                <a:cs typeface="Arial" charset="0"/>
              </a:rPr>
            </a:br>
            <a:r>
              <a:rPr lang="en-US" dirty="0" smtClean="0">
                <a:solidFill>
                  <a:srgbClr val="435153"/>
                </a:solidFill>
                <a:latin typeface="Arial" charset="0"/>
                <a:ea typeface="PMingLiU" pitchFamily="18" charset="-120"/>
                <a:cs typeface="Arial" charset="0"/>
              </a:rPr>
              <a:t>and Service</a:t>
            </a:r>
            <a:endParaRPr lang="en-US" dirty="0">
              <a:solidFill>
                <a:srgbClr val="435153"/>
              </a:solidFill>
              <a:latin typeface="Arial" charset="0"/>
              <a:ea typeface="PMingLiU" pitchFamily="18" charset="-120"/>
              <a:cs typeface="Arial" charset="0"/>
            </a:endParaRPr>
          </a:p>
        </p:txBody>
      </p:sp>
      <p:sp>
        <p:nvSpPr>
          <p:cNvPr id="14" name="Oval 13"/>
          <p:cNvSpPr/>
          <p:nvPr/>
        </p:nvSpPr>
        <p:spPr>
          <a:xfrm rot="10800000">
            <a:off x="2738572" y="3055978"/>
            <a:ext cx="2516600" cy="2516600"/>
          </a:xfrm>
          <a:prstGeom prst="ellipse">
            <a:avLst/>
          </a:prstGeom>
          <a:solidFill>
            <a:schemeClr val="tx1">
              <a:alpha val="25000"/>
            </a:schemeClr>
          </a:solidFill>
          <a:ln w="9525" algn="ctr">
            <a:noFill/>
            <a:round/>
            <a:headEnd/>
            <a:tailEnd/>
          </a:ln>
        </p:spPr>
        <p:txBody>
          <a:bodyPr rot="10800000" wrap="none" lIns="182880" tIns="457200" rIns="274320" bIns="41061" anchor="ctr"/>
          <a:lstStyle/>
          <a:p>
            <a:pPr eaLnBrk="0" hangingPunct="0">
              <a:lnSpc>
                <a:spcPct val="90000"/>
              </a:lnSpc>
            </a:pPr>
            <a:r>
              <a:rPr lang="en-US" dirty="0" smtClean="0">
                <a:solidFill>
                  <a:srgbClr val="435153"/>
                </a:solidFill>
                <a:latin typeface="Arial" charset="0"/>
                <a:ea typeface="PMingLiU" pitchFamily="18" charset="-120"/>
                <a:cs typeface="Arial" charset="0"/>
              </a:rPr>
              <a:t>Budget</a:t>
            </a:r>
            <a:endParaRPr lang="en-US" dirty="0">
              <a:solidFill>
                <a:srgbClr val="435153"/>
              </a:solidFill>
              <a:latin typeface="Arial" charset="0"/>
              <a:ea typeface="PMingLiU" pitchFamily="18" charset="-120"/>
              <a:cs typeface="Arial" charset="0"/>
            </a:endParaRPr>
          </a:p>
        </p:txBody>
      </p:sp>
      <p:sp>
        <p:nvSpPr>
          <p:cNvPr id="15" name="Oval 14"/>
          <p:cNvSpPr/>
          <p:nvPr/>
        </p:nvSpPr>
        <p:spPr>
          <a:xfrm rot="10800000">
            <a:off x="4364172" y="3055978"/>
            <a:ext cx="2516600" cy="2516600"/>
          </a:xfrm>
          <a:prstGeom prst="ellipse">
            <a:avLst/>
          </a:prstGeom>
          <a:solidFill>
            <a:schemeClr val="accent5">
              <a:lumMod val="75000"/>
              <a:alpha val="25000"/>
            </a:schemeClr>
          </a:solidFill>
          <a:ln w="9525" algn="ctr">
            <a:noFill/>
            <a:round/>
            <a:headEnd/>
            <a:tailEnd/>
          </a:ln>
        </p:spPr>
        <p:txBody>
          <a:bodyPr rot="10800000" wrap="none" lIns="822960" tIns="457200" rIns="91440" bIns="41061" anchor="ctr"/>
          <a:lstStyle/>
          <a:p>
            <a:pPr algn="ctr" eaLnBrk="0" hangingPunct="0">
              <a:lnSpc>
                <a:spcPct val="90000"/>
              </a:lnSpc>
            </a:pPr>
            <a:r>
              <a:rPr lang="en-US" dirty="0" smtClean="0">
                <a:solidFill>
                  <a:srgbClr val="435153"/>
                </a:solidFill>
                <a:latin typeface="Arial" charset="0"/>
                <a:ea typeface="PMingLiU" pitchFamily="18" charset="-120"/>
                <a:cs typeface="Arial" charset="0"/>
              </a:rPr>
              <a:t>Set-up and</a:t>
            </a:r>
            <a:br>
              <a:rPr lang="en-US" dirty="0" smtClean="0">
                <a:solidFill>
                  <a:srgbClr val="435153"/>
                </a:solidFill>
                <a:latin typeface="Arial" charset="0"/>
                <a:ea typeface="PMingLiU" pitchFamily="18" charset="-120"/>
                <a:cs typeface="Arial" charset="0"/>
              </a:rPr>
            </a:br>
            <a:r>
              <a:rPr lang="en-US" dirty="0" smtClean="0">
                <a:solidFill>
                  <a:srgbClr val="435153"/>
                </a:solidFill>
                <a:latin typeface="Arial" charset="0"/>
                <a:ea typeface="PMingLiU" pitchFamily="18" charset="-120"/>
                <a:cs typeface="Arial" charset="0"/>
              </a:rPr>
              <a:t>Management</a:t>
            </a:r>
            <a:endParaRPr lang="en-US" dirty="0">
              <a:solidFill>
                <a:srgbClr val="435153"/>
              </a:solidFill>
              <a:latin typeface="Arial" charset="0"/>
              <a:ea typeface="PMingLiU" pitchFamily="18" charset="-120"/>
              <a:cs typeface="Arial" charset="0"/>
            </a:endParaRPr>
          </a:p>
        </p:txBody>
      </p:sp>
      <p:sp>
        <p:nvSpPr>
          <p:cNvPr id="16" name="Rectangle 15"/>
          <p:cNvSpPr/>
          <p:nvPr/>
        </p:nvSpPr>
        <p:spPr>
          <a:xfrm>
            <a:off x="763327" y="1570818"/>
            <a:ext cx="3122874" cy="1497860"/>
          </a:xfrm>
          <a:prstGeom prst="rect">
            <a:avLst/>
          </a:prstGeom>
          <a:gradFill flip="none" rotWithShape="1">
            <a:gsLst>
              <a:gs pos="0">
                <a:schemeClr val="bg1">
                  <a:lumMod val="75000"/>
                  <a:alpha val="16000"/>
                </a:schemeClr>
              </a:gs>
              <a:gs pos="100000">
                <a:srgbClr val="C00000">
                  <a:alpha val="0"/>
                </a:srgbClr>
              </a:gs>
            </a:gsLst>
            <a:lin ang="5400000" scaled="0"/>
            <a:tileRect/>
          </a:gradFill>
          <a:ln w="12700">
            <a:gradFill>
              <a:gsLst>
                <a:gs pos="0">
                  <a:srgbClr val="01BBBB"/>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37160" rtlCol="0" anchor="t" anchorCtr="0"/>
          <a:lstStyle/>
          <a:p>
            <a:pPr>
              <a:lnSpc>
                <a:spcPct val="95000"/>
              </a:lnSpc>
              <a:spcAft>
                <a:spcPts val="600"/>
              </a:spcAft>
              <a:buClr>
                <a:srgbClr val="6DB344"/>
              </a:buClr>
              <a:buSzPct val="90000"/>
            </a:pPr>
            <a:endParaRPr lang="es-ES" dirty="0">
              <a:solidFill>
                <a:srgbClr val="525252"/>
              </a:solidFill>
            </a:endParaRPr>
          </a:p>
        </p:txBody>
      </p:sp>
      <p:sp>
        <p:nvSpPr>
          <p:cNvPr id="17" name="Text Box 12"/>
          <p:cNvSpPr txBox="1">
            <a:spLocks noChangeArrowheads="1"/>
          </p:cNvSpPr>
          <p:nvPr/>
        </p:nvSpPr>
        <p:spPr bwMode="auto">
          <a:xfrm>
            <a:off x="861751" y="1746628"/>
            <a:ext cx="2906520" cy="1289627"/>
          </a:xfrm>
          <a:prstGeom prst="rect">
            <a:avLst/>
          </a:prstGeom>
          <a:noFill/>
          <a:ln w="9525" algn="ctr">
            <a:noFill/>
            <a:miter lim="800000"/>
            <a:headEnd/>
            <a:tailEnd/>
          </a:ln>
          <a:effectLst/>
        </p:spPr>
        <p:txBody>
          <a:bodyPr lIns="82124" tIns="41061" rIns="82124" bIns="41061"/>
          <a:lstStyle/>
          <a:p>
            <a:pPr marL="177800" lvl="0" indent="-177800" defTabSz="814388" eaLnBrk="0" fontAlgn="base" hangingPunct="0">
              <a:lnSpc>
                <a:spcPct val="80000"/>
              </a:lnSpc>
              <a:spcBef>
                <a:spcPct val="40000"/>
              </a:spcBef>
              <a:spcAft>
                <a:spcPct val="0"/>
              </a:spcAft>
              <a:buClr>
                <a:srgbClr val="01BBBB"/>
              </a:buClr>
              <a:buSzPct val="90000"/>
              <a:buFont typeface="Arial" pitchFamily="34" charset="0"/>
              <a:buChar char="•"/>
              <a:defRPr/>
            </a:pPr>
            <a:r>
              <a:rPr lang="en-US" sz="1600" kern="0" dirty="0">
                <a:solidFill>
                  <a:srgbClr val="435153"/>
                </a:solidFill>
                <a:latin typeface="Arial" pitchFamily="34" charset="0"/>
              </a:rPr>
              <a:t>What other network devices are in place or planned?  </a:t>
            </a:r>
            <a:endParaRPr lang="en-US" sz="1600" kern="0" dirty="0" smtClean="0">
              <a:solidFill>
                <a:srgbClr val="435153"/>
              </a:solidFill>
              <a:latin typeface="Arial" pitchFamily="34" charset="0"/>
            </a:endParaRPr>
          </a:p>
          <a:p>
            <a:pPr marL="177800" lvl="0" indent="-177800" defTabSz="814388" eaLnBrk="0" fontAlgn="base" hangingPunct="0">
              <a:lnSpc>
                <a:spcPct val="80000"/>
              </a:lnSpc>
              <a:spcBef>
                <a:spcPct val="40000"/>
              </a:spcBef>
              <a:spcAft>
                <a:spcPct val="0"/>
              </a:spcAft>
              <a:buClr>
                <a:srgbClr val="01BBBB"/>
              </a:buClr>
              <a:buSzPct val="90000"/>
              <a:buFont typeface="Arial" pitchFamily="34" charset="0"/>
              <a:buChar char="•"/>
              <a:defRPr/>
            </a:pPr>
            <a:r>
              <a:rPr lang="en-US" sz="1600" kern="0" dirty="0" smtClean="0">
                <a:solidFill>
                  <a:srgbClr val="435153"/>
                </a:solidFill>
                <a:latin typeface="Arial" pitchFamily="34" charset="0"/>
              </a:rPr>
              <a:t>Do </a:t>
            </a:r>
            <a:r>
              <a:rPr lang="en-US" sz="1600" kern="0" dirty="0">
                <a:solidFill>
                  <a:srgbClr val="435153"/>
                </a:solidFill>
                <a:latin typeface="Arial" pitchFamily="34" charset="0"/>
              </a:rPr>
              <a:t>you rely on Cisco TAC or SBSC?</a:t>
            </a:r>
          </a:p>
        </p:txBody>
      </p:sp>
      <p:sp>
        <p:nvSpPr>
          <p:cNvPr id="20" name="Rectangle 19"/>
          <p:cNvSpPr/>
          <p:nvPr/>
        </p:nvSpPr>
        <p:spPr>
          <a:xfrm>
            <a:off x="373862" y="4398014"/>
            <a:ext cx="2542510" cy="1863086"/>
          </a:xfrm>
          <a:prstGeom prst="rect">
            <a:avLst/>
          </a:prstGeom>
          <a:gradFill flip="none" rotWithShape="1">
            <a:gsLst>
              <a:gs pos="0">
                <a:schemeClr val="bg1">
                  <a:lumMod val="75000"/>
                  <a:alpha val="16000"/>
                </a:schemeClr>
              </a:gs>
              <a:gs pos="100000">
                <a:srgbClr val="C00000">
                  <a:alpha val="0"/>
                </a:srgbClr>
              </a:gs>
            </a:gsLst>
            <a:lin ang="5400000" scaled="0"/>
            <a:tileRect/>
          </a:gradFill>
          <a:ln w="12700">
            <a:gradFill>
              <a:gsLst>
                <a:gs pos="0">
                  <a:schemeClr val="tx1"/>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37160" rtlCol="0" anchor="t" anchorCtr="0"/>
          <a:lstStyle/>
          <a:p>
            <a:pPr>
              <a:lnSpc>
                <a:spcPct val="95000"/>
              </a:lnSpc>
              <a:spcAft>
                <a:spcPts val="600"/>
              </a:spcAft>
              <a:buClr>
                <a:srgbClr val="6DB344"/>
              </a:buClr>
              <a:buSzPct val="90000"/>
            </a:pPr>
            <a:endParaRPr lang="es-ES" dirty="0">
              <a:solidFill>
                <a:srgbClr val="525252"/>
              </a:solidFill>
            </a:endParaRPr>
          </a:p>
        </p:txBody>
      </p:sp>
      <p:sp>
        <p:nvSpPr>
          <p:cNvPr id="21" name="Text Box 12"/>
          <p:cNvSpPr txBox="1">
            <a:spLocks noChangeArrowheads="1"/>
          </p:cNvSpPr>
          <p:nvPr/>
        </p:nvSpPr>
        <p:spPr bwMode="auto">
          <a:xfrm>
            <a:off x="457629" y="4573824"/>
            <a:ext cx="2545919" cy="1289627"/>
          </a:xfrm>
          <a:prstGeom prst="rect">
            <a:avLst/>
          </a:prstGeom>
          <a:noFill/>
          <a:ln w="9525" algn="ctr">
            <a:noFill/>
            <a:miter lim="800000"/>
            <a:headEnd/>
            <a:tailEnd/>
          </a:ln>
          <a:effectLst/>
        </p:spPr>
        <p:txBody>
          <a:bodyPr lIns="82124" tIns="41061" rIns="82124" bIns="41061"/>
          <a:lstStyle/>
          <a:p>
            <a:pPr marL="177800" lvl="0" indent="-177800" defTabSz="814388" eaLnBrk="0" fontAlgn="base" hangingPunct="0">
              <a:lnSpc>
                <a:spcPct val="80000"/>
              </a:lnSpc>
              <a:spcBef>
                <a:spcPct val="40000"/>
              </a:spcBef>
              <a:spcAft>
                <a:spcPct val="0"/>
              </a:spcAft>
              <a:buClr>
                <a:schemeClr val="tx1"/>
              </a:buClr>
              <a:buSzPct val="90000"/>
              <a:buFont typeface="Arial" pitchFamily="34" charset="0"/>
              <a:buChar char="•"/>
              <a:defRPr/>
            </a:pPr>
            <a:r>
              <a:rPr lang="en-US" sz="1600" kern="0" dirty="0">
                <a:solidFill>
                  <a:srgbClr val="435153"/>
                </a:solidFill>
                <a:latin typeface="Arial" pitchFamily="34" charset="0"/>
              </a:rPr>
              <a:t>Does customer care about TCO </a:t>
            </a:r>
            <a:r>
              <a:rPr lang="en-US" sz="1600" kern="0" dirty="0" smtClean="0">
                <a:solidFill>
                  <a:srgbClr val="435153"/>
                </a:solidFill>
                <a:latin typeface="Arial" pitchFamily="34" charset="0"/>
              </a:rPr>
              <a:t>and </a:t>
            </a:r>
            <a:r>
              <a:rPr lang="en-US" sz="1600" kern="0" dirty="0">
                <a:solidFill>
                  <a:srgbClr val="435153"/>
                </a:solidFill>
                <a:latin typeface="Arial" pitchFamily="34" charset="0"/>
              </a:rPr>
              <a:t>investment protection?  </a:t>
            </a:r>
          </a:p>
          <a:p>
            <a:pPr marL="177800" lvl="0" indent="-177800" defTabSz="814388" eaLnBrk="0" fontAlgn="base" hangingPunct="0">
              <a:lnSpc>
                <a:spcPct val="80000"/>
              </a:lnSpc>
              <a:spcBef>
                <a:spcPct val="40000"/>
              </a:spcBef>
              <a:spcAft>
                <a:spcPct val="0"/>
              </a:spcAft>
              <a:buClr>
                <a:schemeClr val="tx1"/>
              </a:buClr>
              <a:buSzPct val="90000"/>
              <a:buFont typeface="Arial" pitchFamily="34" charset="0"/>
              <a:buChar char="•"/>
              <a:defRPr/>
            </a:pPr>
            <a:r>
              <a:rPr lang="en-US" sz="1600" kern="0" dirty="0" smtClean="0">
                <a:solidFill>
                  <a:srgbClr val="435153"/>
                </a:solidFill>
                <a:latin typeface="Arial" pitchFamily="34" charset="0"/>
              </a:rPr>
              <a:t>Is </a:t>
            </a:r>
            <a:r>
              <a:rPr lang="en-US" sz="1600" kern="0" dirty="0">
                <a:solidFill>
                  <a:srgbClr val="435153"/>
                </a:solidFill>
                <a:latin typeface="Arial" pitchFamily="34" charset="0"/>
              </a:rPr>
              <a:t>customer price sensitive </a:t>
            </a:r>
            <a:r>
              <a:rPr lang="en-US" sz="1600" kern="0" dirty="0" smtClean="0">
                <a:solidFill>
                  <a:srgbClr val="435153"/>
                </a:solidFill>
                <a:latin typeface="Arial" pitchFamily="34" charset="0"/>
              </a:rPr>
              <a:t>and </a:t>
            </a:r>
            <a:r>
              <a:rPr lang="en-US" sz="1600" kern="0" dirty="0">
                <a:solidFill>
                  <a:srgbClr val="435153"/>
                </a:solidFill>
                <a:latin typeface="Arial" pitchFamily="34" charset="0"/>
              </a:rPr>
              <a:t>cares more about CAPEX?</a:t>
            </a:r>
          </a:p>
        </p:txBody>
      </p:sp>
      <p:sp>
        <p:nvSpPr>
          <p:cNvPr id="28" name="Rectangle 27"/>
          <p:cNvSpPr/>
          <p:nvPr/>
        </p:nvSpPr>
        <p:spPr>
          <a:xfrm>
            <a:off x="6403454" y="2682079"/>
            <a:ext cx="2451619" cy="1485922"/>
          </a:xfrm>
          <a:prstGeom prst="rect">
            <a:avLst/>
          </a:prstGeom>
          <a:gradFill flip="none" rotWithShape="1">
            <a:gsLst>
              <a:gs pos="0">
                <a:schemeClr val="bg1">
                  <a:lumMod val="75000"/>
                  <a:alpha val="16000"/>
                </a:schemeClr>
              </a:gs>
              <a:gs pos="100000">
                <a:srgbClr val="C00000">
                  <a:alpha val="0"/>
                </a:srgbClr>
              </a:gs>
            </a:gsLst>
            <a:lin ang="5400000" scaled="0"/>
            <a:tileRect/>
          </a:gradFill>
          <a:ln w="12700">
            <a:gradFill>
              <a:gsLst>
                <a:gs pos="0">
                  <a:schemeClr val="accent5"/>
                </a:gs>
                <a:gs pos="100000">
                  <a:srgbClr val="C00000">
                    <a:alpha val="0"/>
                  </a:srgbClr>
                </a:gs>
              </a:gsLst>
              <a:lin ang="5400000" scaled="0"/>
            </a:gradFill>
          </a:ln>
          <a:effectLst>
            <a:outerShdw blurRad="114300" dist="381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82880" rIns="137160" rtlCol="0" anchor="t" anchorCtr="0"/>
          <a:lstStyle/>
          <a:p>
            <a:pPr>
              <a:lnSpc>
                <a:spcPct val="95000"/>
              </a:lnSpc>
              <a:spcAft>
                <a:spcPts val="600"/>
              </a:spcAft>
              <a:buClr>
                <a:srgbClr val="6DB344"/>
              </a:buClr>
              <a:buSzPct val="90000"/>
            </a:pPr>
            <a:endParaRPr lang="es-ES" dirty="0">
              <a:solidFill>
                <a:srgbClr val="525252"/>
              </a:solidFill>
            </a:endParaRPr>
          </a:p>
        </p:txBody>
      </p:sp>
      <p:sp>
        <p:nvSpPr>
          <p:cNvPr id="29" name="Text Box 12"/>
          <p:cNvSpPr txBox="1">
            <a:spLocks noChangeArrowheads="1"/>
          </p:cNvSpPr>
          <p:nvPr/>
        </p:nvSpPr>
        <p:spPr bwMode="auto">
          <a:xfrm>
            <a:off x="6501878" y="2857890"/>
            <a:ext cx="2340495" cy="834512"/>
          </a:xfrm>
          <a:prstGeom prst="rect">
            <a:avLst/>
          </a:prstGeom>
          <a:noFill/>
          <a:ln w="9525" algn="ctr">
            <a:noFill/>
            <a:miter lim="800000"/>
            <a:headEnd/>
            <a:tailEnd/>
          </a:ln>
          <a:effectLst/>
        </p:spPr>
        <p:txBody>
          <a:bodyPr lIns="82124" tIns="41061" rIns="82124" bIns="41061"/>
          <a:lstStyle/>
          <a:p>
            <a:pPr marL="177800" lvl="0" indent="-177800" defTabSz="814388" eaLnBrk="0" fontAlgn="base" hangingPunct="0">
              <a:lnSpc>
                <a:spcPct val="80000"/>
              </a:lnSpc>
              <a:spcBef>
                <a:spcPct val="40000"/>
              </a:spcBef>
              <a:spcAft>
                <a:spcPct val="0"/>
              </a:spcAft>
              <a:buClr>
                <a:schemeClr val="accent5"/>
              </a:buClr>
              <a:buSzPct val="90000"/>
              <a:buFont typeface="Arial" pitchFamily="34" charset="0"/>
              <a:buChar char="•"/>
              <a:defRPr/>
            </a:pPr>
            <a:r>
              <a:rPr lang="en-US" sz="1600" kern="0" dirty="0">
                <a:solidFill>
                  <a:srgbClr val="435153"/>
                </a:solidFill>
                <a:latin typeface="Arial" pitchFamily="34" charset="0"/>
              </a:rPr>
              <a:t>What is network skill level of the technician who will set up </a:t>
            </a:r>
            <a:r>
              <a:rPr lang="en-US" sz="1600" kern="0" dirty="0" smtClean="0">
                <a:solidFill>
                  <a:srgbClr val="435153"/>
                </a:solidFill>
                <a:latin typeface="Arial" pitchFamily="34" charset="0"/>
              </a:rPr>
              <a:t>and manage </a:t>
            </a:r>
            <a:r>
              <a:rPr lang="en-US" sz="1600" kern="0" dirty="0">
                <a:solidFill>
                  <a:srgbClr val="435153"/>
                </a:solidFill>
                <a:latin typeface="Arial" pitchFamily="34" charset="0"/>
              </a:rPr>
              <a:t>the switch?</a:t>
            </a:r>
          </a:p>
        </p:txBody>
      </p:sp>
    </p:spTree>
    <p:extLst>
      <p:ext uri="{BB962C8B-B14F-4D97-AF65-F5344CB8AC3E}">
        <p14:creationId xmlns:p14="http://schemas.microsoft.com/office/powerpoint/2010/main" val="2774307772"/>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282" y="170688"/>
            <a:ext cx="8588861" cy="838200"/>
          </a:xfrm>
        </p:spPr>
        <p:txBody>
          <a:bodyPr/>
          <a:lstStyle/>
          <a:p>
            <a:r>
              <a:rPr lang="en-US" dirty="0" smtClean="0"/>
              <a:t>Ask the right questions</a:t>
            </a:r>
            <a:endParaRPr lang="en-US" dirty="0"/>
          </a:p>
        </p:txBody>
      </p:sp>
      <p:sp>
        <p:nvSpPr>
          <p:cNvPr id="4"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592217903"/>
              </p:ext>
            </p:extLst>
          </p:nvPr>
        </p:nvGraphicFramePr>
        <p:xfrm>
          <a:off x="327729" y="1380767"/>
          <a:ext cx="8507602" cy="3693160"/>
        </p:xfrm>
        <a:graphic>
          <a:graphicData uri="http://schemas.openxmlformats.org/drawingml/2006/table">
            <a:tbl>
              <a:tblPr firstRow="1" bandRow="1">
                <a:tableStyleId>{5C22544A-7EE6-4342-B048-85BDC9FD1C3A}</a:tableStyleId>
              </a:tblPr>
              <a:tblGrid>
                <a:gridCol w="2922257"/>
                <a:gridCol w="5585345"/>
              </a:tblGrid>
              <a:tr h="370840">
                <a:tc>
                  <a:txBody>
                    <a:bodyPr/>
                    <a:lstStyle/>
                    <a:p>
                      <a:r>
                        <a:rPr lang="en-US" sz="2000" dirty="0" smtClean="0"/>
                        <a:t>Question</a:t>
                      </a:r>
                      <a:endParaRPr lang="en-US" sz="2000" dirty="0"/>
                    </a:p>
                  </a:txBody>
                  <a:tcPr/>
                </a:tc>
                <a:tc>
                  <a:txBody>
                    <a:bodyPr/>
                    <a:lstStyle/>
                    <a:p>
                      <a:r>
                        <a:rPr lang="en-US" sz="2000" dirty="0" smtClean="0"/>
                        <a:t>Ask?</a:t>
                      </a:r>
                      <a:endParaRPr lang="en-US" sz="2000" dirty="0"/>
                    </a:p>
                  </a:txBody>
                  <a:tcPr/>
                </a:tc>
              </a:tr>
              <a:tr h="370840">
                <a:tc>
                  <a:txBody>
                    <a:bodyPr/>
                    <a:lstStyle/>
                    <a:p>
                      <a:r>
                        <a:rPr lang="en-US" sz="1800" dirty="0" smtClean="0">
                          <a:solidFill>
                            <a:srgbClr val="4C4C4C"/>
                          </a:solidFill>
                        </a:rPr>
                        <a:t>Company Size</a:t>
                      </a:r>
                      <a:endParaRPr lang="en-US" sz="1800" dirty="0">
                        <a:solidFill>
                          <a:srgbClr val="4C4C4C"/>
                        </a:solidFill>
                      </a:endParaRPr>
                    </a:p>
                  </a:txBody>
                  <a:tcPr/>
                </a:tc>
                <a:tc>
                  <a:txBody>
                    <a:bodyPr/>
                    <a:lstStyle/>
                    <a:p>
                      <a:r>
                        <a:rPr lang="en-US" sz="1800" dirty="0" smtClean="0">
                          <a:solidFill>
                            <a:srgbClr val="4C4C4C"/>
                          </a:solidFill>
                        </a:rPr>
                        <a:t>How many ‘seats’ or computer users?</a:t>
                      </a:r>
                      <a:endParaRPr lang="en-US" sz="1800" dirty="0">
                        <a:solidFill>
                          <a:srgbClr val="4C4C4C"/>
                        </a:solidFill>
                      </a:endParaRPr>
                    </a:p>
                  </a:txBody>
                  <a:tcPr/>
                </a:tc>
              </a:tr>
              <a:tr h="370840">
                <a:tc>
                  <a:txBody>
                    <a:bodyPr/>
                    <a:lstStyle/>
                    <a:p>
                      <a:r>
                        <a:rPr lang="en-US" sz="1800" dirty="0" smtClean="0">
                          <a:solidFill>
                            <a:srgbClr val="4C4C4C"/>
                          </a:solidFill>
                        </a:rPr>
                        <a:t>Need</a:t>
                      </a:r>
                      <a:r>
                        <a:rPr lang="en-US" sz="1800" baseline="0" dirty="0" smtClean="0">
                          <a:solidFill>
                            <a:srgbClr val="4C4C4C"/>
                          </a:solidFill>
                        </a:rPr>
                        <a:t> for Real Time Traffic</a:t>
                      </a:r>
                      <a:endParaRPr lang="en-US" sz="1800" dirty="0">
                        <a:solidFill>
                          <a:srgbClr val="4C4C4C"/>
                        </a:solidFill>
                      </a:endParaRPr>
                    </a:p>
                  </a:txBody>
                  <a:tcPr/>
                </a:tc>
                <a:tc>
                  <a:txBody>
                    <a:bodyPr/>
                    <a:lstStyle/>
                    <a:p>
                      <a:r>
                        <a:rPr lang="en-US" sz="1800" dirty="0" smtClean="0">
                          <a:solidFill>
                            <a:srgbClr val="4C4C4C"/>
                          </a:solidFill>
                        </a:rPr>
                        <a:t>Do you have</a:t>
                      </a:r>
                      <a:r>
                        <a:rPr lang="en-US" sz="1800" baseline="0" dirty="0" smtClean="0">
                          <a:solidFill>
                            <a:srgbClr val="4C4C4C"/>
                          </a:solidFill>
                        </a:rPr>
                        <a:t> plans to leverage the network for Voice over IP/UC or Video?</a:t>
                      </a:r>
                      <a:endParaRPr lang="en-US" sz="1800" dirty="0">
                        <a:solidFill>
                          <a:srgbClr val="4C4C4C"/>
                        </a:solidFill>
                      </a:endParaRPr>
                    </a:p>
                  </a:txBody>
                  <a:tcPr/>
                </a:tc>
              </a:tr>
              <a:tr h="337100">
                <a:tc>
                  <a:txBody>
                    <a:bodyPr/>
                    <a:lstStyle/>
                    <a:p>
                      <a:r>
                        <a:rPr lang="en-US" sz="1800" dirty="0" smtClean="0">
                          <a:solidFill>
                            <a:srgbClr val="4C4C4C"/>
                          </a:solidFill>
                        </a:rPr>
                        <a:t>Separate</a:t>
                      </a:r>
                      <a:r>
                        <a:rPr lang="en-US" sz="1800" baseline="0" dirty="0" smtClean="0">
                          <a:solidFill>
                            <a:srgbClr val="4C4C4C"/>
                          </a:solidFill>
                        </a:rPr>
                        <a:t> Traffic</a:t>
                      </a:r>
                      <a:endParaRPr lang="en-US" sz="1800" dirty="0">
                        <a:solidFill>
                          <a:srgbClr val="4C4C4C"/>
                        </a:solidFill>
                      </a:endParaRPr>
                    </a:p>
                  </a:txBody>
                  <a:tcPr/>
                </a:tc>
                <a:tc>
                  <a:txBody>
                    <a:bodyPr/>
                    <a:lstStyle/>
                    <a:p>
                      <a:r>
                        <a:rPr lang="en-US" sz="1800" dirty="0" smtClean="0">
                          <a:solidFill>
                            <a:srgbClr val="4C4C4C"/>
                          </a:solidFill>
                        </a:rPr>
                        <a:t>Do you want to keep traffic on a ‘per department’ level?</a:t>
                      </a:r>
                      <a:endParaRPr lang="en-US" sz="1800" dirty="0">
                        <a:solidFill>
                          <a:srgbClr val="4C4C4C"/>
                        </a:solidFill>
                      </a:endParaRPr>
                    </a:p>
                  </a:txBody>
                  <a:tcPr/>
                </a:tc>
              </a:tr>
              <a:tr h="337100">
                <a:tc>
                  <a:txBody>
                    <a:bodyPr/>
                    <a:lstStyle/>
                    <a:p>
                      <a:r>
                        <a:rPr lang="en-US" sz="1800" dirty="0" smtClean="0">
                          <a:solidFill>
                            <a:srgbClr val="4C4C4C"/>
                          </a:solidFill>
                        </a:rPr>
                        <a:t>Guest VLAN</a:t>
                      </a:r>
                      <a:endParaRPr lang="en-US" sz="1800" dirty="0">
                        <a:solidFill>
                          <a:srgbClr val="4C4C4C"/>
                        </a:solidFill>
                      </a:endParaRPr>
                    </a:p>
                  </a:txBody>
                  <a:tcPr/>
                </a:tc>
                <a:tc>
                  <a:txBody>
                    <a:bodyPr/>
                    <a:lstStyle/>
                    <a:p>
                      <a:r>
                        <a:rPr lang="en-US" sz="1800" dirty="0" smtClean="0">
                          <a:solidFill>
                            <a:srgbClr val="4C4C4C"/>
                          </a:solidFill>
                        </a:rPr>
                        <a:t>Do you want to give Visitors</a:t>
                      </a:r>
                      <a:r>
                        <a:rPr lang="en-US" sz="1800" baseline="0" dirty="0" smtClean="0">
                          <a:solidFill>
                            <a:srgbClr val="4C4C4C"/>
                          </a:solidFill>
                        </a:rPr>
                        <a:t> access to the network to access the Internet but not internal servers or data?</a:t>
                      </a:r>
                      <a:endParaRPr lang="en-US" sz="1800" dirty="0">
                        <a:solidFill>
                          <a:srgbClr val="4C4C4C"/>
                        </a:solidFill>
                      </a:endParaRPr>
                    </a:p>
                  </a:txBody>
                  <a:tcPr/>
                </a:tc>
              </a:tr>
              <a:tr h="337100">
                <a:tc>
                  <a:txBody>
                    <a:bodyPr/>
                    <a:lstStyle/>
                    <a:p>
                      <a:r>
                        <a:rPr lang="en-US" sz="1800" dirty="0" smtClean="0">
                          <a:solidFill>
                            <a:srgbClr val="4C4C4C"/>
                          </a:solidFill>
                        </a:rPr>
                        <a:t>Mobility</a:t>
                      </a:r>
                      <a:endParaRPr lang="en-US" sz="1800" dirty="0">
                        <a:solidFill>
                          <a:srgbClr val="4C4C4C"/>
                        </a:solidFill>
                      </a:endParaRPr>
                    </a:p>
                  </a:txBody>
                  <a:tcPr/>
                </a:tc>
                <a:tc>
                  <a:txBody>
                    <a:bodyPr/>
                    <a:lstStyle/>
                    <a:p>
                      <a:r>
                        <a:rPr lang="en-US" sz="1800" dirty="0" smtClean="0">
                          <a:solidFill>
                            <a:srgbClr val="4C4C4C"/>
                          </a:solidFill>
                        </a:rPr>
                        <a:t>Are there areas </a:t>
                      </a:r>
                      <a:r>
                        <a:rPr lang="en-US" sz="1800" baseline="0" dirty="0" smtClean="0">
                          <a:solidFill>
                            <a:srgbClr val="4C4C4C"/>
                          </a:solidFill>
                        </a:rPr>
                        <a:t>where you need mobile access (e.g. from warehouse, conference room or loading dock)?</a:t>
                      </a:r>
                      <a:endParaRPr lang="en-US" sz="1800" dirty="0">
                        <a:solidFill>
                          <a:srgbClr val="4C4C4C"/>
                        </a:solidFill>
                      </a:endParaRPr>
                    </a:p>
                  </a:txBody>
                  <a:tcPr/>
                </a:tc>
              </a:tr>
              <a:tr h="337100">
                <a:tc>
                  <a:txBody>
                    <a:bodyPr/>
                    <a:lstStyle/>
                    <a:p>
                      <a:r>
                        <a:rPr lang="en-US" sz="1800" dirty="0" smtClean="0">
                          <a:solidFill>
                            <a:srgbClr val="4C4C4C"/>
                          </a:solidFill>
                        </a:rPr>
                        <a:t>Management (CLI/SNMP)</a:t>
                      </a:r>
                      <a:endParaRPr lang="en-US" sz="1800" dirty="0">
                        <a:solidFill>
                          <a:srgbClr val="4C4C4C"/>
                        </a:solidFill>
                      </a:endParaRPr>
                    </a:p>
                  </a:txBody>
                  <a:tcPr/>
                </a:tc>
                <a:tc>
                  <a:txBody>
                    <a:bodyPr/>
                    <a:lstStyle/>
                    <a:p>
                      <a:r>
                        <a:rPr lang="en-US" sz="1800" dirty="0" smtClean="0">
                          <a:solidFill>
                            <a:srgbClr val="4C4C4C"/>
                          </a:solidFill>
                        </a:rPr>
                        <a:t>Who looks after your network?</a:t>
                      </a:r>
                      <a:endParaRPr lang="en-US" sz="1800" dirty="0">
                        <a:solidFill>
                          <a:srgbClr val="4C4C4C"/>
                        </a:solidFill>
                      </a:endParaRPr>
                    </a:p>
                  </a:txBody>
                  <a:tcPr/>
                </a:tc>
              </a:tr>
            </a:tbl>
          </a:graphicData>
        </a:graphic>
      </p:graphicFrame>
    </p:spTree>
    <p:extLst>
      <p:ext uri="{BB962C8B-B14F-4D97-AF65-F5344CB8AC3E}">
        <p14:creationId xmlns:p14="http://schemas.microsoft.com/office/powerpoint/2010/main" val="41377102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PSNARRATION" val="10,-555217585,C:\my documents\ppt\sales ppts\LGSM Amsterdam\Product Training\LGSM COBO Product Training.ppc"/>
</p:tagLst>
</file>

<file path=ppt/tags/tag2.xml><?xml version="1.0" encoding="utf-8"?>
<p:tagLst xmlns:a="http://schemas.openxmlformats.org/drawingml/2006/main" xmlns:r="http://schemas.openxmlformats.org/officeDocument/2006/relationships" xmlns:p="http://schemas.openxmlformats.org/presentationml/2006/main">
  <p:tag name="PPSNARRATION" val="11,-555217585,C:\my documents\ppt\sales ppts\LGSM Amsterdam\Product Training\LGSM COBO Product Training.ppc"/>
</p:tagLst>
</file>

<file path=ppt/theme/theme1.xml><?xml version="1.0" encoding="utf-8"?>
<a:theme xmlns:a="http://schemas.openxmlformats.org/drawingml/2006/main" name="10-2172_UC300_AN3_v011210gp(2)_DD1_mp">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10-2172_UC300_AN3_v011210gp(2)_DD1_mp</Template>
  <TotalTime>7207</TotalTime>
  <Words>2364</Words>
  <Application>Microsoft Macintosh PowerPoint</Application>
  <PresentationFormat>On-screen Show (4:3)</PresentationFormat>
  <Paragraphs>498</Paragraphs>
  <Slides>27</Slides>
  <Notes>19</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10-2172_UC300_AN3_v011210gp(2)_DD1_mp</vt:lpstr>
      <vt:lpstr>Small Business Switching</vt:lpstr>
      <vt:lpstr>Agenda</vt:lpstr>
      <vt:lpstr>Which Switch?</vt:lpstr>
      <vt:lpstr>Always lead with....</vt:lpstr>
      <vt:lpstr>Only the right engine for the right car will enable you to win</vt:lpstr>
      <vt:lpstr>Only the right switch for the right application will allow you to win</vt:lpstr>
      <vt:lpstr>What to ask….. ???</vt:lpstr>
      <vt:lpstr>Selling Guidance—Top 3–4 Questions What’s on the network? Who will set up and manage? What’s the budget?</vt:lpstr>
      <vt:lpstr>Ask the right questions</vt:lpstr>
      <vt:lpstr>Size Matters</vt:lpstr>
      <vt:lpstr>Make sure you have a fair comparison…</vt:lpstr>
      <vt:lpstr>What competitors claim…</vt:lpstr>
      <vt:lpstr>What our competitors claim sometimes</vt:lpstr>
      <vt:lpstr>Cisco is Serious about Small Business</vt:lpstr>
      <vt:lpstr>Cisco Services are Affordable</vt:lpstr>
      <vt:lpstr>Switching: The Partner Perspective </vt:lpstr>
      <vt:lpstr>Switching for Small Business </vt:lpstr>
      <vt:lpstr>Cisco Small Business Switching Portfolio—Built for Small Business</vt:lpstr>
      <vt:lpstr>Cisco Small Business Switching Portfolio—Fit Small Business</vt:lpstr>
      <vt:lpstr>Cisco Small Business Switches Value Proposition—Built for Small Business</vt:lpstr>
      <vt:lpstr>Cisco Switch Portfolio—Key Differences  </vt:lpstr>
      <vt:lpstr>Portfolio Feature Differences </vt:lpstr>
      <vt:lpstr>Small Business Switch Accessories Mini-GBIC/SFP Transceivers</vt:lpstr>
      <vt:lpstr>SFP (miniGBIC) Modules </vt:lpstr>
      <vt:lpstr>A Switching Solution for Everyone!</vt:lpstr>
      <vt:lpstr>Resources and URLs</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Installing Template Theme Files</dc:title>
  <dc:creator>Michaela Pariseau</dc:creator>
  <cp:lastModifiedBy>Leah Davis</cp:lastModifiedBy>
  <cp:revision>272</cp:revision>
  <dcterms:created xsi:type="dcterms:W3CDTF">2011-03-08T01:10:27Z</dcterms:created>
  <dcterms:modified xsi:type="dcterms:W3CDTF">2011-07-18T23:07:32Z</dcterms:modified>
</cp:coreProperties>
</file>