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97" r:id="rId1"/>
  </p:sldMasterIdLst>
  <p:notesMasterIdLst>
    <p:notesMasterId r:id="rId22"/>
  </p:notesMasterIdLst>
  <p:sldIdLst>
    <p:sldId id="432" r:id="rId2"/>
    <p:sldId id="482" r:id="rId3"/>
    <p:sldId id="491" r:id="rId4"/>
    <p:sldId id="472" r:id="rId5"/>
    <p:sldId id="473" r:id="rId6"/>
    <p:sldId id="474" r:id="rId7"/>
    <p:sldId id="475" r:id="rId8"/>
    <p:sldId id="476" r:id="rId9"/>
    <p:sldId id="477" r:id="rId10"/>
    <p:sldId id="478" r:id="rId11"/>
    <p:sldId id="479" r:id="rId12"/>
    <p:sldId id="499" r:id="rId13"/>
    <p:sldId id="494" r:id="rId14"/>
    <p:sldId id="495" r:id="rId15"/>
    <p:sldId id="498" r:id="rId16"/>
    <p:sldId id="496" r:id="rId17"/>
    <p:sldId id="497" r:id="rId18"/>
    <p:sldId id="503" r:id="rId19"/>
    <p:sldId id="504" r:id="rId20"/>
    <p:sldId id="490" r:id="rId21"/>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5153"/>
    <a:srgbClr val="DAFAF8"/>
    <a:srgbClr val="02C5EC"/>
    <a:srgbClr val="02C8F0"/>
    <a:srgbClr val="02C2E8"/>
    <a:srgbClr val="2FDBFD"/>
    <a:srgbClr val="4FE0FD"/>
    <a:srgbClr val="015F46"/>
    <a:srgbClr val="379F41"/>
    <a:srgbClr val="AAC4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80" autoAdjust="0"/>
    <p:restoredTop sz="60413" autoAdjust="0"/>
  </p:normalViewPr>
  <p:slideViewPr>
    <p:cSldViewPr snapToGrid="0">
      <p:cViewPr varScale="1">
        <p:scale>
          <a:sx n="91" d="100"/>
          <a:sy n="91" d="100"/>
        </p:scale>
        <p:origin x="-504" y="-104"/>
      </p:cViewPr>
      <p:guideLst>
        <p:guide orient="horz" pos="2318"/>
        <p:guide orient="horz" pos="3732"/>
        <p:guide orient="horz" pos="1152"/>
        <p:guide pos="2880"/>
        <p:guide pos="5560"/>
        <p:guide pos="20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howGuides="1">
      <p:cViewPr varScale="1">
        <p:scale>
          <a:sx n="76" d="100"/>
          <a:sy n="76" d="100"/>
        </p:scale>
        <p:origin x="-2064"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F44BC10B-E7B4-4905-BBF9-73705367674F}" type="datetimeFigureOut">
              <a:rPr lang="en-US" smtClean="0"/>
              <a:pPr/>
              <a:t>7/13/11</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1F2FA4D9-E7D2-4DAD-B949-D2EF526ACE38}" type="slidenum">
              <a:rPr lang="en-US" smtClean="0"/>
              <a:pPr/>
              <a:t>‹#›</a:t>
            </a:fld>
            <a:endParaRPr lang="en-US"/>
          </a:p>
        </p:txBody>
      </p:sp>
    </p:spTree>
    <p:extLst>
      <p:ext uri="{BB962C8B-B14F-4D97-AF65-F5344CB8AC3E}">
        <p14:creationId xmlns:p14="http://schemas.microsoft.com/office/powerpoint/2010/main" val="2354596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You’ll also need to determine whether you need layer 2 or layer 3 switches. In the ISO/OSI model, layer 2 is the Data Link layer where the source and destination terminals are identified by MAC addresses in the network packet. A layer 2 switch can use this information to build a switching table to identify which port a particular MAC address/machine is on. This results in much more efficient network traffic patterns than with hubs, which simply broadcast all received traffic.</a:t>
            </a:r>
          </a:p>
          <a:p>
            <a:pPr marL="171450" indent="-171450">
              <a:buFont typeface="Arial"/>
              <a:buChar char="•"/>
            </a:pPr>
            <a:r>
              <a:rPr lang="en-US" dirty="0" smtClean="0"/>
              <a:t>Conversely, in the ISO/OSI model, layer 3 is the Network layer where IP and routers also operate. As such, a layer 3 switch can perform routing functions since it can make use of the IP information inside the packet.</a:t>
            </a:r>
          </a:p>
          <a:p>
            <a:pPr marL="171450" indent="-171450">
              <a:buFont typeface="Arial"/>
              <a:buChar char="•"/>
            </a:pPr>
            <a:r>
              <a:rPr lang="en-US" dirty="0" smtClean="0"/>
              <a:t>In general, smart switches are Layer 2 devices, just like unmanaged switches. Both operate at the Data Link layer, which handles physical addressing. Simply put, Layer 2 devices can look only at the MAC address and LLC portions of a data packet's Ethernet frame.</a:t>
            </a:r>
          </a:p>
          <a:p>
            <a:pPr marL="171450" indent="-171450">
              <a:buFont typeface="Arial"/>
              <a:buChar char="•"/>
            </a:pPr>
            <a:r>
              <a:rPr lang="en-US" dirty="0" smtClean="0"/>
              <a:t>On the other hand, you can find managed switches in both Layer 2 and Layer 3 flavors. Layer 3 switches operate at the Network Layer, which provides network path determination and logical addressing functions. In most cases, this means that Layer 3 switches handle packets based on their IP address, which allows them to perform basic routing functions.</a:t>
            </a:r>
          </a:p>
          <a:p>
            <a:pPr marL="171450" indent="-171450">
              <a:buFont typeface="Arial"/>
              <a:buChar char="•"/>
            </a:pPr>
            <a:r>
              <a:rPr lang="en-US" dirty="0" smtClean="0"/>
              <a:t> For smaller networks that are centrally located and located in a single subnet, a layer 2 switch is more than sufficient. As networks begin to grow and users are broken out onto separate subnets in order to improve network efficiency and provide better traffic flow, layer 3 switching/routing becomes the better choice.</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2</a:t>
            </a:fld>
            <a:endParaRPr lang="en-US"/>
          </a:p>
        </p:txBody>
      </p:sp>
    </p:spTree>
    <p:extLst>
      <p:ext uri="{BB962C8B-B14F-4D97-AF65-F5344CB8AC3E}">
        <p14:creationId xmlns:p14="http://schemas.microsoft.com/office/powerpoint/2010/main" val="690449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switches include some method for monitoring their performance so that you can proactively manage situations that may arise. The two most common methods are SNMP (Simple Network Management Protocol) and RMON (Remote </a:t>
            </a:r>
            <a:r>
              <a:rPr lang="en-US" dirty="0" err="1" smtClean="0"/>
              <a:t>MONitoring</a:t>
            </a:r>
            <a:r>
              <a:rPr lang="en-US" dirty="0" smtClean="0"/>
              <a:t>). SNMP has been around for a long time and is easy to support. Most fully</a:t>
            </a:r>
            <a:r>
              <a:rPr lang="en-US" baseline="0" dirty="0" smtClean="0"/>
              <a:t> managed </a:t>
            </a:r>
            <a:r>
              <a:rPr lang="en-US" dirty="0" smtClean="0"/>
              <a:t>switches have a management capability that supports SNMP.</a:t>
            </a:r>
          </a:p>
          <a:p>
            <a:r>
              <a:rPr lang="en-US" dirty="0" smtClean="0"/>
              <a:t>Adding RMON capability to a switch greatly enhances management ability, however. When a switch has RMON capability, you’ll generally see that it supports a certain number of RMON “groups.” First, there are two versions of RMON, aptly named RMON1 and RMON2. Together they encompass 20 different groups of management statistics.</a:t>
            </a:r>
          </a:p>
          <a:p>
            <a:r>
              <a:rPr lang="en-US" dirty="0" smtClean="0"/>
              <a:t>In general, when a switch supports RMON, at a minimum it will support the first four groups of RMON1: statistics, history, alarm, and event.</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16</a:t>
            </a:fld>
            <a:endParaRPr lang="en-US"/>
          </a:p>
        </p:txBody>
      </p:sp>
    </p:spTree>
    <p:extLst>
      <p:ext uri="{BB962C8B-B14F-4D97-AF65-F5344CB8AC3E}">
        <p14:creationId xmlns:p14="http://schemas.microsoft.com/office/powerpoint/2010/main" val="1393767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plan to regularly swap out modules and you want as little downtime as possible, you can opt for a switch that supports hot swapping. Hot swapping is the ability to replace the various modules of a modular switch while the system is still operational and serving clients. This is useful in 24/7 environments. Note that some hot-swap switches only let you swap modules of the same type. For example, you can’t hot-swap a 10/100 Ethernet module with a gigabit Ethernet module. You’d need to power down the unit for this swap.</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17</a:t>
            </a:fld>
            <a:endParaRPr lang="en-US"/>
          </a:p>
        </p:txBody>
      </p:sp>
    </p:spTree>
    <p:extLst>
      <p:ext uri="{BB962C8B-B14F-4D97-AF65-F5344CB8AC3E}">
        <p14:creationId xmlns:p14="http://schemas.microsoft.com/office/powerpoint/2010/main" val="1118964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1"/>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080E64-B401-4556-872D-97148695BE89}" type="slidenum">
              <a:rPr lang="en-US" smtClean="0"/>
              <a:pPr fontAlgn="base">
                <a:spcBef>
                  <a:spcPct val="0"/>
                </a:spcBef>
                <a:spcAft>
                  <a:spcPct val="0"/>
                </a:spcAft>
                <a:defRPr/>
              </a:pPr>
              <a:t>19</a:t>
            </a:fld>
            <a:endParaRPr lang="en-US" dirty="0" smtClean="0"/>
          </a:p>
        </p:txBody>
      </p:sp>
      <p:sp>
        <p:nvSpPr>
          <p:cNvPr id="65539" name="Rectangle 2"/>
          <p:cNvSpPr>
            <a:spLocks noGrp="1" noRot="1" noChangeAspect="1" noChangeArrowheads="1" noTextEdit="1"/>
          </p:cNvSpPr>
          <p:nvPr>
            <p:ph type="sldImg"/>
          </p:nvPr>
        </p:nvSpPr>
        <p:spPr bwMode="auto">
          <a:xfrm>
            <a:off x="1114425" y="703263"/>
            <a:ext cx="4630738" cy="3473450"/>
          </a:xfrm>
          <a:noFill/>
          <a:ln>
            <a:solidFill>
              <a:srgbClr val="000000"/>
            </a:solidFill>
            <a:miter lim="800000"/>
            <a:headEnd/>
            <a:tailEnd/>
          </a:ln>
        </p:spPr>
      </p:sp>
      <p:sp>
        <p:nvSpPr>
          <p:cNvPr id="65540" name="Rectangle 3"/>
          <p:cNvSpPr>
            <a:spLocks noGrp="1" noChangeArrowheads="1"/>
          </p:cNvSpPr>
          <p:nvPr>
            <p:ph type="body" idx="1"/>
          </p:nvPr>
        </p:nvSpPr>
        <p:spPr bwMode="auto">
          <a:xfrm>
            <a:off x="914400" y="4415790"/>
            <a:ext cx="5029200" cy="4183380"/>
          </a:xfrm>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Compare every product as fully as possible. Once you’ve chosen a switch, make sure the choice is a good one with a little specific follow-up research. </a:t>
            </a:r>
          </a:p>
          <a:p>
            <a:r>
              <a:rPr lang="en-US" dirty="0" err="1" smtClean="0"/>
              <a:t>Tolly</a:t>
            </a:r>
            <a:r>
              <a:rPr lang="en-US" dirty="0" smtClean="0"/>
              <a:t> Group’s switching reports are an excellent resource to determine if the vendor’s specifications are realistic. </a:t>
            </a:r>
            <a:r>
              <a:rPr lang="en-US" dirty="0" err="1" smtClean="0"/>
              <a:t>Tolly</a:t>
            </a:r>
            <a:r>
              <a:rPr lang="en-US" dirty="0" smtClean="0"/>
              <a:t> tests almost every switch on the market and can say whether or not the numbers are accurate. Other groups also regularly test network equipment. My favorite resource to locate these kinds of reports is Google.</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20</a:t>
            </a:fld>
            <a:endParaRPr lang="en-US"/>
          </a:p>
        </p:txBody>
      </p:sp>
    </p:spTree>
    <p:extLst>
      <p:ext uri="{BB962C8B-B14F-4D97-AF65-F5344CB8AC3E}">
        <p14:creationId xmlns:p14="http://schemas.microsoft.com/office/powerpoint/2010/main" val="2266384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noAutofit/>
          </a:bodyPr>
          <a:lstStyle/>
          <a:p>
            <a:pPr eaLnBrk="1" hangingPunct="1">
              <a:spcBef>
                <a:spcPct val="0"/>
              </a:spcBef>
            </a:pPr>
            <a:r>
              <a:rPr lang="en-US" sz="1050" dirty="0" smtClean="0"/>
              <a:t>Prices of managed</a:t>
            </a:r>
            <a:r>
              <a:rPr lang="en-US" sz="1050" baseline="0" dirty="0" smtClean="0"/>
              <a:t> and smart switches </a:t>
            </a:r>
            <a:r>
              <a:rPr lang="en-US" sz="1050" dirty="0" smtClean="0"/>
              <a:t>have come down dramatically, as feature sets and ease of use have expanded and improved. With eight-port Gigabit "smart" switches now available for under $100, smart</a:t>
            </a:r>
            <a:r>
              <a:rPr lang="en-US" sz="1050" baseline="0" dirty="0" smtClean="0"/>
              <a:t> and managed switches are a good choice for small business. </a:t>
            </a:r>
            <a:r>
              <a:rPr lang="en-US" sz="1050" dirty="0" smtClean="0"/>
              <a:t>We’ll start with a brief overview on what makes a smart switch "smart". </a:t>
            </a:r>
          </a:p>
          <a:p>
            <a:pPr eaLnBrk="1" hangingPunct="1">
              <a:spcBef>
                <a:spcPct val="0"/>
              </a:spcBef>
            </a:pPr>
            <a:r>
              <a:rPr lang="en-US" sz="1050" dirty="0" smtClean="0"/>
              <a:t>Basically, smart / managed switches have features that can be configured to perform network management functions. These functions can be as simple as setting the link speed of a port or disabling it entirely, or more complex like limiting bandwidth or grouping devices into VLANs.</a:t>
            </a:r>
          </a:p>
          <a:p>
            <a:pPr eaLnBrk="1" hangingPunct="1">
              <a:spcBef>
                <a:spcPct val="0"/>
              </a:spcBef>
            </a:pPr>
            <a:endParaRPr lang="en-US" sz="1050" dirty="0" smtClean="0"/>
          </a:p>
          <a:p>
            <a:pPr eaLnBrk="1" hangingPunct="1">
              <a:spcBef>
                <a:spcPct val="0"/>
              </a:spcBef>
            </a:pPr>
            <a:r>
              <a:rPr lang="en-US" sz="1050" dirty="0" smtClean="0"/>
              <a:t>At this point, the difference between "smart" and a "managed" switches is strictly marketing. The term "smart" switch was coined when network product manufacturers first introduced lower-priced managed switches.</a:t>
            </a:r>
          </a:p>
          <a:p>
            <a:pPr eaLnBrk="1" hangingPunct="1">
              <a:spcBef>
                <a:spcPct val="0"/>
              </a:spcBef>
            </a:pPr>
            <a:endParaRPr lang="en-US" sz="1050" dirty="0" smtClean="0"/>
          </a:p>
          <a:p>
            <a:pPr eaLnBrk="1" hangingPunct="1">
              <a:spcBef>
                <a:spcPct val="0"/>
              </a:spcBef>
            </a:pPr>
            <a:r>
              <a:rPr lang="en-US" sz="1050" dirty="0" smtClean="0"/>
              <a:t>It is important to note that</a:t>
            </a:r>
            <a:r>
              <a:rPr lang="en-US" sz="1050" baseline="0" dirty="0" smtClean="0"/>
              <a:t> these days </a:t>
            </a:r>
            <a:r>
              <a:rPr lang="en-US" sz="1050" dirty="0" smtClean="0"/>
              <a:t>a Smart Switch is not the same as managed switch. While it may be easy to believe a smart switch is the same as a managed, there are some clear differences.</a:t>
            </a:r>
          </a:p>
          <a:p>
            <a:pPr eaLnBrk="1" hangingPunct="1">
              <a:spcBef>
                <a:spcPct val="0"/>
              </a:spcBef>
            </a:pPr>
            <a:r>
              <a:rPr lang="en-US" sz="1050" dirty="0" smtClean="0"/>
              <a:t>Smart switches trust that the endpoints, such as computers, phones and access points to set the right level of network traffic prioritization. If the endpoint classifies it incorrectly, network performance will not be optimized. In the case of a managed switch, you set the priority level to ensure optimal network performance,</a:t>
            </a:r>
          </a:p>
          <a:p>
            <a:pPr eaLnBrk="1" hangingPunct="1">
              <a:spcBef>
                <a:spcPct val="0"/>
              </a:spcBef>
            </a:pPr>
            <a:endParaRPr lang="en-US" sz="1050" dirty="0" smtClean="0"/>
          </a:p>
          <a:p>
            <a:pPr eaLnBrk="1" hangingPunct="1">
              <a:spcBef>
                <a:spcPct val="0"/>
              </a:spcBef>
            </a:pPr>
            <a:r>
              <a:rPr lang="en-US" sz="1050" dirty="0" smtClean="0"/>
              <a:t>Next smart switches include basic port security. Managed switches provide more extensive features that protect network traffic including  access control lists (</a:t>
            </a:r>
            <a:r>
              <a:rPr lang="en-US" sz="1050" dirty="0" err="1" smtClean="0"/>
              <a:t>ACLs</a:t>
            </a:r>
            <a:r>
              <a:rPr lang="en-US" sz="1050" dirty="0" smtClean="0"/>
              <a:t>) to restrict sensitive portions of the network from unauthorized users and guard against network attacks, virtual LANs (</a:t>
            </a:r>
            <a:r>
              <a:rPr lang="en-US" sz="1050" dirty="0" err="1" smtClean="0"/>
              <a:t>VLANs</a:t>
            </a:r>
            <a:r>
              <a:rPr lang="en-US" sz="1050" dirty="0" smtClean="0"/>
              <a:t>) to let you provide segment network traffic and  support for secure management control using protocols such as SNMPv3 and SSH/SSL.</a:t>
            </a:r>
          </a:p>
          <a:p>
            <a:pPr eaLnBrk="1" hangingPunct="1">
              <a:spcBef>
                <a:spcPct val="0"/>
              </a:spcBef>
            </a:pPr>
            <a:endParaRPr lang="en-US" sz="1050" dirty="0" smtClean="0"/>
          </a:p>
          <a:p>
            <a:pPr eaLnBrk="1" hangingPunct="1">
              <a:spcBef>
                <a:spcPct val="0"/>
              </a:spcBef>
            </a:pPr>
            <a:r>
              <a:rPr lang="en-US" sz="1050" dirty="0" smtClean="0"/>
              <a:t>Lastly smart switches have basic management capabilities.  Whereas with a managed switch you control all aspects of the network traffic.</a:t>
            </a:r>
          </a:p>
          <a:p>
            <a:pPr marL="4763" eaLnBrk="1" fontAlgn="auto" hangingPunct="1">
              <a:spcBef>
                <a:spcPts val="0"/>
              </a:spcBef>
              <a:spcAft>
                <a:spcPts val="0"/>
              </a:spcAft>
              <a:defRPr/>
            </a:pPr>
            <a:endParaRPr lang="en-US" sz="1050" dirty="0" smtClean="0"/>
          </a:p>
        </p:txBody>
      </p:sp>
      <p:sp>
        <p:nvSpPr>
          <p:cNvPr id="61444" name="Slide Number Placeholder 3"/>
          <p:cNvSpPr>
            <a:spLocks noGrp="1"/>
          </p:cNvSpPr>
          <p:nvPr>
            <p:ph type="sldNum" sz="quarter" idx="5"/>
          </p:nvPr>
        </p:nvSpPr>
        <p:spPr bwMode="auto">
          <a:xfrm>
            <a:off x="3884852" y="8829989"/>
            <a:ext cx="2971593" cy="464820"/>
          </a:xfrm>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D63C4C1B-74AA-4730-AFB7-47833D6B0CD3}" type="slidenum">
              <a:rPr lang="en-US" smtClean="0">
                <a:solidFill>
                  <a:prstClr val="black"/>
                </a:solidFill>
              </a:rPr>
              <a:pPr fontAlgn="base">
                <a:spcBef>
                  <a:spcPct val="0"/>
                </a:spcBef>
                <a:spcAft>
                  <a:spcPct val="0"/>
                </a:spcAft>
                <a:defRPr/>
              </a:pPr>
              <a:t>3</a:t>
            </a:fld>
            <a:endParaRPr lang="en-US" dirty="0"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8722138B-446D-4208-8FCC-3BC73ECE1DEC}" type="slidenum">
              <a:rPr lang="en-US" smtClean="0"/>
              <a:pPr/>
              <a:t>4</a:t>
            </a:fld>
            <a:endParaRPr lang="en-US" smtClean="0"/>
          </a:p>
        </p:txBody>
      </p:sp>
      <p:sp>
        <p:nvSpPr>
          <p:cNvPr id="39939" name="Rectangle 2"/>
          <p:cNvSpPr>
            <a:spLocks noGrp="1" noRot="1" noChangeAspect="1" noChangeArrowheads="1" noTextEdit="1"/>
          </p:cNvSpPr>
          <p:nvPr>
            <p:ph type="sldImg"/>
          </p:nvPr>
        </p:nvSpPr>
        <p:spPr>
          <a:xfrm>
            <a:off x="796925" y="244475"/>
            <a:ext cx="5319713" cy="3990975"/>
          </a:xfrm>
          <a:ln/>
        </p:spPr>
      </p:sp>
      <p:sp>
        <p:nvSpPr>
          <p:cNvPr id="39940" name="Rectangle 3"/>
          <p:cNvSpPr>
            <a:spLocks noGrp="1" noChangeArrowheads="1"/>
          </p:cNvSpPr>
          <p:nvPr>
            <p:ph type="body" idx="1"/>
          </p:nvPr>
        </p:nvSpPr>
        <p:spPr>
          <a:xfrm>
            <a:off x="1209676" y="4415791"/>
            <a:ext cx="4438650" cy="2572649"/>
          </a:xfrm>
          <a:noFill/>
          <a:ln/>
        </p:spPr>
        <p:txBody>
          <a:bodyPr/>
          <a:lstStyle/>
          <a:p>
            <a:pPr eaLnBrk="1" hangingPunct="1"/>
            <a:r>
              <a:rPr lang="en-US" smtClean="0"/>
              <a:t>VLANs may be assigned based on a number of different attributes, such as by application type including voice or data.  It is also logical to subdivide the network based on functional groups, such as Sales, Engineering, Marketing and Network Management.   Such groupings typically bring resources into closer proximity to the users which improves network performance and may simplify QoS implementation requirements for applications such as CRM or ERP type systems.  CRM and ERP systems have business-critical requirements that are beyond a normal IP “best-effort” performance capability.  Security for sensitive resources such as the HR database or the payroll system may also be protected from unauthorized access by placing these servers on a separate VLAN. </a:t>
            </a:r>
            <a:br>
              <a:rPr lang="en-US" smtClean="0"/>
            </a:br>
            <a:r>
              <a:rPr lang="en-US" smtClean="0"/>
              <a:t/>
            </a:r>
            <a:br>
              <a:rPr lang="en-US" smtClean="0"/>
            </a:br>
            <a:r>
              <a:rPr lang="en-US" smtClean="0"/>
              <a:t>Some examples of VLAN implementations include creating VLANs for applications like IP phones and functional groups such as Engineering or Human Resources.   Next, we’ll take a more detailed look at security from a networking perspective.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C6D171C-E757-4D7E-B595-0DCDAF20D331}" type="slidenum">
              <a:rPr lang="en-US" smtClean="0"/>
              <a:pPr/>
              <a:t>5</a:t>
            </a:fld>
            <a:endParaRPr lang="en-US" smtClean="0"/>
          </a:p>
        </p:txBody>
      </p:sp>
      <p:sp>
        <p:nvSpPr>
          <p:cNvPr id="38915" name="Rectangle 2"/>
          <p:cNvSpPr>
            <a:spLocks noGrp="1" noRot="1" noChangeAspect="1" noChangeArrowheads="1" noTextEdit="1"/>
          </p:cNvSpPr>
          <p:nvPr>
            <p:ph type="sldImg"/>
          </p:nvPr>
        </p:nvSpPr>
        <p:spPr>
          <a:xfrm>
            <a:off x="796925" y="244475"/>
            <a:ext cx="5319713" cy="3990975"/>
          </a:xfrm>
          <a:ln/>
        </p:spPr>
      </p:sp>
      <p:sp>
        <p:nvSpPr>
          <p:cNvPr id="38916" name="Rectangle 3"/>
          <p:cNvSpPr>
            <a:spLocks noGrp="1" noChangeArrowheads="1"/>
          </p:cNvSpPr>
          <p:nvPr>
            <p:ph type="body" idx="1"/>
          </p:nvPr>
        </p:nvSpPr>
        <p:spPr>
          <a:xfrm>
            <a:off x="1038225" y="4231799"/>
            <a:ext cx="4800600" cy="3347350"/>
          </a:xfrm>
          <a:noFill/>
          <a:ln/>
        </p:spPr>
        <p:txBody>
          <a:bodyPr/>
          <a:lstStyle/>
          <a:p>
            <a:pPr eaLnBrk="1" hangingPunct="1"/>
            <a:r>
              <a:rPr lang="en-US" smtClean="0"/>
              <a:t>When VLANs are used to segregate traffic, it improves the security capability of the network since business critical resources can be placed onto separate internal subnets.  Access may be controlled and granted through routers.  Using VLANs can simplify the implementation of Quality of Service capabilities because QoS sensitive devices may be placed on a specific VLAN ID.  This simplifies the recognition task for the switches, routers or server adapters that need to prioritize traffic.  VLANs can also improve the reliability and scalability of the network by distributing the normal IP networking workload across separate networks and multiple devices.  Implementing VLANs requires the ability to manage the switch so unmanaged switch or hub devices cannot be configured with VLANs.</a:t>
            </a:r>
            <a:br>
              <a:rPr lang="en-US" smtClean="0"/>
            </a:br>
            <a:r>
              <a:rPr lang="en-US" smtClean="0"/>
              <a:t/>
            </a:r>
            <a:br>
              <a:rPr lang="en-US" smtClean="0"/>
            </a:br>
            <a:r>
              <a:rPr lang="en-US" smtClean="0"/>
              <a:t>One of the functions that can be automated is the assignment of VLANs across the network.  GVRP (Generic Attribute Reservation Protocol {GARP} VLAN Registration Protocol) allows the switch infrastructure to automatically assign VLANs across the backbone as devices attach to the edge of the network and request connectivity to the infrastructure.  This allows mobile devices, which have been pre-assigned to a specific VLAN, to gain access from potentially any location on the backbone.  One master switch is assigned all of the VLANs that are configured on the network.  Once a device connects to the edge of the network, it attempts to forward packets using a specific 802.1Q VLAN ID.  The switches use GVRP to connect with the master switch and request that a trunk.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1C942BE-BDDA-42D6-9802-777F1B81B6B9}" type="slidenum">
              <a:rPr lang="en-US" smtClean="0"/>
              <a:pPr/>
              <a:t>11</a:t>
            </a:fld>
            <a:endParaRPr lang="en-US" smtClean="0"/>
          </a:p>
        </p:txBody>
      </p:sp>
      <p:sp>
        <p:nvSpPr>
          <p:cNvPr id="40963" name="Rectangle 2"/>
          <p:cNvSpPr>
            <a:spLocks noChangeArrowheads="1"/>
          </p:cNvSpPr>
          <p:nvPr/>
        </p:nvSpPr>
        <p:spPr bwMode="auto">
          <a:xfrm>
            <a:off x="3887788" y="0"/>
            <a:ext cx="2970212" cy="464820"/>
          </a:xfrm>
          <a:prstGeom prst="rect">
            <a:avLst/>
          </a:prstGeom>
          <a:noFill/>
          <a:ln w="12700">
            <a:noFill/>
            <a:miter lim="800000"/>
            <a:headEnd/>
            <a:tailEnd/>
          </a:ln>
        </p:spPr>
        <p:txBody>
          <a:bodyPr wrap="none" lIns="92958" tIns="46479" rIns="92958" bIns="46479" anchor="ctr"/>
          <a:lstStyle/>
          <a:p>
            <a:endParaRPr lang="en-US"/>
          </a:p>
        </p:txBody>
      </p:sp>
      <p:sp>
        <p:nvSpPr>
          <p:cNvPr id="40964" name="Rectangle 3"/>
          <p:cNvSpPr>
            <a:spLocks noChangeArrowheads="1"/>
          </p:cNvSpPr>
          <p:nvPr/>
        </p:nvSpPr>
        <p:spPr bwMode="auto">
          <a:xfrm>
            <a:off x="3887788" y="8831580"/>
            <a:ext cx="2970212" cy="464820"/>
          </a:xfrm>
          <a:prstGeom prst="rect">
            <a:avLst/>
          </a:prstGeom>
          <a:noFill/>
          <a:ln w="12700">
            <a:noFill/>
            <a:miter lim="800000"/>
            <a:headEnd/>
            <a:tailEnd/>
          </a:ln>
        </p:spPr>
        <p:txBody>
          <a:bodyPr lIns="19428" tIns="0" rIns="19428" bIns="0" anchor="b"/>
          <a:lstStyle/>
          <a:p>
            <a:pPr algn="r" defTabSz="932807"/>
            <a:r>
              <a:rPr lang="en-US" sz="1000" i="1" dirty="0"/>
              <a:t>28</a:t>
            </a:r>
          </a:p>
        </p:txBody>
      </p:sp>
      <p:sp>
        <p:nvSpPr>
          <p:cNvPr id="40965" name="Rectangle 4"/>
          <p:cNvSpPr>
            <a:spLocks noChangeArrowheads="1"/>
          </p:cNvSpPr>
          <p:nvPr/>
        </p:nvSpPr>
        <p:spPr bwMode="auto">
          <a:xfrm>
            <a:off x="1" y="8831580"/>
            <a:ext cx="2970213" cy="464820"/>
          </a:xfrm>
          <a:prstGeom prst="rect">
            <a:avLst/>
          </a:prstGeom>
          <a:noFill/>
          <a:ln w="12700">
            <a:noFill/>
            <a:miter lim="800000"/>
            <a:headEnd/>
            <a:tailEnd/>
          </a:ln>
        </p:spPr>
        <p:txBody>
          <a:bodyPr wrap="none" lIns="92958" tIns="46479" rIns="92958" bIns="46479" anchor="ctr"/>
          <a:lstStyle/>
          <a:p>
            <a:endParaRPr lang="en-US"/>
          </a:p>
        </p:txBody>
      </p:sp>
      <p:sp>
        <p:nvSpPr>
          <p:cNvPr id="40966" name="Rectangle 5"/>
          <p:cNvSpPr>
            <a:spLocks noChangeArrowheads="1"/>
          </p:cNvSpPr>
          <p:nvPr/>
        </p:nvSpPr>
        <p:spPr bwMode="auto">
          <a:xfrm>
            <a:off x="1" y="0"/>
            <a:ext cx="2970213" cy="464820"/>
          </a:xfrm>
          <a:prstGeom prst="rect">
            <a:avLst/>
          </a:prstGeom>
          <a:noFill/>
          <a:ln w="12700">
            <a:noFill/>
            <a:miter lim="800000"/>
            <a:headEnd/>
            <a:tailEnd/>
          </a:ln>
        </p:spPr>
        <p:txBody>
          <a:bodyPr wrap="none" lIns="92958" tIns="46479" rIns="92958" bIns="46479" anchor="ctr"/>
          <a:lstStyle/>
          <a:p>
            <a:endParaRPr lang="en-US"/>
          </a:p>
        </p:txBody>
      </p:sp>
      <p:sp>
        <p:nvSpPr>
          <p:cNvPr id="40967" name="Rectangle 6"/>
          <p:cNvSpPr>
            <a:spLocks noGrp="1" noRot="1" noChangeAspect="1" noChangeArrowheads="1" noTextEdit="1"/>
          </p:cNvSpPr>
          <p:nvPr>
            <p:ph type="sldImg"/>
          </p:nvPr>
        </p:nvSpPr>
        <p:spPr>
          <a:xfrm>
            <a:off x="1366838" y="1079500"/>
            <a:ext cx="3990975" cy="2994025"/>
          </a:xfrm>
          <a:ln w="12700" cap="flat">
            <a:solidFill>
              <a:schemeClr val="tx1"/>
            </a:solidFill>
          </a:ln>
        </p:spPr>
      </p:sp>
      <p:sp>
        <p:nvSpPr>
          <p:cNvPr id="40968" name="Rectangle 7"/>
          <p:cNvSpPr>
            <a:spLocks noGrp="1" noChangeArrowheads="1"/>
          </p:cNvSpPr>
          <p:nvPr>
            <p:ph type="body" idx="1"/>
          </p:nvPr>
        </p:nvSpPr>
        <p:spPr>
          <a:xfrm>
            <a:off x="657225" y="4322180"/>
            <a:ext cx="5607050" cy="4301200"/>
          </a:xfrm>
          <a:noFill/>
          <a:ln/>
        </p:spPr>
        <p:txBody>
          <a:bodyPr lIns="92289" tIns="45336" rIns="92289" bIns="45336"/>
          <a:lstStyle/>
          <a:p>
            <a:pPr eaLnBrk="1" hangingPunct="1"/>
            <a:r>
              <a:rPr lang="en-US" smtClean="0"/>
              <a:t>Now we’ll look at ensuring a proper level of performance for the applications that are providing mission critical services on the IP network such as voice.  As was discussed in the TDM Voice section at the start of this class, voice communication typically has a real-time requirement that makes it very sensitive to latency and jitter.  Latency is the time it takes for information to get from the source to the destination and jitter is the variation from the expected arrival time at the destination for each individual packet of voice information.  Too much latency and/or jitter in the voice stream will affect the actual usability of the voice service.  As we’ve seen from the procedure that IP network devices use to forward packets, this means that we need to prioritize the voice traffic so that it gets processed first, providing the minimum latency and jitter.  Video shares many of the same characteristics with voice, but doesn’t generally (except for Video Teleconferencing) require real-time service. Video applications can generally deal with latency since the media players that are typically used for playback include buffering in their viewing process.  However, jitter still has a negative effect on video performance so video applications do require the next highest prioritization in an IP network.  We would also like to keep any rogue users out of the high priority service classes to protect our voice and video traffic.  By assigning rogue users to the “Best Effort” priority queue, they should receive an adequate level of service.  With an infrastructure that supports rate control, we can limit the amount of bandwidth that rogue users have access to, further limiting the effect they can have on other users and applications.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rate control, you can control the rate of traffic coming into (Ingress Rate) or out of (Egress Rate) a port,</a:t>
            </a:r>
          </a:p>
          <a:p>
            <a:r>
              <a:rPr lang="en-US" dirty="0" smtClean="0"/>
              <a:t>Note that because a L2/L2+</a:t>
            </a:r>
            <a:r>
              <a:rPr lang="en-US" baseline="0" dirty="0" smtClean="0"/>
              <a:t> </a:t>
            </a:r>
            <a:r>
              <a:rPr lang="en-US" dirty="0" smtClean="0"/>
              <a:t>switch are a Layer 2 device, they can't rate limit specific services such as </a:t>
            </a:r>
            <a:r>
              <a:rPr lang="en-US" dirty="0" err="1" smtClean="0"/>
              <a:t>BitTorrent</a:t>
            </a:r>
            <a:r>
              <a:rPr lang="en-US" dirty="0" smtClean="0"/>
              <a:t>, FTP, etc. and it also can't rate limit by IP address. Rate limiting works only by physical port and all traffic through that port.</a:t>
            </a:r>
          </a:p>
          <a:p>
            <a:r>
              <a:rPr lang="en-US" dirty="0" smtClean="0"/>
              <a:t>Priority based </a:t>
            </a:r>
            <a:r>
              <a:rPr lang="en-US" dirty="0" err="1" smtClean="0"/>
              <a:t>QoS</a:t>
            </a:r>
            <a:r>
              <a:rPr lang="en-US" dirty="0" smtClean="0"/>
              <a:t> means</a:t>
            </a:r>
            <a:r>
              <a:rPr lang="en-US" baseline="0" dirty="0" smtClean="0"/>
              <a:t> </a:t>
            </a:r>
            <a:r>
              <a:rPr lang="en-US" dirty="0" smtClean="0"/>
              <a:t>the switch </a:t>
            </a:r>
            <a:r>
              <a:rPr lang="en-US" dirty="0" err="1" smtClean="0"/>
              <a:t>canhandle</a:t>
            </a:r>
            <a:r>
              <a:rPr lang="en-US" dirty="0" smtClean="0"/>
              <a:t> packet priority via DSCP (</a:t>
            </a:r>
            <a:r>
              <a:rPr lang="en-US" dirty="0" err="1" smtClean="0"/>
              <a:t>Diffserv</a:t>
            </a:r>
            <a:r>
              <a:rPr lang="en-US" dirty="0" smtClean="0"/>
              <a:t>) or 802.1p. Both are protocols for communicating the priority of network packets, with the difference being that 802.1p is a Layer 2 protocol and DSCP is Layer 3.</a:t>
            </a:r>
          </a:p>
          <a:p>
            <a:r>
              <a:rPr lang="en-US" dirty="0" smtClean="0"/>
              <a:t>The significance of the difference is that choosing 802.1p means that traffic will be prioritized on your LAN only. As a Layer 3 protocol, DSCP will survive going through routers (assuming they are DSCP-capable) and generally is considered more robust. DSCP also has the advantage of being visible to network sniffers like </a:t>
            </a:r>
            <a:r>
              <a:rPr lang="en-US" dirty="0" err="1" smtClean="0"/>
              <a:t>Wireshark</a:t>
            </a:r>
            <a:r>
              <a:rPr lang="en-US" dirty="0" smtClean="0"/>
              <a:t>, where 802.1p tags generally aren't. </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12</a:t>
            </a:fld>
            <a:endParaRPr lang="en-US"/>
          </a:p>
        </p:txBody>
      </p:sp>
    </p:spTree>
    <p:extLst>
      <p:ext uri="{BB962C8B-B14F-4D97-AF65-F5344CB8AC3E}">
        <p14:creationId xmlns:p14="http://schemas.microsoft.com/office/powerpoint/2010/main" val="1065076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switches offer up to three possible ways for packets to be forwarded through the unit:</a:t>
            </a:r>
          </a:p>
          <a:p>
            <a:pPr marL="171450" indent="-171450">
              <a:buFont typeface="Arial"/>
              <a:buChar char="•"/>
            </a:pPr>
            <a:r>
              <a:rPr lang="en-US" dirty="0" smtClean="0"/>
              <a:t>Store-and-forward mode: This method supports error checking and packet filtering since the entire packet is read into the switch’s memory and read before being forwarded to the appropriate switch port. Because the switch needs to receive the entire packet, this forwarding mode results in the highest transit delay. For 10/100 switches with a mixture of 10-Mbps and 100-Mbps devices, this is the forwarding mode of choice as it also supports the conversion of LAN speeds, which is a bridging function.</a:t>
            </a:r>
          </a:p>
          <a:p>
            <a:pPr marL="171450" indent="-171450">
              <a:buFont typeface="Arial"/>
              <a:buChar char="•"/>
            </a:pPr>
            <a:r>
              <a:rPr lang="en-US" dirty="0" smtClean="0"/>
              <a:t>Cut-through mode: Unlike store-and-forward, this forwarding method skips error checking, and it doesn’t support either packet filtering or switching between different LAN speeds. Enough of the incoming packets are read to determine their destination, and the entire packet is then immediately forwarded to the destination MAC address. Because of the speed at which this mode operates, error packets are forwarded along with good packets.</a:t>
            </a:r>
          </a:p>
          <a:p>
            <a:pPr marL="171450" indent="-171450">
              <a:buFont typeface="Arial"/>
              <a:buChar char="•"/>
            </a:pPr>
            <a:r>
              <a:rPr lang="en-US" dirty="0" smtClean="0"/>
              <a:t>Fragment-free mode: This is cut-through forwarding with limited error correction capability since packets below the minimum allowable size (runts) are discarded.</a:t>
            </a:r>
          </a:p>
          <a:p>
            <a:pPr marL="171450" indent="-171450">
              <a:buFont typeface="Arial"/>
              <a:buChar char="•"/>
            </a:pPr>
            <a:r>
              <a:rPr lang="en-US" dirty="0" smtClean="0"/>
              <a:t>The mode you look for in a new switch depends on the devices that you’ll be supporting. If you have both 10-Mbps and 100-Mbps devices, you’ll need the support of store-and-forward’s bridging features. If, however, your devices all run at 100 Mbps, you can enjoy the lower latency of cut-through forwarding or fragment-free forwarding for a reduced number of potential errors.</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13</a:t>
            </a:fld>
            <a:endParaRPr lang="en-US"/>
          </a:p>
        </p:txBody>
      </p:sp>
    </p:spTree>
    <p:extLst>
      <p:ext uri="{BB962C8B-B14F-4D97-AF65-F5344CB8AC3E}">
        <p14:creationId xmlns:p14="http://schemas.microsoft.com/office/powerpoint/2010/main" val="4241418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Switching speed</a:t>
            </a:r>
          </a:p>
          <a:p>
            <a:r>
              <a:rPr lang="en-US" dirty="0" smtClean="0"/>
              <a:t>Switching speed is the speed at which a switch can process traffic coming in and send it back out. This is not the same as the bandwidth or backplane speed. Switching speed is generally measured in millions of packets per second—the higher the switching speed, the better.</a:t>
            </a:r>
          </a:p>
          <a:p>
            <a:endParaRPr lang="en-US" dirty="0" smtClean="0"/>
          </a:p>
          <a:p>
            <a:r>
              <a:rPr lang="en-US" dirty="0" smtClean="0"/>
              <a:t>Backplane speed/switch fabric speed</a:t>
            </a:r>
          </a:p>
          <a:p>
            <a:r>
              <a:rPr lang="en-US" dirty="0" smtClean="0"/>
              <a:t>The backplane speed measures how fast traffic can be transmitted between modules in a switch. Closely related to blocking and </a:t>
            </a:r>
            <a:r>
              <a:rPr lang="en-US" dirty="0" err="1" smtClean="0"/>
              <a:t>nonblocking</a:t>
            </a:r>
            <a:r>
              <a:rPr lang="en-US" dirty="0" smtClean="0"/>
              <a:t>, this number needs to be sufficient to handle your most extreme loads across the switch.</a:t>
            </a:r>
          </a:p>
          <a:p>
            <a:endParaRPr lang="en-US" dirty="0" smtClean="0"/>
          </a:p>
          <a:p>
            <a:r>
              <a:rPr lang="en-US" dirty="0" smtClean="0"/>
              <a:t>Blocking and </a:t>
            </a:r>
            <a:r>
              <a:rPr lang="en-US" dirty="0" err="1" smtClean="0"/>
              <a:t>nonblocking</a:t>
            </a:r>
            <a:endParaRPr lang="en-US" dirty="0" smtClean="0"/>
          </a:p>
          <a:p>
            <a:r>
              <a:rPr lang="en-US" dirty="0" smtClean="0"/>
              <a:t>Blocking and </a:t>
            </a:r>
            <a:r>
              <a:rPr lang="en-US" dirty="0" err="1" smtClean="0"/>
              <a:t>nonblocking</a:t>
            </a:r>
            <a:r>
              <a:rPr lang="en-US" dirty="0" smtClean="0"/>
              <a:t> define whether or not a switch’s internal communication and packet processing power can support all ports transmitting simultaneously at their highest possible speeds. A </a:t>
            </a:r>
            <a:r>
              <a:rPr lang="en-US" dirty="0" err="1" smtClean="0"/>
              <a:t>nonblocking</a:t>
            </a:r>
            <a:r>
              <a:rPr lang="en-US" dirty="0" smtClean="0"/>
              <a:t> switch has enough horsepower to handle this condition, but a blocking switch may need to throttle back traffic in order to handle it all, resulting in a potential bottleneck.</a:t>
            </a:r>
          </a:p>
          <a:p>
            <a:endParaRPr lang="en-US" dirty="0" smtClean="0"/>
          </a:p>
          <a:p>
            <a:r>
              <a:rPr lang="en-US" dirty="0" smtClean="0"/>
              <a:t>Which architecture is best for your needs depends on what your users primarily do on the network. If they are constantly transferring large files across the network, a </a:t>
            </a:r>
            <a:r>
              <a:rPr lang="en-US" dirty="0" err="1" smtClean="0"/>
              <a:t>nonblocking</a:t>
            </a:r>
            <a:r>
              <a:rPr lang="en-US" dirty="0" smtClean="0"/>
              <a:t> architecture is a better choice. If, on the other hand, your users spend their days dealing with e-mail and doing Web research, a lower-speed backplane will more than suit your needs.</a:t>
            </a:r>
          </a:p>
          <a:p>
            <a:endParaRPr lang="en-US" dirty="0" smtClean="0"/>
          </a:p>
          <a:p>
            <a:r>
              <a:rPr lang="en-US" dirty="0" smtClean="0"/>
              <a:t>Buffer size</a:t>
            </a:r>
          </a:p>
          <a:p>
            <a:r>
              <a:rPr lang="en-US" dirty="0" smtClean="0"/>
              <a:t>Every switch has some sort of buffering mechanism. In most cases, either a fixed amount of storage is dedicated to each port, or every port shares a common buffer storage area. The buffer size can have a direct impact on the speed at which a switch can forward packets. A buffer that is too small will cause a switch to throttle back traffic in an effort to control network congestion.</a:t>
            </a:r>
            <a:endParaRPr lang="en-US" dirty="0"/>
          </a:p>
        </p:txBody>
      </p:sp>
      <p:sp>
        <p:nvSpPr>
          <p:cNvPr id="4" name="Slide Number Placeholder 3"/>
          <p:cNvSpPr>
            <a:spLocks noGrp="1"/>
          </p:cNvSpPr>
          <p:nvPr>
            <p:ph type="sldNum" sz="quarter" idx="10"/>
          </p:nvPr>
        </p:nvSpPr>
        <p:spPr/>
        <p:txBody>
          <a:bodyPr/>
          <a:lstStyle/>
          <a:p>
            <a:fld id="{1F2FA4D9-E7D2-4DAD-B949-D2EF526ACE38}" type="slidenum">
              <a:rPr lang="en-US" smtClean="0"/>
              <a:pPr/>
              <a:t>14</a:t>
            </a:fld>
            <a:endParaRPr lang="en-US"/>
          </a:p>
        </p:txBody>
      </p:sp>
    </p:spTree>
    <p:extLst>
      <p:ext uri="{BB962C8B-B14F-4D97-AF65-F5344CB8AC3E}">
        <p14:creationId xmlns:p14="http://schemas.microsoft.com/office/powerpoint/2010/main" val="9138535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The simplest function is Port Security. This feature lets you lock down switch ports. Configures the port so that traffic from any other device physically connected to the port other than the "learned" one will be discarded. Forward is kind of the reverse of Discard in that if you move the "learned" device to any other port, it will be locked out. But data from any other device plugged into the "locked" port will be sent (or received) normally. The last option, Limited Learning, is handy if you have another small switch uplinked to the "locked" port. It will allow traffic to and from 16 MAC addresses, but then block traffic from anything else.</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dirty="0" smtClean="0"/>
              <a:t>Another way to control LAN access is to have users actually log in or authenticate. Smart / managed switches usually support this option. Port Authentication controls, which include the ability to allow access if the RADIUS server is not available and the ability via the Guest VLAN setting to send anyone failing authentication to a particular VLAN. This technique effectively puts unknown users on a separate network from authenticated users and perhaps given only Internet access.</a:t>
            </a:r>
          </a:p>
          <a:p>
            <a:pPr marL="171450" indent="-171450">
              <a:buFont typeface="Arial"/>
              <a:buChar char="•"/>
            </a:pPr>
            <a:r>
              <a:rPr lang="en-US" dirty="0" smtClean="0"/>
              <a:t>Storm Control is there to protect against network "storms" or floods of network traffic that are sometimes caused in large </a:t>
            </a:r>
            <a:r>
              <a:rPr lang="en-US" dirty="0" err="1" smtClean="0"/>
              <a:t>multiswitch</a:t>
            </a:r>
            <a:r>
              <a:rPr lang="en-US" dirty="0" smtClean="0"/>
              <a:t> networks. You have seen a network storm if you accidently connected two ports together on a switch and then saw the link / activity lights flash wildly.</a:t>
            </a:r>
          </a:p>
          <a:p>
            <a:pPr marL="171450" indent="-171450">
              <a:buFont typeface="Arial"/>
              <a:buChar char="•"/>
            </a:pPr>
            <a:r>
              <a:rPr lang="en-US" dirty="0" smtClean="0"/>
              <a:t>Denial of Service Prevention s a set of predefined rules that protect the network from malicious attacks. Before activating Denial of Service Prevention, you typically must unbind all Access Control Lists (ACLs) or advanced </a:t>
            </a:r>
            <a:r>
              <a:rPr lang="en-US" dirty="0" err="1" smtClean="0"/>
              <a:t>QoS</a:t>
            </a:r>
            <a:r>
              <a:rPr lang="en-US" dirty="0" smtClean="0"/>
              <a:t> policies that are bound to a port. ACL and advanced </a:t>
            </a:r>
            <a:r>
              <a:rPr lang="en-US" dirty="0" err="1" smtClean="0"/>
              <a:t>QoS</a:t>
            </a:r>
            <a:r>
              <a:rPr lang="en-US" dirty="0" smtClean="0"/>
              <a:t> policies are not active when a port has Denial of Service Protection.</a:t>
            </a:r>
          </a:p>
        </p:txBody>
      </p:sp>
      <p:sp>
        <p:nvSpPr>
          <p:cNvPr id="4" name="Slide Number Placeholder 3"/>
          <p:cNvSpPr>
            <a:spLocks noGrp="1"/>
          </p:cNvSpPr>
          <p:nvPr>
            <p:ph type="sldNum" sz="quarter" idx="10"/>
          </p:nvPr>
        </p:nvSpPr>
        <p:spPr/>
        <p:txBody>
          <a:bodyPr/>
          <a:lstStyle/>
          <a:p>
            <a:fld id="{1F2FA4D9-E7D2-4DAD-B949-D2EF526ACE38}" type="slidenum">
              <a:rPr lang="en-US" smtClean="0"/>
              <a:pPr/>
              <a:t>15</a:t>
            </a:fld>
            <a:endParaRPr lang="en-US"/>
          </a:p>
        </p:txBody>
      </p:sp>
    </p:spTree>
    <p:extLst>
      <p:ext uri="{BB962C8B-B14F-4D97-AF65-F5344CB8AC3E}">
        <p14:creationId xmlns:p14="http://schemas.microsoft.com/office/powerpoint/2010/main" val="1633535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8.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4"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35"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38"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39" name="Picture 38"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pic>
        <p:nvPicPr>
          <p:cNvPr id="32" name="Picture 31" descr="Cisco_SMB_Badge_2012.png"/>
          <p:cNvPicPr>
            <a:picLocks noChangeAspect="1"/>
          </p:cNvPicPr>
          <p:nvPr userDrawn="1"/>
        </p:nvPicPr>
        <p:blipFill>
          <a:blip r:embed="rId3" cstate="print"/>
          <a:stretch>
            <a:fillRect/>
          </a:stretch>
        </p:blipFill>
        <p:spPr>
          <a:xfrm>
            <a:off x="344867" y="311150"/>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244475" y="1941689"/>
            <a:ext cx="2622550" cy="3982861"/>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2"/>
          <p:cNvSpPr>
            <a:spLocks noGrp="1"/>
          </p:cNvSpPr>
          <p:nvPr>
            <p:ph type="body" sz="quarter" idx="15"/>
          </p:nvPr>
        </p:nvSpPr>
        <p:spPr>
          <a:xfrm>
            <a:off x="3292474" y="1941688"/>
            <a:ext cx="2593975" cy="3982861"/>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941688"/>
            <a:ext cx="2633662" cy="3982861"/>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userDrawn="1"/>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userDrawn="1"/>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597295"/>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597295"/>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597295"/>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dirty="0" smtClean="0"/>
              <a:t>Click to edit Master text styles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086225"/>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5647551"/>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48587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0287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3761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ttom Title onl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29702" y="48587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37591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xmlns:p14="http://schemas.microsoft.com/office/powerpoint/2010/mai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5613654"/>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4441927" y="777667"/>
            <a:ext cx="89319" cy="5287676"/>
          </a:xfrm>
          <a:prstGeom prst="rect">
            <a:avLst/>
          </a:prstGeom>
          <a:noFill/>
          <a:ln>
            <a:noFill/>
          </a:ln>
        </p:spPr>
      </p:pic>
      <p:pic>
        <p:nvPicPr>
          <p:cNvPr id="5" name="Picture 4" descr="Cisco_SMB_Badge_2012.png"/>
          <p:cNvPicPr>
            <a:picLocks noChangeAspect="1"/>
          </p:cNvPicPr>
          <p:nvPr userDrawn="1"/>
        </p:nvPicPr>
        <p:blipFill>
          <a:blip r:embed="rId3" cstate="print"/>
          <a:stretch>
            <a:fillRect/>
          </a:stretch>
        </p:blipFill>
        <p:spPr>
          <a:xfrm>
            <a:off x="344867" y="311150"/>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xmlns:p14="http://schemas.microsoft.com/office/powerpoint/2010/mai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userDrawn="1"/>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userDrawn="1"/>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userDrawn="1"/>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18"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2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1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1"/>
                </a:solidFill>
                <a:latin typeface="+mj-lt"/>
              </a:rPr>
              <a:t>© 2010 Cisco and/or its affiliates. All rights reserved.</a:t>
            </a:r>
            <a:endParaRPr lang="en-US" sz="600" dirty="0">
              <a:solidFill>
                <a:schemeClr val="bg1"/>
              </a:solidFill>
              <a:latin typeface="+mj-lt"/>
            </a:endParaRPr>
          </a:p>
        </p:txBody>
      </p:sp>
      <p:pic>
        <p:nvPicPr>
          <p:cNvPr id="16" name="Picture 15" descr="Cisco_SMB_Badge_2012.png"/>
          <p:cNvPicPr>
            <a:picLocks noChangeAspect="1"/>
          </p:cNvPicPr>
          <p:nvPr userDrawn="1"/>
        </p:nvPicPr>
        <p:blipFill>
          <a:blip r:embed="rId3" cstate="print"/>
          <a:stretch>
            <a:fillRect/>
          </a:stretch>
        </p:blipFill>
        <p:spPr>
          <a:xfrm>
            <a:off x="7896303" y="558791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xmlns:p14="http://schemas.microsoft.com/office/powerpoint/2010/mai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pic>
        <p:nvPicPr>
          <p:cNvPr id="7" name="Picture 6" descr="Cisco_SMB_Badge_2012.png"/>
          <p:cNvPicPr>
            <a:picLocks noChangeAspect="1"/>
          </p:cNvPicPr>
          <p:nvPr userDrawn="1"/>
        </p:nvPicPr>
        <p:blipFill>
          <a:blip r:embed="rId3" cstate="print"/>
          <a:stretch>
            <a:fillRect/>
          </a:stretch>
        </p:blipFill>
        <p:spPr>
          <a:xfrm>
            <a:off x="7896303" y="558791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
        <p:nvSpPr>
          <p:cNvPr id="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12"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chemeClr val="bg1"/>
                </a:solidFill>
                <a:latin typeface="+mj-lt"/>
              </a:rPr>
              <a:t>© 2010 Cisco and/or its affiliates. All rights reserved.</a:t>
            </a:r>
            <a:endParaRPr lang="en-US" sz="600" dirty="0">
              <a:solidFill>
                <a:schemeClr val="bg1"/>
              </a:solidFill>
              <a:latin typeface="+mj-lt"/>
            </a:endParaRPr>
          </a:p>
        </p:txBody>
      </p:sp>
      <p:pic>
        <p:nvPicPr>
          <p:cNvPr id="13" name="Picture 12" descr="Cisco_SMB_Badge_2012.png"/>
          <p:cNvPicPr>
            <a:picLocks noChangeAspect="1"/>
          </p:cNvPicPr>
          <p:nvPr userDrawn="1"/>
        </p:nvPicPr>
        <p:blipFill>
          <a:blip r:embed="rId3" cstate="print"/>
          <a:stretch>
            <a:fillRect/>
          </a:stretch>
        </p:blipFill>
        <p:spPr>
          <a:xfrm>
            <a:off x="7896303" y="5587911"/>
            <a:ext cx="903224" cy="903224"/>
          </a:xfrm>
          <a:prstGeom prst="rect">
            <a:avLst/>
          </a:prstGeom>
          <a:effectLst>
            <a:outerShdw blurRad="88900" dist="25400" dir="2700000" algn="tl" rotWithShape="0">
              <a:schemeClr val="accent3">
                <a:lumMod val="25000"/>
                <a:alpha val="80000"/>
              </a:schemeClr>
            </a:outerShdw>
          </a:effectLst>
        </p:spPr>
      </p:pic>
    </p:spTree>
    <p:extLst>
      <p:ext uri="{BB962C8B-B14F-4D97-AF65-F5344CB8AC3E}">
        <p14:creationId xmlns:p14="http://schemas.microsoft.com/office/powerpoint/2010/main" val="10493673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solid gradient">
    <p:spTree>
      <p:nvGrpSpPr>
        <p:cNvPr id="1" name=""/>
        <p:cNvGrpSpPr/>
        <p:nvPr/>
      </p:nvGrpSpPr>
      <p:grpSpPr>
        <a:xfrm>
          <a:off x="0" y="0"/>
          <a:ext cx="0" cy="0"/>
          <a:chOff x="0" y="0"/>
          <a:chExt cx="0" cy="0"/>
        </a:xfrm>
      </p:grpSpPr>
      <p:pic>
        <p:nvPicPr>
          <p:cNvPr id="40"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1" name="Rounded Rectangle 40"/>
          <p:cNvSpPr/>
          <p:nvPr userDrawn="1"/>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3" name="Rounded Rectangle 42"/>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4" name="Rounded Rectangle 43"/>
          <p:cNvSpPr/>
          <p:nvPr userDrawn="1"/>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userDrawn="1"/>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userDrawn="1"/>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7"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sp>
        <p:nvSpPr>
          <p:cNvPr id="48"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4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50"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51" name="Rectangle 4"/>
          <p:cNvSpPr>
            <a:spLocks noChangeArrowheads="1"/>
          </p:cNvSpPr>
          <p:nvPr userDrawn="1"/>
        </p:nvSpPr>
        <p:spPr bwMode="ltGray">
          <a:xfrm>
            <a:off x="251373" y="6586246"/>
            <a:ext cx="329192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pic>
        <p:nvPicPr>
          <p:cNvPr id="52" name="Picture 51" descr="Cisco_SMB_Badge_2012.png"/>
          <p:cNvPicPr>
            <a:picLocks noChangeAspect="1"/>
          </p:cNvPicPr>
          <p:nvPr userDrawn="1"/>
        </p:nvPicPr>
        <p:blipFill>
          <a:blip r:embed="rId3" cstate="print"/>
          <a:stretch>
            <a:fillRect/>
          </a:stretch>
        </p:blipFill>
        <p:spPr>
          <a:xfrm>
            <a:off x="344869" y="31115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5000" fill="hold"/>
                                        <p:tgtEl>
                                          <p:spTgt spid="45"/>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5000" fill="hold"/>
                                        <p:tgtEl>
                                          <p:spTgt spid="44"/>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5000" fill="hold"/>
                                        <p:tgtEl>
                                          <p:spTgt spid="46"/>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5000" fill="hold"/>
                                        <p:tgtEl>
                                          <p:spTgt spid="43"/>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5000" fill="hold"/>
                                        <p:tgtEl>
                                          <p:spTgt spid="42"/>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5000" fill="hold"/>
                                        <p:tgtEl>
                                          <p:spTgt spid="41"/>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pic>
        <p:nvPicPr>
          <p:cNvPr id="17" name="Picture 16" descr="Cisco_SMB_Badge_2012.png"/>
          <p:cNvPicPr>
            <a:picLocks noChangeAspect="1"/>
          </p:cNvPicPr>
          <p:nvPr userDrawn="1"/>
        </p:nvPicPr>
        <p:blipFill>
          <a:blip r:embed="rId3" cstate="print"/>
          <a:stretch>
            <a:fillRect/>
          </a:stretch>
        </p:blipFill>
        <p:spPr>
          <a:xfrm>
            <a:off x="7896303" y="558466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5613654"/>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7"/>
            <a:ext cx="8474869" cy="5613654"/>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sp>
        <p:nvSpPr>
          <p:cNvPr id="9"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7" name="Picture 16"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845150" y="778669"/>
            <a:ext cx="5971032"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pic>
        <p:nvPicPr>
          <p:cNvPr id="20" name="Picture 19" descr="Cisco_SMB_Badge_2012.png"/>
          <p:cNvPicPr>
            <a:picLocks noChangeAspect="1"/>
          </p:cNvPicPr>
          <p:nvPr userDrawn="1"/>
        </p:nvPicPr>
        <p:blipFill>
          <a:blip r:embed="rId4" cstate="print"/>
          <a:stretch>
            <a:fillRect/>
          </a:stretch>
        </p:blipFill>
        <p:spPr>
          <a:xfrm>
            <a:off x="7896303" y="558466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_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pic>
        <p:nvPicPr>
          <p:cNvPr id="3" name="Picture 2" descr="Cisco_SMB_Badge_2012.png"/>
          <p:cNvPicPr>
            <a:picLocks noChangeAspect="1"/>
          </p:cNvPicPr>
          <p:nvPr userDrawn="1"/>
        </p:nvPicPr>
        <p:blipFill>
          <a:blip r:embed="rId3" cstate="print"/>
          <a:stretch>
            <a:fillRect/>
          </a:stretch>
        </p:blipFill>
        <p:spPr>
          <a:xfrm>
            <a:off x="7896303" y="5584661"/>
            <a:ext cx="903224" cy="903224"/>
          </a:xfrm>
          <a:prstGeom prst="rect">
            <a:avLst/>
          </a:prstGeom>
          <a:effectLst>
            <a:outerShdw blurRad="88900" dist="25400" dir="2700000" algn="tl" rotWithShape="0">
              <a:schemeClr val="accent3">
                <a:lumMod val="25000"/>
                <a:alpha val="80000"/>
              </a:schemeClr>
            </a:outerShdw>
          </a:effectLst>
        </p:spPr>
      </p:pic>
    </p:spTree>
    <p:extLst>
      <p:ext uri="{BB962C8B-B14F-4D97-AF65-F5344CB8AC3E}">
        <p14:creationId xmlns:p14="http://schemas.microsoft.com/office/powerpoint/2010/main" val="145297751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_w_bottom_bar">
    <p:spTree>
      <p:nvGrpSpPr>
        <p:cNvPr id="1" name=""/>
        <p:cNvGrpSpPr/>
        <p:nvPr/>
      </p:nvGrpSpPr>
      <p:grpSpPr>
        <a:xfrm>
          <a:off x="0" y="0"/>
          <a:ext cx="0" cy="0"/>
          <a:chOff x="0" y="0"/>
          <a:chExt cx="0" cy="0"/>
        </a:xfrm>
      </p:grpSpPr>
      <p:sp>
        <p:nvSpPr>
          <p:cNvPr id="12"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3"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4"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5" name="Picture 14"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lank with blue">
    <p:spTree>
      <p:nvGrpSpPr>
        <p:cNvPr id="1" name=""/>
        <p:cNvGrpSpPr/>
        <p:nvPr/>
      </p:nvGrpSpPr>
      <p:grpSpPr>
        <a:xfrm>
          <a:off x="0" y="0"/>
          <a:ext cx="0" cy="0"/>
          <a:chOff x="0" y="0"/>
          <a:chExt cx="0" cy="0"/>
        </a:xfrm>
      </p:grpSpPr>
      <p:sp>
        <p:nvSpPr>
          <p:cNvPr id="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7"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8"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solid gradient_static">
    <p:spTree>
      <p:nvGrpSpPr>
        <p:cNvPr id="1" name=""/>
        <p:cNvGrpSpPr/>
        <p:nvPr/>
      </p:nvGrpSpPr>
      <p:grpSpPr>
        <a:xfrm>
          <a:off x="0" y="0"/>
          <a:ext cx="0" cy="0"/>
          <a:chOff x="0" y="0"/>
          <a:chExt cx="0" cy="0"/>
        </a:xfrm>
      </p:grpSpPr>
      <p:pic>
        <p:nvPicPr>
          <p:cNvPr id="33"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4" name="Rounded Rectangle 33"/>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3" name="Rounded Rectangle 42"/>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4" name="Rounded Rectangle 43"/>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7"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sp>
        <p:nvSpPr>
          <p:cNvPr id="48"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4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50"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2"/>
                </a:solidFill>
                <a:latin typeface="+mj-lt"/>
              </a:rPr>
              <a:pPr algn="r" defTabSz="814388">
                <a:lnSpc>
                  <a:spcPct val="100000"/>
                </a:lnSpc>
              </a:pPr>
              <a:t>‹#›</a:t>
            </a:fld>
            <a:endParaRPr lang="en-US" sz="600" dirty="0">
              <a:solidFill>
                <a:schemeClr val="bg2"/>
              </a:solidFill>
              <a:latin typeface="+mj-lt"/>
            </a:endParaRPr>
          </a:p>
        </p:txBody>
      </p:sp>
      <p:sp>
        <p:nvSpPr>
          <p:cNvPr id="51" name="Rectangle 4"/>
          <p:cNvSpPr>
            <a:spLocks noChangeArrowheads="1"/>
          </p:cNvSpPr>
          <p:nvPr userDrawn="1"/>
        </p:nvSpPr>
        <p:spPr bwMode="ltGray">
          <a:xfrm>
            <a:off x="251373" y="6586246"/>
            <a:ext cx="329192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pic>
        <p:nvPicPr>
          <p:cNvPr id="52" name="Picture 51" descr="Cisco_SMB_Badge_2012.png"/>
          <p:cNvPicPr>
            <a:picLocks noChangeAspect="1"/>
          </p:cNvPicPr>
          <p:nvPr userDrawn="1"/>
        </p:nvPicPr>
        <p:blipFill>
          <a:blip r:embed="rId3" cstate="print"/>
          <a:stretch>
            <a:fillRect/>
          </a:stretch>
        </p:blipFill>
        <p:spPr>
          <a:xfrm>
            <a:off x="344869" y="311151"/>
            <a:ext cx="903224" cy="903224"/>
          </a:xfrm>
          <a:prstGeom prst="rect">
            <a:avLst/>
          </a:prstGeom>
          <a:effectLst>
            <a:outerShdw blurRad="88900" dist="25400" dir="2700000" algn="tl" rotWithShape="0">
              <a:schemeClr val="accent3">
                <a:lumMod val="25000"/>
                <a:alpha val="80000"/>
              </a:scheme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Blank with blue">
    <p:spTree>
      <p:nvGrpSpPr>
        <p:cNvPr id="1" name=""/>
        <p:cNvGrpSpPr/>
        <p:nvPr/>
      </p:nvGrpSpPr>
      <p:grpSpPr>
        <a:xfrm>
          <a:off x="0" y="0"/>
          <a:ext cx="0" cy="0"/>
          <a:chOff x="0" y="0"/>
          <a:chExt cx="0" cy="0"/>
        </a:xfrm>
      </p:grpSpPr>
      <p:sp>
        <p:nvSpPr>
          <p:cNvPr id="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7"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8"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5" name="TextBox 4"/>
          <p:cNvSpPr txBox="1"/>
          <p:nvPr userDrawn="1"/>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extLst>
      <p:ext uri="{BB962C8B-B14F-4D97-AF65-F5344CB8AC3E}">
        <p14:creationId xmlns:p14="http://schemas.microsoft.com/office/powerpoint/2010/main" val="12622854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userDrawn="1"/>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8980786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7294486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9762546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cSld name="2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userDrawn="1"/>
        </p:nvSpPr>
        <p:spPr>
          <a:xfrm>
            <a:off x="1823499" y="3308943"/>
            <a:ext cx="1729740" cy="14014174"/>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mj-lt"/>
            </a:endParaRPr>
          </a:p>
        </p:txBody>
      </p:sp>
      <p:sp>
        <p:nvSpPr>
          <p:cNvPr id="38" name="Rounded Rectangle 37"/>
          <p:cNvSpPr/>
          <p:nvPr userDrawn="1"/>
        </p:nvSpPr>
        <p:spPr>
          <a:xfrm>
            <a:off x="0" y="1236689"/>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9" name="Rounded Rectangle 38"/>
          <p:cNvSpPr/>
          <p:nvPr userDrawn="1"/>
        </p:nvSpPr>
        <p:spPr>
          <a:xfrm rot="10800000">
            <a:off x="1013791" y="4248605"/>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userDrawn="1"/>
        </p:nvSpPr>
        <p:spPr>
          <a:xfrm>
            <a:off x="6585483" y="-2056029"/>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userDrawn="1"/>
        </p:nvSpPr>
        <p:spPr>
          <a:xfrm>
            <a:off x="8105451" y="2783785"/>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rot="10800000">
            <a:off x="3036073" y="174390"/>
            <a:ext cx="1729740" cy="814843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30" name="Rectangle 4"/>
          <p:cNvSpPr>
            <a:spLocks noChangeArrowheads="1"/>
          </p:cNvSpPr>
          <p:nvPr userDrawn="1"/>
        </p:nvSpPr>
        <p:spPr bwMode="ltGray">
          <a:xfrm>
            <a:off x="286174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ctr" defTabSz="814388">
              <a:lnSpc>
                <a:spcPct val="100000"/>
              </a:lnSpc>
            </a:pPr>
            <a:r>
              <a:rPr lang="en-US" sz="600" dirty="0" smtClean="0">
                <a:solidFill>
                  <a:schemeClr val="bg1"/>
                </a:solidFill>
                <a:latin typeface="+mj-lt"/>
              </a:rPr>
              <a:t>© 2010 Cisco and/or its affiliates. All rights reserved.</a:t>
            </a:r>
            <a:endParaRPr lang="en-US" sz="600" dirty="0">
              <a:solidFill>
                <a:schemeClr val="bg1"/>
              </a:solidFill>
              <a:latin typeface="+mj-lt"/>
            </a:endParaRPr>
          </a:p>
        </p:txBody>
      </p:sp>
      <p:sp>
        <p:nvSpPr>
          <p:cNvPr id="31"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3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pic>
        <p:nvPicPr>
          <p:cNvPr id="1026" name="Picture 2" descr="C:\Users\Michaela.DUARTE\Desktop\picturetines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040240"/>
            <a:ext cx="9144000" cy="71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39742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93751" y="304800"/>
            <a:ext cx="7435849" cy="838200"/>
          </a:xfrm>
        </p:spPr>
        <p:txBody>
          <a:bodyPr/>
          <a:lstStyle/>
          <a:p>
            <a:r>
              <a:rPr lang="en-US" dirty="0" smtClean="0"/>
              <a:t>Slide Title Goes Here</a:t>
            </a:r>
            <a:endParaRPr lang="en-US" dirty="0"/>
          </a:p>
        </p:txBody>
      </p:sp>
      <p:sp>
        <p:nvSpPr>
          <p:cNvPr id="3" name="Content Placeholder 2"/>
          <p:cNvSpPr>
            <a:spLocks noGrp="1"/>
          </p:cNvSpPr>
          <p:nvPr>
            <p:ph idx="1" hasCustomPrompt="1"/>
          </p:nvPr>
        </p:nvSpPr>
        <p:spPr>
          <a:xfrm>
            <a:off x="793751" y="1600200"/>
            <a:ext cx="7435849" cy="4525963"/>
          </a:xfrm>
        </p:spPr>
        <p:txBody>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hasCustomPrompt="1"/>
          </p:nvPr>
        </p:nvSpPr>
        <p:spPr>
          <a:xfrm>
            <a:off x="793751" y="1186542"/>
            <a:ext cx="7435849" cy="381000"/>
          </a:xfrm>
        </p:spPr>
        <p:txBody>
          <a:bodyPr anchor="ctr" anchorCtr="0">
            <a:noAutofit/>
          </a:bodyPr>
          <a:lstStyle>
            <a:lvl1pPr>
              <a:buFontTx/>
              <a:buNone/>
              <a:defRPr sz="2400"/>
            </a:lvl1pPr>
            <a:lvl2pPr>
              <a:defRPr sz="2400"/>
            </a:lvl2pPr>
            <a:lvl3pPr>
              <a:defRPr sz="2400"/>
            </a:lvl3pPr>
            <a:lvl4pPr>
              <a:defRPr sz="2400"/>
            </a:lvl4pPr>
            <a:lvl5pPr>
              <a:defRPr sz="2400"/>
            </a:lvl5pPr>
          </a:lstStyle>
          <a:p>
            <a:pPr lvl="0"/>
            <a:r>
              <a:rPr lang="en-US" dirty="0" smtClean="0"/>
              <a:t>Subtitle Goes Here</a:t>
            </a:r>
            <a:endParaRPr lang="en-US" dirty="0"/>
          </a:p>
        </p:txBody>
      </p:sp>
      <p:sp>
        <p:nvSpPr>
          <p:cNvPr id="10" name="Text Placeholder 9"/>
          <p:cNvSpPr>
            <a:spLocks noGrp="1"/>
          </p:cNvSpPr>
          <p:nvPr>
            <p:ph type="body" sz="quarter" idx="11" hasCustomPrompt="1"/>
          </p:nvPr>
        </p:nvSpPr>
        <p:spPr>
          <a:xfrm>
            <a:off x="793750" y="6372423"/>
            <a:ext cx="7461250" cy="307777"/>
          </a:xfrm>
        </p:spPr>
        <p:txBody>
          <a:bodyPr wrap="square" anchor="b" anchorCtr="0">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14 Points</a:t>
            </a:r>
          </a:p>
        </p:txBody>
      </p:sp>
    </p:spTree>
    <p:extLst>
      <p:ext uri="{BB962C8B-B14F-4D97-AF65-F5344CB8AC3E}">
        <p14:creationId xmlns:p14="http://schemas.microsoft.com/office/powerpoint/2010/main" val="2143743451"/>
      </p:ext>
    </p:extLst>
  </p:cSld>
  <p:clrMapOvr>
    <a:masterClrMapping/>
  </p:clrMapOvr>
  <p:transition xmlns:p14="http://schemas.microsoft.com/office/powerpoint/2010/mai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58038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3905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362200" y="381000"/>
            <a:ext cx="6781800" cy="4873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990600"/>
            <a:ext cx="7772400" cy="5257800"/>
          </a:xfrm>
        </p:spPr>
        <p:txBody>
          <a:bodyPr/>
          <a:lstStyle/>
          <a:p>
            <a:pPr lvl="0"/>
            <a:endParaRPr lang="en-US" noProof="0" smtClean="0"/>
          </a:p>
        </p:txBody>
      </p:sp>
    </p:spTree>
    <p:extLst>
      <p:ext uri="{BB962C8B-B14F-4D97-AF65-F5344CB8AC3E}">
        <p14:creationId xmlns:p14="http://schemas.microsoft.com/office/powerpoint/2010/main" val="2205387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584805"/>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584805"/>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15" name="Rounded Rectangle 14"/>
          <p:cNvSpPr/>
          <p:nvPr userDrawn="1"/>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584805"/>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pic>
        <p:nvPicPr>
          <p:cNvPr id="21" name="Picture 20" descr="verticalbar.png"/>
          <p:cNvPicPr>
            <a:picLocks noChangeAspect="1"/>
          </p:cNvPicPr>
          <p:nvPr userDrawn="1"/>
        </p:nvPicPr>
        <p:blipFill>
          <a:blip r:embed="rId2" cstate="print"/>
          <a:stretch>
            <a:fillRect/>
          </a:stretch>
        </p:blipFill>
        <p:spPr>
          <a:xfrm>
            <a:off x="4948236" y="1335313"/>
            <a:ext cx="83809" cy="4961463"/>
          </a:xfrm>
          <a:prstGeom prst="rect">
            <a:avLst/>
          </a:prstGeom>
        </p:spPr>
      </p:pic>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
        <p:nvSpPr>
          <p:cNvPr id="14"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22"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23"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extBox 12"/>
          <p:cNvSpPr txBox="1"/>
          <p:nvPr userDrawn="1"/>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Large photo with bottom bar">
    <p:spTree>
      <p:nvGrpSpPr>
        <p:cNvPr id="1" name=""/>
        <p:cNvGrpSpPr/>
        <p:nvPr/>
      </p:nvGrpSpPr>
      <p:grpSpPr>
        <a:xfrm>
          <a:off x="0" y="0"/>
          <a:ext cx="0" cy="0"/>
          <a:chOff x="0" y="0"/>
          <a:chExt cx="0" cy="0"/>
        </a:xfrm>
      </p:grpSpPr>
      <p:sp>
        <p:nvSpPr>
          <p:cNvPr id="9"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7" name="Picture 16"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1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pic>
        <p:nvPicPr>
          <p:cNvPr id="14" name="Picture 13" descr="Cisco_SMB_Badge_2012.png"/>
          <p:cNvPicPr>
            <a:picLocks noChangeAspect="1"/>
          </p:cNvPicPr>
          <p:nvPr userDrawn="1"/>
        </p:nvPicPr>
        <p:blipFill>
          <a:blip r:embed="rId3" cstate="print"/>
          <a:stretch>
            <a:fillRect/>
          </a:stretch>
        </p:blipFill>
        <p:spPr>
          <a:xfrm>
            <a:off x="7896303" y="5245319"/>
            <a:ext cx="903224" cy="903224"/>
          </a:xfrm>
          <a:prstGeom prst="rect">
            <a:avLst/>
          </a:prstGeom>
          <a:effectLst>
            <a:outerShdw blurRad="63500" dist="12700" dir="2700000" algn="tl" rotWithShape="0">
              <a:schemeClr val="accent3">
                <a:lumMod val="25000"/>
                <a:alpha val="50000"/>
              </a:schemeClr>
            </a:outerShdw>
          </a:effectLst>
        </p:spPr>
      </p:pic>
    </p:spTree>
    <p:extLst>
      <p:ext uri="{BB962C8B-B14F-4D97-AF65-F5344CB8AC3E}">
        <p14:creationId xmlns:p14="http://schemas.microsoft.com/office/powerpoint/2010/main" val="287551146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64042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56645"/>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56645"/>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pic>
        <p:nvPicPr>
          <p:cNvPr id="15" name="Picture 14" descr="verticalbar.png"/>
          <p:cNvPicPr>
            <a:picLocks noChangeAspect="1"/>
          </p:cNvPicPr>
          <p:nvPr userDrawn="1"/>
        </p:nvPicPr>
        <p:blipFill>
          <a:blip r:embed="rId2" cstate="print"/>
          <a:stretch>
            <a:fillRect/>
          </a:stretch>
        </p:blipFill>
        <p:spPr>
          <a:xfrm>
            <a:off x="4447858" y="777667"/>
            <a:ext cx="89319" cy="5287676"/>
          </a:xfrm>
          <a:prstGeom prst="rect">
            <a:avLst/>
          </a:prstGeom>
          <a:noFill/>
          <a:ln>
            <a:noFill/>
          </a:ln>
        </p:spPr>
      </p:pic>
      <p:sp>
        <p:nvSpPr>
          <p:cNvPr id="13" name="Title 1"/>
          <p:cNvSpPr txBox="1">
            <a:spLocks/>
          </p:cNvSpPr>
          <p:nvPr userDrawn="1"/>
        </p:nvSpPr>
        <p:spPr>
          <a:xfrm>
            <a:off x="4818888" y="64042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
        <p:nvSpPr>
          <p:cNvPr id="1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8"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9" name="Rectangle 7"/>
          <p:cNvSpPr>
            <a:spLocks noChangeArrowheads="1"/>
          </p:cNvSpPr>
          <p:nvPr userDrawn="1"/>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4" name="TextBox 13"/>
          <p:cNvSpPr txBox="1"/>
          <p:nvPr userDrawn="1"/>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theme" Target="../theme/theme1.xml"/><Relationship Id="rId43"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584805"/>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5" name="Picture 14" descr="bottom bar.jpg"/>
          <p:cNvPicPr>
            <a:picLocks noChangeAspect="1"/>
          </p:cNvPicPr>
          <p:nvPr/>
        </p:nvPicPr>
        <p:blipFill>
          <a:blip r:embed="rId43" cstate="print"/>
          <a:stretch>
            <a:fillRect/>
          </a:stretch>
        </p:blipFill>
        <p:spPr>
          <a:xfrm>
            <a:off x="333375" y="6378339"/>
            <a:ext cx="8477250" cy="162912"/>
          </a:xfrm>
          <a:prstGeom prst="rect">
            <a:avLst/>
          </a:prstGeom>
        </p:spPr>
      </p:pic>
      <p:sp>
        <p:nvSpPr>
          <p:cNvPr id="8" name="TextBox 7"/>
          <p:cNvSpPr txBox="1"/>
          <p:nvPr/>
        </p:nvSpPr>
        <p:spPr>
          <a:xfrm>
            <a:off x="6223819" y="141387"/>
            <a:ext cx="2704744" cy="307777"/>
          </a:xfrm>
          <a:prstGeom prst="rect">
            <a:avLst/>
          </a:prstGeom>
          <a:noFill/>
        </p:spPr>
        <p:txBody>
          <a:bodyPr wrap="square" rtlCol="0">
            <a:spAutoFit/>
          </a:bodyPr>
          <a:lstStyle/>
          <a:p>
            <a:pPr algn="r"/>
            <a:r>
              <a:rPr lang="en-US" sz="1400" b="0" dirty="0" smtClean="0">
                <a:gradFill flip="none" rotWithShape="1">
                  <a:gsLst>
                    <a:gs pos="0">
                      <a:srgbClr val="C9DA2A"/>
                    </a:gs>
                    <a:gs pos="50000">
                      <a:srgbClr val="3EB44A"/>
                    </a:gs>
                    <a:gs pos="100000">
                      <a:srgbClr val="009146"/>
                    </a:gs>
                  </a:gsLst>
                  <a:lin ang="2700000" scaled="1"/>
                  <a:tileRect/>
                </a:gradFill>
              </a:rPr>
              <a:t>Cisco</a:t>
            </a:r>
            <a:r>
              <a:rPr lang="en-US" sz="1400" dirty="0" smtClean="0">
                <a:gradFill flip="none" rotWithShape="1">
                  <a:gsLst>
                    <a:gs pos="0">
                      <a:srgbClr val="C9DA2A"/>
                    </a:gs>
                    <a:gs pos="50000">
                      <a:srgbClr val="3EB44A"/>
                    </a:gs>
                    <a:gs pos="100000">
                      <a:srgbClr val="009146"/>
                    </a:gs>
                  </a:gsLst>
                  <a:lin ang="2700000" scaled="1"/>
                  <a:tileRect/>
                </a:gradFill>
              </a:rPr>
              <a:t> Small Business</a:t>
            </a:r>
            <a:endParaRPr lang="en-US" sz="1400" dirty="0">
              <a:gradFill flip="none" rotWithShape="1">
                <a:gsLst>
                  <a:gs pos="0">
                    <a:srgbClr val="C9DA2A"/>
                  </a:gs>
                  <a:gs pos="50000">
                    <a:srgbClr val="3EB44A"/>
                  </a:gs>
                  <a:gs pos="100000">
                    <a:srgbClr val="009146"/>
                  </a:gs>
                </a:gsLst>
                <a:lin ang="2700000" scaled="1"/>
                <a:tileRect/>
              </a:gradFill>
            </a:endParaRPr>
          </a:p>
        </p:txBody>
      </p:sp>
    </p:spTree>
  </p:cSld>
  <p:clrMap bg1="lt1" tx1="dk1" bg2="lt2" tx2="dk2" accent1="accent1" accent2="accent2" accent3="accent3" accent4="accent4" accent5="accent5" accent6="accent6" hlink="hlink" folHlink="folHlink"/>
  <p:sldLayoutIdLst>
    <p:sldLayoutId id="2147483929" r:id="rId1"/>
    <p:sldLayoutId id="2147483899" r:id="rId2"/>
    <p:sldLayoutId id="2147483928" r:id="rId3"/>
    <p:sldLayoutId id="2147483901" r:id="rId4"/>
    <p:sldLayoutId id="2147483902" r:id="rId5"/>
    <p:sldLayoutId id="2147483903" r:id="rId6"/>
    <p:sldLayoutId id="2147483904" r:id="rId7"/>
    <p:sldLayoutId id="2147483950"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 id="2147483913" r:id="rId17"/>
    <p:sldLayoutId id="2147483914" r:id="rId18"/>
    <p:sldLayoutId id="2147483946" r:id="rId19"/>
    <p:sldLayoutId id="2147483915" r:id="rId20"/>
    <p:sldLayoutId id="2147483916" r:id="rId21"/>
    <p:sldLayoutId id="2147483917" r:id="rId22"/>
    <p:sldLayoutId id="2147483918" r:id="rId23"/>
    <p:sldLayoutId id="2147483919" r:id="rId24"/>
    <p:sldLayoutId id="2147483921" r:id="rId25"/>
    <p:sldLayoutId id="2147483922" r:id="rId26"/>
    <p:sldLayoutId id="2147483947" r:id="rId27"/>
    <p:sldLayoutId id="2147483923" r:id="rId28"/>
    <p:sldLayoutId id="2147483898" r:id="rId29"/>
    <p:sldLayoutId id="2147483953" r:id="rId30"/>
    <p:sldLayoutId id="2147483924" r:id="rId31"/>
    <p:sldLayoutId id="2147483925" r:id="rId32"/>
    <p:sldLayoutId id="2147483926" r:id="rId33"/>
    <p:sldLayoutId id="2147483927" r:id="rId34"/>
    <p:sldLayoutId id="2147483931" r:id="rId35"/>
    <p:sldLayoutId id="2147483932" r:id="rId36"/>
    <p:sldLayoutId id="2147483945" r:id="rId37"/>
    <p:sldLayoutId id="2147483948" r:id="rId38"/>
    <p:sldLayoutId id="2147483952" r:id="rId39"/>
    <p:sldLayoutId id="2147483958" r:id="rId40"/>
    <p:sldLayoutId id="2147483960" r:id="rId41"/>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8.xm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9.xml"/><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0.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2.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40.xml"/><Relationship Id="rId2" Type="http://schemas.openxmlformats.org/officeDocument/2006/relationships/notesSlide" Target="../notesSlides/notes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wmf"/><Relationship Id="rId5" Type="http://schemas.openxmlformats.org/officeDocument/2006/relationships/image" Target="../media/image12.wmf"/><Relationship Id="rId6" Type="http://schemas.openxmlformats.org/officeDocument/2006/relationships/image" Target="../media/image13.wmf"/><Relationship Id="rId7" Type="http://schemas.openxmlformats.org/officeDocument/2006/relationships/image" Target="../media/image14.jpeg"/><Relationship Id="rId1" Type="http://schemas.openxmlformats.org/officeDocument/2006/relationships/slideLayout" Target="../slideLayouts/slideLayout4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41.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8.jpeg"/><Relationship Id="rId3" Type="http://schemas.openxmlformats.org/officeDocument/2006/relationships/image" Target="../media/image1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2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21.jpeg"/><Relationship Id="rId3" Type="http://schemas.openxmlformats.org/officeDocument/2006/relationships/image" Target="../media/image2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0663" y="1236663"/>
            <a:ext cx="8112125" cy="2919412"/>
          </a:xfrm>
        </p:spPr>
        <p:txBody>
          <a:bodyPr/>
          <a:lstStyle/>
          <a:p>
            <a:pPr fontAlgn="auto">
              <a:spcAft>
                <a:spcPts val="0"/>
              </a:spcAft>
              <a:defRPr/>
            </a:pPr>
            <a:r>
              <a:rPr lang="en-US" sz="5800" dirty="0" smtClean="0">
                <a:ea typeface="+mj-ea"/>
              </a:rPr>
              <a:t>Switching 101</a:t>
            </a:r>
            <a:endParaRPr sz="5800" dirty="0">
              <a:ea typeface="+mj-ea"/>
            </a:endParaRPr>
          </a:p>
        </p:txBody>
      </p:sp>
      <p:sp>
        <p:nvSpPr>
          <p:cNvPr id="28674" name="Subtitle 4"/>
          <p:cNvSpPr>
            <a:spLocks noGrp="1"/>
          </p:cNvSpPr>
          <p:nvPr>
            <p:ph type="subTitle" idx="1"/>
          </p:nvPr>
        </p:nvSpPr>
        <p:spPr>
          <a:xfrm>
            <a:off x="236538" y="4320641"/>
            <a:ext cx="8112125" cy="384175"/>
          </a:xfrm>
        </p:spPr>
        <p:txBody>
          <a:bodyPr>
            <a:noAutofit/>
          </a:bodyPr>
          <a:lstStyle/>
          <a:p>
            <a:r>
              <a:rPr lang="en-US" sz="2800" dirty="0" smtClean="0"/>
              <a:t>Switching Fundamentals</a:t>
            </a:r>
            <a:endParaRPr sz="2800" dirty="0" smtClean="0"/>
          </a:p>
          <a:p>
            <a:endParaRPr sz="2800" dirty="0" smtClean="0"/>
          </a:p>
        </p:txBody>
      </p:sp>
    </p:spTree>
    <p:extLst>
      <p:ext uri="{BB962C8B-B14F-4D97-AF65-F5344CB8AC3E}">
        <p14:creationId xmlns:p14="http://schemas.microsoft.com/office/powerpoint/2010/main" val="342650890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9702" y="341999"/>
            <a:ext cx="9707563" cy="838200"/>
          </a:xfrm>
        </p:spPr>
        <p:txBody>
          <a:bodyPr/>
          <a:lstStyle/>
          <a:p>
            <a:pPr algn="l" defTabSz="814388" eaLnBrk="1" hangingPunct="1">
              <a:lnSpc>
                <a:spcPct val="90000"/>
              </a:lnSpc>
              <a:defRPr/>
            </a:pPr>
            <a:r>
              <a:rPr lang="en-US" sz="3200" kern="1200" dirty="0" smtClean="0"/>
              <a:t>The Solution III: </a:t>
            </a:r>
            <a:br>
              <a:rPr lang="en-US" sz="3200" kern="1200" dirty="0" smtClean="0"/>
            </a:br>
            <a:r>
              <a:rPr lang="en-US" sz="3200" kern="1200" dirty="0" smtClean="0"/>
              <a:t>Multiple Spanning Tree</a:t>
            </a:r>
          </a:p>
        </p:txBody>
      </p:sp>
      <p:sp>
        <p:nvSpPr>
          <p:cNvPr id="13315" name="Rectangle 3"/>
          <p:cNvSpPr>
            <a:spLocks noGrp="1" noChangeArrowheads="1"/>
          </p:cNvSpPr>
          <p:nvPr>
            <p:ph idx="1"/>
          </p:nvPr>
        </p:nvSpPr>
        <p:spPr/>
        <p:txBody>
          <a:bodyPr>
            <a:normAutofit/>
          </a:bodyPr>
          <a:lstStyle/>
          <a:p>
            <a:pPr eaLnBrk="1" hangingPunct="1">
              <a:lnSpc>
                <a:spcPct val="135000"/>
              </a:lnSpc>
            </a:pPr>
            <a:r>
              <a:rPr lang="en-US" sz="2400" dirty="0" smtClean="0"/>
              <a:t>Inspired from Cisco’s MISTP implementation</a:t>
            </a:r>
          </a:p>
          <a:p>
            <a:pPr eaLnBrk="1" hangingPunct="1">
              <a:lnSpc>
                <a:spcPct val="135000"/>
              </a:lnSpc>
            </a:pPr>
            <a:r>
              <a:rPr lang="en-US" sz="2400" dirty="0" smtClean="0"/>
              <a:t>Abstract: Used to efficiently implement “Spanning Tree” for VLAN’s</a:t>
            </a:r>
          </a:p>
          <a:p>
            <a:pPr eaLnBrk="1" hangingPunct="1">
              <a:lnSpc>
                <a:spcPct val="135000"/>
              </a:lnSpc>
            </a:pPr>
            <a:r>
              <a:rPr lang="en-US" sz="2400" dirty="0" smtClean="0"/>
              <a:t>Base Idea: Several VLAN’s can be mapped to a reduced number of spanning Tree instances</a:t>
            </a:r>
          </a:p>
          <a:p>
            <a:pPr eaLnBrk="1" hangingPunct="1">
              <a:lnSpc>
                <a:spcPct val="135000"/>
              </a:lnSpc>
            </a:pPr>
            <a:r>
              <a:rPr lang="en-US" sz="2400" dirty="0" smtClean="0"/>
              <a:t>Increases Network Performance</a:t>
            </a:r>
          </a:p>
          <a:p>
            <a:pPr eaLnBrk="1" hangingPunct="1">
              <a:lnSpc>
                <a:spcPct val="135000"/>
              </a:lnSpc>
            </a:pPr>
            <a:r>
              <a:rPr lang="en-US" sz="2400" dirty="0" smtClean="0"/>
              <a:t>Decreases CPU utilization </a:t>
            </a:r>
          </a:p>
        </p:txBody>
      </p:sp>
      <p:sp>
        <p:nvSpPr>
          <p:cNvPr id="5"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1155944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06360" y="-731838"/>
            <a:ext cx="7740705" cy="1712913"/>
          </a:xfrm>
        </p:spPr>
        <p:txBody>
          <a:bodyPr/>
          <a:lstStyle/>
          <a:p>
            <a:pPr algn="l" defTabSz="814388" eaLnBrk="1" hangingPunct="1">
              <a:lnSpc>
                <a:spcPct val="90000"/>
              </a:lnSpc>
              <a:defRPr/>
            </a:pPr>
            <a:r>
              <a:rPr lang="en-US" sz="3200" kern="1200" dirty="0" smtClean="0"/>
              <a:t>What are the Performance/QoS services?</a:t>
            </a:r>
          </a:p>
        </p:txBody>
      </p:sp>
      <p:sp>
        <p:nvSpPr>
          <p:cNvPr id="14339" name="Text Box 3"/>
          <p:cNvSpPr txBox="1">
            <a:spLocks noChangeArrowheads="1"/>
          </p:cNvSpPr>
          <p:nvPr/>
        </p:nvSpPr>
        <p:spPr bwMode="auto">
          <a:xfrm>
            <a:off x="7938" y="1117600"/>
            <a:ext cx="1155700" cy="336550"/>
          </a:xfrm>
          <a:prstGeom prst="rect">
            <a:avLst/>
          </a:prstGeom>
          <a:noFill/>
          <a:ln w="9525">
            <a:noFill/>
            <a:miter lim="800000"/>
            <a:headEnd/>
            <a:tailEnd/>
          </a:ln>
        </p:spPr>
        <p:txBody>
          <a:bodyPr wrap="none">
            <a:spAutoFit/>
          </a:bodyPr>
          <a:lstStyle/>
          <a:p>
            <a:pPr eaLnBrk="0" hangingPunct="0"/>
            <a:r>
              <a:rPr lang="en-US" sz="1600" b="1"/>
              <a:t>Capability</a:t>
            </a:r>
          </a:p>
        </p:txBody>
      </p:sp>
      <p:sp>
        <p:nvSpPr>
          <p:cNvPr id="14340" name="Text Box 4"/>
          <p:cNvSpPr txBox="1">
            <a:spLocks noChangeArrowheads="1"/>
          </p:cNvSpPr>
          <p:nvPr/>
        </p:nvSpPr>
        <p:spPr bwMode="auto">
          <a:xfrm>
            <a:off x="4519613" y="1117600"/>
            <a:ext cx="873125" cy="336550"/>
          </a:xfrm>
          <a:prstGeom prst="rect">
            <a:avLst/>
          </a:prstGeom>
          <a:noFill/>
          <a:ln w="9525">
            <a:noFill/>
            <a:miter lim="800000"/>
            <a:headEnd/>
            <a:tailEnd/>
          </a:ln>
        </p:spPr>
        <p:txBody>
          <a:bodyPr wrap="none">
            <a:spAutoFit/>
          </a:bodyPr>
          <a:lstStyle/>
          <a:p>
            <a:pPr eaLnBrk="0" hangingPunct="0"/>
            <a:r>
              <a:rPr lang="en-US" sz="1600" b="1">
                <a:solidFill>
                  <a:schemeClr val="accent2"/>
                </a:solidFill>
              </a:rPr>
              <a:t>Benefit</a:t>
            </a:r>
          </a:p>
        </p:txBody>
      </p:sp>
      <p:grpSp>
        <p:nvGrpSpPr>
          <p:cNvPr id="2" name="Group 5"/>
          <p:cNvGrpSpPr>
            <a:grpSpLocks/>
          </p:cNvGrpSpPr>
          <p:nvPr/>
        </p:nvGrpSpPr>
        <p:grpSpPr bwMode="auto">
          <a:xfrm>
            <a:off x="214313" y="4241800"/>
            <a:ext cx="4229100" cy="2271713"/>
            <a:chOff x="135" y="2488"/>
            <a:chExt cx="2664" cy="1431"/>
          </a:xfrm>
        </p:grpSpPr>
        <p:sp>
          <p:nvSpPr>
            <p:cNvPr id="14348" name="Rectangle 6"/>
            <p:cNvSpPr>
              <a:spLocks noChangeArrowheads="1"/>
            </p:cNvSpPr>
            <p:nvPr/>
          </p:nvSpPr>
          <p:spPr bwMode="auto">
            <a:xfrm>
              <a:off x="135" y="2572"/>
              <a:ext cx="288" cy="1328"/>
            </a:xfrm>
            <a:prstGeom prst="rect">
              <a:avLst/>
            </a:prstGeom>
            <a:solidFill>
              <a:schemeClr val="hlink"/>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hlink"/>
              </a:extrusionClr>
            </a:sp3d>
          </p:spPr>
          <p:txBody>
            <a:bodyPr wrap="none" lIns="73025" tIns="36512" rIns="73025" bIns="36512" anchor="ctr">
              <a:flatTx/>
            </a:bodyPr>
            <a:lstStyle/>
            <a:p>
              <a:endParaRPr lang="en-US"/>
            </a:p>
          </p:txBody>
        </p:sp>
        <p:sp>
          <p:nvSpPr>
            <p:cNvPr id="14349" name="Text Box 7"/>
            <p:cNvSpPr txBox="1">
              <a:spLocks noChangeArrowheads="1"/>
            </p:cNvSpPr>
            <p:nvPr/>
          </p:nvSpPr>
          <p:spPr bwMode="auto">
            <a:xfrm rot="-5400000">
              <a:off x="-279" y="3134"/>
              <a:ext cx="1070" cy="238"/>
            </a:xfrm>
            <a:prstGeom prst="rect">
              <a:avLst/>
            </a:prstGeom>
            <a:noFill/>
            <a:ln w="9525">
              <a:noFill/>
              <a:miter lim="800000"/>
              <a:headEnd/>
              <a:tailEnd/>
            </a:ln>
          </p:spPr>
          <p:txBody>
            <a:bodyPr wrap="none" lIns="73025" tIns="36512" rIns="73025" bIns="36512">
              <a:spAutoFit/>
            </a:bodyPr>
            <a:lstStyle/>
            <a:p>
              <a:pPr eaLnBrk="0" hangingPunct="0"/>
              <a:r>
                <a:rPr lang="en-US" sz="2000" b="1" i="1">
                  <a:solidFill>
                    <a:schemeClr val="bg1"/>
                  </a:solidFill>
                </a:rPr>
                <a:t>Management</a:t>
              </a:r>
            </a:p>
          </p:txBody>
        </p:sp>
        <p:sp>
          <p:nvSpPr>
            <p:cNvPr id="14350" name="Rectangle 8"/>
            <p:cNvSpPr>
              <a:spLocks noChangeArrowheads="1"/>
            </p:cNvSpPr>
            <p:nvPr/>
          </p:nvSpPr>
          <p:spPr bwMode="auto">
            <a:xfrm>
              <a:off x="471" y="3631"/>
              <a:ext cx="2160" cy="288"/>
            </a:xfrm>
            <a:prstGeom prst="rect">
              <a:avLst/>
            </a:prstGeom>
            <a:solidFill>
              <a:srgbClr val="008000"/>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008000"/>
              </a:extrusionClr>
            </a:sp3d>
          </p:spPr>
          <p:txBody>
            <a:bodyPr wrap="none" lIns="73025" tIns="36512" rIns="73025" bIns="36512" anchor="ctr">
              <a:flatTx/>
            </a:bodyPr>
            <a:lstStyle/>
            <a:p>
              <a:endParaRPr lang="en-US"/>
            </a:p>
          </p:txBody>
        </p:sp>
        <p:sp>
          <p:nvSpPr>
            <p:cNvPr id="14351" name="Text Box 9"/>
            <p:cNvSpPr txBox="1">
              <a:spLocks noChangeArrowheads="1"/>
            </p:cNvSpPr>
            <p:nvPr/>
          </p:nvSpPr>
          <p:spPr bwMode="auto">
            <a:xfrm>
              <a:off x="471" y="3644"/>
              <a:ext cx="2136" cy="238"/>
            </a:xfrm>
            <a:prstGeom prst="rect">
              <a:avLst/>
            </a:prstGeom>
            <a:noFill/>
            <a:ln w="9525">
              <a:noFill/>
              <a:miter lim="800000"/>
              <a:headEnd/>
              <a:tailEnd/>
            </a:ln>
          </p:spPr>
          <p:txBody>
            <a:bodyPr lIns="73025" tIns="36512" rIns="73025" bIns="36512">
              <a:spAutoFit/>
            </a:bodyPr>
            <a:lstStyle/>
            <a:p>
              <a:pPr eaLnBrk="0" hangingPunct="0"/>
              <a:r>
                <a:rPr lang="en-US" sz="2000" b="1" i="1">
                  <a:solidFill>
                    <a:schemeClr val="bg1"/>
                  </a:solidFill>
                </a:rPr>
                <a:t>Scalability</a:t>
              </a:r>
            </a:p>
          </p:txBody>
        </p:sp>
        <p:sp>
          <p:nvSpPr>
            <p:cNvPr id="14352" name="Rectangle 10"/>
            <p:cNvSpPr>
              <a:spLocks noChangeArrowheads="1"/>
            </p:cNvSpPr>
            <p:nvPr/>
          </p:nvSpPr>
          <p:spPr bwMode="auto">
            <a:xfrm>
              <a:off x="463" y="3271"/>
              <a:ext cx="2160" cy="288"/>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lIns="73025" tIns="36512" rIns="73025" bIns="36512" anchor="ctr">
              <a:flatTx/>
            </a:bodyPr>
            <a:lstStyle/>
            <a:p>
              <a:endParaRPr lang="en-US"/>
            </a:p>
          </p:txBody>
        </p:sp>
        <p:sp>
          <p:nvSpPr>
            <p:cNvPr id="14353" name="Text Box 11"/>
            <p:cNvSpPr txBox="1">
              <a:spLocks noChangeArrowheads="1"/>
            </p:cNvSpPr>
            <p:nvPr/>
          </p:nvSpPr>
          <p:spPr bwMode="auto">
            <a:xfrm>
              <a:off x="447" y="3304"/>
              <a:ext cx="2158" cy="238"/>
            </a:xfrm>
            <a:prstGeom prst="rect">
              <a:avLst/>
            </a:prstGeom>
            <a:noFill/>
            <a:ln w="9525" algn="ctr">
              <a:noFill/>
              <a:miter lim="800000"/>
              <a:headEnd/>
              <a:tailEnd/>
            </a:ln>
          </p:spPr>
          <p:txBody>
            <a:bodyPr lIns="73025" tIns="36512" rIns="73025" bIns="36512">
              <a:spAutoFit/>
            </a:bodyPr>
            <a:lstStyle/>
            <a:p>
              <a:pPr eaLnBrk="0" hangingPunct="0"/>
              <a:r>
                <a:rPr lang="en-US" sz="2000" b="1" i="1">
                  <a:solidFill>
                    <a:schemeClr val="bg1"/>
                  </a:solidFill>
                </a:rPr>
                <a:t>Reliability</a:t>
              </a:r>
            </a:p>
          </p:txBody>
        </p:sp>
        <p:sp>
          <p:nvSpPr>
            <p:cNvPr id="14354" name="Rectangle 12"/>
            <p:cNvSpPr>
              <a:spLocks noChangeArrowheads="1"/>
            </p:cNvSpPr>
            <p:nvPr/>
          </p:nvSpPr>
          <p:spPr bwMode="auto">
            <a:xfrm>
              <a:off x="471" y="2940"/>
              <a:ext cx="2160" cy="288"/>
            </a:xfrm>
            <a:prstGeom prst="rect">
              <a:avLst/>
            </a:prstGeom>
            <a:solidFill>
              <a:schemeClr val="accent2"/>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2"/>
              </a:extrusionClr>
            </a:sp3d>
          </p:spPr>
          <p:txBody>
            <a:bodyPr wrap="none" lIns="73025" tIns="36512" rIns="73025" bIns="36512" anchor="ctr">
              <a:flatTx/>
            </a:bodyPr>
            <a:lstStyle/>
            <a:p>
              <a:endParaRPr lang="en-US"/>
            </a:p>
          </p:txBody>
        </p:sp>
        <p:sp>
          <p:nvSpPr>
            <p:cNvPr id="14355" name="Text Box 13"/>
            <p:cNvSpPr txBox="1">
              <a:spLocks noChangeArrowheads="1"/>
            </p:cNvSpPr>
            <p:nvPr/>
          </p:nvSpPr>
          <p:spPr bwMode="auto">
            <a:xfrm>
              <a:off x="471" y="2953"/>
              <a:ext cx="2147" cy="238"/>
            </a:xfrm>
            <a:prstGeom prst="rect">
              <a:avLst/>
            </a:prstGeom>
            <a:noFill/>
            <a:ln w="9525" algn="ctr">
              <a:noFill/>
              <a:miter lim="800000"/>
              <a:headEnd/>
              <a:tailEnd/>
            </a:ln>
          </p:spPr>
          <p:txBody>
            <a:bodyPr lIns="73025" tIns="36512" rIns="73025" bIns="36512">
              <a:spAutoFit/>
            </a:bodyPr>
            <a:lstStyle/>
            <a:p>
              <a:pPr eaLnBrk="0" hangingPunct="0"/>
              <a:r>
                <a:rPr lang="en-US" sz="2000" b="1" i="1">
                  <a:solidFill>
                    <a:schemeClr val="bg1"/>
                  </a:solidFill>
                </a:rPr>
                <a:t>Security</a:t>
              </a:r>
            </a:p>
          </p:txBody>
        </p:sp>
        <p:sp>
          <p:nvSpPr>
            <p:cNvPr id="14356" name="Rectangle 14"/>
            <p:cNvSpPr>
              <a:spLocks noChangeArrowheads="1"/>
            </p:cNvSpPr>
            <p:nvPr/>
          </p:nvSpPr>
          <p:spPr bwMode="auto">
            <a:xfrm>
              <a:off x="471" y="2604"/>
              <a:ext cx="2160" cy="288"/>
            </a:xfrm>
            <a:prstGeom prst="rect">
              <a:avLst/>
            </a:prstGeom>
            <a:solidFill>
              <a:srgbClr val="33669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336699"/>
              </a:extrusionClr>
            </a:sp3d>
          </p:spPr>
          <p:txBody>
            <a:bodyPr wrap="none" lIns="73025" tIns="36512" rIns="73025" bIns="36512" anchor="ctr">
              <a:flatTx/>
            </a:bodyPr>
            <a:lstStyle/>
            <a:p>
              <a:endParaRPr lang="en-US"/>
            </a:p>
          </p:txBody>
        </p:sp>
        <p:sp>
          <p:nvSpPr>
            <p:cNvPr id="14357" name="Text Box 15"/>
            <p:cNvSpPr txBox="1">
              <a:spLocks noChangeArrowheads="1"/>
            </p:cNvSpPr>
            <p:nvPr/>
          </p:nvSpPr>
          <p:spPr bwMode="auto">
            <a:xfrm>
              <a:off x="487" y="2604"/>
              <a:ext cx="2120" cy="238"/>
            </a:xfrm>
            <a:prstGeom prst="rect">
              <a:avLst/>
            </a:prstGeom>
            <a:noFill/>
            <a:ln w="9525" algn="ctr">
              <a:noFill/>
              <a:miter lim="800000"/>
              <a:headEnd/>
              <a:tailEnd/>
            </a:ln>
          </p:spPr>
          <p:txBody>
            <a:bodyPr lIns="73025" tIns="36512" rIns="73025" bIns="36512">
              <a:spAutoFit/>
            </a:bodyPr>
            <a:lstStyle/>
            <a:p>
              <a:pPr eaLnBrk="0" hangingPunct="0"/>
              <a:r>
                <a:rPr lang="en-US" sz="2000" b="1" i="1">
                  <a:solidFill>
                    <a:schemeClr val="bg1"/>
                  </a:solidFill>
                </a:rPr>
                <a:t>Performance</a:t>
              </a:r>
            </a:p>
          </p:txBody>
        </p:sp>
        <p:sp>
          <p:nvSpPr>
            <p:cNvPr id="14358" name="AutoShape 16"/>
            <p:cNvSpPr>
              <a:spLocks noChangeArrowheads="1"/>
            </p:cNvSpPr>
            <p:nvPr/>
          </p:nvSpPr>
          <p:spPr bwMode="auto">
            <a:xfrm>
              <a:off x="422" y="2488"/>
              <a:ext cx="2377" cy="391"/>
            </a:xfrm>
            <a:prstGeom prst="roundRect">
              <a:avLst>
                <a:gd name="adj" fmla="val 16667"/>
              </a:avLst>
            </a:prstGeom>
            <a:noFill/>
            <a:ln w="76200">
              <a:solidFill>
                <a:schemeClr val="accent2"/>
              </a:solidFill>
              <a:round/>
              <a:headEnd/>
              <a:tailEnd/>
            </a:ln>
          </p:spPr>
          <p:txBody>
            <a:bodyPr wrap="none" lIns="73025" tIns="36512" rIns="73025" bIns="36512" anchor="ctr"/>
            <a:lstStyle/>
            <a:p>
              <a:endParaRPr lang="en-US"/>
            </a:p>
          </p:txBody>
        </p:sp>
      </p:grpSp>
      <p:sp>
        <p:nvSpPr>
          <p:cNvPr id="14342" name="Text Box 17"/>
          <p:cNvSpPr txBox="1">
            <a:spLocks noChangeArrowheads="1"/>
          </p:cNvSpPr>
          <p:nvPr/>
        </p:nvSpPr>
        <p:spPr bwMode="auto">
          <a:xfrm>
            <a:off x="25400" y="1443038"/>
            <a:ext cx="5499100" cy="1690687"/>
          </a:xfrm>
          <a:prstGeom prst="rect">
            <a:avLst/>
          </a:prstGeom>
          <a:noFill/>
          <a:ln w="9525" algn="ctr">
            <a:noFill/>
            <a:miter lim="800000"/>
            <a:headEnd/>
            <a:tailEnd/>
          </a:ln>
        </p:spPr>
        <p:txBody>
          <a:bodyPr/>
          <a:lstStyle/>
          <a:p>
            <a:pPr marL="114300" indent="-114300" algn="l">
              <a:buClr>
                <a:srgbClr val="6666CC"/>
              </a:buClr>
              <a:buFontTx/>
              <a:buChar char="•"/>
            </a:pPr>
            <a:r>
              <a:rPr lang="en-US" sz="1200" dirty="0">
                <a:solidFill>
                  <a:srgbClr val="4C4C4C"/>
                </a:solidFill>
              </a:rPr>
              <a:t>Classification</a:t>
            </a:r>
          </a:p>
          <a:p>
            <a:pPr marL="228600" lvl="1" algn="l">
              <a:buClr>
                <a:srgbClr val="6666CC"/>
              </a:buClr>
              <a:buFont typeface="Tahoma" pitchFamily="34" charset="0"/>
              <a:buChar char="–"/>
            </a:pPr>
            <a:r>
              <a:rPr lang="en-US" sz="1200" dirty="0">
                <a:solidFill>
                  <a:srgbClr val="4C4C4C"/>
                </a:solidFill>
              </a:rPr>
              <a:t> Recognizing packets and determining QoS required</a:t>
            </a:r>
          </a:p>
          <a:p>
            <a:pPr marL="342900" lvl="2" algn="l">
              <a:buClr>
                <a:srgbClr val="6666CC"/>
              </a:buClr>
              <a:buFontTx/>
              <a:buChar char="•"/>
            </a:pPr>
            <a:r>
              <a:rPr lang="en-US" sz="1200" dirty="0">
                <a:solidFill>
                  <a:srgbClr val="4C4C4C"/>
                </a:solidFill>
              </a:rPr>
              <a:t> Access Control Lists for packet classification</a:t>
            </a:r>
          </a:p>
          <a:p>
            <a:pPr marL="114300" indent="-114300" algn="l">
              <a:buClr>
                <a:srgbClr val="6666CC"/>
              </a:buClr>
              <a:buFontTx/>
              <a:buChar char="•"/>
            </a:pPr>
            <a:r>
              <a:rPr lang="en-US" sz="1200" dirty="0">
                <a:solidFill>
                  <a:srgbClr val="4C4C4C"/>
                </a:solidFill>
              </a:rPr>
              <a:t>Marking</a:t>
            </a:r>
          </a:p>
          <a:p>
            <a:pPr marL="228600" lvl="1" algn="l">
              <a:buClr>
                <a:srgbClr val="6666CC"/>
              </a:buClr>
              <a:buFont typeface="Tahoma" pitchFamily="34" charset="0"/>
              <a:buChar char="–"/>
            </a:pPr>
            <a:r>
              <a:rPr lang="en-US" sz="1200" dirty="0">
                <a:solidFill>
                  <a:srgbClr val="4C4C4C"/>
                </a:solidFill>
              </a:rPr>
              <a:t> Setting the QoS parameters in the packet</a:t>
            </a:r>
          </a:p>
          <a:p>
            <a:pPr marL="228600" lvl="1" algn="l">
              <a:buClr>
                <a:srgbClr val="6666CC"/>
              </a:buClr>
              <a:buFont typeface="Tahoma" pitchFamily="34" charset="0"/>
              <a:buChar char="–"/>
            </a:pPr>
            <a:r>
              <a:rPr lang="en-US" sz="1200" dirty="0">
                <a:solidFill>
                  <a:srgbClr val="4C4C4C"/>
                </a:solidFill>
              </a:rPr>
              <a:t> DiffServ Code Point (DSCP) – layer 3</a:t>
            </a:r>
          </a:p>
          <a:p>
            <a:pPr marL="228600" lvl="1" algn="l">
              <a:buClr>
                <a:srgbClr val="6666CC"/>
              </a:buClr>
              <a:buFont typeface="Tahoma" pitchFamily="34" charset="0"/>
              <a:buChar char="–"/>
            </a:pPr>
            <a:r>
              <a:rPr lang="en-US" sz="1200" dirty="0">
                <a:solidFill>
                  <a:srgbClr val="4C4C4C"/>
                </a:solidFill>
              </a:rPr>
              <a:t> 802.1p – layer 2</a:t>
            </a:r>
          </a:p>
        </p:txBody>
      </p:sp>
      <p:sp>
        <p:nvSpPr>
          <p:cNvPr id="14343" name="Text Box 18"/>
          <p:cNvSpPr txBox="1">
            <a:spLocks noChangeArrowheads="1"/>
          </p:cNvSpPr>
          <p:nvPr/>
        </p:nvSpPr>
        <p:spPr bwMode="auto">
          <a:xfrm>
            <a:off x="38100" y="2798763"/>
            <a:ext cx="3598863" cy="1233487"/>
          </a:xfrm>
          <a:prstGeom prst="rect">
            <a:avLst/>
          </a:prstGeom>
          <a:noFill/>
          <a:ln w="9525" algn="ctr">
            <a:noFill/>
            <a:miter lim="800000"/>
            <a:headEnd/>
            <a:tailEnd/>
          </a:ln>
        </p:spPr>
        <p:txBody>
          <a:bodyPr/>
          <a:lstStyle/>
          <a:p>
            <a:pPr marL="114300" indent="-114300" algn="l">
              <a:buClr>
                <a:srgbClr val="6666CC"/>
              </a:buClr>
              <a:buFontTx/>
              <a:buChar char="•"/>
            </a:pPr>
            <a:r>
              <a:rPr lang="en-US" sz="1200" dirty="0">
                <a:solidFill>
                  <a:srgbClr val="4C4C4C"/>
                </a:solidFill>
              </a:rPr>
              <a:t>Queuing</a:t>
            </a:r>
          </a:p>
          <a:p>
            <a:pPr marL="342900" lvl="1" indent="-114300" algn="l">
              <a:buClr>
                <a:srgbClr val="6666CC"/>
              </a:buClr>
              <a:buFont typeface="Tahoma" pitchFamily="34" charset="0"/>
              <a:buChar char="–"/>
            </a:pPr>
            <a:r>
              <a:rPr lang="en-US" sz="1200" dirty="0">
                <a:solidFill>
                  <a:srgbClr val="4C4C4C"/>
                </a:solidFill>
              </a:rPr>
              <a:t> Implementing the QoS required</a:t>
            </a:r>
          </a:p>
          <a:p>
            <a:pPr marL="342900" lvl="1" indent="-114300" algn="l">
              <a:buClr>
                <a:srgbClr val="6666CC"/>
              </a:buClr>
              <a:buFont typeface="Tahoma" pitchFamily="34" charset="0"/>
              <a:buChar char="–"/>
            </a:pPr>
            <a:r>
              <a:rPr lang="en-US" sz="1200" dirty="0">
                <a:solidFill>
                  <a:srgbClr val="4C4C4C"/>
                </a:solidFill>
              </a:rPr>
              <a:t> Putting packets into a priority queue</a:t>
            </a:r>
          </a:p>
          <a:p>
            <a:pPr marL="114300" indent="-114300" algn="l">
              <a:buClr>
                <a:srgbClr val="6666CC"/>
              </a:buClr>
              <a:buFontTx/>
              <a:buChar char="•"/>
            </a:pPr>
            <a:r>
              <a:rPr lang="en-US" sz="1200" dirty="0">
                <a:solidFill>
                  <a:srgbClr val="4C4C4C"/>
                </a:solidFill>
              </a:rPr>
              <a:t>Shaping</a:t>
            </a:r>
          </a:p>
          <a:p>
            <a:pPr marL="342900" lvl="1" indent="-114300" algn="l">
              <a:buClr>
                <a:srgbClr val="6666CC"/>
              </a:buClr>
              <a:buFont typeface="Tahoma" pitchFamily="34" charset="0"/>
              <a:buChar char="–"/>
            </a:pPr>
            <a:r>
              <a:rPr lang="en-US" sz="1200" dirty="0">
                <a:solidFill>
                  <a:srgbClr val="4C4C4C"/>
                </a:solidFill>
              </a:rPr>
              <a:t> Policing (rate control of input)</a:t>
            </a:r>
          </a:p>
          <a:p>
            <a:pPr marL="342900" lvl="1" indent="-114300" algn="l">
              <a:buClr>
                <a:srgbClr val="6666CC"/>
              </a:buClr>
              <a:buFont typeface="Tahoma" pitchFamily="34" charset="0"/>
              <a:buChar char="–"/>
            </a:pPr>
            <a:r>
              <a:rPr lang="en-US" sz="1200" dirty="0">
                <a:solidFill>
                  <a:srgbClr val="4C4C4C"/>
                </a:solidFill>
              </a:rPr>
              <a:t> Shaping (rate control of output)</a:t>
            </a:r>
          </a:p>
        </p:txBody>
      </p:sp>
      <p:sp>
        <p:nvSpPr>
          <p:cNvPr id="14344" name="Rectangle 19"/>
          <p:cNvSpPr>
            <a:spLocks noChangeArrowheads="1"/>
          </p:cNvSpPr>
          <p:nvPr/>
        </p:nvSpPr>
        <p:spPr bwMode="auto">
          <a:xfrm>
            <a:off x="4527550" y="1473200"/>
            <a:ext cx="4114800" cy="3890963"/>
          </a:xfrm>
          <a:prstGeom prst="rect">
            <a:avLst/>
          </a:prstGeom>
          <a:noFill/>
          <a:ln w="9525">
            <a:noFill/>
            <a:miter lim="800000"/>
            <a:headEnd/>
            <a:tailEnd/>
          </a:ln>
        </p:spPr>
        <p:txBody>
          <a:bodyPr/>
          <a:lstStyle/>
          <a:p>
            <a:pPr marL="342900" indent="-342900" algn="l">
              <a:buClr>
                <a:srgbClr val="6666CC"/>
              </a:buClr>
              <a:buFontTx/>
              <a:buChar char="•"/>
            </a:pPr>
            <a:r>
              <a:rPr lang="en-US" sz="1200" dirty="0">
                <a:solidFill>
                  <a:srgbClr val="4C4C4C"/>
                </a:solidFill>
              </a:rPr>
              <a:t>Applications with real-time requirements are sensitive to latency and jitter</a:t>
            </a:r>
          </a:p>
          <a:p>
            <a:pPr marL="742950" lvl="1" indent="-285750" algn="l">
              <a:buClr>
                <a:srgbClr val="6666CC"/>
              </a:buClr>
              <a:buFont typeface="Tahoma" pitchFamily="34" charset="0"/>
              <a:buChar char="–"/>
            </a:pPr>
            <a:r>
              <a:rPr lang="en-US" sz="1200" dirty="0">
                <a:solidFill>
                  <a:srgbClr val="4C4C4C"/>
                </a:solidFill>
              </a:rPr>
              <a:t>Voice</a:t>
            </a:r>
          </a:p>
          <a:p>
            <a:pPr marL="742950" lvl="1" indent="-285750" algn="l">
              <a:buClr>
                <a:srgbClr val="6666CC"/>
              </a:buClr>
              <a:buFont typeface="Tahoma" pitchFamily="34" charset="0"/>
              <a:buChar char="–"/>
            </a:pPr>
            <a:r>
              <a:rPr lang="en-US" sz="1200" dirty="0">
                <a:solidFill>
                  <a:srgbClr val="4C4C4C"/>
                </a:solidFill>
              </a:rPr>
              <a:t>Video Tele-Conferencing</a:t>
            </a:r>
          </a:p>
          <a:p>
            <a:pPr marL="742950" lvl="1" indent="-285750" algn="l">
              <a:buClr>
                <a:srgbClr val="6666CC"/>
              </a:buClr>
              <a:buFont typeface="Tahoma" pitchFamily="34" charset="0"/>
              <a:buChar char="–"/>
            </a:pPr>
            <a:r>
              <a:rPr lang="en-US" sz="1200" dirty="0">
                <a:solidFill>
                  <a:srgbClr val="4C4C4C"/>
                </a:solidFill>
              </a:rPr>
              <a:t>Require highest priority service</a:t>
            </a:r>
          </a:p>
          <a:p>
            <a:pPr marL="342900" indent="-342900" algn="l">
              <a:buClr>
                <a:srgbClr val="6666CC"/>
              </a:buClr>
              <a:buFontTx/>
              <a:buChar char="•"/>
            </a:pPr>
            <a:r>
              <a:rPr lang="en-US" sz="1200" dirty="0">
                <a:solidFill>
                  <a:srgbClr val="4C4C4C"/>
                </a:solidFill>
              </a:rPr>
              <a:t>Applications without real-time requirements (buffering in the media player) that are also sensitive to jitter</a:t>
            </a:r>
          </a:p>
          <a:p>
            <a:pPr marL="742950" lvl="1" indent="-285750" algn="l">
              <a:buClr>
                <a:srgbClr val="6666CC"/>
              </a:buClr>
              <a:buFont typeface="Tahoma" pitchFamily="34" charset="0"/>
              <a:buChar char="–"/>
            </a:pPr>
            <a:r>
              <a:rPr lang="en-US" sz="1200" dirty="0">
                <a:solidFill>
                  <a:srgbClr val="4C4C4C"/>
                </a:solidFill>
              </a:rPr>
              <a:t>Video distribution</a:t>
            </a:r>
          </a:p>
          <a:p>
            <a:pPr marL="742950" lvl="1" indent="-285750" algn="l">
              <a:buClr>
                <a:srgbClr val="6666CC"/>
              </a:buClr>
              <a:buFont typeface="Tahoma" pitchFamily="34" charset="0"/>
              <a:buChar char="–"/>
            </a:pPr>
            <a:r>
              <a:rPr lang="en-US" sz="1200" dirty="0">
                <a:solidFill>
                  <a:srgbClr val="4C4C4C"/>
                </a:solidFill>
              </a:rPr>
              <a:t>Video surveillance </a:t>
            </a:r>
          </a:p>
          <a:p>
            <a:pPr marL="742950" lvl="1" indent="-285750" algn="l">
              <a:buClr>
                <a:srgbClr val="6666CC"/>
              </a:buClr>
              <a:buFont typeface="Tahoma" pitchFamily="34" charset="0"/>
              <a:buChar char="–"/>
            </a:pPr>
            <a:r>
              <a:rPr lang="en-US" sz="1200" dirty="0">
                <a:solidFill>
                  <a:srgbClr val="4C4C4C"/>
                </a:solidFill>
              </a:rPr>
              <a:t>Require next highest priority of service</a:t>
            </a:r>
          </a:p>
          <a:p>
            <a:pPr marL="342900" indent="-342900" algn="l">
              <a:buClr>
                <a:srgbClr val="6666CC"/>
              </a:buClr>
              <a:buFontTx/>
              <a:buChar char="•"/>
            </a:pPr>
            <a:r>
              <a:rPr lang="en-US" sz="1200" dirty="0">
                <a:solidFill>
                  <a:srgbClr val="4C4C4C"/>
                </a:solidFill>
              </a:rPr>
              <a:t>Protecting the network from rogue users consuming more than their fair share of resources</a:t>
            </a:r>
          </a:p>
          <a:p>
            <a:pPr marL="742950" lvl="1" indent="-285750" algn="l">
              <a:buClr>
                <a:srgbClr val="6666CC"/>
              </a:buClr>
              <a:buFont typeface="Tahoma" pitchFamily="34" charset="0"/>
              <a:buChar char="–"/>
            </a:pPr>
            <a:r>
              <a:rPr lang="en-US" sz="1200" dirty="0">
                <a:solidFill>
                  <a:srgbClr val="4C4C4C"/>
                </a:solidFill>
              </a:rPr>
              <a:t>Ensure non-priority application/users are in low priority service class</a:t>
            </a:r>
          </a:p>
        </p:txBody>
      </p:sp>
      <p:sp>
        <p:nvSpPr>
          <p:cNvPr id="2059284" name="Rectangle 20"/>
          <p:cNvSpPr>
            <a:spLocks noChangeArrowheads="1"/>
          </p:cNvSpPr>
          <p:nvPr/>
        </p:nvSpPr>
        <p:spPr bwMode="auto">
          <a:xfrm>
            <a:off x="5646738" y="5526088"/>
            <a:ext cx="652462" cy="825500"/>
          </a:xfrm>
          <a:prstGeom prst="rect">
            <a:avLst/>
          </a:prstGeom>
          <a:solidFill>
            <a:schemeClr val="accent1"/>
          </a:solidFill>
          <a:ln w="9525">
            <a:noFill/>
            <a:miter lim="800000"/>
            <a:headEnd/>
            <a:tailEnd/>
          </a:ln>
        </p:spPr>
        <p:txBody>
          <a:bodyPr wrap="none" lIns="73025" tIns="36512" rIns="73025" bIns="36512" anchor="ctr"/>
          <a:lstStyle/>
          <a:p>
            <a:pPr eaLnBrk="0" hangingPunct="0"/>
            <a:r>
              <a:rPr lang="en-US" sz="1200" b="1">
                <a:solidFill>
                  <a:schemeClr val="bg1"/>
                </a:solidFill>
              </a:rPr>
              <a:t>Delay</a:t>
            </a:r>
          </a:p>
        </p:txBody>
      </p:sp>
      <p:sp>
        <p:nvSpPr>
          <p:cNvPr id="2059285" name="Rectangle 21"/>
          <p:cNvSpPr>
            <a:spLocks noChangeArrowheads="1"/>
          </p:cNvSpPr>
          <p:nvPr/>
        </p:nvSpPr>
        <p:spPr bwMode="auto">
          <a:xfrm>
            <a:off x="6453188" y="5524500"/>
            <a:ext cx="673100" cy="825500"/>
          </a:xfrm>
          <a:prstGeom prst="rect">
            <a:avLst/>
          </a:prstGeom>
          <a:solidFill>
            <a:schemeClr val="accent2"/>
          </a:solidFill>
          <a:ln w="9525">
            <a:noFill/>
            <a:miter lim="800000"/>
            <a:headEnd/>
            <a:tailEnd/>
          </a:ln>
        </p:spPr>
        <p:txBody>
          <a:bodyPr wrap="none" lIns="73025" tIns="36512" rIns="73025" bIns="36512" anchor="ctr"/>
          <a:lstStyle/>
          <a:p>
            <a:pPr eaLnBrk="0" hangingPunct="0"/>
            <a:r>
              <a:rPr lang="en-US" sz="1200" b="1">
                <a:solidFill>
                  <a:schemeClr val="bg1"/>
                </a:solidFill>
              </a:rPr>
              <a:t>Delay</a:t>
            </a:r>
            <a:br>
              <a:rPr lang="en-US" sz="1200" b="1">
                <a:solidFill>
                  <a:schemeClr val="bg1"/>
                </a:solidFill>
              </a:rPr>
            </a:br>
            <a:r>
              <a:rPr lang="en-US" sz="1200" b="1">
                <a:solidFill>
                  <a:schemeClr val="bg1"/>
                </a:solidFill>
              </a:rPr>
              <a:t>Variation</a:t>
            </a:r>
            <a:br>
              <a:rPr lang="en-US" sz="1200" b="1">
                <a:solidFill>
                  <a:schemeClr val="bg1"/>
                </a:solidFill>
              </a:rPr>
            </a:br>
            <a:r>
              <a:rPr lang="en-US" sz="1200" b="1">
                <a:solidFill>
                  <a:schemeClr val="bg1"/>
                </a:solidFill>
              </a:rPr>
              <a:t>(Jitter)</a:t>
            </a:r>
          </a:p>
        </p:txBody>
      </p:sp>
      <p:sp>
        <p:nvSpPr>
          <p:cNvPr id="2059286" name="Rectangle 22"/>
          <p:cNvSpPr>
            <a:spLocks noChangeArrowheads="1"/>
          </p:cNvSpPr>
          <p:nvPr/>
        </p:nvSpPr>
        <p:spPr bwMode="auto">
          <a:xfrm>
            <a:off x="7254875" y="5526088"/>
            <a:ext cx="652463" cy="825500"/>
          </a:xfrm>
          <a:prstGeom prst="rect">
            <a:avLst/>
          </a:prstGeom>
          <a:solidFill>
            <a:srgbClr val="660066"/>
          </a:solidFill>
          <a:ln w="9525">
            <a:noFill/>
            <a:miter lim="800000"/>
            <a:headEnd/>
            <a:tailEnd/>
          </a:ln>
        </p:spPr>
        <p:txBody>
          <a:bodyPr wrap="none" lIns="73025" tIns="36512" rIns="73025" bIns="36512" anchor="ctr"/>
          <a:lstStyle/>
          <a:p>
            <a:pPr eaLnBrk="0" hangingPunct="0"/>
            <a:r>
              <a:rPr lang="en-US" sz="1200" b="1">
                <a:solidFill>
                  <a:schemeClr val="bg1"/>
                </a:solidFill>
              </a:rPr>
              <a:t>Loss</a:t>
            </a:r>
          </a:p>
        </p:txBody>
      </p:sp>
      <p:sp>
        <p:nvSpPr>
          <p:cNvPr id="23"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223375588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2059284"/>
                                        </p:tgtEl>
                                        <p:attrNameLst>
                                          <p:attrName>style.visibility</p:attrName>
                                        </p:attrNameLst>
                                      </p:cBhvr>
                                      <p:to>
                                        <p:strVal val="visible"/>
                                      </p:to>
                                    </p:set>
                                    <p:anim calcmode="lin" valueType="num">
                                      <p:cBhvr additive="base">
                                        <p:cTn id="7" dur="500" fill="hold"/>
                                        <p:tgtEl>
                                          <p:spTgt spid="2059284"/>
                                        </p:tgtEl>
                                        <p:attrNameLst>
                                          <p:attrName>ppt_x</p:attrName>
                                        </p:attrNameLst>
                                      </p:cBhvr>
                                      <p:tavLst>
                                        <p:tav tm="0">
                                          <p:val>
                                            <p:strVal val="#ppt_x"/>
                                          </p:val>
                                        </p:tav>
                                        <p:tav tm="100000">
                                          <p:val>
                                            <p:strVal val="#ppt_x"/>
                                          </p:val>
                                        </p:tav>
                                      </p:tavLst>
                                    </p:anim>
                                    <p:anim calcmode="lin" valueType="num">
                                      <p:cBhvr additive="base">
                                        <p:cTn id="8" dur="500" fill="hold"/>
                                        <p:tgtEl>
                                          <p:spTgt spid="2059284"/>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1000"/>
                                  </p:stCondLst>
                                  <p:childTnLst>
                                    <p:set>
                                      <p:cBhvr>
                                        <p:cTn id="11" dur="1" fill="hold">
                                          <p:stCondLst>
                                            <p:cond delay="0"/>
                                          </p:stCondLst>
                                        </p:cTn>
                                        <p:tgtEl>
                                          <p:spTgt spid="2059285"/>
                                        </p:tgtEl>
                                        <p:attrNameLst>
                                          <p:attrName>style.visibility</p:attrName>
                                        </p:attrNameLst>
                                      </p:cBhvr>
                                      <p:to>
                                        <p:strVal val="visible"/>
                                      </p:to>
                                    </p:set>
                                    <p:anim calcmode="lin" valueType="num">
                                      <p:cBhvr additive="base">
                                        <p:cTn id="12" dur="500" fill="hold"/>
                                        <p:tgtEl>
                                          <p:spTgt spid="2059285"/>
                                        </p:tgtEl>
                                        <p:attrNameLst>
                                          <p:attrName>ppt_x</p:attrName>
                                        </p:attrNameLst>
                                      </p:cBhvr>
                                      <p:tavLst>
                                        <p:tav tm="0">
                                          <p:val>
                                            <p:strVal val="#ppt_x"/>
                                          </p:val>
                                        </p:tav>
                                        <p:tav tm="100000">
                                          <p:val>
                                            <p:strVal val="#ppt_x"/>
                                          </p:val>
                                        </p:tav>
                                      </p:tavLst>
                                    </p:anim>
                                    <p:anim calcmode="lin" valueType="num">
                                      <p:cBhvr additive="base">
                                        <p:cTn id="13" dur="500" fill="hold"/>
                                        <p:tgtEl>
                                          <p:spTgt spid="2059285"/>
                                        </p:tgtEl>
                                        <p:attrNameLst>
                                          <p:attrName>ppt_y</p:attrName>
                                        </p:attrNameLst>
                                      </p:cBhvr>
                                      <p:tavLst>
                                        <p:tav tm="0">
                                          <p:val>
                                            <p:strVal val="0-#ppt_h/2"/>
                                          </p:val>
                                        </p:tav>
                                        <p:tav tm="100000">
                                          <p:val>
                                            <p:strVal val="#ppt_y"/>
                                          </p:val>
                                        </p:tav>
                                      </p:tavLst>
                                    </p:anim>
                                  </p:childTnLst>
                                </p:cTn>
                              </p:par>
                            </p:childTnLst>
                          </p:cTn>
                        </p:par>
                        <p:par>
                          <p:cTn id="14" fill="hold">
                            <p:stCondLst>
                              <p:cond delay="3000"/>
                            </p:stCondLst>
                            <p:childTnLst>
                              <p:par>
                                <p:cTn id="15" presetID="2" presetClass="entr" presetSubtype="1" fill="hold" grpId="0" nodeType="afterEffect">
                                  <p:stCondLst>
                                    <p:cond delay="1000"/>
                                  </p:stCondLst>
                                  <p:childTnLst>
                                    <p:set>
                                      <p:cBhvr>
                                        <p:cTn id="16" dur="1" fill="hold">
                                          <p:stCondLst>
                                            <p:cond delay="0"/>
                                          </p:stCondLst>
                                        </p:cTn>
                                        <p:tgtEl>
                                          <p:spTgt spid="2059286"/>
                                        </p:tgtEl>
                                        <p:attrNameLst>
                                          <p:attrName>style.visibility</p:attrName>
                                        </p:attrNameLst>
                                      </p:cBhvr>
                                      <p:to>
                                        <p:strVal val="visible"/>
                                      </p:to>
                                    </p:set>
                                    <p:anim calcmode="lin" valueType="num">
                                      <p:cBhvr additive="base">
                                        <p:cTn id="17" dur="500" fill="hold"/>
                                        <p:tgtEl>
                                          <p:spTgt spid="2059286"/>
                                        </p:tgtEl>
                                        <p:attrNameLst>
                                          <p:attrName>ppt_x</p:attrName>
                                        </p:attrNameLst>
                                      </p:cBhvr>
                                      <p:tavLst>
                                        <p:tav tm="0">
                                          <p:val>
                                            <p:strVal val="#ppt_x"/>
                                          </p:val>
                                        </p:tav>
                                        <p:tav tm="100000">
                                          <p:val>
                                            <p:strVal val="#ppt_x"/>
                                          </p:val>
                                        </p:tav>
                                      </p:tavLst>
                                    </p:anim>
                                    <p:anim calcmode="lin" valueType="num">
                                      <p:cBhvr additive="base">
                                        <p:cTn id="18" dur="500" fill="hold"/>
                                        <p:tgtEl>
                                          <p:spTgt spid="2059286"/>
                                        </p:tgtEl>
                                        <p:attrNameLst>
                                          <p:attrName>ppt_y</p:attrName>
                                        </p:attrNameLst>
                                      </p:cBhvr>
                                      <p:tavLst>
                                        <p:tav tm="0">
                                          <p:val>
                                            <p:strVal val="0-#ppt_h/2"/>
                                          </p:val>
                                        </p:tav>
                                        <p:tav tm="100000">
                                          <p:val>
                                            <p:strVal val="#ppt_y"/>
                                          </p:val>
                                        </p:tav>
                                      </p:tavLst>
                                    </p:anim>
                                  </p:childTnLst>
                                </p:cTn>
                              </p:par>
                              <p:par>
                                <p:cTn id="19" presetID="3" presetClass="entr" presetSubtype="1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linds(horizontal)">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9284" grpId="0" animBg="1" autoUpdateAnimBg="0"/>
      <p:bldP spid="2059285" grpId="0" animBg="1" autoUpdateAnimBg="0"/>
      <p:bldP spid="2059286" grpId="0" animBg="1" autoUpdateAnimBg="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Bandwidth Control</a:t>
            </a:r>
            <a:endParaRPr lang="en-US" dirty="0"/>
          </a:p>
        </p:txBody>
      </p:sp>
      <p:sp>
        <p:nvSpPr>
          <p:cNvPr id="3" name="Content Placeholder 2"/>
          <p:cNvSpPr>
            <a:spLocks noGrp="1"/>
          </p:cNvSpPr>
          <p:nvPr>
            <p:ph idx="1"/>
          </p:nvPr>
        </p:nvSpPr>
        <p:spPr>
          <a:xfrm>
            <a:off x="229701" y="1421675"/>
            <a:ext cx="8551441" cy="4584805"/>
          </a:xfrm>
        </p:spPr>
        <p:txBody>
          <a:bodyPr/>
          <a:lstStyle/>
          <a:p>
            <a:r>
              <a:rPr lang="en-US" dirty="0" smtClean="0"/>
              <a:t>Rate Control</a:t>
            </a:r>
          </a:p>
          <a:p>
            <a:pPr lvl="1"/>
            <a:r>
              <a:rPr lang="en-US" dirty="0" smtClean="0"/>
              <a:t>Switch controls the </a:t>
            </a:r>
            <a:r>
              <a:rPr lang="en-US" dirty="0"/>
              <a:t>rate of traffic coming into (Ingress Rate) or out of (Egress Rate) a </a:t>
            </a:r>
            <a:r>
              <a:rPr lang="en-US" dirty="0" smtClean="0"/>
              <a:t>physical port</a:t>
            </a:r>
          </a:p>
          <a:p>
            <a:pPr lvl="1"/>
            <a:r>
              <a:rPr lang="en-US" dirty="0" smtClean="0"/>
              <a:t>Layer 2 switches </a:t>
            </a:r>
            <a:r>
              <a:rPr lang="en-US" i="1" dirty="0" smtClean="0"/>
              <a:t>can’t</a:t>
            </a:r>
            <a:r>
              <a:rPr lang="en-US" dirty="0" smtClean="0"/>
              <a:t> rate limit specific services (e.g. FTP) or by IP address </a:t>
            </a:r>
          </a:p>
          <a:p>
            <a:r>
              <a:rPr lang="en-US" dirty="0" smtClean="0"/>
              <a:t>Priority Based </a:t>
            </a:r>
            <a:r>
              <a:rPr lang="en-US" dirty="0" err="1" smtClean="0"/>
              <a:t>QoS</a:t>
            </a:r>
            <a:endParaRPr lang="en-US" dirty="0" smtClean="0"/>
          </a:p>
          <a:p>
            <a:pPr lvl="1"/>
            <a:r>
              <a:rPr lang="en-US" dirty="0" smtClean="0"/>
              <a:t>Handle packet </a:t>
            </a:r>
            <a:r>
              <a:rPr lang="en-US" dirty="0"/>
              <a:t>priority via DSCP (</a:t>
            </a:r>
            <a:r>
              <a:rPr lang="en-US" dirty="0" err="1"/>
              <a:t>Diffserv</a:t>
            </a:r>
            <a:r>
              <a:rPr lang="en-US" dirty="0"/>
              <a:t>) or </a:t>
            </a:r>
            <a:r>
              <a:rPr lang="en-US" dirty="0" smtClean="0"/>
              <a:t>802.1p</a:t>
            </a:r>
          </a:p>
          <a:p>
            <a:pPr lvl="1"/>
            <a:r>
              <a:rPr lang="en-US" dirty="0" smtClean="0"/>
              <a:t>Both </a:t>
            </a:r>
            <a:r>
              <a:rPr lang="en-US" dirty="0"/>
              <a:t>are protocols for communicating the priority of network </a:t>
            </a:r>
            <a:r>
              <a:rPr lang="en-US" dirty="0" smtClean="0"/>
              <a:t>packets</a:t>
            </a:r>
          </a:p>
          <a:p>
            <a:pPr lvl="1"/>
            <a:r>
              <a:rPr lang="en-US" dirty="0" smtClean="0"/>
              <a:t>802.1p </a:t>
            </a:r>
            <a:r>
              <a:rPr lang="en-US" dirty="0"/>
              <a:t>is a Layer 2 protocol </a:t>
            </a:r>
            <a:r>
              <a:rPr lang="en-US" dirty="0" smtClean="0"/>
              <a:t>(L2/L2+ switches) – LAN only</a:t>
            </a:r>
          </a:p>
          <a:p>
            <a:pPr lvl="1"/>
            <a:r>
              <a:rPr lang="en-US" dirty="0" smtClean="0"/>
              <a:t>DSCP </a:t>
            </a:r>
            <a:r>
              <a:rPr lang="en-US" dirty="0"/>
              <a:t>is Layer </a:t>
            </a:r>
            <a:r>
              <a:rPr lang="en-US" dirty="0" smtClean="0"/>
              <a:t>3 protocol (L3 switches)</a:t>
            </a:r>
            <a:endParaRPr lang="en-US" dirty="0"/>
          </a:p>
        </p:txBody>
      </p:sp>
    </p:spTree>
    <p:extLst>
      <p:ext uri="{BB962C8B-B14F-4D97-AF65-F5344CB8AC3E}">
        <p14:creationId xmlns:p14="http://schemas.microsoft.com/office/powerpoint/2010/main" val="3223794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 Forwarding Modes</a:t>
            </a:r>
            <a:endParaRPr lang="en-US" dirty="0"/>
          </a:p>
        </p:txBody>
      </p:sp>
      <p:sp>
        <p:nvSpPr>
          <p:cNvPr id="3" name="Content Placeholder 2"/>
          <p:cNvSpPr>
            <a:spLocks noGrp="1"/>
          </p:cNvSpPr>
          <p:nvPr>
            <p:ph idx="1"/>
          </p:nvPr>
        </p:nvSpPr>
        <p:spPr/>
        <p:txBody>
          <a:bodyPr>
            <a:normAutofit/>
          </a:bodyPr>
          <a:lstStyle/>
          <a:p>
            <a:pPr marL="171450" indent="-171450">
              <a:buFont typeface="Arial"/>
              <a:buChar char="•"/>
            </a:pPr>
            <a:r>
              <a:rPr lang="en-US" b="1" dirty="0"/>
              <a:t>Store-and-forward mode: </a:t>
            </a:r>
            <a:endParaRPr lang="en-US" b="1" dirty="0" smtClean="0"/>
          </a:p>
          <a:p>
            <a:pPr marL="349250" lvl="1" indent="-171450">
              <a:buFont typeface="Arial"/>
              <a:buChar char="•"/>
            </a:pPr>
            <a:r>
              <a:rPr lang="en-US" dirty="0" smtClean="0"/>
              <a:t>Supports </a:t>
            </a:r>
            <a:r>
              <a:rPr lang="en-US" dirty="0"/>
              <a:t>error checking and packet filtering </a:t>
            </a:r>
            <a:endParaRPr lang="en-US" dirty="0" smtClean="0"/>
          </a:p>
          <a:p>
            <a:pPr marL="349250" lvl="1" indent="-171450">
              <a:buFont typeface="Arial"/>
              <a:buChar char="•"/>
            </a:pPr>
            <a:r>
              <a:rPr lang="en-US" dirty="0" smtClean="0"/>
              <a:t>Forwarding mode </a:t>
            </a:r>
            <a:r>
              <a:rPr lang="en-US" dirty="0"/>
              <a:t>of choice as it also supports the conversion of LAN speeds, which is a bridging </a:t>
            </a:r>
            <a:r>
              <a:rPr lang="en-US" dirty="0" smtClean="0"/>
              <a:t>function</a:t>
            </a:r>
            <a:endParaRPr lang="en-US" dirty="0"/>
          </a:p>
          <a:p>
            <a:pPr marL="171450" indent="-171450">
              <a:buFont typeface="Arial"/>
              <a:buChar char="•"/>
            </a:pPr>
            <a:r>
              <a:rPr lang="en-US" b="1" dirty="0"/>
              <a:t>Cut-through mode: </a:t>
            </a:r>
            <a:endParaRPr lang="en-US" b="1" dirty="0" smtClean="0"/>
          </a:p>
          <a:p>
            <a:pPr marL="349250" lvl="1" indent="-171450">
              <a:buFont typeface="Arial"/>
              <a:buChar char="•"/>
            </a:pPr>
            <a:r>
              <a:rPr lang="en-US" dirty="0" smtClean="0"/>
              <a:t>Skips error checking</a:t>
            </a:r>
          </a:p>
          <a:p>
            <a:pPr marL="349250" lvl="1" indent="-171450">
              <a:buFont typeface="Arial"/>
              <a:buChar char="•"/>
            </a:pPr>
            <a:r>
              <a:rPr lang="en-US" dirty="0" smtClean="0"/>
              <a:t>Doesn’t support </a:t>
            </a:r>
            <a:r>
              <a:rPr lang="en-US" dirty="0"/>
              <a:t>either packet filtering or switching between different LAN </a:t>
            </a:r>
            <a:r>
              <a:rPr lang="en-US" dirty="0" smtClean="0"/>
              <a:t>speeds</a:t>
            </a:r>
          </a:p>
          <a:p>
            <a:pPr marL="171450" indent="-171450">
              <a:buFont typeface="Arial"/>
              <a:buChar char="•"/>
            </a:pPr>
            <a:r>
              <a:rPr lang="en-US" b="1" dirty="0" smtClean="0"/>
              <a:t>Fragment</a:t>
            </a:r>
            <a:r>
              <a:rPr lang="en-US" b="1" dirty="0"/>
              <a:t>-free mode: </a:t>
            </a:r>
            <a:endParaRPr lang="en-US" b="1" dirty="0" smtClean="0"/>
          </a:p>
          <a:p>
            <a:pPr marL="349250" lvl="1" indent="-171450">
              <a:buFont typeface="Arial"/>
              <a:buChar char="•"/>
            </a:pPr>
            <a:r>
              <a:rPr lang="en-US" dirty="0" smtClean="0"/>
              <a:t>Cut</a:t>
            </a:r>
            <a:r>
              <a:rPr lang="en-US" dirty="0"/>
              <a:t>-through forwarding </a:t>
            </a:r>
            <a:endParaRPr lang="en-US" dirty="0" smtClean="0"/>
          </a:p>
          <a:p>
            <a:pPr marL="349250" lvl="1" indent="-171450">
              <a:buFont typeface="Arial"/>
              <a:buChar char="•"/>
            </a:pPr>
            <a:r>
              <a:rPr lang="en-US" dirty="0" smtClean="0"/>
              <a:t>Limited </a:t>
            </a:r>
            <a:r>
              <a:rPr lang="en-US" dirty="0"/>
              <a:t>error correction capability </a:t>
            </a:r>
            <a:r>
              <a:rPr lang="en-US" dirty="0" smtClean="0"/>
              <a:t>- packets </a:t>
            </a:r>
            <a:r>
              <a:rPr lang="en-US" dirty="0"/>
              <a:t>below the minimum allowable size (runts) </a:t>
            </a:r>
            <a:r>
              <a:rPr lang="en-US" dirty="0" smtClean="0"/>
              <a:t>discarded</a:t>
            </a:r>
            <a:endParaRPr lang="en-US" dirty="0"/>
          </a:p>
          <a:p>
            <a:endParaRPr lang="en-US" dirty="0"/>
          </a:p>
        </p:txBody>
      </p:sp>
    </p:spTree>
    <p:extLst>
      <p:ext uri="{BB962C8B-B14F-4D97-AF65-F5344CB8AC3E}">
        <p14:creationId xmlns:p14="http://schemas.microsoft.com/office/powerpoint/2010/main" val="2752364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 Speeds</a:t>
            </a:r>
            <a:endParaRPr lang="en-US" dirty="0"/>
          </a:p>
        </p:txBody>
      </p:sp>
      <p:sp>
        <p:nvSpPr>
          <p:cNvPr id="3" name="Content Placeholder 2"/>
          <p:cNvSpPr>
            <a:spLocks noGrp="1"/>
          </p:cNvSpPr>
          <p:nvPr>
            <p:ph idx="1"/>
          </p:nvPr>
        </p:nvSpPr>
        <p:spPr>
          <a:xfrm>
            <a:off x="229702" y="1339745"/>
            <a:ext cx="8550724" cy="4832114"/>
          </a:xfrm>
        </p:spPr>
        <p:txBody>
          <a:bodyPr>
            <a:normAutofit/>
          </a:bodyPr>
          <a:lstStyle/>
          <a:p>
            <a:r>
              <a:rPr lang="en-US" dirty="0"/>
              <a:t>Switching speed</a:t>
            </a:r>
          </a:p>
          <a:p>
            <a:pPr lvl="1"/>
            <a:r>
              <a:rPr lang="en-US" dirty="0" smtClean="0"/>
              <a:t>Speed </a:t>
            </a:r>
            <a:r>
              <a:rPr lang="en-US" dirty="0"/>
              <a:t>at which a switch can process traffic coming in and send it back </a:t>
            </a:r>
            <a:r>
              <a:rPr lang="en-US" dirty="0" smtClean="0"/>
              <a:t>out</a:t>
            </a:r>
            <a:endParaRPr lang="en-US" dirty="0"/>
          </a:p>
          <a:p>
            <a:r>
              <a:rPr lang="en-US" dirty="0"/>
              <a:t>Backplane speed/switch fabric speed</a:t>
            </a:r>
          </a:p>
          <a:p>
            <a:pPr lvl="1"/>
            <a:r>
              <a:rPr lang="en-US" dirty="0" smtClean="0"/>
              <a:t>How fast </a:t>
            </a:r>
            <a:r>
              <a:rPr lang="en-US" dirty="0"/>
              <a:t>traffic can be transmitted between modules in a </a:t>
            </a:r>
            <a:r>
              <a:rPr lang="en-US" dirty="0" smtClean="0"/>
              <a:t>switch</a:t>
            </a:r>
          </a:p>
          <a:p>
            <a:r>
              <a:rPr lang="en-US" dirty="0"/>
              <a:t>Blocking and </a:t>
            </a:r>
            <a:r>
              <a:rPr lang="en-US" dirty="0" err="1"/>
              <a:t>nonblocking</a:t>
            </a:r>
            <a:endParaRPr lang="en-US" dirty="0"/>
          </a:p>
          <a:p>
            <a:pPr lvl="1"/>
            <a:r>
              <a:rPr lang="en-US" dirty="0" smtClean="0"/>
              <a:t>Define whether </a:t>
            </a:r>
            <a:r>
              <a:rPr lang="en-US" dirty="0"/>
              <a:t>or not a </a:t>
            </a:r>
            <a:r>
              <a:rPr lang="en-US" dirty="0" smtClean="0"/>
              <a:t>switch can </a:t>
            </a:r>
            <a:r>
              <a:rPr lang="en-US" dirty="0"/>
              <a:t>support all ports transmitting simultaneously at their highest possible </a:t>
            </a:r>
            <a:r>
              <a:rPr lang="en-US" dirty="0" smtClean="0"/>
              <a:t>speeds</a:t>
            </a:r>
          </a:p>
          <a:p>
            <a:pPr lvl="1"/>
            <a:r>
              <a:rPr lang="en-US" dirty="0" err="1" smtClean="0"/>
              <a:t>Nonblocking</a:t>
            </a:r>
            <a:r>
              <a:rPr lang="en-US" dirty="0" smtClean="0"/>
              <a:t> is better choice for large amounts of traffic</a:t>
            </a:r>
          </a:p>
          <a:p>
            <a:r>
              <a:rPr lang="en-US" dirty="0"/>
              <a:t>Buffer size</a:t>
            </a:r>
          </a:p>
          <a:p>
            <a:pPr lvl="1"/>
            <a:r>
              <a:rPr lang="en-US" dirty="0" smtClean="0"/>
              <a:t>Fixed </a:t>
            </a:r>
            <a:r>
              <a:rPr lang="en-US" dirty="0"/>
              <a:t>amount of storage is dedicated to each port, or every port shares a common buffer storage </a:t>
            </a:r>
            <a:r>
              <a:rPr lang="en-US" dirty="0" smtClean="0"/>
              <a:t>area</a:t>
            </a:r>
          </a:p>
          <a:p>
            <a:pPr lvl="1"/>
            <a:r>
              <a:rPr lang="en-US" dirty="0" smtClean="0"/>
              <a:t>Can </a:t>
            </a:r>
            <a:r>
              <a:rPr lang="en-US" dirty="0"/>
              <a:t>impact </a:t>
            </a:r>
            <a:r>
              <a:rPr lang="en-US" dirty="0" smtClean="0"/>
              <a:t>speed </a:t>
            </a:r>
            <a:r>
              <a:rPr lang="en-US" dirty="0"/>
              <a:t>at which a switch can forward packets</a:t>
            </a:r>
          </a:p>
        </p:txBody>
      </p:sp>
      <p:pic>
        <p:nvPicPr>
          <p:cNvPr id="4" name="Picture 3"/>
          <p:cNvPicPr>
            <a:picLocks noChangeAspect="1"/>
          </p:cNvPicPr>
          <p:nvPr/>
        </p:nvPicPr>
        <p:blipFill>
          <a:blip r:embed="rId3"/>
          <a:stretch>
            <a:fillRect/>
          </a:stretch>
        </p:blipFill>
        <p:spPr>
          <a:xfrm>
            <a:off x="7511011" y="2539747"/>
            <a:ext cx="1269414" cy="1754224"/>
          </a:xfrm>
          <a:prstGeom prst="rect">
            <a:avLst/>
          </a:prstGeom>
        </p:spPr>
      </p:pic>
    </p:spTree>
    <p:extLst>
      <p:ext uri="{BB962C8B-B14F-4D97-AF65-F5344CB8AC3E}">
        <p14:creationId xmlns:p14="http://schemas.microsoft.com/office/powerpoint/2010/main" val="1648884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 Security</a:t>
            </a:r>
            <a:endParaRPr lang="en-US" dirty="0"/>
          </a:p>
        </p:txBody>
      </p:sp>
      <p:sp>
        <p:nvSpPr>
          <p:cNvPr id="3" name="Content Placeholder 2"/>
          <p:cNvSpPr>
            <a:spLocks noGrp="1"/>
          </p:cNvSpPr>
          <p:nvPr>
            <p:ph idx="1"/>
          </p:nvPr>
        </p:nvSpPr>
        <p:spPr>
          <a:xfrm>
            <a:off x="229701" y="1339745"/>
            <a:ext cx="8564379" cy="4777495"/>
          </a:xfrm>
        </p:spPr>
        <p:txBody>
          <a:bodyPr>
            <a:normAutofit fontScale="92500" lnSpcReduction="20000"/>
          </a:bodyPr>
          <a:lstStyle/>
          <a:p>
            <a:r>
              <a:rPr lang="en-US" dirty="0"/>
              <a:t>Port Security</a:t>
            </a:r>
          </a:p>
          <a:p>
            <a:pPr lvl="1"/>
            <a:r>
              <a:rPr lang="en-US" dirty="0" smtClean="0"/>
              <a:t>Access Control Lists (ACLs) define traffic patterns (filter and actions) for ingress traffic</a:t>
            </a:r>
          </a:p>
          <a:p>
            <a:pPr lvl="1"/>
            <a:r>
              <a:rPr lang="en-US" dirty="0" smtClean="0"/>
              <a:t>Traffic </a:t>
            </a:r>
            <a:r>
              <a:rPr lang="en-US" dirty="0"/>
              <a:t>from any other device physically connected to the port </a:t>
            </a:r>
            <a:r>
              <a:rPr lang="en-US" dirty="0" smtClean="0"/>
              <a:t>or LAG with active ACL be </a:t>
            </a:r>
            <a:r>
              <a:rPr lang="en-US" dirty="0"/>
              <a:t>discarded, forwarded, </a:t>
            </a:r>
            <a:r>
              <a:rPr lang="en-US" dirty="0" smtClean="0"/>
              <a:t>given a specific </a:t>
            </a:r>
            <a:r>
              <a:rPr lang="en-US" dirty="0" err="1" smtClean="0"/>
              <a:t>QoS</a:t>
            </a:r>
            <a:r>
              <a:rPr lang="en-US" dirty="0" smtClean="0"/>
              <a:t>, </a:t>
            </a:r>
            <a:r>
              <a:rPr lang="en-US" dirty="0" err="1" smtClean="0"/>
              <a:t>etc</a:t>
            </a:r>
            <a:endParaRPr lang="en-US" dirty="0"/>
          </a:p>
          <a:p>
            <a:r>
              <a:rPr lang="en-US" dirty="0" smtClean="0"/>
              <a:t>Port </a:t>
            </a:r>
            <a:r>
              <a:rPr lang="en-US" dirty="0"/>
              <a:t>Authentication</a:t>
            </a:r>
          </a:p>
          <a:p>
            <a:pPr lvl="1"/>
            <a:r>
              <a:rPr lang="en-US" dirty="0"/>
              <a:t>Users login or authenticate to access LAN (e.g. with RADIUS server)</a:t>
            </a:r>
          </a:p>
          <a:p>
            <a:pPr lvl="1"/>
            <a:r>
              <a:rPr lang="en-US" dirty="0"/>
              <a:t>Different access profiles, rules and filters can be used to authenticate and authorized users</a:t>
            </a:r>
          </a:p>
          <a:p>
            <a:r>
              <a:rPr lang="en-US" dirty="0" smtClean="0"/>
              <a:t>TCP</a:t>
            </a:r>
            <a:r>
              <a:rPr lang="en-US" dirty="0"/>
              <a:t>/UDP Services</a:t>
            </a:r>
          </a:p>
          <a:p>
            <a:pPr lvl="1"/>
            <a:r>
              <a:rPr lang="en-US" dirty="0"/>
              <a:t>Enables enable/disable of services like Telnet, SSH, HTTP/S, SNMP</a:t>
            </a:r>
          </a:p>
          <a:p>
            <a:r>
              <a:rPr lang="en-US" dirty="0" smtClean="0"/>
              <a:t>Storm Control</a:t>
            </a:r>
          </a:p>
          <a:p>
            <a:pPr lvl="1"/>
            <a:r>
              <a:rPr lang="en-US" dirty="0" smtClean="0"/>
              <a:t>Protects against network storms or floods in multi-switch environments</a:t>
            </a:r>
          </a:p>
          <a:p>
            <a:r>
              <a:rPr lang="en-US" dirty="0" smtClean="0"/>
              <a:t>Denial of Service</a:t>
            </a:r>
          </a:p>
          <a:p>
            <a:pPr lvl="1"/>
            <a:r>
              <a:rPr lang="en-US" dirty="0" smtClean="0"/>
              <a:t>Predefined rules protect </a:t>
            </a:r>
            <a:r>
              <a:rPr lang="en-US" dirty="0"/>
              <a:t>the network from malicious attacks</a:t>
            </a:r>
            <a:endParaRPr lang="en-US" dirty="0" smtClean="0"/>
          </a:p>
          <a:p>
            <a:endParaRPr lang="en-US" dirty="0" smtClean="0"/>
          </a:p>
          <a:p>
            <a:endParaRPr lang="en-US" dirty="0" smtClean="0"/>
          </a:p>
          <a:p>
            <a:endParaRPr lang="en-US" dirty="0" smtClean="0"/>
          </a:p>
          <a:p>
            <a:endParaRPr lang="en-US" dirty="0"/>
          </a:p>
          <a:p>
            <a:endParaRPr lang="en-US" dirty="0"/>
          </a:p>
        </p:txBody>
      </p:sp>
      <p:pic>
        <p:nvPicPr>
          <p:cNvPr id="4" name="Picture 3"/>
          <p:cNvPicPr>
            <a:picLocks noChangeAspect="1"/>
          </p:cNvPicPr>
          <p:nvPr/>
        </p:nvPicPr>
        <p:blipFill>
          <a:blip r:embed="rId3"/>
          <a:stretch>
            <a:fillRect/>
          </a:stretch>
        </p:blipFill>
        <p:spPr>
          <a:xfrm>
            <a:off x="7722809" y="4229137"/>
            <a:ext cx="1210387" cy="1833485"/>
          </a:xfrm>
          <a:prstGeom prst="rect">
            <a:avLst/>
          </a:prstGeom>
        </p:spPr>
      </p:pic>
    </p:spTree>
    <p:extLst>
      <p:ext uri="{BB962C8B-B14F-4D97-AF65-F5344CB8AC3E}">
        <p14:creationId xmlns:p14="http://schemas.microsoft.com/office/powerpoint/2010/main" val="370372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 Management</a:t>
            </a:r>
            <a:endParaRPr lang="en-US" dirty="0"/>
          </a:p>
        </p:txBody>
      </p:sp>
      <p:sp>
        <p:nvSpPr>
          <p:cNvPr id="3" name="Content Placeholder 2"/>
          <p:cNvSpPr>
            <a:spLocks noGrp="1"/>
          </p:cNvSpPr>
          <p:nvPr>
            <p:ph idx="1"/>
          </p:nvPr>
        </p:nvSpPr>
        <p:spPr/>
        <p:txBody>
          <a:bodyPr>
            <a:normAutofit/>
          </a:bodyPr>
          <a:lstStyle/>
          <a:p>
            <a:r>
              <a:rPr lang="en-US" sz="2400" dirty="0" smtClean="0"/>
              <a:t>Methods for management and monitoring include:</a:t>
            </a:r>
          </a:p>
          <a:p>
            <a:r>
              <a:rPr lang="en-US" sz="2400" dirty="0" smtClean="0"/>
              <a:t>Command Line Interface (CLI)</a:t>
            </a:r>
          </a:p>
          <a:p>
            <a:r>
              <a:rPr lang="en-US" sz="2400" dirty="0" smtClean="0"/>
              <a:t>Web-based management</a:t>
            </a:r>
          </a:p>
          <a:p>
            <a:r>
              <a:rPr lang="en-US" sz="2400" dirty="0"/>
              <a:t>SNMP (Simple Network Management Protocol) </a:t>
            </a:r>
            <a:endParaRPr lang="en-US" sz="2400" dirty="0" smtClean="0"/>
          </a:p>
          <a:p>
            <a:pPr lvl="1"/>
            <a:r>
              <a:rPr lang="en-US" sz="2000" dirty="0" smtClean="0"/>
              <a:t>Standards-based management, easy to support</a:t>
            </a:r>
          </a:p>
          <a:p>
            <a:pPr lvl="1"/>
            <a:r>
              <a:rPr lang="en-US" sz="2000" dirty="0" smtClean="0"/>
              <a:t>Full managed switches typically support SNMP</a:t>
            </a:r>
          </a:p>
          <a:p>
            <a:r>
              <a:rPr lang="en-US" sz="2400" dirty="0" smtClean="0"/>
              <a:t>RMON </a:t>
            </a:r>
            <a:r>
              <a:rPr lang="en-US" sz="2400" dirty="0"/>
              <a:t>(Remote </a:t>
            </a:r>
            <a:r>
              <a:rPr lang="en-US" sz="2400" dirty="0" err="1"/>
              <a:t>MONitoring</a:t>
            </a:r>
            <a:r>
              <a:rPr lang="en-US" sz="2400" dirty="0" smtClean="0"/>
              <a:t>)</a:t>
            </a:r>
          </a:p>
          <a:p>
            <a:pPr lvl="1"/>
            <a:r>
              <a:rPr lang="en-US" sz="2000" dirty="0" smtClean="0"/>
              <a:t>Enhances management capability</a:t>
            </a:r>
          </a:p>
          <a:p>
            <a:pPr lvl="1"/>
            <a:r>
              <a:rPr lang="en-US" sz="2000" dirty="0" smtClean="0"/>
              <a:t>Supports certain number of RMON ‘groups’</a:t>
            </a:r>
            <a:endParaRPr lang="en-US" sz="2000" dirty="0"/>
          </a:p>
        </p:txBody>
      </p:sp>
      <p:pic>
        <p:nvPicPr>
          <p:cNvPr id="5" name="Picture 4" descr="AA002733.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9685" y="4437730"/>
            <a:ext cx="2133159" cy="1333224"/>
          </a:xfrm>
          <a:prstGeom prst="rect">
            <a:avLst/>
          </a:prstGeom>
        </p:spPr>
      </p:pic>
    </p:spTree>
    <p:extLst>
      <p:ext uri="{BB962C8B-B14F-4D97-AF65-F5344CB8AC3E}">
        <p14:creationId xmlns:p14="http://schemas.microsoft.com/office/powerpoint/2010/main" val="1783055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Hot Swapping</a:t>
            </a:r>
            <a:endParaRPr lang="en-US" dirty="0"/>
          </a:p>
        </p:txBody>
      </p:sp>
      <p:sp>
        <p:nvSpPr>
          <p:cNvPr id="3" name="Content Placeholder 2"/>
          <p:cNvSpPr>
            <a:spLocks noGrp="1"/>
          </p:cNvSpPr>
          <p:nvPr>
            <p:ph idx="1"/>
          </p:nvPr>
        </p:nvSpPr>
        <p:spPr/>
        <p:txBody>
          <a:bodyPr/>
          <a:lstStyle/>
          <a:p>
            <a:r>
              <a:rPr lang="en-US" dirty="0"/>
              <a:t>Hot swapping is the ability to replace the various modules of a modular switch while the system is still operational and serving </a:t>
            </a:r>
            <a:r>
              <a:rPr lang="en-US" dirty="0" smtClean="0"/>
              <a:t>clients</a:t>
            </a:r>
          </a:p>
          <a:p>
            <a:r>
              <a:rPr lang="en-US" dirty="0" smtClean="0"/>
              <a:t>Some </a:t>
            </a:r>
            <a:r>
              <a:rPr lang="en-US" dirty="0"/>
              <a:t>hot-swap switches only let you swap modules of the same type</a:t>
            </a:r>
          </a:p>
        </p:txBody>
      </p:sp>
    </p:spTree>
    <p:extLst>
      <p:ext uri="{BB962C8B-B14F-4D97-AF65-F5344CB8AC3E}">
        <p14:creationId xmlns:p14="http://schemas.microsoft.com/office/powerpoint/2010/main" val="3638592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Switch </a:t>
            </a:r>
            <a:r>
              <a:rPr lang="de-DE" dirty="0" err="1" smtClean="0"/>
              <a:t>PoE</a:t>
            </a:r>
            <a:endParaRPr lang="en-US" dirty="0"/>
          </a:p>
        </p:txBody>
      </p:sp>
      <p:sp>
        <p:nvSpPr>
          <p:cNvPr id="3" name="Content Placeholder 2"/>
          <p:cNvSpPr>
            <a:spLocks noGrp="1"/>
          </p:cNvSpPr>
          <p:nvPr>
            <p:ph idx="1"/>
          </p:nvPr>
        </p:nvSpPr>
        <p:spPr>
          <a:xfrm>
            <a:off x="655638" y="1369993"/>
            <a:ext cx="7940675" cy="4795892"/>
          </a:xfrm>
        </p:spPr>
        <p:txBody>
          <a:bodyPr>
            <a:normAutofit fontScale="92500" lnSpcReduction="10000"/>
          </a:bodyPr>
          <a:lstStyle/>
          <a:p>
            <a:r>
              <a:rPr lang="de-DE" dirty="0" smtClean="0"/>
              <a:t>802.3af vs. 802.3at </a:t>
            </a:r>
            <a:r>
              <a:rPr lang="de-DE" dirty="0" err="1" smtClean="0"/>
              <a:t>PoE</a:t>
            </a:r>
            <a:endParaRPr lang="de-DE" dirty="0" smtClean="0"/>
          </a:p>
          <a:p>
            <a:pPr lvl="1"/>
            <a:r>
              <a:rPr lang="de-DE" dirty="0" err="1" smtClean="0"/>
              <a:t>Only</a:t>
            </a:r>
            <a:r>
              <a:rPr lang="de-DE" dirty="0" smtClean="0"/>
              <a:t> 802.3af PoE </a:t>
            </a:r>
            <a:r>
              <a:rPr lang="de-DE" dirty="0" err="1" smtClean="0"/>
              <a:t>for</a:t>
            </a:r>
            <a:r>
              <a:rPr lang="de-DE" dirty="0" smtClean="0"/>
              <a:t> Cisco Small </a:t>
            </a:r>
            <a:r>
              <a:rPr lang="de-DE" dirty="0" err="1" smtClean="0"/>
              <a:t>Biz</a:t>
            </a:r>
            <a:r>
              <a:rPr lang="de-DE" dirty="0" smtClean="0"/>
              <a:t> </a:t>
            </a:r>
            <a:r>
              <a:rPr lang="de-DE" dirty="0" err="1" smtClean="0"/>
              <a:t>switches</a:t>
            </a:r>
            <a:endParaRPr lang="de-DE" dirty="0" smtClean="0"/>
          </a:p>
          <a:p>
            <a:pPr lvl="1"/>
            <a:r>
              <a:rPr lang="de-DE" dirty="0" smtClean="0"/>
              <a:t>802.3at </a:t>
            </a:r>
            <a:r>
              <a:rPr lang="en-US" dirty="0" smtClean="0"/>
              <a:t>is planned for 5xx series</a:t>
            </a:r>
            <a:endParaRPr lang="de-DE" dirty="0" smtClean="0"/>
          </a:p>
          <a:p>
            <a:r>
              <a:rPr lang="de-DE" b="1" i="1" dirty="0" smtClean="0"/>
              <a:t>No</a:t>
            </a:r>
            <a:r>
              <a:rPr lang="de-DE" dirty="0" smtClean="0"/>
              <a:t> Cisco inline power on Cisco Small </a:t>
            </a:r>
            <a:r>
              <a:rPr lang="de-DE" dirty="0" err="1" smtClean="0"/>
              <a:t>Biz</a:t>
            </a:r>
            <a:r>
              <a:rPr lang="de-DE" dirty="0" smtClean="0"/>
              <a:t> </a:t>
            </a:r>
            <a:r>
              <a:rPr lang="de-DE" dirty="0" err="1" smtClean="0"/>
              <a:t>switches</a:t>
            </a:r>
            <a:r>
              <a:rPr lang="de-DE" dirty="0" smtClean="0"/>
              <a:t/>
            </a:r>
            <a:br>
              <a:rPr lang="de-DE" dirty="0" smtClean="0"/>
            </a:br>
            <a:r>
              <a:rPr lang="de-DE" dirty="0" smtClean="0"/>
              <a:t>(only some „older“ Cisco products do support the Cisco inline power only – e.g. Some older phones)</a:t>
            </a:r>
          </a:p>
          <a:p>
            <a:r>
              <a:rPr lang="de-DE" dirty="0" smtClean="0"/>
              <a:t>Smart with PoE: </a:t>
            </a:r>
            <a:br>
              <a:rPr lang="de-DE" dirty="0" smtClean="0"/>
            </a:br>
            <a:r>
              <a:rPr lang="de-DE" dirty="0" smtClean="0"/>
              <a:t>½ the ports at 7.5 Watt , ¼ of the ports at 15.4 Watt</a:t>
            </a:r>
          </a:p>
          <a:p>
            <a:r>
              <a:rPr lang="de-DE" dirty="0" smtClean="0"/>
              <a:t>SRW, SFE &amp;SGE with PoE</a:t>
            </a:r>
            <a:br>
              <a:rPr lang="de-DE" dirty="0" smtClean="0"/>
            </a:br>
            <a:r>
              <a:rPr lang="de-DE" dirty="0" smtClean="0"/>
              <a:t>All ports at 7.5 Watt, ½ the ports at 15.4 Watts </a:t>
            </a:r>
          </a:p>
          <a:p>
            <a:r>
              <a:rPr lang="de-DE" dirty="0" smtClean="0"/>
              <a:t>Exception: SRW2xx8MP-K9</a:t>
            </a:r>
            <a:r>
              <a:rPr lang="en-US" dirty="0" smtClean="0"/>
              <a:t/>
            </a:r>
            <a:br>
              <a:rPr lang="en-US" dirty="0" smtClean="0"/>
            </a:br>
            <a:r>
              <a:rPr lang="en-US" dirty="0" smtClean="0"/>
              <a:t>All ports at 15.4 Watt</a:t>
            </a:r>
          </a:p>
          <a:p>
            <a:r>
              <a:rPr lang="de-DE" dirty="0" smtClean="0"/>
              <a:t>Any possbible combination as long as the overall PoE budget is not exceeded </a:t>
            </a:r>
          </a:p>
        </p:txBody>
      </p:sp>
      <p:pic>
        <p:nvPicPr>
          <p:cNvPr id="4098" name="Picture 2" descr="C:\Documents and Settings\jdemmer\Local Settings\Temporary Internet Files\Content.IE5\KT1FE94U\MCj04325570000[1].png"/>
          <p:cNvPicPr>
            <a:picLocks noChangeAspect="1" noChangeArrowheads="1"/>
          </p:cNvPicPr>
          <p:nvPr/>
        </p:nvPicPr>
        <p:blipFill>
          <a:blip r:embed="rId2"/>
          <a:srcRect/>
          <a:stretch>
            <a:fillRect/>
          </a:stretch>
        </p:blipFill>
        <p:spPr bwMode="auto">
          <a:xfrm>
            <a:off x="6589027" y="752310"/>
            <a:ext cx="1889091" cy="1889091"/>
          </a:xfrm>
          <a:prstGeom prst="rect">
            <a:avLst/>
          </a:prstGeom>
          <a:noFill/>
        </p:spPr>
      </p:pic>
      <p:sp>
        <p:nvSpPr>
          <p:cNvPr id="5"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3052916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3"/>
          <p:cNvGrpSpPr/>
          <p:nvPr/>
        </p:nvGrpSpPr>
        <p:grpSpPr>
          <a:xfrm>
            <a:off x="0" y="1364566"/>
            <a:ext cx="9145588" cy="5220874"/>
            <a:chOff x="0" y="1577975"/>
            <a:chExt cx="9145588" cy="4710681"/>
          </a:xfrm>
        </p:grpSpPr>
        <p:sp>
          <p:nvSpPr>
            <p:cNvPr id="11" name="Rectangle 29"/>
            <p:cNvSpPr>
              <a:spLocks noChangeArrowheads="1"/>
            </p:cNvSpPr>
            <p:nvPr/>
          </p:nvSpPr>
          <p:spPr bwMode="auto">
            <a:xfrm>
              <a:off x="0" y="6165549"/>
              <a:ext cx="9144000" cy="123107"/>
            </a:xfrm>
            <a:prstGeom prst="rect">
              <a:avLst/>
            </a:prstGeom>
            <a:gradFill rotWithShape="1">
              <a:gsLst>
                <a:gs pos="0">
                  <a:srgbClr val="000000">
                    <a:alpha val="65000"/>
                  </a:srgb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p>
          </p:txBody>
        </p:sp>
        <p:sp>
          <p:nvSpPr>
            <p:cNvPr id="12" name="Rectangle 60"/>
            <p:cNvSpPr>
              <a:spLocks noChangeArrowheads="1"/>
            </p:cNvSpPr>
            <p:nvPr/>
          </p:nvSpPr>
          <p:spPr bwMode="auto">
            <a:xfrm>
              <a:off x="0" y="1583508"/>
              <a:ext cx="9145588" cy="4629635"/>
            </a:xfrm>
            <a:prstGeom prst="rect">
              <a:avLst/>
            </a:prstGeom>
            <a:solidFill>
              <a:schemeClr val="bg2">
                <a:lumMod val="75000"/>
              </a:schemeClr>
            </a:soli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3" name="Rectangle 60"/>
            <p:cNvSpPr>
              <a:spLocks noChangeArrowheads="1"/>
            </p:cNvSpPr>
            <p:nvPr/>
          </p:nvSpPr>
          <p:spPr bwMode="auto">
            <a:xfrm>
              <a:off x="0" y="1584891"/>
              <a:ext cx="9144000" cy="4629636"/>
            </a:xfrm>
            <a:prstGeom prst="rect">
              <a:avLst/>
            </a:prstGeom>
            <a:gradFill rotWithShape="1">
              <a:gsLst>
                <a:gs pos="0">
                  <a:schemeClr val="bg1">
                    <a:alpha val="77000"/>
                  </a:schemeClr>
                </a:gs>
                <a:gs pos="50000">
                  <a:srgbClr val="D1D1D5"/>
                </a:gs>
                <a:gs pos="100000">
                  <a:schemeClr val="bg1">
                    <a:alpha val="69000"/>
                  </a:schemeClr>
                </a:gs>
              </a:gsLst>
              <a:lin ang="0" scaled="1"/>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marL="236538" marR="0" lvl="1" indent="-236538" fontAlgn="base">
                <a:lnSpc>
                  <a:spcPct val="80000"/>
                </a:lnSpc>
                <a:spcBef>
                  <a:spcPts val="840"/>
                </a:spcBef>
                <a:spcAft>
                  <a:spcPct val="0"/>
                </a:spcAft>
                <a:buClr>
                  <a:schemeClr val="accent1"/>
                </a:buClr>
                <a:buSzTx/>
                <a:buFont typeface="Wingdings" pitchFamily="2" charset="2"/>
                <a:buChar char="§"/>
                <a:tabLst/>
              </a:pPr>
              <a:endParaRPr lang="en-US" dirty="0" smtClean="0"/>
            </a:p>
          </p:txBody>
        </p:sp>
        <p:sp>
          <p:nvSpPr>
            <p:cNvPr id="14" name="Line 32"/>
            <p:cNvSpPr>
              <a:spLocks noChangeShapeType="1"/>
            </p:cNvSpPr>
            <p:nvPr/>
          </p:nvSpPr>
          <p:spPr bwMode="auto">
            <a:xfrm>
              <a:off x="0" y="1577975"/>
              <a:ext cx="9144000" cy="0"/>
            </a:xfrm>
            <a:prstGeom prst="line">
              <a:avLst/>
            </a:prstGeom>
            <a:noFill/>
            <a:ln w="1270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sp>
          <p:nvSpPr>
            <p:cNvPr id="15" name="Line 33"/>
            <p:cNvSpPr>
              <a:spLocks noChangeShapeType="1"/>
            </p:cNvSpPr>
            <p:nvPr/>
          </p:nvSpPr>
          <p:spPr bwMode="auto">
            <a:xfrm>
              <a:off x="0" y="6207610"/>
              <a:ext cx="9144000" cy="0"/>
            </a:xfrm>
            <a:prstGeom prst="line">
              <a:avLst/>
            </a:prstGeom>
            <a:noFill/>
            <a:ln w="19050">
              <a:solidFill>
                <a:srgbClr val="8E8E95"/>
              </a:solidFill>
              <a:round/>
              <a:headEnd/>
              <a:tailEnd/>
            </a:ln>
            <a:effectLst/>
          </p:spPr>
          <p:txBody>
            <a:bodyPr vert="horz" wrap="none" lIns="82124" tIns="41061" rIns="82124" bIns="41061" numCol="1" anchor="ctr" anchorCtr="0" compatLnSpc="1">
              <a:prstTxWarp prst="textNoShape">
                <a:avLst/>
              </a:prstTxWarp>
              <a:spAutoFit/>
            </a:bodyPr>
            <a:lstStyle/>
            <a:p>
              <a:endParaRPr lang="en-US" dirty="0"/>
            </a:p>
          </p:txBody>
        </p:sp>
      </p:grpSp>
      <p:sp>
        <p:nvSpPr>
          <p:cNvPr id="16" name="Rectangle 2"/>
          <p:cNvSpPr>
            <a:spLocks noChangeArrowheads="1"/>
          </p:cNvSpPr>
          <p:nvPr/>
        </p:nvSpPr>
        <p:spPr bwMode="auto">
          <a:xfrm rot="-5400000">
            <a:off x="2705314" y="-1206339"/>
            <a:ext cx="3733373" cy="9144002"/>
          </a:xfrm>
          <a:prstGeom prst="rect">
            <a:avLst/>
          </a:prstGeom>
          <a:gradFill flip="none" rotWithShape="1">
            <a:gsLst>
              <a:gs pos="0">
                <a:schemeClr val="bg1"/>
              </a:gs>
              <a:gs pos="100000">
                <a:srgbClr val="0183B7">
                  <a:alpha val="0"/>
                </a:srgbClr>
              </a:gs>
            </a:gsLst>
            <a:lin ang="10800000" scaled="1"/>
            <a:tileRect/>
          </a:gradFill>
          <a:ln w="9525" algn="ctr">
            <a:noFill/>
            <a:miter lim="800000"/>
            <a:headEnd/>
            <a:tailEnd/>
          </a:ln>
          <a:effectLst/>
        </p:spPr>
        <p:txBody>
          <a:bodyPr vert="horz" wrap="none" lIns="73025" tIns="36511" rIns="73025" bIns="36511" numCol="1" anchor="ctr" anchorCtr="0" compatLnSpc="1">
            <a:prstTxWarp prst="textNoShape">
              <a:avLst/>
            </a:prstTxWarp>
          </a:bodyPr>
          <a:lstStyle/>
          <a:p>
            <a:endParaRPr lang="en-US" dirty="0">
              <a:solidFill>
                <a:prstClr val="black"/>
              </a:solidFill>
            </a:endParaRPr>
          </a:p>
        </p:txBody>
      </p:sp>
      <p:sp>
        <p:nvSpPr>
          <p:cNvPr id="41986" name="Rectangle 18"/>
          <p:cNvSpPr>
            <a:spLocks noGrp="1" noChangeArrowheads="1"/>
          </p:cNvSpPr>
          <p:nvPr>
            <p:ph type="title"/>
          </p:nvPr>
        </p:nvSpPr>
        <p:spPr/>
        <p:txBody>
          <a:bodyPr/>
          <a:lstStyle/>
          <a:p>
            <a:r>
              <a:rPr lang="en-US" dirty="0" smtClean="0"/>
              <a:t>Energy-Efficient Technology</a:t>
            </a:r>
            <a:br>
              <a:rPr lang="en-US" dirty="0" smtClean="0"/>
            </a:br>
            <a:r>
              <a:rPr lang="en-US" sz="2400" b="0" dirty="0" smtClean="0">
                <a:solidFill>
                  <a:schemeClr val="accent4"/>
                </a:solidFill>
              </a:rPr>
              <a:t>Auto Power-Down</a:t>
            </a:r>
          </a:p>
        </p:txBody>
      </p:sp>
      <p:sp>
        <p:nvSpPr>
          <p:cNvPr id="41989" name="Content Placeholder 163"/>
          <p:cNvSpPr>
            <a:spLocks noGrp="1"/>
          </p:cNvSpPr>
          <p:nvPr>
            <p:ph idx="1"/>
          </p:nvPr>
        </p:nvSpPr>
        <p:spPr>
          <a:xfrm>
            <a:off x="793751" y="1600200"/>
            <a:ext cx="4312823" cy="4525963"/>
          </a:xfrm>
        </p:spPr>
        <p:txBody>
          <a:bodyPr>
            <a:noAutofit/>
          </a:bodyPr>
          <a:lstStyle/>
          <a:p>
            <a:r>
              <a:rPr lang="en-US" sz="1600" dirty="0" smtClean="0"/>
              <a:t>Automatically turns off power on Gigabit Ethernet RJ-45 port when detecting link down</a:t>
            </a:r>
          </a:p>
          <a:p>
            <a:pPr lvl="1"/>
            <a:r>
              <a:rPr lang="en-US" sz="1200" dirty="0" smtClean="0"/>
              <a:t>If there is no link on a port (when there is no connection or the device connected is turned off), the port(s) enter a “sleep mode”</a:t>
            </a:r>
          </a:p>
          <a:p>
            <a:r>
              <a:rPr lang="en-US" sz="1600" dirty="0" smtClean="0"/>
              <a:t>Resumes active mode when the switch detects the link up or device connected</a:t>
            </a:r>
          </a:p>
          <a:p>
            <a:pPr lvl="1"/>
            <a:r>
              <a:rPr lang="en-US" sz="1200" dirty="0" smtClean="0"/>
              <a:t>The switch sends out electrical pulses at frequent intervals</a:t>
            </a:r>
          </a:p>
          <a:p>
            <a:r>
              <a:rPr lang="en-US" sz="1600" dirty="0" smtClean="0"/>
              <a:t>Adjusts power based on cable length (on Gigabit Ethernet models)</a:t>
            </a:r>
          </a:p>
          <a:p>
            <a:r>
              <a:rPr lang="en-US" sz="1600" dirty="0" smtClean="0"/>
              <a:t>Detects the length of connected Ethernet cable and adjusts power usage accordingly—without affecting performance </a:t>
            </a:r>
          </a:p>
        </p:txBody>
      </p:sp>
      <p:grpSp>
        <p:nvGrpSpPr>
          <p:cNvPr id="3" name="Group 17"/>
          <p:cNvGrpSpPr/>
          <p:nvPr/>
        </p:nvGrpSpPr>
        <p:grpSpPr>
          <a:xfrm>
            <a:off x="5106575" y="1800664"/>
            <a:ext cx="3823114" cy="4220307"/>
            <a:chOff x="5345729" y="1603712"/>
            <a:chExt cx="4032490" cy="4220307"/>
          </a:xfrm>
        </p:grpSpPr>
        <p:sp>
          <p:nvSpPr>
            <p:cNvPr id="19" name="Oval 9"/>
            <p:cNvSpPr>
              <a:spLocks noChangeArrowheads="1"/>
            </p:cNvSpPr>
            <p:nvPr/>
          </p:nvSpPr>
          <p:spPr bwMode="auto">
            <a:xfrm>
              <a:off x="5358572" y="1629396"/>
              <a:ext cx="4019647" cy="4194623"/>
            </a:xfrm>
            <a:prstGeom prst="roundRect">
              <a:avLst>
                <a:gd name="adj" fmla="val 5463"/>
              </a:avLst>
            </a:prstGeom>
            <a:gradFill rotWithShape="1">
              <a:gsLst>
                <a:gs pos="0">
                  <a:srgbClr val="47B0D5">
                    <a:alpha val="75000"/>
                  </a:srgbClr>
                </a:gs>
                <a:gs pos="100000">
                  <a:srgbClr val="47B0D5">
                    <a:gamma/>
                    <a:shade val="46275"/>
                    <a:invGamma/>
                    <a:alpha val="75000"/>
                  </a:srgbClr>
                </a:gs>
              </a:gsLst>
              <a:lin ang="5400000" scaled="1"/>
            </a:gradFill>
            <a:ln w="25400" algn="ctr">
              <a:solidFill>
                <a:srgbClr val="8E8E95"/>
              </a:solidFill>
              <a:round/>
              <a:headEnd/>
              <a:tailEnd/>
            </a:ln>
            <a:effectLst/>
          </p:spPr>
          <p:txBody>
            <a:bodyPr vert="horz" wrap="square" lIns="82124" tIns="41061" rIns="82124" bIns="41061" numCol="1" anchor="ctr" anchorCtr="0" compatLnSpc="1">
              <a:prstTxWarp prst="textNoShape">
                <a:avLst/>
              </a:prstTxWarp>
              <a:noAutofit/>
            </a:bodyPr>
            <a:lstStyle/>
            <a:p>
              <a:endParaRPr lang="en-US" dirty="0"/>
            </a:p>
          </p:txBody>
        </p:sp>
        <p:sp>
          <p:nvSpPr>
            <p:cNvPr id="20" name="Oval 8"/>
            <p:cNvSpPr>
              <a:spLocks noChangeArrowheads="1"/>
            </p:cNvSpPr>
            <p:nvPr/>
          </p:nvSpPr>
          <p:spPr bwMode="auto">
            <a:xfrm>
              <a:off x="5345729" y="1603712"/>
              <a:ext cx="3955435" cy="2460912"/>
            </a:xfrm>
            <a:prstGeom prst="roundRect">
              <a:avLst>
                <a:gd name="adj" fmla="val 7794"/>
              </a:avLst>
            </a:prstGeom>
            <a:gradFill rotWithShape="1">
              <a:gsLst>
                <a:gs pos="0">
                  <a:srgbClr val="FFFFFF">
                    <a:alpha val="69000"/>
                  </a:srgbClr>
                </a:gs>
                <a:gs pos="100000">
                  <a:srgbClr val="000000">
                    <a:alpha val="0"/>
                  </a:srgbClr>
                </a:gs>
              </a:gsLst>
              <a:lin ang="5400000" scaled="1"/>
            </a:gradFill>
            <a:ln w="9525" algn="ctr">
              <a:noFill/>
              <a:round/>
              <a:headEnd/>
              <a:tailEnd/>
            </a:ln>
            <a:effectLst/>
          </p:spPr>
          <p:txBody>
            <a:bodyPr vert="horz" wrap="none" lIns="73025" tIns="36511" rIns="73025" bIns="36511" numCol="1" anchor="ctr" anchorCtr="0" compatLnSpc="1">
              <a:prstTxWarp prst="textNoShape">
                <a:avLst/>
              </a:prstTxWarp>
              <a:noAutofit/>
            </a:bodyPr>
            <a:lstStyle/>
            <a:p>
              <a:endParaRPr lang="en-US" dirty="0"/>
            </a:p>
          </p:txBody>
        </p:sp>
      </p:grpSp>
      <p:pic>
        <p:nvPicPr>
          <p:cNvPr id="25" name="Picture 24" descr="electric_meter.png"/>
          <p:cNvPicPr>
            <a:picLocks noChangeAspect="1"/>
          </p:cNvPicPr>
          <p:nvPr/>
        </p:nvPicPr>
        <p:blipFill>
          <a:blip r:embed="rId3" cstate="print"/>
          <a:stretch>
            <a:fillRect/>
          </a:stretch>
        </p:blipFill>
        <p:spPr>
          <a:xfrm>
            <a:off x="5594051" y="2362201"/>
            <a:ext cx="3077978" cy="3092404"/>
          </a:xfrm>
          <a:prstGeom prst="rect">
            <a:avLst/>
          </a:prstGeom>
          <a:effectLst>
            <a:outerShdw blurRad="101600" dist="38100" dir="5400000" algn="t" rotWithShape="0">
              <a:prstClr val="black">
                <a:alpha val="60000"/>
              </a:prstClr>
            </a:outerShdw>
          </a:effectLst>
        </p:spPr>
      </p:pic>
      <p:sp>
        <p:nvSpPr>
          <p:cNvPr id="21" name="Oval 51"/>
          <p:cNvSpPr>
            <a:spLocks noChangeArrowheads="1"/>
          </p:cNvSpPr>
          <p:nvPr/>
        </p:nvSpPr>
        <p:spPr bwMode="auto">
          <a:xfrm>
            <a:off x="8937625" y="6621463"/>
            <a:ext cx="95250" cy="88900"/>
          </a:xfrm>
          <a:prstGeom prst="ellipse">
            <a:avLst/>
          </a:prstGeom>
          <a:solidFill>
            <a:schemeClr val="accent2"/>
          </a:solidFill>
          <a:ln w="9525">
            <a:solidFill>
              <a:schemeClr val="tx1"/>
            </a:solidFill>
            <a:round/>
            <a:headEnd/>
            <a:tailEnd/>
          </a:ln>
        </p:spPr>
        <p:txBody>
          <a:bodyPr wrap="none" anchor="ctr"/>
          <a:lstStyle/>
          <a:p>
            <a:endParaRPr lang="en-US" dirty="0"/>
          </a:p>
        </p:txBody>
      </p:sp>
    </p:spTree>
    <p:extLst>
      <p:ext uri="{BB962C8B-B14F-4D97-AF65-F5344CB8AC3E}">
        <p14:creationId xmlns:p14="http://schemas.microsoft.com/office/powerpoint/2010/main" val="4246940797"/>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295665"/>
            <a:ext cx="8588861" cy="838200"/>
          </a:xfrm>
        </p:spPr>
        <p:txBody>
          <a:bodyPr/>
          <a:lstStyle/>
          <a:p>
            <a:r>
              <a:rPr lang="en-US" dirty="0" smtClean="0"/>
              <a:t>Layer 2 vs. Layer 3 Switching</a:t>
            </a:r>
            <a:endParaRPr lang="en-US" dirty="0"/>
          </a:p>
        </p:txBody>
      </p:sp>
      <p:sp>
        <p:nvSpPr>
          <p:cNvPr id="3" name="Content Placeholder 2"/>
          <p:cNvSpPr>
            <a:spLocks noGrp="1"/>
          </p:cNvSpPr>
          <p:nvPr>
            <p:ph idx="1"/>
          </p:nvPr>
        </p:nvSpPr>
        <p:spPr>
          <a:xfrm>
            <a:off x="229701" y="1203195"/>
            <a:ext cx="8551441" cy="4584805"/>
          </a:xfrm>
        </p:spPr>
        <p:txBody>
          <a:bodyPr/>
          <a:lstStyle/>
          <a:p>
            <a:r>
              <a:rPr lang="en-US" dirty="0" smtClean="0"/>
              <a:t>Hubs broadcast all received traffic (not efficient)</a:t>
            </a:r>
          </a:p>
          <a:p>
            <a:r>
              <a:rPr lang="en-US" dirty="0" smtClean="0"/>
              <a:t>Layer 2 switches provide more efficient network traffic patterns than hubs</a:t>
            </a:r>
          </a:p>
          <a:p>
            <a:pPr lvl="1"/>
            <a:r>
              <a:rPr lang="en-US" dirty="0" smtClean="0"/>
              <a:t>Separate VLANs (subnets) can be typically be created</a:t>
            </a:r>
          </a:p>
          <a:p>
            <a:pPr lvl="1"/>
            <a:r>
              <a:rPr lang="en-US" dirty="0" smtClean="0"/>
              <a:t>Layer 2+ switches perform static routing functions between VLANs</a:t>
            </a:r>
          </a:p>
          <a:p>
            <a:r>
              <a:rPr lang="en-US" dirty="0" smtClean="0"/>
              <a:t>Layer 3  switches perform dynamic routing functions and can make use of the IP information inside the packet</a:t>
            </a:r>
          </a:p>
          <a:p>
            <a:pPr lvl="1"/>
            <a:r>
              <a:rPr lang="en-US" dirty="0"/>
              <a:t>Dynamic routing between separate subnets</a:t>
            </a:r>
          </a:p>
          <a:p>
            <a:pPr lvl="1"/>
            <a:r>
              <a:rPr lang="en-US" dirty="0" smtClean="0"/>
              <a:t>Typically more expensive than Layer 2/2+ switches</a:t>
            </a:r>
          </a:p>
        </p:txBody>
      </p:sp>
      <p:pic>
        <p:nvPicPr>
          <p:cNvPr id="4" name="Picture 3"/>
          <p:cNvPicPr>
            <a:picLocks noChangeAspect="1"/>
          </p:cNvPicPr>
          <p:nvPr/>
        </p:nvPicPr>
        <p:blipFill>
          <a:blip r:embed="rId3"/>
          <a:stretch>
            <a:fillRect/>
          </a:stretch>
        </p:blipFill>
        <p:spPr>
          <a:xfrm>
            <a:off x="997568" y="4812960"/>
            <a:ext cx="6985000" cy="1219200"/>
          </a:xfrm>
          <a:prstGeom prst="rect">
            <a:avLst/>
          </a:prstGeom>
        </p:spPr>
      </p:pic>
    </p:spTree>
    <p:extLst>
      <p:ext uri="{BB962C8B-B14F-4D97-AF65-F5344CB8AC3E}">
        <p14:creationId xmlns:p14="http://schemas.microsoft.com/office/powerpoint/2010/main" val="2815570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 Comparisons</a:t>
            </a:r>
            <a:endParaRPr lang="en-US" dirty="0"/>
          </a:p>
        </p:txBody>
      </p:sp>
      <p:sp>
        <p:nvSpPr>
          <p:cNvPr id="3" name="Content Placeholder 2"/>
          <p:cNvSpPr>
            <a:spLocks noGrp="1"/>
          </p:cNvSpPr>
          <p:nvPr>
            <p:ph idx="1"/>
          </p:nvPr>
        </p:nvSpPr>
        <p:spPr/>
        <p:txBody>
          <a:bodyPr/>
          <a:lstStyle/>
          <a:p>
            <a:r>
              <a:rPr lang="en-US" dirty="0" err="1" smtClean="0"/>
              <a:t>Tolly</a:t>
            </a:r>
            <a:r>
              <a:rPr lang="en-US" dirty="0" smtClean="0"/>
              <a:t> Group: </a:t>
            </a:r>
            <a:r>
              <a:rPr lang="pl-PL" dirty="0"/>
              <a:t>http://</a:t>
            </a:r>
            <a:r>
              <a:rPr lang="pl-PL" dirty="0" err="1"/>
              <a:t>www.tolly.com</a:t>
            </a:r>
            <a:r>
              <a:rPr lang="pl-PL" dirty="0"/>
              <a:t>/</a:t>
            </a:r>
            <a:endParaRPr lang="en-US" dirty="0"/>
          </a:p>
        </p:txBody>
      </p:sp>
      <p:pic>
        <p:nvPicPr>
          <p:cNvPr id="4" name="Picture 2"/>
          <p:cNvPicPr>
            <a:picLocks noChangeAspect="1" noChangeArrowheads="1"/>
          </p:cNvPicPr>
          <p:nvPr/>
        </p:nvPicPr>
        <p:blipFill>
          <a:blip r:embed="rId3"/>
          <a:srcRect/>
          <a:stretch>
            <a:fillRect/>
          </a:stretch>
        </p:blipFill>
        <p:spPr bwMode="auto">
          <a:xfrm>
            <a:off x="3307043" y="2001957"/>
            <a:ext cx="4689264" cy="37739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4"/>
          <a:stretch>
            <a:fillRect/>
          </a:stretch>
        </p:blipFill>
        <p:spPr>
          <a:xfrm>
            <a:off x="1372928" y="2942955"/>
            <a:ext cx="990600" cy="1600200"/>
          </a:xfrm>
          <a:prstGeom prst="rect">
            <a:avLst/>
          </a:prstGeom>
        </p:spPr>
      </p:pic>
    </p:spTree>
    <p:extLst>
      <p:ext uri="{BB962C8B-B14F-4D97-AF65-F5344CB8AC3E}">
        <p14:creationId xmlns:p14="http://schemas.microsoft.com/office/powerpoint/2010/main" val="1691389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0"/>
          <p:cNvGrpSpPr/>
          <p:nvPr/>
        </p:nvGrpSpPr>
        <p:grpSpPr>
          <a:xfrm>
            <a:off x="431263" y="1589131"/>
            <a:ext cx="4112327" cy="4868194"/>
            <a:chOff x="398011" y="1813582"/>
            <a:chExt cx="4112327" cy="4868194"/>
          </a:xfrm>
        </p:grpSpPr>
        <p:grpSp>
          <p:nvGrpSpPr>
            <p:cNvPr id="3" name="Group 103"/>
            <p:cNvGrpSpPr/>
            <p:nvPr/>
          </p:nvGrpSpPr>
          <p:grpSpPr>
            <a:xfrm>
              <a:off x="468747" y="2233601"/>
              <a:ext cx="4013446" cy="4448175"/>
              <a:chOff x="3743325" y="2790825"/>
              <a:chExt cx="3771900" cy="4448175"/>
            </a:xfrm>
          </p:grpSpPr>
          <p:sp>
            <p:nvSpPr>
              <p:cNvPr id="58" name="Rectangle 57"/>
              <p:cNvSpPr/>
              <p:nvPr/>
            </p:nvSpPr>
            <p:spPr>
              <a:xfrm>
                <a:off x="3743325" y="2790825"/>
                <a:ext cx="3771900" cy="4448175"/>
              </a:xfrm>
              <a:prstGeom prst="rect">
                <a:avLst/>
              </a:prstGeom>
              <a:gradFill>
                <a:gsLst>
                  <a:gs pos="39000">
                    <a:schemeClr val="bg1">
                      <a:alpha val="0"/>
                    </a:schemeClr>
                  </a:gs>
                  <a:gs pos="100000">
                    <a:schemeClr val="bg1">
                      <a:lumMod val="85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sp>
            <p:nvSpPr>
              <p:cNvPr id="59" name="Rectangle 58"/>
              <p:cNvSpPr/>
              <p:nvPr/>
            </p:nvSpPr>
            <p:spPr>
              <a:xfrm>
                <a:off x="3838575" y="2790825"/>
                <a:ext cx="3590925" cy="4448175"/>
              </a:xfrm>
              <a:prstGeom prst="rect">
                <a:avLst/>
              </a:prstGeom>
              <a:gradFill>
                <a:gsLst>
                  <a:gs pos="39000">
                    <a:schemeClr val="bg1">
                      <a:alpha val="0"/>
                    </a:schemeClr>
                  </a:gs>
                  <a:gs pos="100000">
                    <a:schemeClr val="bg1"/>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grpSp>
        <p:sp>
          <p:nvSpPr>
            <p:cNvPr id="49" name="Rectangle 29"/>
            <p:cNvSpPr>
              <a:spLocks noChangeArrowheads="1"/>
            </p:cNvSpPr>
            <p:nvPr/>
          </p:nvSpPr>
          <p:spPr bwMode="auto">
            <a:xfrm>
              <a:off x="398011" y="2191031"/>
              <a:ext cx="4102039" cy="94425"/>
            </a:xfrm>
            <a:prstGeom prst="rect">
              <a:avLst/>
            </a:prstGeom>
            <a:gradFill rotWithShape="1">
              <a:gsLst>
                <a:gs pos="0">
                  <a:schemeClr val="bg1">
                    <a:lumMod val="50000"/>
                  </a:scheme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eaLnBrk="1" fontAlgn="auto" hangingPunct="1">
                <a:lnSpc>
                  <a:spcPct val="100000"/>
                </a:lnSpc>
                <a:spcBef>
                  <a:spcPts val="0"/>
                </a:spcBef>
                <a:spcAft>
                  <a:spcPts val="0"/>
                </a:spcAft>
              </a:pPr>
              <a:endParaRPr lang="en-US" sz="1800" dirty="0">
                <a:solidFill>
                  <a:srgbClr val="0096D6"/>
                </a:solidFill>
                <a:latin typeface="Arial"/>
              </a:endParaRPr>
            </a:p>
          </p:txBody>
        </p:sp>
        <p:sp>
          <p:nvSpPr>
            <p:cNvPr id="50" name="Rectangle 60"/>
            <p:cNvSpPr>
              <a:spLocks noChangeArrowheads="1"/>
            </p:cNvSpPr>
            <p:nvPr/>
          </p:nvSpPr>
          <p:spPr bwMode="auto">
            <a:xfrm>
              <a:off x="466399" y="1813582"/>
              <a:ext cx="4019301" cy="423426"/>
            </a:xfrm>
            <a:prstGeom prst="rect">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rtlCol="0" anchor="t" anchorCtr="0"/>
            <a:lstStyle/>
            <a:p>
              <a:endParaRPr lang="en-US" sz="1600" b="1" dirty="0">
                <a:solidFill>
                  <a:schemeClr val="lt1"/>
                </a:solidFill>
                <a:effectLst>
                  <a:outerShdw blurRad="88900" algn="ctr" rotWithShape="0">
                    <a:prstClr val="black">
                      <a:alpha val="40000"/>
                    </a:prstClr>
                  </a:outerShdw>
                </a:effectLst>
              </a:endParaRPr>
            </a:p>
          </p:txBody>
        </p:sp>
        <p:sp>
          <p:nvSpPr>
            <p:cNvPr id="122" name="Text Box 196"/>
            <p:cNvSpPr txBox="1">
              <a:spLocks noChangeArrowheads="1"/>
            </p:cNvSpPr>
            <p:nvPr/>
          </p:nvSpPr>
          <p:spPr bwMode="auto">
            <a:xfrm>
              <a:off x="655887" y="2353688"/>
              <a:ext cx="3854451" cy="4080370"/>
            </a:xfrm>
            <a:prstGeom prst="rect">
              <a:avLst/>
            </a:prstGeom>
            <a:noFill/>
            <a:ln w="9525" algn="ctr">
              <a:noFill/>
              <a:miter lim="800000"/>
              <a:headEnd/>
              <a:tailEnd/>
            </a:ln>
          </p:spPr>
          <p:txBody>
            <a:bodyPr lIns="182880"/>
            <a:lstStyle/>
            <a:p>
              <a:pPr marL="0" lvl="1" algn="l" defTabSz="814388" eaLnBrk="1" fontAlgn="auto" hangingPunct="1">
                <a:spcBef>
                  <a:spcPts val="100"/>
                </a:spcBef>
                <a:spcAft>
                  <a:spcPts val="600"/>
                </a:spcAft>
                <a:buClr>
                  <a:srgbClr val="FFFFFF"/>
                </a:buClr>
              </a:pPr>
              <a:r>
                <a:rPr lang="en-US" sz="1400" b="1" dirty="0" smtClean="0">
                  <a:solidFill>
                    <a:srgbClr val="435153"/>
                  </a:solidFill>
                  <a:latin typeface="Arial"/>
                </a:rPr>
                <a:t>Basic Features</a:t>
              </a:r>
            </a:p>
            <a:p>
              <a:pPr marL="228600"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VLAN</a:t>
              </a:r>
            </a:p>
            <a:p>
              <a:pPr marL="228600"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Link aggregation</a:t>
              </a:r>
            </a:p>
            <a:p>
              <a:pPr marL="228600"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Port mirroring</a:t>
              </a:r>
            </a:p>
            <a:p>
              <a:pPr marL="228600"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Internet Group Management Protocol (IGMP)</a:t>
              </a:r>
            </a:p>
            <a:p>
              <a:pPr marL="228600"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Spanning Tree Protocol (STP)</a:t>
              </a:r>
            </a:p>
            <a:p>
              <a:pPr marL="0" lvl="1" algn="l" defTabSz="814388" eaLnBrk="1" fontAlgn="auto" hangingPunct="1">
                <a:spcBef>
                  <a:spcPts val="100"/>
                </a:spcBef>
                <a:spcAft>
                  <a:spcPts val="600"/>
                </a:spcAft>
                <a:buClr>
                  <a:srgbClr val="FFFFFF"/>
                </a:buClr>
              </a:pPr>
              <a:r>
                <a:rPr lang="en-US" sz="1400" b="1" dirty="0" smtClean="0">
                  <a:solidFill>
                    <a:srgbClr val="435153"/>
                  </a:solidFill>
                  <a:latin typeface="Arial"/>
                </a:rPr>
                <a:t>Basic QoS</a:t>
              </a:r>
              <a:endParaRPr lang="en-US" sz="1400" dirty="0" smtClean="0">
                <a:solidFill>
                  <a:srgbClr val="435153"/>
                </a:solidFill>
                <a:latin typeface="Arial"/>
              </a:endParaRPr>
            </a:p>
            <a:p>
              <a:pPr marL="228600" lvl="1"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Trust endpoints (computer, phones, </a:t>
              </a:r>
              <a:br>
                <a:rPr lang="en-US" sz="1200" dirty="0" smtClean="0">
                  <a:solidFill>
                    <a:srgbClr val="435153"/>
                  </a:solidFill>
                  <a:latin typeface="Arial"/>
                </a:rPr>
              </a:br>
              <a:r>
                <a:rPr lang="en-US" sz="1200" dirty="0" smtClean="0">
                  <a:solidFill>
                    <a:srgbClr val="435153"/>
                  </a:solidFill>
                  <a:latin typeface="Arial"/>
                </a:rPr>
                <a:t>access points, etc.) to set prioritization</a:t>
              </a:r>
            </a:p>
            <a:p>
              <a:pPr marL="0" lvl="1" algn="l" defTabSz="814388" eaLnBrk="1" fontAlgn="auto" hangingPunct="1">
                <a:spcBef>
                  <a:spcPts val="100"/>
                </a:spcBef>
                <a:spcAft>
                  <a:spcPts val="600"/>
                </a:spcAft>
                <a:buClr>
                  <a:srgbClr val="FFFFFF"/>
                </a:buClr>
              </a:pPr>
              <a:r>
                <a:rPr lang="en-US" sz="1400" b="1" dirty="0" smtClean="0">
                  <a:solidFill>
                    <a:srgbClr val="435153"/>
                  </a:solidFill>
                  <a:latin typeface="Arial"/>
                </a:rPr>
                <a:t>Basic Security</a:t>
              </a:r>
              <a:endParaRPr lang="en-US" sz="1400" dirty="0" smtClean="0">
                <a:solidFill>
                  <a:srgbClr val="435153"/>
                </a:solidFill>
                <a:latin typeface="Arial"/>
              </a:endParaRPr>
            </a:p>
            <a:p>
              <a:pPr marL="228600" lvl="1"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Endpoint authentication: 802.1x</a:t>
              </a:r>
            </a:p>
            <a:p>
              <a:pPr marL="0" lvl="1" algn="l" defTabSz="814388" eaLnBrk="1" fontAlgn="auto" hangingPunct="1">
                <a:spcBef>
                  <a:spcPts val="100"/>
                </a:spcBef>
                <a:spcAft>
                  <a:spcPts val="600"/>
                </a:spcAft>
                <a:buClr>
                  <a:srgbClr val="FFFFFF"/>
                </a:buClr>
              </a:pPr>
              <a:r>
                <a:rPr lang="en-US" sz="1400" b="1" dirty="0" smtClean="0">
                  <a:solidFill>
                    <a:srgbClr val="435153"/>
                  </a:solidFill>
                  <a:latin typeface="Arial"/>
                </a:rPr>
                <a:t>Basic Web Management</a:t>
              </a:r>
              <a:endParaRPr lang="en-US" sz="1400" dirty="0" smtClean="0">
                <a:solidFill>
                  <a:srgbClr val="435153"/>
                </a:solidFill>
                <a:latin typeface="Arial"/>
              </a:endParaRPr>
            </a:p>
            <a:p>
              <a:pPr marL="228600" lvl="1" indent="-228600" algn="l" eaLnBrk="1" fontAlgn="auto" hangingPunct="1">
                <a:lnSpc>
                  <a:spcPct val="95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Web management</a:t>
              </a:r>
            </a:p>
          </p:txBody>
        </p:sp>
        <p:sp>
          <p:nvSpPr>
            <p:cNvPr id="105" name="Rectangle 104"/>
            <p:cNvSpPr/>
            <p:nvPr/>
          </p:nvSpPr>
          <p:spPr>
            <a:xfrm>
              <a:off x="1537454" y="1833882"/>
              <a:ext cx="1633782" cy="369332"/>
            </a:xfrm>
            <a:prstGeom prst="rect">
              <a:avLst/>
            </a:prstGeom>
          </p:spPr>
          <p:txBody>
            <a:bodyPr wrap="none">
              <a:spAutoFit/>
            </a:bodyPr>
            <a:lstStyle/>
            <a:p>
              <a:pPr eaLnBrk="1" fontAlgn="auto" hangingPunct="1">
                <a:lnSpc>
                  <a:spcPct val="100000"/>
                </a:lnSpc>
                <a:spcBef>
                  <a:spcPts val="0"/>
                </a:spcBef>
                <a:spcAft>
                  <a:spcPts val="0"/>
                </a:spcAft>
              </a:pPr>
              <a:r>
                <a:rPr lang="en-US" sz="1800" b="1" dirty="0" smtClean="0">
                  <a:solidFill>
                    <a:srgbClr val="FFFFFF"/>
                  </a:solidFill>
                  <a:effectLst>
                    <a:outerShdw blurRad="88900" algn="ctr" rotWithShape="0">
                      <a:srgbClr val="000000">
                        <a:alpha val="40000"/>
                      </a:srgbClr>
                    </a:outerShdw>
                  </a:effectLst>
                  <a:latin typeface="Arial"/>
                </a:rPr>
                <a:t>SMART</a:t>
              </a:r>
              <a:r>
                <a:rPr lang="en-US" sz="1800" dirty="0" smtClean="0">
                  <a:solidFill>
                    <a:srgbClr val="FFFFFF"/>
                  </a:solidFill>
                  <a:effectLst>
                    <a:outerShdw blurRad="88900" algn="ctr" rotWithShape="0">
                      <a:srgbClr val="000000">
                        <a:alpha val="40000"/>
                      </a:srgbClr>
                    </a:outerShdw>
                  </a:effectLst>
                  <a:latin typeface="Arial"/>
                </a:rPr>
                <a:t> Basic</a:t>
              </a:r>
              <a:endParaRPr lang="en-US" sz="1800" dirty="0">
                <a:solidFill>
                  <a:srgbClr val="FFFFFF"/>
                </a:solidFill>
                <a:effectLst>
                  <a:outerShdw blurRad="88900" algn="ctr" rotWithShape="0">
                    <a:srgbClr val="000000">
                      <a:alpha val="40000"/>
                    </a:srgbClr>
                  </a:outerShdw>
                </a:effectLst>
                <a:latin typeface="Arial"/>
              </a:endParaRPr>
            </a:p>
          </p:txBody>
        </p:sp>
      </p:grpSp>
      <p:grpSp>
        <p:nvGrpSpPr>
          <p:cNvPr id="4" name="Group 71"/>
          <p:cNvGrpSpPr/>
          <p:nvPr/>
        </p:nvGrpSpPr>
        <p:grpSpPr>
          <a:xfrm>
            <a:off x="4580081" y="1589131"/>
            <a:ext cx="4447946" cy="4868194"/>
            <a:chOff x="4594454" y="1813582"/>
            <a:chExt cx="4447946" cy="4868194"/>
          </a:xfrm>
        </p:grpSpPr>
        <p:grpSp>
          <p:nvGrpSpPr>
            <p:cNvPr id="5" name="Group 103"/>
            <p:cNvGrpSpPr/>
            <p:nvPr/>
          </p:nvGrpSpPr>
          <p:grpSpPr>
            <a:xfrm>
              <a:off x="4665190" y="2233601"/>
              <a:ext cx="4013446" cy="4448175"/>
              <a:chOff x="3743325" y="2790825"/>
              <a:chExt cx="3771900" cy="4448175"/>
            </a:xfrm>
          </p:grpSpPr>
          <p:sp>
            <p:nvSpPr>
              <p:cNvPr id="61" name="Rectangle 60"/>
              <p:cNvSpPr/>
              <p:nvPr/>
            </p:nvSpPr>
            <p:spPr>
              <a:xfrm>
                <a:off x="3743325" y="2790825"/>
                <a:ext cx="3771900" cy="4448175"/>
              </a:xfrm>
              <a:prstGeom prst="rect">
                <a:avLst/>
              </a:prstGeom>
              <a:gradFill>
                <a:gsLst>
                  <a:gs pos="39000">
                    <a:schemeClr val="bg1">
                      <a:alpha val="0"/>
                    </a:schemeClr>
                  </a:gs>
                  <a:gs pos="100000">
                    <a:schemeClr val="bg1">
                      <a:lumMod val="85000"/>
                    </a:schemeClr>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sp>
            <p:nvSpPr>
              <p:cNvPr id="62" name="Rectangle 61"/>
              <p:cNvSpPr/>
              <p:nvPr/>
            </p:nvSpPr>
            <p:spPr>
              <a:xfrm>
                <a:off x="3838575" y="2790825"/>
                <a:ext cx="3590925" cy="4448175"/>
              </a:xfrm>
              <a:prstGeom prst="rect">
                <a:avLst/>
              </a:prstGeom>
              <a:gradFill>
                <a:gsLst>
                  <a:gs pos="39000">
                    <a:schemeClr val="bg1">
                      <a:alpha val="0"/>
                    </a:schemeClr>
                  </a:gs>
                  <a:gs pos="100000">
                    <a:schemeClr val="bg1"/>
                  </a:gs>
                </a:gsLst>
                <a:lin ang="162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lnSpc>
                    <a:spcPct val="100000"/>
                  </a:lnSpc>
                  <a:spcBef>
                    <a:spcPts val="0"/>
                  </a:spcBef>
                  <a:spcAft>
                    <a:spcPts val="0"/>
                  </a:spcAft>
                </a:pPr>
                <a:endParaRPr lang="en-US" sz="1800" dirty="0" smtClean="0">
                  <a:solidFill>
                    <a:srgbClr val="FFFFFF"/>
                  </a:solidFill>
                </a:endParaRPr>
              </a:p>
            </p:txBody>
          </p:sp>
        </p:grpSp>
        <p:sp>
          <p:nvSpPr>
            <p:cNvPr id="44" name="Rectangle 29"/>
            <p:cNvSpPr>
              <a:spLocks noChangeArrowheads="1"/>
            </p:cNvSpPr>
            <p:nvPr/>
          </p:nvSpPr>
          <p:spPr bwMode="auto">
            <a:xfrm>
              <a:off x="4594454" y="2191031"/>
              <a:ext cx="4102039" cy="94425"/>
            </a:xfrm>
            <a:prstGeom prst="rect">
              <a:avLst/>
            </a:prstGeom>
            <a:gradFill rotWithShape="1">
              <a:gsLst>
                <a:gs pos="0">
                  <a:schemeClr val="bg1">
                    <a:lumMod val="50000"/>
                  </a:schemeClr>
                </a:gs>
                <a:gs pos="100000">
                  <a:srgbClr val="000000">
                    <a:alpha val="0"/>
                  </a:srgbClr>
                </a:gs>
              </a:gsLst>
              <a:path path="shape">
                <a:fillToRect l="50000" t="50000" r="50000" b="50000"/>
              </a:path>
            </a:gradFill>
            <a:ln w="9525" algn="ctr">
              <a:noFill/>
              <a:miter lim="800000"/>
              <a:headEnd/>
              <a:tailEnd/>
            </a:ln>
            <a:effectLst/>
          </p:spPr>
          <p:txBody>
            <a:bodyPr vert="horz" wrap="none" lIns="73025" tIns="36511" rIns="73025" bIns="36511" numCol="1" anchor="ctr" anchorCtr="0" compatLnSpc="1">
              <a:prstTxWarp prst="textNoShape">
                <a:avLst/>
              </a:prstTxWarp>
            </a:bodyPr>
            <a:lstStyle/>
            <a:p>
              <a:pPr algn="l" eaLnBrk="1" fontAlgn="auto" hangingPunct="1">
                <a:lnSpc>
                  <a:spcPct val="100000"/>
                </a:lnSpc>
                <a:spcBef>
                  <a:spcPts val="0"/>
                </a:spcBef>
                <a:spcAft>
                  <a:spcPts val="0"/>
                </a:spcAft>
              </a:pPr>
              <a:endParaRPr lang="en-US" sz="1800" dirty="0">
                <a:solidFill>
                  <a:srgbClr val="0096D6"/>
                </a:solidFill>
                <a:latin typeface="Arial"/>
              </a:endParaRPr>
            </a:p>
          </p:txBody>
        </p:sp>
        <p:sp>
          <p:nvSpPr>
            <p:cNvPr id="123" name="Text Box 196"/>
            <p:cNvSpPr txBox="1">
              <a:spLocks noChangeArrowheads="1"/>
            </p:cNvSpPr>
            <p:nvPr/>
          </p:nvSpPr>
          <p:spPr bwMode="auto">
            <a:xfrm>
              <a:off x="4749799" y="2353688"/>
              <a:ext cx="4292601" cy="3727623"/>
            </a:xfrm>
            <a:prstGeom prst="rect">
              <a:avLst/>
            </a:prstGeom>
            <a:noFill/>
            <a:ln w="9525" algn="ctr">
              <a:noFill/>
              <a:miter lim="800000"/>
              <a:headEnd/>
              <a:tailEnd/>
            </a:ln>
          </p:spPr>
          <p:txBody>
            <a:bodyPr lIns="182880"/>
            <a:lstStyle/>
            <a:p>
              <a:pPr algn="l" eaLnBrk="1" fontAlgn="auto" hangingPunct="1">
                <a:lnSpc>
                  <a:spcPct val="100000"/>
                </a:lnSpc>
                <a:spcBef>
                  <a:spcPts val="100"/>
                </a:spcBef>
                <a:spcAft>
                  <a:spcPts val="600"/>
                </a:spcAft>
              </a:pPr>
              <a:r>
                <a:rPr lang="en-US" sz="1400" b="1" dirty="0" smtClean="0">
                  <a:solidFill>
                    <a:srgbClr val="435153"/>
                  </a:solidFill>
                  <a:latin typeface="Arial"/>
                </a:rPr>
                <a:t>Intelligence in Switch/Network</a:t>
              </a:r>
            </a:p>
            <a:p>
              <a:pPr marL="228600" indent="-228600" algn="l" eaLnBrk="1" fontAlgn="auto" hangingPunct="1">
                <a:lnSpc>
                  <a:spcPct val="100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Allow/disallow/prioritize users,</a:t>
              </a:r>
              <a:br>
                <a:rPr lang="en-US" sz="1200" dirty="0" smtClean="0">
                  <a:solidFill>
                    <a:srgbClr val="435153"/>
                  </a:solidFill>
                  <a:latin typeface="Arial"/>
                </a:rPr>
              </a:br>
              <a:r>
                <a:rPr lang="en-US" sz="1200" dirty="0" smtClean="0">
                  <a:solidFill>
                    <a:srgbClr val="435153"/>
                  </a:solidFill>
                  <a:latin typeface="Arial"/>
                </a:rPr>
                <a:t>applications, and workgroups</a:t>
              </a:r>
            </a:p>
            <a:p>
              <a:pPr marL="228600" indent="-228600" algn="l" eaLnBrk="1" fontAlgn="auto" hangingPunct="1">
                <a:lnSpc>
                  <a:spcPct val="100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Control performance of application</a:t>
              </a:r>
            </a:p>
            <a:p>
              <a:pPr algn="l" eaLnBrk="1" fontAlgn="auto" hangingPunct="1">
                <a:lnSpc>
                  <a:spcPct val="100000"/>
                </a:lnSpc>
                <a:spcBef>
                  <a:spcPts val="100"/>
                </a:spcBef>
                <a:spcAft>
                  <a:spcPts val="600"/>
                </a:spcAft>
              </a:pPr>
              <a:r>
                <a:rPr lang="en-US" sz="1400" b="1" dirty="0" smtClean="0">
                  <a:solidFill>
                    <a:srgbClr val="435153"/>
                  </a:solidFill>
                  <a:latin typeface="Arial"/>
                </a:rPr>
                <a:t>Scale/Grow Network</a:t>
              </a:r>
            </a:p>
            <a:p>
              <a:pPr marL="228600" indent="-228600" algn="l" eaLnBrk="1" fontAlgn="auto" hangingPunct="1">
                <a:lnSpc>
                  <a:spcPct val="100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Larger number of VLANs</a:t>
              </a:r>
            </a:p>
            <a:p>
              <a:pPr algn="l" eaLnBrk="1" fontAlgn="auto" hangingPunct="1">
                <a:lnSpc>
                  <a:spcPct val="100000"/>
                </a:lnSpc>
                <a:spcBef>
                  <a:spcPts val="100"/>
                </a:spcBef>
                <a:spcAft>
                  <a:spcPts val="600"/>
                </a:spcAft>
              </a:pPr>
              <a:r>
                <a:rPr lang="en-US" sz="1400" b="1" dirty="0" smtClean="0">
                  <a:solidFill>
                    <a:srgbClr val="435153"/>
                  </a:solidFill>
                  <a:latin typeface="Arial"/>
                </a:rPr>
                <a:t>Flexibility for Application Deployment</a:t>
              </a:r>
            </a:p>
            <a:p>
              <a:pPr marL="228600" indent="-228600" algn="l" eaLnBrk="1" fontAlgn="auto" hangingPunct="1">
                <a:lnSpc>
                  <a:spcPct val="100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MAC-based , guest, and private VLANs</a:t>
              </a:r>
            </a:p>
            <a:p>
              <a:pPr algn="l" eaLnBrk="1" fontAlgn="auto" hangingPunct="1">
                <a:lnSpc>
                  <a:spcPct val="100000"/>
                </a:lnSpc>
                <a:spcBef>
                  <a:spcPts val="100"/>
                </a:spcBef>
                <a:spcAft>
                  <a:spcPts val="600"/>
                </a:spcAft>
              </a:pPr>
              <a:r>
                <a:rPr lang="en-US" sz="1400" b="1" dirty="0" smtClean="0">
                  <a:solidFill>
                    <a:srgbClr val="435153"/>
                  </a:solidFill>
                  <a:latin typeface="Arial"/>
                </a:rPr>
                <a:t>Security</a:t>
              </a:r>
            </a:p>
            <a:p>
              <a:pPr marL="228600" indent="-228600" algn="l" eaLnBrk="1" fontAlgn="auto" hangingPunct="1">
                <a:lnSpc>
                  <a:spcPct val="100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Highly secure management (Simple Network Management Protocol [SNMP] v3, SSH/SSL)</a:t>
              </a:r>
            </a:p>
            <a:p>
              <a:pPr algn="l" eaLnBrk="1" fontAlgn="auto" hangingPunct="1">
                <a:lnSpc>
                  <a:spcPct val="100000"/>
                </a:lnSpc>
                <a:spcBef>
                  <a:spcPts val="100"/>
                </a:spcBef>
                <a:spcAft>
                  <a:spcPts val="600"/>
                </a:spcAft>
              </a:pPr>
              <a:r>
                <a:rPr lang="en-US" sz="1400" b="1" dirty="0" smtClean="0">
                  <a:solidFill>
                    <a:srgbClr val="435153"/>
                  </a:solidFill>
                  <a:latin typeface="Arial"/>
                </a:rPr>
                <a:t>Management Visibility</a:t>
              </a:r>
            </a:p>
            <a:p>
              <a:pPr marL="228600" indent="-228600" algn="l" eaLnBrk="1" fontAlgn="auto" hangingPunct="1">
                <a:lnSpc>
                  <a:spcPct val="100000"/>
                </a:lnSpc>
                <a:spcBef>
                  <a:spcPts val="100"/>
                </a:spcBef>
                <a:spcAft>
                  <a:spcPts val="600"/>
                </a:spcAft>
                <a:buClr>
                  <a:srgbClr val="6DB344"/>
                </a:buClr>
                <a:buSzPct val="90000"/>
                <a:buFont typeface="Arial" pitchFamily="34" charset="0"/>
                <a:buChar char="•"/>
              </a:pPr>
              <a:r>
                <a:rPr lang="en-US" sz="1200" dirty="0" smtClean="0">
                  <a:solidFill>
                    <a:srgbClr val="435153"/>
                  </a:solidFill>
                  <a:latin typeface="Arial"/>
                </a:rPr>
                <a:t>Management: SNMP, CLI, web GUI, cloud</a:t>
              </a:r>
            </a:p>
          </p:txBody>
        </p:sp>
        <p:sp>
          <p:nvSpPr>
            <p:cNvPr id="66" name="Rectangle 60"/>
            <p:cNvSpPr>
              <a:spLocks noChangeArrowheads="1"/>
            </p:cNvSpPr>
            <p:nvPr/>
          </p:nvSpPr>
          <p:spPr bwMode="auto">
            <a:xfrm>
              <a:off x="4654678" y="1813582"/>
              <a:ext cx="4019301" cy="423426"/>
            </a:xfrm>
            <a:prstGeom prst="rect">
              <a:avLst/>
            </a:prstGeom>
            <a:gradFill flip="none" rotWithShape="1">
              <a:gsLst>
                <a:gs pos="100000">
                  <a:srgbClr val="015F46"/>
                </a:gs>
                <a:gs pos="41000">
                  <a:srgbClr val="379F41"/>
                </a:gs>
                <a:gs pos="0">
                  <a:srgbClr val="AAC42A"/>
                </a:gs>
              </a:gsLst>
              <a:lin ang="3600000" scaled="0"/>
              <a:tileRect/>
            </a:gradFill>
            <a:ln w="12700">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137160" rIns="137160" bIns="137160" rtlCol="0" anchor="t" anchorCtr="0"/>
            <a:lstStyle/>
            <a:p>
              <a:endParaRPr lang="en-US" sz="1600" b="1" dirty="0">
                <a:effectLst>
                  <a:outerShdw blurRad="88900" algn="ctr" rotWithShape="0">
                    <a:prstClr val="black">
                      <a:alpha val="40000"/>
                    </a:prstClr>
                  </a:outerShdw>
                </a:effectLst>
              </a:endParaRPr>
            </a:p>
          </p:txBody>
        </p:sp>
        <p:sp>
          <p:nvSpPr>
            <p:cNvPr id="67" name="Rectangle 66"/>
            <p:cNvSpPr/>
            <p:nvPr/>
          </p:nvSpPr>
          <p:spPr>
            <a:xfrm>
              <a:off x="5402390" y="1842049"/>
              <a:ext cx="2467343" cy="369332"/>
            </a:xfrm>
            <a:prstGeom prst="rect">
              <a:avLst/>
            </a:prstGeom>
          </p:spPr>
          <p:txBody>
            <a:bodyPr wrap="none">
              <a:spAutoFit/>
            </a:bodyPr>
            <a:lstStyle/>
            <a:p>
              <a:pPr eaLnBrk="1" fontAlgn="auto" hangingPunct="1">
                <a:lnSpc>
                  <a:spcPct val="100000"/>
                </a:lnSpc>
                <a:spcBef>
                  <a:spcPts val="0"/>
                </a:spcBef>
                <a:spcAft>
                  <a:spcPts val="0"/>
                </a:spcAft>
              </a:pPr>
              <a:r>
                <a:rPr lang="en-US" sz="1800" b="1" dirty="0" smtClean="0">
                  <a:solidFill>
                    <a:srgbClr val="FFFFFF"/>
                  </a:solidFill>
                  <a:effectLst>
                    <a:outerShdw blurRad="88900" algn="ctr" rotWithShape="0">
                      <a:srgbClr val="000000">
                        <a:alpha val="40000"/>
                      </a:srgbClr>
                    </a:outerShdw>
                  </a:effectLst>
                  <a:latin typeface="Arial"/>
                </a:rPr>
                <a:t>MANAGED </a:t>
              </a:r>
              <a:r>
                <a:rPr lang="en-US" sz="1800" dirty="0" smtClean="0">
                  <a:solidFill>
                    <a:srgbClr val="FFFFFF"/>
                  </a:solidFill>
                  <a:effectLst>
                    <a:outerShdw blurRad="88900" algn="ctr" rotWithShape="0">
                      <a:srgbClr val="000000">
                        <a:alpha val="40000"/>
                      </a:srgbClr>
                    </a:outerShdw>
                  </a:effectLst>
                  <a:latin typeface="Arial"/>
                </a:rPr>
                <a:t>Advanced</a:t>
              </a:r>
              <a:endParaRPr lang="en-US" sz="1800" dirty="0">
                <a:solidFill>
                  <a:srgbClr val="FFFFFF"/>
                </a:solidFill>
                <a:effectLst>
                  <a:outerShdw blurRad="88900" algn="ctr" rotWithShape="0">
                    <a:srgbClr val="000000">
                      <a:alpha val="40000"/>
                    </a:srgbClr>
                  </a:outerShdw>
                </a:effectLst>
                <a:latin typeface="Arial"/>
              </a:endParaRPr>
            </a:p>
          </p:txBody>
        </p:sp>
      </p:grpSp>
      <p:sp>
        <p:nvSpPr>
          <p:cNvPr id="70" name="Title 1"/>
          <p:cNvSpPr>
            <a:spLocks noGrp="1"/>
          </p:cNvSpPr>
          <p:nvPr>
            <p:ph type="title"/>
          </p:nvPr>
        </p:nvSpPr>
        <p:spPr/>
        <p:txBody>
          <a:bodyPr/>
          <a:lstStyle/>
          <a:p>
            <a:r>
              <a:rPr lang="en-US" dirty="0"/>
              <a:t>Smart and Managed Switch Differences</a:t>
            </a:r>
            <a:br>
              <a:rPr lang="en-US" dirty="0"/>
            </a:br>
            <a:r>
              <a:rPr lang="en-US" sz="2400" dirty="0"/>
              <a:t>Smart Switches Are Not the Same as Managed </a:t>
            </a:r>
            <a:r>
              <a:rPr lang="en-US" sz="2400" dirty="0" smtClean="0"/>
              <a:t>Switches</a:t>
            </a:r>
          </a:p>
        </p:txBody>
      </p:sp>
    </p:spTree>
    <p:extLst>
      <p:ext uri="{BB962C8B-B14F-4D97-AF65-F5344CB8AC3E}">
        <p14:creationId xmlns:p14="http://schemas.microsoft.com/office/powerpoint/2010/main" val="381277039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srw2016 leds"/>
          <p:cNvPicPr>
            <a:picLocks noChangeAspect="1" noChangeArrowheads="1"/>
          </p:cNvPicPr>
          <p:nvPr/>
        </p:nvPicPr>
        <p:blipFill>
          <a:blip r:embed="rId3">
            <a:lum contrast="6000"/>
          </a:blip>
          <a:srcRect l="48695" t="13579" r="1740" b="18529"/>
          <a:stretch>
            <a:fillRect/>
          </a:stretch>
        </p:blipFill>
        <p:spPr bwMode="auto">
          <a:xfrm>
            <a:off x="990600" y="990600"/>
            <a:ext cx="7239000" cy="1270000"/>
          </a:xfrm>
          <a:prstGeom prst="rect">
            <a:avLst/>
          </a:prstGeom>
          <a:noFill/>
          <a:ln w="38100">
            <a:solidFill>
              <a:srgbClr val="E97721"/>
            </a:solidFill>
            <a:miter lim="800000"/>
            <a:headEnd/>
            <a:tailEnd/>
          </a:ln>
        </p:spPr>
      </p:pic>
      <p:sp>
        <p:nvSpPr>
          <p:cNvPr id="7171" name="Rectangle 3"/>
          <p:cNvSpPr>
            <a:spLocks noGrp="1" noChangeArrowheads="1"/>
          </p:cNvSpPr>
          <p:nvPr>
            <p:ph type="title"/>
          </p:nvPr>
        </p:nvSpPr>
        <p:spPr>
          <a:xfrm>
            <a:off x="303833" y="381000"/>
            <a:ext cx="8610600" cy="449263"/>
          </a:xfrm>
        </p:spPr>
        <p:txBody>
          <a:bodyPr lIns="0" tIns="0" rIns="0" bIns="0" anchor="t"/>
          <a:lstStyle/>
          <a:p>
            <a:pPr algn="l" defTabSz="814388" eaLnBrk="1" hangingPunct="1">
              <a:lnSpc>
                <a:spcPct val="90000"/>
              </a:lnSpc>
              <a:defRPr/>
            </a:pPr>
            <a:r>
              <a:rPr lang="en-US" sz="2800" kern="1200" dirty="0" smtClean="0"/>
              <a:t>Scaling up: VLAN Separation by Functional Group</a:t>
            </a:r>
          </a:p>
        </p:txBody>
      </p:sp>
      <p:sp>
        <p:nvSpPr>
          <p:cNvPr id="7172" name="Line 16"/>
          <p:cNvSpPr>
            <a:spLocks noChangeShapeType="1"/>
          </p:cNvSpPr>
          <p:nvPr/>
        </p:nvSpPr>
        <p:spPr bwMode="auto">
          <a:xfrm flipV="1">
            <a:off x="660400" y="3136900"/>
            <a:ext cx="8001000" cy="12700"/>
          </a:xfrm>
          <a:prstGeom prst="line">
            <a:avLst/>
          </a:prstGeom>
          <a:noFill/>
          <a:ln w="28575" cap="sq">
            <a:solidFill>
              <a:schemeClr val="tx1"/>
            </a:solidFill>
            <a:round/>
            <a:headEnd/>
            <a:tailEnd/>
          </a:ln>
        </p:spPr>
        <p:txBody>
          <a:bodyPr/>
          <a:lstStyle/>
          <a:p>
            <a:endParaRPr lang="en-US"/>
          </a:p>
        </p:txBody>
      </p:sp>
      <p:sp>
        <p:nvSpPr>
          <p:cNvPr id="7173" name="Line 17"/>
          <p:cNvSpPr>
            <a:spLocks noChangeShapeType="1"/>
          </p:cNvSpPr>
          <p:nvPr/>
        </p:nvSpPr>
        <p:spPr bwMode="auto">
          <a:xfrm>
            <a:off x="660400" y="3949700"/>
            <a:ext cx="8001000" cy="25400"/>
          </a:xfrm>
          <a:prstGeom prst="line">
            <a:avLst/>
          </a:prstGeom>
          <a:noFill/>
          <a:ln w="12700">
            <a:solidFill>
              <a:schemeClr val="tx1"/>
            </a:solidFill>
            <a:round/>
            <a:headEnd/>
            <a:tailEnd/>
          </a:ln>
        </p:spPr>
        <p:txBody>
          <a:bodyPr/>
          <a:lstStyle/>
          <a:p>
            <a:endParaRPr lang="en-US"/>
          </a:p>
        </p:txBody>
      </p:sp>
      <p:sp>
        <p:nvSpPr>
          <p:cNvPr id="7174" name="Line 18"/>
          <p:cNvSpPr>
            <a:spLocks noChangeShapeType="1"/>
          </p:cNvSpPr>
          <p:nvPr/>
        </p:nvSpPr>
        <p:spPr bwMode="auto">
          <a:xfrm flipV="1">
            <a:off x="660400" y="4711700"/>
            <a:ext cx="7975600" cy="12700"/>
          </a:xfrm>
          <a:prstGeom prst="line">
            <a:avLst/>
          </a:prstGeom>
          <a:noFill/>
          <a:ln w="12700">
            <a:solidFill>
              <a:schemeClr val="tx1"/>
            </a:solidFill>
            <a:round/>
            <a:headEnd/>
            <a:tailEnd/>
          </a:ln>
        </p:spPr>
        <p:txBody>
          <a:bodyPr/>
          <a:lstStyle/>
          <a:p>
            <a:endParaRPr lang="en-US"/>
          </a:p>
        </p:txBody>
      </p:sp>
      <p:sp>
        <p:nvSpPr>
          <p:cNvPr id="7175" name="Line 19"/>
          <p:cNvSpPr>
            <a:spLocks noChangeShapeType="1"/>
          </p:cNvSpPr>
          <p:nvPr/>
        </p:nvSpPr>
        <p:spPr bwMode="auto">
          <a:xfrm flipV="1">
            <a:off x="660400" y="5562600"/>
            <a:ext cx="8001000" cy="12700"/>
          </a:xfrm>
          <a:prstGeom prst="line">
            <a:avLst/>
          </a:prstGeom>
          <a:noFill/>
          <a:ln w="12700">
            <a:solidFill>
              <a:schemeClr val="tx1"/>
            </a:solidFill>
            <a:round/>
            <a:headEnd/>
            <a:tailEnd/>
          </a:ln>
        </p:spPr>
        <p:txBody>
          <a:bodyPr/>
          <a:lstStyle/>
          <a:p>
            <a:endParaRPr lang="en-US"/>
          </a:p>
        </p:txBody>
      </p:sp>
      <p:sp>
        <p:nvSpPr>
          <p:cNvPr id="7176" name="Line 20"/>
          <p:cNvSpPr>
            <a:spLocks noChangeShapeType="1"/>
          </p:cNvSpPr>
          <p:nvPr/>
        </p:nvSpPr>
        <p:spPr bwMode="auto">
          <a:xfrm>
            <a:off x="660400" y="6426200"/>
            <a:ext cx="8001000" cy="12700"/>
          </a:xfrm>
          <a:prstGeom prst="line">
            <a:avLst/>
          </a:prstGeom>
          <a:noFill/>
          <a:ln w="28575" cap="sq">
            <a:solidFill>
              <a:schemeClr val="tx1"/>
            </a:solidFill>
            <a:round/>
            <a:headEnd/>
            <a:tailEnd/>
          </a:ln>
        </p:spPr>
        <p:txBody>
          <a:bodyPr/>
          <a:lstStyle/>
          <a:p>
            <a:endParaRPr lang="en-US"/>
          </a:p>
        </p:txBody>
      </p:sp>
      <p:sp>
        <p:nvSpPr>
          <p:cNvPr id="7177" name="Line 21"/>
          <p:cNvSpPr>
            <a:spLocks noChangeShapeType="1"/>
          </p:cNvSpPr>
          <p:nvPr/>
        </p:nvSpPr>
        <p:spPr bwMode="auto">
          <a:xfrm>
            <a:off x="660400" y="3149600"/>
            <a:ext cx="0" cy="3276600"/>
          </a:xfrm>
          <a:prstGeom prst="line">
            <a:avLst/>
          </a:prstGeom>
          <a:noFill/>
          <a:ln w="28575" cap="sq">
            <a:solidFill>
              <a:schemeClr val="tx1"/>
            </a:solidFill>
            <a:round/>
            <a:headEnd/>
            <a:tailEnd/>
          </a:ln>
        </p:spPr>
        <p:txBody>
          <a:bodyPr/>
          <a:lstStyle/>
          <a:p>
            <a:endParaRPr lang="en-US"/>
          </a:p>
        </p:txBody>
      </p:sp>
      <p:sp>
        <p:nvSpPr>
          <p:cNvPr id="7178" name="Line 22"/>
          <p:cNvSpPr>
            <a:spLocks noChangeShapeType="1"/>
          </p:cNvSpPr>
          <p:nvPr/>
        </p:nvSpPr>
        <p:spPr bwMode="auto">
          <a:xfrm>
            <a:off x="2286000" y="3162300"/>
            <a:ext cx="0" cy="3276600"/>
          </a:xfrm>
          <a:prstGeom prst="line">
            <a:avLst/>
          </a:prstGeom>
          <a:noFill/>
          <a:ln w="12700">
            <a:solidFill>
              <a:schemeClr val="tx1"/>
            </a:solidFill>
            <a:round/>
            <a:headEnd/>
            <a:tailEnd/>
          </a:ln>
        </p:spPr>
        <p:txBody>
          <a:bodyPr/>
          <a:lstStyle/>
          <a:p>
            <a:endParaRPr lang="en-US"/>
          </a:p>
        </p:txBody>
      </p:sp>
      <p:sp>
        <p:nvSpPr>
          <p:cNvPr id="7179" name="Line 23"/>
          <p:cNvSpPr>
            <a:spLocks noChangeShapeType="1"/>
          </p:cNvSpPr>
          <p:nvPr/>
        </p:nvSpPr>
        <p:spPr bwMode="auto">
          <a:xfrm>
            <a:off x="8648700" y="3136900"/>
            <a:ext cx="0" cy="3276600"/>
          </a:xfrm>
          <a:prstGeom prst="line">
            <a:avLst/>
          </a:prstGeom>
          <a:noFill/>
          <a:ln w="28575" cap="sq">
            <a:solidFill>
              <a:schemeClr val="tx1"/>
            </a:solidFill>
            <a:round/>
            <a:headEnd/>
            <a:tailEnd/>
          </a:ln>
        </p:spPr>
        <p:txBody>
          <a:bodyPr/>
          <a:lstStyle/>
          <a:p>
            <a:endParaRPr lang="en-US"/>
          </a:p>
        </p:txBody>
      </p:sp>
      <p:grpSp>
        <p:nvGrpSpPr>
          <p:cNvPr id="2" name="Group 73"/>
          <p:cNvGrpSpPr>
            <a:grpSpLocks/>
          </p:cNvGrpSpPr>
          <p:nvPr/>
        </p:nvGrpSpPr>
        <p:grpSpPr bwMode="auto">
          <a:xfrm>
            <a:off x="660400" y="1374775"/>
            <a:ext cx="3954463" cy="4200525"/>
            <a:chOff x="660400" y="1374775"/>
            <a:chExt cx="3954463" cy="4200525"/>
          </a:xfrm>
        </p:grpSpPr>
        <p:pic>
          <p:nvPicPr>
            <p:cNvPr id="7205" name="Picture 10"/>
            <p:cNvPicPr>
              <a:picLocks noChangeArrowheads="1"/>
            </p:cNvPicPr>
            <p:nvPr/>
          </p:nvPicPr>
          <p:blipFill>
            <a:blip r:embed="rId4"/>
            <a:srcRect/>
            <a:stretch>
              <a:fillRect/>
            </a:stretch>
          </p:blipFill>
          <p:spPr bwMode="auto">
            <a:xfrm>
              <a:off x="3724275" y="5016500"/>
              <a:ext cx="457200" cy="468313"/>
            </a:xfrm>
            <a:prstGeom prst="rect">
              <a:avLst/>
            </a:prstGeom>
            <a:noFill/>
            <a:ln w="9525">
              <a:noFill/>
              <a:miter lim="800000"/>
              <a:headEnd/>
              <a:tailEnd/>
            </a:ln>
          </p:spPr>
        </p:pic>
        <p:pic>
          <p:nvPicPr>
            <p:cNvPr id="7206" name="Picture 11"/>
            <p:cNvPicPr>
              <a:picLocks noChangeArrowheads="1"/>
            </p:cNvPicPr>
            <p:nvPr/>
          </p:nvPicPr>
          <p:blipFill>
            <a:blip r:embed="rId4"/>
            <a:srcRect/>
            <a:stretch>
              <a:fillRect/>
            </a:stretch>
          </p:blipFill>
          <p:spPr bwMode="auto">
            <a:xfrm>
              <a:off x="3200400" y="5029200"/>
              <a:ext cx="457200" cy="468313"/>
            </a:xfrm>
            <a:prstGeom prst="rect">
              <a:avLst/>
            </a:prstGeom>
            <a:noFill/>
            <a:ln w="9525">
              <a:noFill/>
              <a:miter lim="800000"/>
              <a:headEnd/>
              <a:tailEnd/>
            </a:ln>
          </p:spPr>
        </p:pic>
        <p:grpSp>
          <p:nvGrpSpPr>
            <p:cNvPr id="3" name="Group 71"/>
            <p:cNvGrpSpPr>
              <a:grpSpLocks/>
            </p:cNvGrpSpPr>
            <p:nvPr/>
          </p:nvGrpSpPr>
          <p:grpSpPr bwMode="auto">
            <a:xfrm>
              <a:off x="660400" y="1374775"/>
              <a:ext cx="3954463" cy="4200525"/>
              <a:chOff x="660400" y="1374775"/>
              <a:chExt cx="3954463" cy="4200525"/>
            </a:xfrm>
          </p:grpSpPr>
          <p:sp>
            <p:nvSpPr>
              <p:cNvPr id="7208" name="Line 5"/>
              <p:cNvSpPr>
                <a:spLocks noChangeShapeType="1"/>
              </p:cNvSpPr>
              <p:nvPr/>
            </p:nvSpPr>
            <p:spPr bwMode="auto">
              <a:xfrm>
                <a:off x="2305050" y="1870075"/>
                <a:ext cx="1123950" cy="3400425"/>
              </a:xfrm>
              <a:prstGeom prst="line">
                <a:avLst/>
              </a:prstGeom>
              <a:noFill/>
              <a:ln w="38100">
                <a:solidFill>
                  <a:srgbClr val="3333FF"/>
                </a:solidFill>
                <a:round/>
                <a:headEnd type="oval" w="med" len="med"/>
                <a:tailEnd type="oval" w="med" len="med"/>
              </a:ln>
            </p:spPr>
            <p:txBody>
              <a:bodyPr/>
              <a:lstStyle/>
              <a:p>
                <a:endParaRPr lang="en-US"/>
              </a:p>
            </p:txBody>
          </p:sp>
          <p:sp>
            <p:nvSpPr>
              <p:cNvPr id="7209" name="Line 6"/>
              <p:cNvSpPr>
                <a:spLocks noChangeShapeType="1"/>
              </p:cNvSpPr>
              <p:nvPr/>
            </p:nvSpPr>
            <p:spPr bwMode="auto">
              <a:xfrm>
                <a:off x="2860675" y="1839913"/>
                <a:ext cx="1549400" cy="3346450"/>
              </a:xfrm>
              <a:prstGeom prst="line">
                <a:avLst/>
              </a:prstGeom>
              <a:noFill/>
              <a:ln w="38100">
                <a:solidFill>
                  <a:srgbClr val="3333FF"/>
                </a:solidFill>
                <a:round/>
                <a:headEnd type="oval" w="med" len="med"/>
                <a:tailEnd type="oval" w="med" len="med"/>
              </a:ln>
            </p:spPr>
            <p:txBody>
              <a:bodyPr/>
              <a:lstStyle/>
              <a:p>
                <a:endParaRPr lang="en-US"/>
              </a:p>
            </p:txBody>
          </p:sp>
          <p:sp>
            <p:nvSpPr>
              <p:cNvPr id="7210" name="Rectangle 13"/>
              <p:cNvSpPr>
                <a:spLocks noChangeArrowheads="1"/>
              </p:cNvSpPr>
              <p:nvPr/>
            </p:nvSpPr>
            <p:spPr bwMode="auto">
              <a:xfrm>
                <a:off x="660400" y="4724400"/>
                <a:ext cx="1638300" cy="850900"/>
              </a:xfrm>
              <a:prstGeom prst="rect">
                <a:avLst/>
              </a:prstGeom>
              <a:noFill/>
              <a:ln w="9525">
                <a:noFill/>
                <a:miter lim="800000"/>
                <a:headEnd/>
                <a:tailEnd/>
              </a:ln>
            </p:spPr>
            <p:txBody>
              <a:bodyPr/>
              <a:lstStyle/>
              <a:p>
                <a:pPr>
                  <a:spcBef>
                    <a:spcPct val="20000"/>
                  </a:spcBef>
                  <a:buClr>
                    <a:srgbClr val="6666CC"/>
                  </a:buClr>
                </a:pPr>
                <a:r>
                  <a:rPr lang="en-US" sz="1800" b="1" dirty="0">
                    <a:solidFill>
                      <a:schemeClr val="accent2"/>
                    </a:solidFill>
                  </a:rPr>
                  <a:t>VLAN 4</a:t>
                </a:r>
              </a:p>
              <a:p>
                <a:pPr>
                  <a:spcBef>
                    <a:spcPct val="20000"/>
                  </a:spcBef>
                  <a:buClr>
                    <a:srgbClr val="6666CC"/>
                  </a:buClr>
                </a:pPr>
                <a:r>
                  <a:rPr lang="en-US" sz="1800" b="1" u="sng" dirty="0">
                    <a:solidFill>
                      <a:schemeClr val="accent2"/>
                    </a:solidFill>
                  </a:rPr>
                  <a:t>Marketing</a:t>
                </a:r>
              </a:p>
            </p:txBody>
          </p:sp>
          <p:sp>
            <p:nvSpPr>
              <p:cNvPr id="7211" name="Line 26"/>
              <p:cNvSpPr>
                <a:spLocks noChangeShapeType="1"/>
              </p:cNvSpPr>
              <p:nvPr/>
            </p:nvSpPr>
            <p:spPr bwMode="auto">
              <a:xfrm>
                <a:off x="2419350" y="1374775"/>
                <a:ext cx="1536700" cy="3773488"/>
              </a:xfrm>
              <a:prstGeom prst="line">
                <a:avLst/>
              </a:prstGeom>
              <a:noFill/>
              <a:ln w="38100">
                <a:solidFill>
                  <a:srgbClr val="3333FF"/>
                </a:solidFill>
                <a:round/>
                <a:headEnd type="oval" w="med" len="med"/>
                <a:tailEnd type="oval" w="med" len="med"/>
              </a:ln>
            </p:spPr>
            <p:txBody>
              <a:bodyPr/>
              <a:lstStyle/>
              <a:p>
                <a:endParaRPr lang="en-US"/>
              </a:p>
            </p:txBody>
          </p:sp>
          <p:sp>
            <p:nvSpPr>
              <p:cNvPr id="7212" name="AutoShape 61"/>
              <p:cNvSpPr>
                <a:spLocks noEditPoints="1" noChangeArrowheads="1"/>
              </p:cNvSpPr>
              <p:nvPr/>
            </p:nvSpPr>
            <p:spPr bwMode="auto">
              <a:xfrm flipH="1">
                <a:off x="4262438" y="4848225"/>
                <a:ext cx="352425" cy="666750"/>
              </a:xfrm>
              <a:custGeom>
                <a:avLst/>
                <a:gdLst>
                  <a:gd name="T0" fmla="*/ 0 w 21600"/>
                  <a:gd name="T1" fmla="*/ 2081001 h 21600"/>
                  <a:gd name="T2" fmla="*/ 1774036 w 21600"/>
                  <a:gd name="T3" fmla="*/ 0 h 21600"/>
                  <a:gd name="T4" fmla="*/ 2875086 w 21600"/>
                  <a:gd name="T5" fmla="*/ 0 h 21600"/>
                  <a:gd name="T6" fmla="*/ 5750156 w 21600"/>
                  <a:gd name="T7" fmla="*/ 0 h 21600"/>
                  <a:gd name="T8" fmla="*/ 5750156 w 21600"/>
                  <a:gd name="T9" fmla="*/ 11099597 h 21600"/>
                  <a:gd name="T10" fmla="*/ 5750156 w 21600"/>
                  <a:gd name="T11" fmla="*/ 18500276 h 21600"/>
                  <a:gd name="T12" fmla="*/ 4037354 w 21600"/>
                  <a:gd name="T13" fmla="*/ 20581276 h 21600"/>
                  <a:gd name="T14" fmla="*/ 2813853 w 21600"/>
                  <a:gd name="T15" fmla="*/ 20581276 h 21600"/>
                  <a:gd name="T16" fmla="*/ 0 w 21600"/>
                  <a:gd name="T17" fmla="*/ 20581276 h 21600"/>
                  <a:gd name="T18" fmla="*/ 0 w 21600"/>
                  <a:gd name="T19" fmla="*/ 10984305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59 w 21600"/>
                  <a:gd name="T31" fmla="*/ 22540 h 21600"/>
                  <a:gd name="T32" fmla="*/ 21485 w 21600"/>
                  <a:gd name="T33" fmla="*/ 27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solidFill>
                <a:srgbClr val="FFFFCC"/>
              </a:solidFill>
              <a:ln w="9525">
                <a:solidFill>
                  <a:srgbClr val="000000"/>
                </a:solidFill>
                <a:miter lim="800000"/>
                <a:headEnd/>
                <a:tailEnd/>
              </a:ln>
            </p:spPr>
            <p:txBody>
              <a:bodyPr/>
              <a:lstStyle/>
              <a:p>
                <a:endParaRPr lang="en-US"/>
              </a:p>
            </p:txBody>
          </p:sp>
        </p:grpSp>
      </p:grpSp>
      <p:grpSp>
        <p:nvGrpSpPr>
          <p:cNvPr id="4" name="Group 70"/>
          <p:cNvGrpSpPr>
            <a:grpSpLocks/>
          </p:cNvGrpSpPr>
          <p:nvPr/>
        </p:nvGrpSpPr>
        <p:grpSpPr bwMode="auto">
          <a:xfrm>
            <a:off x="660400" y="1358900"/>
            <a:ext cx="7678738" cy="3365500"/>
            <a:chOff x="660400" y="1358900"/>
            <a:chExt cx="7678738" cy="3365500"/>
          </a:xfrm>
        </p:grpSpPr>
        <p:sp>
          <p:nvSpPr>
            <p:cNvPr id="7200" name="Rectangle 14"/>
            <p:cNvSpPr>
              <a:spLocks noChangeArrowheads="1"/>
            </p:cNvSpPr>
            <p:nvPr/>
          </p:nvSpPr>
          <p:spPr bwMode="auto">
            <a:xfrm>
              <a:off x="660400" y="3949700"/>
              <a:ext cx="1638300" cy="774700"/>
            </a:xfrm>
            <a:prstGeom prst="rect">
              <a:avLst/>
            </a:prstGeom>
            <a:noFill/>
            <a:ln w="9525">
              <a:noFill/>
              <a:miter lim="800000"/>
              <a:headEnd/>
              <a:tailEnd/>
            </a:ln>
          </p:spPr>
          <p:txBody>
            <a:bodyPr/>
            <a:lstStyle/>
            <a:p>
              <a:pPr>
                <a:spcBef>
                  <a:spcPct val="20000"/>
                </a:spcBef>
                <a:buClr>
                  <a:srgbClr val="6666CC"/>
                </a:buClr>
              </a:pPr>
              <a:r>
                <a:rPr lang="en-US" sz="1800" b="1" dirty="0">
                  <a:solidFill>
                    <a:srgbClr val="FF6600"/>
                  </a:solidFill>
                </a:rPr>
                <a:t>VLAN 3</a:t>
              </a:r>
            </a:p>
            <a:p>
              <a:pPr>
                <a:spcBef>
                  <a:spcPct val="20000"/>
                </a:spcBef>
                <a:buClr>
                  <a:srgbClr val="6666CC"/>
                </a:buClr>
              </a:pPr>
              <a:r>
                <a:rPr lang="en-US" sz="1800" b="1" u="sng" dirty="0">
                  <a:solidFill>
                    <a:srgbClr val="FF6600"/>
                  </a:solidFill>
                </a:rPr>
                <a:t>Engineering</a:t>
              </a:r>
            </a:p>
          </p:txBody>
        </p:sp>
        <p:sp>
          <p:nvSpPr>
            <p:cNvPr id="7201" name="Line 56"/>
            <p:cNvSpPr>
              <a:spLocks noChangeShapeType="1"/>
            </p:cNvSpPr>
            <p:nvPr/>
          </p:nvSpPr>
          <p:spPr bwMode="auto">
            <a:xfrm>
              <a:off x="5067300" y="1358900"/>
              <a:ext cx="2959100" cy="2882900"/>
            </a:xfrm>
            <a:prstGeom prst="line">
              <a:avLst/>
            </a:prstGeom>
            <a:noFill/>
            <a:ln w="38100">
              <a:solidFill>
                <a:srgbClr val="FF6600"/>
              </a:solidFill>
              <a:round/>
              <a:headEnd type="oval" w="med" len="med"/>
              <a:tailEnd type="oval" w="med" len="med"/>
            </a:ln>
          </p:spPr>
          <p:txBody>
            <a:bodyPr/>
            <a:lstStyle/>
            <a:p>
              <a:endParaRPr lang="en-US"/>
            </a:p>
          </p:txBody>
        </p:sp>
        <p:sp>
          <p:nvSpPr>
            <p:cNvPr id="7202" name="Line 57"/>
            <p:cNvSpPr>
              <a:spLocks noChangeShapeType="1"/>
            </p:cNvSpPr>
            <p:nvPr/>
          </p:nvSpPr>
          <p:spPr bwMode="auto">
            <a:xfrm>
              <a:off x="5029200" y="1866900"/>
              <a:ext cx="2222500" cy="2425700"/>
            </a:xfrm>
            <a:prstGeom prst="line">
              <a:avLst/>
            </a:prstGeom>
            <a:noFill/>
            <a:ln w="38100">
              <a:solidFill>
                <a:srgbClr val="FF6600"/>
              </a:solidFill>
              <a:round/>
              <a:headEnd type="oval" w="med" len="med"/>
              <a:tailEnd type="oval" w="med" len="med"/>
            </a:ln>
          </p:spPr>
          <p:txBody>
            <a:bodyPr/>
            <a:lstStyle/>
            <a:p>
              <a:endParaRPr lang="en-US"/>
            </a:p>
          </p:txBody>
        </p:sp>
        <p:pic>
          <p:nvPicPr>
            <p:cNvPr id="7203" name="Picture 62"/>
            <p:cNvPicPr>
              <a:picLocks noChangeArrowheads="1"/>
            </p:cNvPicPr>
            <p:nvPr/>
          </p:nvPicPr>
          <p:blipFill>
            <a:blip r:embed="rId4"/>
            <a:srcRect/>
            <a:stretch>
              <a:fillRect/>
            </a:stretch>
          </p:blipFill>
          <p:spPr bwMode="auto">
            <a:xfrm>
              <a:off x="7013575" y="4140200"/>
              <a:ext cx="457200" cy="468313"/>
            </a:xfrm>
            <a:prstGeom prst="rect">
              <a:avLst/>
            </a:prstGeom>
            <a:noFill/>
            <a:ln w="9525">
              <a:noFill/>
              <a:miter lim="800000"/>
              <a:headEnd/>
              <a:tailEnd/>
            </a:ln>
          </p:spPr>
        </p:pic>
        <p:pic>
          <p:nvPicPr>
            <p:cNvPr id="7204" name="Picture 63" descr="MCj02909410000[1]"/>
            <p:cNvPicPr>
              <a:picLocks noChangeAspect="1" noChangeArrowheads="1"/>
            </p:cNvPicPr>
            <p:nvPr/>
          </p:nvPicPr>
          <p:blipFill>
            <a:blip r:embed="rId5"/>
            <a:srcRect/>
            <a:stretch>
              <a:fillRect/>
            </a:stretch>
          </p:blipFill>
          <p:spPr bwMode="auto">
            <a:xfrm>
              <a:off x="7620000" y="3959225"/>
              <a:ext cx="719138" cy="760413"/>
            </a:xfrm>
            <a:prstGeom prst="rect">
              <a:avLst/>
            </a:prstGeom>
            <a:noFill/>
            <a:ln w="9525">
              <a:noFill/>
              <a:miter lim="800000"/>
              <a:headEnd/>
              <a:tailEnd/>
            </a:ln>
          </p:spPr>
        </p:pic>
      </p:grpSp>
      <p:grpSp>
        <p:nvGrpSpPr>
          <p:cNvPr id="5" name="Group 72"/>
          <p:cNvGrpSpPr>
            <a:grpSpLocks/>
          </p:cNvGrpSpPr>
          <p:nvPr/>
        </p:nvGrpSpPr>
        <p:grpSpPr bwMode="auto">
          <a:xfrm>
            <a:off x="660400" y="1416050"/>
            <a:ext cx="7958138" cy="5010150"/>
            <a:chOff x="660400" y="1416050"/>
            <a:chExt cx="7958138" cy="5010150"/>
          </a:xfrm>
        </p:grpSpPr>
        <p:sp>
          <p:nvSpPr>
            <p:cNvPr id="7194" name="Line 4"/>
            <p:cNvSpPr>
              <a:spLocks noChangeShapeType="1"/>
            </p:cNvSpPr>
            <p:nvPr/>
          </p:nvSpPr>
          <p:spPr bwMode="auto">
            <a:xfrm>
              <a:off x="1338263" y="1822450"/>
              <a:ext cx="1306512" cy="4191000"/>
            </a:xfrm>
            <a:prstGeom prst="line">
              <a:avLst/>
            </a:prstGeom>
            <a:noFill/>
            <a:ln w="38100">
              <a:solidFill>
                <a:srgbClr val="FE230C"/>
              </a:solidFill>
              <a:round/>
              <a:headEnd type="oval" w="med" len="med"/>
              <a:tailEnd type="oval" w="med" len="med"/>
            </a:ln>
          </p:spPr>
          <p:txBody>
            <a:bodyPr/>
            <a:lstStyle/>
            <a:p>
              <a:endParaRPr lang="en-US"/>
            </a:p>
          </p:txBody>
        </p:sp>
        <p:pic>
          <p:nvPicPr>
            <p:cNvPr id="7195" name="Picture 9"/>
            <p:cNvPicPr>
              <a:picLocks noChangeArrowheads="1"/>
            </p:cNvPicPr>
            <p:nvPr/>
          </p:nvPicPr>
          <p:blipFill>
            <a:blip r:embed="rId6"/>
            <a:srcRect/>
            <a:stretch>
              <a:fillRect/>
            </a:stretch>
          </p:blipFill>
          <p:spPr bwMode="auto">
            <a:xfrm>
              <a:off x="2362200" y="5740400"/>
              <a:ext cx="511175" cy="582613"/>
            </a:xfrm>
            <a:prstGeom prst="rect">
              <a:avLst/>
            </a:prstGeom>
            <a:noFill/>
            <a:ln w="9525">
              <a:noFill/>
              <a:miter lim="800000"/>
              <a:headEnd/>
              <a:tailEnd/>
            </a:ln>
          </p:spPr>
        </p:pic>
        <p:sp>
          <p:nvSpPr>
            <p:cNvPr id="7196" name="Rectangle 12"/>
            <p:cNvSpPr>
              <a:spLocks noChangeArrowheads="1"/>
            </p:cNvSpPr>
            <p:nvPr/>
          </p:nvSpPr>
          <p:spPr bwMode="auto">
            <a:xfrm>
              <a:off x="660400" y="5575300"/>
              <a:ext cx="1638300" cy="850900"/>
            </a:xfrm>
            <a:prstGeom prst="rect">
              <a:avLst/>
            </a:prstGeom>
            <a:noFill/>
            <a:ln w="9525">
              <a:noFill/>
              <a:miter lim="800000"/>
              <a:headEnd/>
              <a:tailEnd/>
            </a:ln>
          </p:spPr>
          <p:txBody>
            <a:bodyPr/>
            <a:lstStyle/>
            <a:p>
              <a:pPr>
                <a:spcBef>
                  <a:spcPct val="20000"/>
                </a:spcBef>
                <a:buClr>
                  <a:srgbClr val="6666CC"/>
                </a:buClr>
              </a:pPr>
              <a:r>
                <a:rPr lang="en-US" sz="1800" b="1" dirty="0">
                  <a:solidFill>
                    <a:srgbClr val="FF3300"/>
                  </a:solidFill>
                </a:rPr>
                <a:t>VLAN 5</a:t>
              </a:r>
            </a:p>
            <a:p>
              <a:pPr>
                <a:spcBef>
                  <a:spcPct val="20000"/>
                </a:spcBef>
                <a:buClr>
                  <a:srgbClr val="6666CC"/>
                </a:buClr>
              </a:pPr>
              <a:r>
                <a:rPr lang="en-US" sz="1800" b="1" u="sng" dirty="0">
                  <a:solidFill>
                    <a:srgbClr val="FF3300"/>
                  </a:solidFill>
                </a:rPr>
                <a:t>Management</a:t>
              </a:r>
            </a:p>
          </p:txBody>
        </p:sp>
        <p:sp>
          <p:nvSpPr>
            <p:cNvPr id="7197" name="Line 24"/>
            <p:cNvSpPr>
              <a:spLocks noChangeShapeType="1"/>
            </p:cNvSpPr>
            <p:nvPr/>
          </p:nvSpPr>
          <p:spPr bwMode="auto">
            <a:xfrm>
              <a:off x="1427163" y="1416050"/>
              <a:ext cx="1865312" cy="4533900"/>
            </a:xfrm>
            <a:prstGeom prst="line">
              <a:avLst/>
            </a:prstGeom>
            <a:noFill/>
            <a:ln w="38100">
              <a:solidFill>
                <a:srgbClr val="FE230C"/>
              </a:solidFill>
              <a:round/>
              <a:headEnd type="oval" w="med" len="med"/>
              <a:tailEnd type="oval" w="med" len="med"/>
            </a:ln>
          </p:spPr>
          <p:txBody>
            <a:bodyPr/>
            <a:lstStyle/>
            <a:p>
              <a:endParaRPr lang="en-US"/>
            </a:p>
          </p:txBody>
        </p:sp>
        <p:pic>
          <p:nvPicPr>
            <p:cNvPr id="7198" name="Picture 25"/>
            <p:cNvPicPr>
              <a:picLocks noChangeArrowheads="1"/>
            </p:cNvPicPr>
            <p:nvPr/>
          </p:nvPicPr>
          <p:blipFill>
            <a:blip r:embed="rId6"/>
            <a:srcRect/>
            <a:stretch>
              <a:fillRect/>
            </a:stretch>
          </p:blipFill>
          <p:spPr bwMode="auto">
            <a:xfrm>
              <a:off x="2968625" y="5740400"/>
              <a:ext cx="511175" cy="582613"/>
            </a:xfrm>
            <a:prstGeom prst="rect">
              <a:avLst/>
            </a:prstGeom>
            <a:noFill/>
            <a:ln w="9525">
              <a:noFill/>
              <a:miter lim="800000"/>
              <a:headEnd/>
              <a:tailEnd/>
            </a:ln>
          </p:spPr>
        </p:pic>
        <p:sp>
          <p:nvSpPr>
            <p:cNvPr id="7199" name="Text Box 64"/>
            <p:cNvSpPr txBox="1">
              <a:spLocks noChangeArrowheads="1"/>
            </p:cNvSpPr>
            <p:nvPr/>
          </p:nvSpPr>
          <p:spPr bwMode="auto">
            <a:xfrm>
              <a:off x="4843463" y="4697413"/>
              <a:ext cx="3775075" cy="1569660"/>
            </a:xfrm>
            <a:prstGeom prst="rect">
              <a:avLst/>
            </a:prstGeom>
            <a:solidFill>
              <a:schemeClr val="bg1"/>
            </a:solidFill>
            <a:ln w="38100">
              <a:solidFill>
                <a:schemeClr val="tx1"/>
              </a:solidFill>
              <a:miter lim="800000"/>
              <a:headEnd/>
              <a:tailEnd/>
            </a:ln>
          </p:spPr>
          <p:txBody>
            <a:bodyPr>
              <a:spAutoFit/>
            </a:bodyPr>
            <a:lstStyle/>
            <a:p>
              <a:pPr>
                <a:spcBef>
                  <a:spcPct val="50000"/>
                </a:spcBef>
              </a:pPr>
              <a:r>
                <a:rPr lang="en-US" sz="1600" b="1" u="sng" dirty="0">
                  <a:solidFill>
                    <a:srgbClr val="4C4C4C"/>
                  </a:solidFill>
                </a:rPr>
                <a:t>Best Practice</a:t>
              </a:r>
              <a:r>
                <a:rPr lang="en-US" sz="1600" b="1" dirty="0">
                  <a:solidFill>
                    <a:srgbClr val="4C4C4C"/>
                  </a:solidFill>
                </a:rPr>
                <a:t>:  </a:t>
              </a:r>
              <a:r>
                <a:rPr lang="en-US" sz="1600" dirty="0">
                  <a:solidFill>
                    <a:srgbClr val="4C4C4C"/>
                  </a:solidFill>
                </a:rPr>
                <a:t>A “Management VLAN” is for </a:t>
              </a:r>
              <a:r>
                <a:rPr lang="en-US" sz="1600" u="sng" dirty="0">
                  <a:solidFill>
                    <a:srgbClr val="4C4C4C"/>
                  </a:solidFill>
                </a:rPr>
                <a:t>IT Staff only</a:t>
              </a:r>
              <a:r>
                <a:rPr lang="en-US" sz="1600" dirty="0">
                  <a:solidFill>
                    <a:srgbClr val="4C4C4C"/>
                  </a:solidFill>
                </a:rPr>
                <a:t> to configure the network. A separate VLAN provides additional security for your network.  Users will not be able to access the configuration for network </a:t>
              </a:r>
              <a:r>
                <a:rPr lang="en-US" sz="1600" dirty="0" smtClean="0">
                  <a:solidFill>
                    <a:srgbClr val="4C4C4C"/>
                  </a:solidFill>
                </a:rPr>
                <a:t>devices</a:t>
              </a:r>
              <a:endParaRPr lang="en-US" sz="1600" dirty="0">
                <a:solidFill>
                  <a:srgbClr val="4C4C4C"/>
                </a:solidFill>
              </a:endParaRPr>
            </a:p>
          </p:txBody>
        </p:sp>
      </p:grpSp>
      <p:grpSp>
        <p:nvGrpSpPr>
          <p:cNvPr id="6" name="Group 69"/>
          <p:cNvGrpSpPr>
            <a:grpSpLocks/>
          </p:cNvGrpSpPr>
          <p:nvPr/>
        </p:nvGrpSpPr>
        <p:grpSpPr bwMode="auto">
          <a:xfrm>
            <a:off x="660400" y="1408113"/>
            <a:ext cx="5740400" cy="2541587"/>
            <a:chOff x="660400" y="1408113"/>
            <a:chExt cx="5740400" cy="2541587"/>
          </a:xfrm>
        </p:grpSpPr>
        <p:sp>
          <p:nvSpPr>
            <p:cNvPr id="7184" name="Rectangle 15"/>
            <p:cNvSpPr>
              <a:spLocks noChangeArrowheads="1"/>
            </p:cNvSpPr>
            <p:nvPr/>
          </p:nvSpPr>
          <p:spPr bwMode="auto">
            <a:xfrm>
              <a:off x="660400" y="3149600"/>
              <a:ext cx="1638300" cy="800100"/>
            </a:xfrm>
            <a:prstGeom prst="rect">
              <a:avLst/>
            </a:prstGeom>
            <a:noFill/>
            <a:ln w="9525">
              <a:noFill/>
              <a:miter lim="800000"/>
              <a:headEnd/>
              <a:tailEnd/>
            </a:ln>
          </p:spPr>
          <p:txBody>
            <a:bodyPr/>
            <a:lstStyle/>
            <a:p>
              <a:pPr>
                <a:spcBef>
                  <a:spcPct val="20000"/>
                </a:spcBef>
                <a:buClr>
                  <a:srgbClr val="6666CC"/>
                </a:buClr>
              </a:pPr>
              <a:r>
                <a:rPr lang="en-US" sz="1800" b="1" dirty="0">
                  <a:solidFill>
                    <a:srgbClr val="33CC33"/>
                  </a:solidFill>
                </a:rPr>
                <a:t>VLAN 2</a:t>
              </a:r>
            </a:p>
            <a:p>
              <a:pPr>
                <a:spcBef>
                  <a:spcPct val="20000"/>
                </a:spcBef>
                <a:buClr>
                  <a:srgbClr val="6666CC"/>
                </a:buClr>
              </a:pPr>
              <a:r>
                <a:rPr lang="en-US" sz="1800" b="1" u="sng" dirty="0">
                  <a:solidFill>
                    <a:srgbClr val="33CC33"/>
                  </a:solidFill>
                </a:rPr>
                <a:t>Voice</a:t>
              </a:r>
            </a:p>
          </p:txBody>
        </p:sp>
        <p:grpSp>
          <p:nvGrpSpPr>
            <p:cNvPr id="7" name="Group 68"/>
            <p:cNvGrpSpPr>
              <a:grpSpLocks/>
            </p:cNvGrpSpPr>
            <p:nvPr/>
          </p:nvGrpSpPr>
          <p:grpSpPr bwMode="auto">
            <a:xfrm>
              <a:off x="3627438" y="1408113"/>
              <a:ext cx="2773362" cy="2492406"/>
              <a:chOff x="3627438" y="1408113"/>
              <a:chExt cx="2773362" cy="2492406"/>
            </a:xfrm>
          </p:grpSpPr>
          <p:sp>
            <p:nvSpPr>
              <p:cNvPr id="7186" name="Line 7"/>
              <p:cNvSpPr>
                <a:spLocks noChangeShapeType="1"/>
              </p:cNvSpPr>
              <p:nvPr/>
            </p:nvSpPr>
            <p:spPr bwMode="auto">
              <a:xfrm>
                <a:off x="3627438" y="1844675"/>
                <a:ext cx="871537" cy="1817688"/>
              </a:xfrm>
              <a:prstGeom prst="line">
                <a:avLst/>
              </a:prstGeom>
              <a:noFill/>
              <a:ln w="38100">
                <a:solidFill>
                  <a:srgbClr val="39EE00"/>
                </a:solidFill>
                <a:round/>
                <a:headEnd type="oval" w="med" len="med"/>
                <a:tailEnd type="oval" w="med" len="med"/>
              </a:ln>
            </p:spPr>
            <p:txBody>
              <a:bodyPr/>
              <a:lstStyle/>
              <a:p>
                <a:endParaRPr lang="en-US"/>
              </a:p>
            </p:txBody>
          </p:sp>
          <p:sp>
            <p:nvSpPr>
              <p:cNvPr id="7187" name="Line 8"/>
              <p:cNvSpPr>
                <a:spLocks noChangeShapeType="1"/>
              </p:cNvSpPr>
              <p:nvPr/>
            </p:nvSpPr>
            <p:spPr bwMode="auto">
              <a:xfrm>
                <a:off x="4117975" y="1835150"/>
                <a:ext cx="1482725" cy="1776413"/>
              </a:xfrm>
              <a:prstGeom prst="line">
                <a:avLst/>
              </a:prstGeom>
              <a:noFill/>
              <a:ln w="38100">
                <a:solidFill>
                  <a:srgbClr val="39EE00"/>
                </a:solidFill>
                <a:round/>
                <a:headEnd type="oval" w="med" len="med"/>
                <a:tailEnd type="oval" w="med" len="med"/>
              </a:ln>
            </p:spPr>
            <p:txBody>
              <a:bodyPr/>
              <a:lstStyle/>
              <a:p>
                <a:endParaRPr lang="en-US"/>
              </a:p>
            </p:txBody>
          </p:sp>
          <p:sp>
            <p:nvSpPr>
              <p:cNvPr id="7188" name="Line 27"/>
              <p:cNvSpPr>
                <a:spLocks noChangeShapeType="1"/>
              </p:cNvSpPr>
              <p:nvPr/>
            </p:nvSpPr>
            <p:spPr bwMode="auto">
              <a:xfrm>
                <a:off x="3711575" y="1408113"/>
                <a:ext cx="1374775" cy="2184400"/>
              </a:xfrm>
              <a:prstGeom prst="line">
                <a:avLst/>
              </a:prstGeom>
              <a:noFill/>
              <a:ln w="38100">
                <a:solidFill>
                  <a:srgbClr val="39EE00"/>
                </a:solidFill>
                <a:round/>
                <a:headEnd type="oval" w="med" len="med"/>
                <a:tailEnd type="oval" w="med" len="med"/>
              </a:ln>
            </p:spPr>
            <p:txBody>
              <a:bodyPr/>
              <a:lstStyle/>
              <a:p>
                <a:endParaRPr lang="en-US"/>
              </a:p>
            </p:txBody>
          </p:sp>
          <p:sp>
            <p:nvSpPr>
              <p:cNvPr id="7189" name="Line 59"/>
              <p:cNvSpPr>
                <a:spLocks noChangeShapeType="1"/>
              </p:cNvSpPr>
              <p:nvPr/>
            </p:nvSpPr>
            <p:spPr bwMode="auto">
              <a:xfrm>
                <a:off x="4549775" y="1835150"/>
                <a:ext cx="1482725" cy="1776413"/>
              </a:xfrm>
              <a:prstGeom prst="line">
                <a:avLst/>
              </a:prstGeom>
              <a:noFill/>
              <a:ln w="38100">
                <a:solidFill>
                  <a:srgbClr val="39EE00"/>
                </a:solidFill>
                <a:round/>
                <a:headEnd type="oval" w="med" len="med"/>
                <a:tailEnd type="oval" w="med" len="med"/>
              </a:ln>
            </p:spPr>
            <p:txBody>
              <a:bodyPr/>
              <a:lstStyle/>
              <a:p>
                <a:endParaRPr lang="en-US"/>
              </a:p>
            </p:txBody>
          </p:sp>
          <p:pic>
            <p:nvPicPr>
              <p:cNvPr id="7190" name="Picture 6" descr="525_Side_Small"/>
              <p:cNvPicPr>
                <a:picLocks noChangeAspect="1" noChangeArrowheads="1"/>
              </p:cNvPicPr>
              <p:nvPr/>
            </p:nvPicPr>
            <p:blipFill>
              <a:blip r:embed="rId7"/>
              <a:srcRect/>
              <a:stretch>
                <a:fillRect/>
              </a:stretch>
            </p:blipFill>
            <p:spPr bwMode="auto">
              <a:xfrm>
                <a:off x="4191000" y="3429000"/>
                <a:ext cx="533400" cy="471519"/>
              </a:xfrm>
              <a:prstGeom prst="rect">
                <a:avLst/>
              </a:prstGeom>
              <a:noFill/>
              <a:ln w="9525">
                <a:noFill/>
                <a:miter lim="800000"/>
                <a:headEnd/>
                <a:tailEnd/>
              </a:ln>
            </p:spPr>
          </p:pic>
          <p:pic>
            <p:nvPicPr>
              <p:cNvPr id="7191" name="Picture 6" descr="525_Side_Small"/>
              <p:cNvPicPr>
                <a:picLocks noChangeAspect="1" noChangeArrowheads="1"/>
              </p:cNvPicPr>
              <p:nvPr/>
            </p:nvPicPr>
            <p:blipFill>
              <a:blip r:embed="rId7"/>
              <a:srcRect/>
              <a:stretch>
                <a:fillRect/>
              </a:stretch>
            </p:blipFill>
            <p:spPr bwMode="auto">
              <a:xfrm>
                <a:off x="4800600" y="3429000"/>
                <a:ext cx="533400" cy="471519"/>
              </a:xfrm>
              <a:prstGeom prst="rect">
                <a:avLst/>
              </a:prstGeom>
              <a:noFill/>
              <a:ln w="9525">
                <a:noFill/>
                <a:miter lim="800000"/>
                <a:headEnd/>
                <a:tailEnd/>
              </a:ln>
            </p:spPr>
          </p:pic>
          <p:pic>
            <p:nvPicPr>
              <p:cNvPr id="7192" name="Picture 6" descr="525_Side_Small"/>
              <p:cNvPicPr>
                <a:picLocks noChangeAspect="1" noChangeArrowheads="1"/>
              </p:cNvPicPr>
              <p:nvPr/>
            </p:nvPicPr>
            <p:blipFill>
              <a:blip r:embed="rId7"/>
              <a:srcRect/>
              <a:stretch>
                <a:fillRect/>
              </a:stretch>
            </p:blipFill>
            <p:spPr bwMode="auto">
              <a:xfrm>
                <a:off x="5334000" y="3429000"/>
                <a:ext cx="533400" cy="471519"/>
              </a:xfrm>
              <a:prstGeom prst="rect">
                <a:avLst/>
              </a:prstGeom>
              <a:noFill/>
              <a:ln w="9525">
                <a:noFill/>
                <a:miter lim="800000"/>
                <a:headEnd/>
                <a:tailEnd/>
              </a:ln>
            </p:spPr>
          </p:pic>
          <p:pic>
            <p:nvPicPr>
              <p:cNvPr id="7193" name="Picture 6" descr="525_Side_Small"/>
              <p:cNvPicPr>
                <a:picLocks noChangeAspect="1" noChangeArrowheads="1"/>
              </p:cNvPicPr>
              <p:nvPr/>
            </p:nvPicPr>
            <p:blipFill>
              <a:blip r:embed="rId7"/>
              <a:srcRect/>
              <a:stretch>
                <a:fillRect/>
              </a:stretch>
            </p:blipFill>
            <p:spPr bwMode="auto">
              <a:xfrm>
                <a:off x="5867400" y="3429000"/>
                <a:ext cx="533400" cy="471519"/>
              </a:xfrm>
              <a:prstGeom prst="rect">
                <a:avLst/>
              </a:prstGeom>
              <a:noFill/>
              <a:ln w="9525">
                <a:noFill/>
                <a:miter lim="800000"/>
                <a:headEnd/>
                <a:tailEnd/>
              </a:ln>
            </p:spPr>
          </p:pic>
        </p:grpSp>
      </p:grpSp>
      <p:sp>
        <p:nvSpPr>
          <p:cNvPr id="45"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31839790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1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1000"/>
                                        <p:tgtEl>
                                          <p:spTgt spid="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blinds(horizontal)">
                                      <p:cBhvr>
                                        <p:cTn id="2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170"/>
          <p:cNvSpPr>
            <a:spLocks/>
          </p:cNvSpPr>
          <p:nvPr/>
        </p:nvSpPr>
        <p:spPr bwMode="auto">
          <a:xfrm>
            <a:off x="47625" y="693615"/>
            <a:ext cx="9058275" cy="1857375"/>
          </a:xfrm>
          <a:custGeom>
            <a:avLst/>
            <a:gdLst>
              <a:gd name="T0" fmla="*/ 5391150 w 5706"/>
              <a:gd name="T1" fmla="*/ 1095375 h 1170"/>
              <a:gd name="T2" fmla="*/ 7524751 w 5706"/>
              <a:gd name="T3" fmla="*/ 1095375 h 1170"/>
              <a:gd name="T4" fmla="*/ 7524751 w 5706"/>
              <a:gd name="T5" fmla="*/ 1857375 h 1170"/>
              <a:gd name="T6" fmla="*/ 9058275 w 5706"/>
              <a:gd name="T7" fmla="*/ 1857375 h 1170"/>
              <a:gd name="T8" fmla="*/ 9058275 w 5706"/>
              <a:gd name="T9" fmla="*/ 19050 h 1170"/>
              <a:gd name="T10" fmla="*/ 0 w 5706"/>
              <a:gd name="T11" fmla="*/ 0 h 1170"/>
              <a:gd name="T12" fmla="*/ 0 w 5706"/>
              <a:gd name="T13" fmla="*/ 1133475 h 1170"/>
              <a:gd name="T14" fmla="*/ 5391150 w 5706"/>
              <a:gd name="T15" fmla="*/ 1095375 h 1170"/>
              <a:gd name="T16" fmla="*/ 0 60000 65536"/>
              <a:gd name="T17" fmla="*/ 0 60000 65536"/>
              <a:gd name="T18" fmla="*/ 0 60000 65536"/>
              <a:gd name="T19" fmla="*/ 0 60000 65536"/>
              <a:gd name="T20" fmla="*/ 0 60000 65536"/>
              <a:gd name="T21" fmla="*/ 0 60000 65536"/>
              <a:gd name="T22" fmla="*/ 0 60000 65536"/>
              <a:gd name="T23" fmla="*/ 0 60000 65536"/>
              <a:gd name="T24" fmla="*/ 0 w 5706"/>
              <a:gd name="T25" fmla="*/ 0 h 1170"/>
              <a:gd name="T26" fmla="*/ 5706 w 5706"/>
              <a:gd name="T27" fmla="*/ 1170 h 11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6" h="1170">
                <a:moveTo>
                  <a:pt x="3396" y="690"/>
                </a:moveTo>
                <a:lnTo>
                  <a:pt x="4740" y="690"/>
                </a:lnTo>
                <a:lnTo>
                  <a:pt x="4740" y="1170"/>
                </a:lnTo>
                <a:lnTo>
                  <a:pt x="5706" y="1170"/>
                </a:lnTo>
                <a:lnTo>
                  <a:pt x="5706" y="12"/>
                </a:lnTo>
                <a:lnTo>
                  <a:pt x="0" y="0"/>
                </a:lnTo>
                <a:lnTo>
                  <a:pt x="0" y="714"/>
                </a:lnTo>
                <a:lnTo>
                  <a:pt x="3396" y="690"/>
                </a:lnTo>
                <a:close/>
              </a:path>
            </a:pathLst>
          </a:custGeom>
          <a:solidFill>
            <a:schemeClr val="accent2">
              <a:alpha val="25098"/>
            </a:schemeClr>
          </a:solidFill>
          <a:ln w="9525">
            <a:noFill/>
            <a:round/>
            <a:headEnd/>
            <a:tailEnd/>
          </a:ln>
        </p:spPr>
        <p:txBody>
          <a:bodyPr wrap="none" anchor="ctr"/>
          <a:lstStyle/>
          <a:p>
            <a:endParaRPr lang="en-US"/>
          </a:p>
        </p:txBody>
      </p:sp>
      <p:sp>
        <p:nvSpPr>
          <p:cNvPr id="2030769" name="Line 177"/>
          <p:cNvSpPr>
            <a:spLocks noChangeShapeType="1"/>
          </p:cNvSpPr>
          <p:nvPr/>
        </p:nvSpPr>
        <p:spPr bwMode="auto">
          <a:xfrm>
            <a:off x="4179888" y="3154240"/>
            <a:ext cx="6350" cy="1158875"/>
          </a:xfrm>
          <a:prstGeom prst="line">
            <a:avLst/>
          </a:prstGeom>
          <a:noFill/>
          <a:ln w="44450">
            <a:solidFill>
              <a:srgbClr val="FF6600"/>
            </a:solidFill>
            <a:round/>
            <a:headEnd/>
            <a:tailEnd/>
          </a:ln>
        </p:spPr>
        <p:txBody>
          <a:bodyPr wrap="none" anchor="ctr"/>
          <a:lstStyle/>
          <a:p>
            <a:endParaRPr lang="en-US"/>
          </a:p>
        </p:txBody>
      </p:sp>
      <p:sp>
        <p:nvSpPr>
          <p:cNvPr id="6148" name="Line 2"/>
          <p:cNvSpPr>
            <a:spLocks noChangeShapeType="1"/>
          </p:cNvSpPr>
          <p:nvPr/>
        </p:nvSpPr>
        <p:spPr bwMode="auto">
          <a:xfrm>
            <a:off x="7505700" y="1152403"/>
            <a:ext cx="644525" cy="20637"/>
          </a:xfrm>
          <a:prstGeom prst="line">
            <a:avLst/>
          </a:prstGeom>
          <a:noFill/>
          <a:ln w="44450">
            <a:solidFill>
              <a:srgbClr val="FF6600"/>
            </a:solidFill>
            <a:round/>
            <a:headEnd/>
            <a:tailEnd/>
          </a:ln>
        </p:spPr>
        <p:txBody>
          <a:bodyPr wrap="none" anchor="ctr"/>
          <a:lstStyle/>
          <a:p>
            <a:endParaRPr lang="en-US"/>
          </a:p>
        </p:txBody>
      </p:sp>
      <p:sp>
        <p:nvSpPr>
          <p:cNvPr id="6149" name="Line 3"/>
          <p:cNvSpPr>
            <a:spLocks noChangeShapeType="1"/>
          </p:cNvSpPr>
          <p:nvPr/>
        </p:nvSpPr>
        <p:spPr bwMode="auto">
          <a:xfrm flipV="1">
            <a:off x="1155700" y="1274640"/>
            <a:ext cx="5964238" cy="36513"/>
          </a:xfrm>
          <a:prstGeom prst="line">
            <a:avLst/>
          </a:prstGeom>
          <a:noFill/>
          <a:ln w="44450">
            <a:solidFill>
              <a:srgbClr val="FF6600"/>
            </a:solidFill>
            <a:round/>
            <a:headEnd/>
            <a:tailEnd/>
          </a:ln>
        </p:spPr>
        <p:txBody>
          <a:bodyPr wrap="none" anchor="ctr"/>
          <a:lstStyle/>
          <a:p>
            <a:endParaRPr lang="en-US"/>
          </a:p>
        </p:txBody>
      </p:sp>
      <p:sp>
        <p:nvSpPr>
          <p:cNvPr id="6150" name="Line 4"/>
          <p:cNvSpPr>
            <a:spLocks noChangeShapeType="1"/>
          </p:cNvSpPr>
          <p:nvPr/>
        </p:nvSpPr>
        <p:spPr bwMode="auto">
          <a:xfrm>
            <a:off x="7245350" y="1277815"/>
            <a:ext cx="6350" cy="688975"/>
          </a:xfrm>
          <a:prstGeom prst="line">
            <a:avLst/>
          </a:prstGeom>
          <a:noFill/>
          <a:ln w="44450">
            <a:solidFill>
              <a:srgbClr val="FF6600"/>
            </a:solidFill>
            <a:round/>
            <a:headEnd/>
            <a:tailEnd/>
          </a:ln>
        </p:spPr>
        <p:txBody>
          <a:bodyPr wrap="none" anchor="ctr"/>
          <a:lstStyle/>
          <a:p>
            <a:endParaRPr lang="en-US"/>
          </a:p>
        </p:txBody>
      </p:sp>
      <p:pic>
        <p:nvPicPr>
          <p:cNvPr id="6151" name="Picture 5" descr="catalyst"/>
          <p:cNvPicPr>
            <a:picLocks noChangeAspect="1" noChangeArrowheads="1"/>
          </p:cNvPicPr>
          <p:nvPr/>
        </p:nvPicPr>
        <p:blipFill>
          <a:blip r:embed="rId3"/>
          <a:srcRect/>
          <a:stretch>
            <a:fillRect/>
          </a:stretch>
        </p:blipFill>
        <p:spPr bwMode="auto">
          <a:xfrm>
            <a:off x="6700838" y="996828"/>
            <a:ext cx="914400" cy="468312"/>
          </a:xfrm>
          <a:prstGeom prst="rect">
            <a:avLst/>
          </a:prstGeom>
          <a:noFill/>
          <a:ln w="9525">
            <a:noFill/>
            <a:miter lim="800000"/>
            <a:headEnd/>
            <a:tailEnd/>
          </a:ln>
        </p:spPr>
      </p:pic>
      <p:sp>
        <p:nvSpPr>
          <p:cNvPr id="6152" name="Line 6"/>
          <p:cNvSpPr>
            <a:spLocks noChangeShapeType="1"/>
          </p:cNvSpPr>
          <p:nvPr/>
        </p:nvSpPr>
        <p:spPr bwMode="auto">
          <a:xfrm>
            <a:off x="3854450" y="1404815"/>
            <a:ext cx="6350" cy="688975"/>
          </a:xfrm>
          <a:prstGeom prst="line">
            <a:avLst/>
          </a:prstGeom>
          <a:noFill/>
          <a:ln w="44450">
            <a:solidFill>
              <a:srgbClr val="FF6600"/>
            </a:solidFill>
            <a:round/>
            <a:headEnd/>
            <a:tailEnd/>
          </a:ln>
        </p:spPr>
        <p:txBody>
          <a:bodyPr wrap="none" anchor="ctr"/>
          <a:lstStyle/>
          <a:p>
            <a:endParaRPr lang="en-US"/>
          </a:p>
        </p:txBody>
      </p:sp>
      <p:sp>
        <p:nvSpPr>
          <p:cNvPr id="6153" name="Line 7"/>
          <p:cNvSpPr>
            <a:spLocks noChangeShapeType="1"/>
          </p:cNvSpPr>
          <p:nvPr/>
        </p:nvSpPr>
        <p:spPr bwMode="auto">
          <a:xfrm>
            <a:off x="4148138" y="1398465"/>
            <a:ext cx="17462" cy="1425575"/>
          </a:xfrm>
          <a:prstGeom prst="line">
            <a:avLst/>
          </a:prstGeom>
          <a:noFill/>
          <a:ln w="44450">
            <a:solidFill>
              <a:srgbClr val="FF6600"/>
            </a:solidFill>
            <a:round/>
            <a:headEnd/>
            <a:tailEnd/>
          </a:ln>
        </p:spPr>
        <p:txBody>
          <a:bodyPr wrap="none" anchor="ctr"/>
          <a:lstStyle/>
          <a:p>
            <a:endParaRPr lang="en-US"/>
          </a:p>
        </p:txBody>
      </p:sp>
      <p:pic>
        <p:nvPicPr>
          <p:cNvPr id="6154" name="Picture 8" descr="catalyst"/>
          <p:cNvPicPr>
            <a:picLocks noChangeAspect="1" noChangeArrowheads="1"/>
          </p:cNvPicPr>
          <p:nvPr/>
        </p:nvPicPr>
        <p:blipFill>
          <a:blip r:embed="rId3"/>
          <a:srcRect/>
          <a:stretch>
            <a:fillRect/>
          </a:stretch>
        </p:blipFill>
        <p:spPr bwMode="auto">
          <a:xfrm>
            <a:off x="3741738" y="1060328"/>
            <a:ext cx="914400" cy="468312"/>
          </a:xfrm>
          <a:prstGeom prst="rect">
            <a:avLst/>
          </a:prstGeom>
          <a:noFill/>
          <a:ln w="9525">
            <a:noFill/>
            <a:miter lim="800000"/>
            <a:headEnd/>
            <a:tailEnd/>
          </a:ln>
        </p:spPr>
      </p:pic>
      <p:sp>
        <p:nvSpPr>
          <p:cNvPr id="6155" name="Text Box 11"/>
          <p:cNvSpPr txBox="1">
            <a:spLocks noChangeArrowheads="1"/>
          </p:cNvSpPr>
          <p:nvPr/>
        </p:nvSpPr>
        <p:spPr bwMode="auto">
          <a:xfrm>
            <a:off x="7924800" y="760290"/>
            <a:ext cx="473075" cy="457200"/>
          </a:xfrm>
          <a:prstGeom prst="rect">
            <a:avLst/>
          </a:prstGeom>
          <a:noFill/>
          <a:ln w="9525" algn="ctr">
            <a:noFill/>
            <a:miter lim="800000"/>
            <a:headEnd/>
            <a:tailEnd/>
          </a:ln>
        </p:spPr>
        <p:txBody>
          <a:bodyPr>
            <a:spAutoFit/>
          </a:bodyPr>
          <a:lstStyle/>
          <a:p>
            <a:pPr>
              <a:spcBef>
                <a:spcPct val="50000"/>
              </a:spcBef>
            </a:pPr>
            <a:r>
              <a:rPr lang="en-US" sz="2400" b="1"/>
              <a:t>C</a:t>
            </a:r>
          </a:p>
        </p:txBody>
      </p:sp>
      <p:sp>
        <p:nvSpPr>
          <p:cNvPr id="6156" name="Line 12"/>
          <p:cNvSpPr>
            <a:spLocks noChangeShapeType="1"/>
          </p:cNvSpPr>
          <p:nvPr/>
        </p:nvSpPr>
        <p:spPr bwMode="auto">
          <a:xfrm flipV="1">
            <a:off x="1057275" y="2965328"/>
            <a:ext cx="2908300" cy="14287"/>
          </a:xfrm>
          <a:prstGeom prst="line">
            <a:avLst/>
          </a:prstGeom>
          <a:noFill/>
          <a:ln w="44450">
            <a:solidFill>
              <a:srgbClr val="FF6600"/>
            </a:solidFill>
            <a:round/>
            <a:headEnd/>
            <a:tailEnd/>
          </a:ln>
        </p:spPr>
        <p:txBody>
          <a:bodyPr wrap="none" anchor="ctr"/>
          <a:lstStyle/>
          <a:p>
            <a:endParaRPr lang="en-US"/>
          </a:p>
        </p:txBody>
      </p:sp>
      <p:sp>
        <p:nvSpPr>
          <p:cNvPr id="6157" name="Line 13"/>
          <p:cNvSpPr>
            <a:spLocks noChangeShapeType="1"/>
          </p:cNvSpPr>
          <p:nvPr/>
        </p:nvSpPr>
        <p:spPr bwMode="auto">
          <a:xfrm>
            <a:off x="6889750" y="3106615"/>
            <a:ext cx="6350" cy="688975"/>
          </a:xfrm>
          <a:prstGeom prst="line">
            <a:avLst/>
          </a:prstGeom>
          <a:noFill/>
          <a:ln w="44450">
            <a:solidFill>
              <a:srgbClr val="FF6600"/>
            </a:solidFill>
            <a:round/>
            <a:headEnd/>
            <a:tailEnd/>
          </a:ln>
        </p:spPr>
        <p:txBody>
          <a:bodyPr wrap="none" anchor="ctr"/>
          <a:lstStyle/>
          <a:p>
            <a:endParaRPr lang="en-US"/>
          </a:p>
        </p:txBody>
      </p:sp>
      <p:sp>
        <p:nvSpPr>
          <p:cNvPr id="6158" name="Line 14"/>
          <p:cNvSpPr>
            <a:spLocks noChangeShapeType="1"/>
          </p:cNvSpPr>
          <p:nvPr/>
        </p:nvSpPr>
        <p:spPr bwMode="auto">
          <a:xfrm>
            <a:off x="7016750" y="1430215"/>
            <a:ext cx="17463" cy="1366838"/>
          </a:xfrm>
          <a:prstGeom prst="line">
            <a:avLst/>
          </a:prstGeom>
          <a:noFill/>
          <a:ln w="44450">
            <a:solidFill>
              <a:srgbClr val="FF6600"/>
            </a:solidFill>
            <a:round/>
            <a:headEnd/>
            <a:tailEnd/>
          </a:ln>
        </p:spPr>
        <p:txBody>
          <a:bodyPr wrap="none" anchor="ctr"/>
          <a:lstStyle/>
          <a:p>
            <a:endParaRPr lang="en-US"/>
          </a:p>
        </p:txBody>
      </p:sp>
      <p:sp>
        <p:nvSpPr>
          <p:cNvPr id="6159" name="Text Box 16"/>
          <p:cNvSpPr txBox="1">
            <a:spLocks noChangeArrowheads="1"/>
          </p:cNvSpPr>
          <p:nvPr/>
        </p:nvSpPr>
        <p:spPr bwMode="auto">
          <a:xfrm>
            <a:off x="685800" y="1369890"/>
            <a:ext cx="473075" cy="457200"/>
          </a:xfrm>
          <a:prstGeom prst="rect">
            <a:avLst/>
          </a:prstGeom>
          <a:noFill/>
          <a:ln w="9525" algn="ctr">
            <a:noFill/>
            <a:miter lim="800000"/>
            <a:headEnd/>
            <a:tailEnd/>
          </a:ln>
        </p:spPr>
        <p:txBody>
          <a:bodyPr>
            <a:spAutoFit/>
          </a:bodyPr>
          <a:lstStyle/>
          <a:p>
            <a:pPr>
              <a:spcBef>
                <a:spcPct val="50000"/>
              </a:spcBef>
            </a:pPr>
            <a:r>
              <a:rPr lang="en-US" sz="2400" b="1"/>
              <a:t>A</a:t>
            </a:r>
          </a:p>
        </p:txBody>
      </p:sp>
      <p:sp>
        <p:nvSpPr>
          <p:cNvPr id="6160" name="Text Box 17"/>
          <p:cNvSpPr txBox="1">
            <a:spLocks noChangeArrowheads="1"/>
          </p:cNvSpPr>
          <p:nvPr/>
        </p:nvSpPr>
        <p:spPr bwMode="auto">
          <a:xfrm>
            <a:off x="1333500" y="977778"/>
            <a:ext cx="2525713" cy="642937"/>
          </a:xfrm>
          <a:prstGeom prst="rect">
            <a:avLst/>
          </a:prstGeom>
          <a:noFill/>
          <a:ln w="9525" algn="ctr">
            <a:noFill/>
            <a:miter lim="800000"/>
            <a:headEnd/>
            <a:tailEnd/>
          </a:ln>
        </p:spPr>
        <p:txBody>
          <a:bodyPr>
            <a:spAutoFit/>
          </a:bodyPr>
          <a:lstStyle/>
          <a:p>
            <a:pPr>
              <a:spcBef>
                <a:spcPct val="50000"/>
              </a:spcBef>
            </a:pPr>
            <a:r>
              <a:rPr lang="en-US" i="1"/>
              <a:t>IP</a:t>
            </a:r>
            <a:r>
              <a:rPr lang="en-US"/>
              <a:t> </a:t>
            </a:r>
            <a:r>
              <a:rPr lang="en-US" i="1"/>
              <a:t>Voice</a:t>
            </a:r>
          </a:p>
          <a:p>
            <a:pPr>
              <a:lnSpc>
                <a:spcPct val="50000"/>
              </a:lnSpc>
              <a:spcBef>
                <a:spcPct val="50000"/>
              </a:spcBef>
            </a:pPr>
            <a:r>
              <a:rPr lang="en-US" i="1"/>
              <a:t>VLAN</a:t>
            </a:r>
          </a:p>
        </p:txBody>
      </p:sp>
      <p:grpSp>
        <p:nvGrpSpPr>
          <p:cNvPr id="2" name="Group 18"/>
          <p:cNvGrpSpPr>
            <a:grpSpLocks/>
          </p:cNvGrpSpPr>
          <p:nvPr/>
        </p:nvGrpSpPr>
        <p:grpSpPr bwMode="auto">
          <a:xfrm>
            <a:off x="207963" y="2557340"/>
            <a:ext cx="1152525" cy="785813"/>
            <a:chOff x="1220" y="1820"/>
            <a:chExt cx="726" cy="495"/>
          </a:xfrm>
        </p:grpSpPr>
        <p:grpSp>
          <p:nvGrpSpPr>
            <p:cNvPr id="3" name="Group 19"/>
            <p:cNvGrpSpPr>
              <a:grpSpLocks/>
            </p:cNvGrpSpPr>
            <p:nvPr/>
          </p:nvGrpSpPr>
          <p:grpSpPr bwMode="auto">
            <a:xfrm flipH="1">
              <a:off x="1220" y="1820"/>
              <a:ext cx="638" cy="495"/>
              <a:chOff x="970" y="1336"/>
              <a:chExt cx="583" cy="584"/>
            </a:xfrm>
          </p:grpSpPr>
          <p:grpSp>
            <p:nvGrpSpPr>
              <p:cNvPr id="4" name="Group 20"/>
              <p:cNvGrpSpPr>
                <a:grpSpLocks/>
              </p:cNvGrpSpPr>
              <p:nvPr/>
            </p:nvGrpSpPr>
            <p:grpSpPr bwMode="auto">
              <a:xfrm>
                <a:off x="970" y="1336"/>
                <a:ext cx="337" cy="427"/>
                <a:chOff x="1344" y="768"/>
                <a:chExt cx="337" cy="427"/>
              </a:xfrm>
            </p:grpSpPr>
            <p:sp>
              <p:nvSpPr>
                <p:cNvPr id="6316" name="Freeform 21"/>
                <p:cNvSpPr>
                  <a:spLocks/>
                </p:cNvSpPr>
                <p:nvPr/>
              </p:nvSpPr>
              <p:spPr bwMode="auto">
                <a:xfrm>
                  <a:off x="1347" y="768"/>
                  <a:ext cx="333" cy="427"/>
                </a:xfrm>
                <a:custGeom>
                  <a:avLst/>
                  <a:gdLst>
                    <a:gd name="T0" fmla="*/ 216 w 333"/>
                    <a:gd name="T1" fmla="*/ 0 h 427"/>
                    <a:gd name="T2" fmla="*/ 0 w 333"/>
                    <a:gd name="T3" fmla="*/ 24 h 427"/>
                    <a:gd name="T4" fmla="*/ 0 w 333"/>
                    <a:gd name="T5" fmla="*/ 373 h 427"/>
                    <a:gd name="T6" fmla="*/ 6 w 333"/>
                    <a:gd name="T7" fmla="*/ 375 h 427"/>
                    <a:gd name="T8" fmla="*/ 11 w 333"/>
                    <a:gd name="T9" fmla="*/ 395 h 427"/>
                    <a:gd name="T10" fmla="*/ 128 w 333"/>
                    <a:gd name="T11" fmla="*/ 427 h 427"/>
                    <a:gd name="T12" fmla="*/ 333 w 333"/>
                    <a:gd name="T13" fmla="*/ 351 h 427"/>
                    <a:gd name="T14" fmla="*/ 333 w 333"/>
                    <a:gd name="T15" fmla="*/ 13 h 427"/>
                    <a:gd name="T16" fmla="*/ 216 w 333"/>
                    <a:gd name="T17" fmla="*/ 0 h 4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3"/>
                    <a:gd name="T28" fmla="*/ 0 h 427"/>
                    <a:gd name="T29" fmla="*/ 333 w 333"/>
                    <a:gd name="T30" fmla="*/ 427 h 4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3" h="427">
                      <a:moveTo>
                        <a:pt x="216" y="0"/>
                      </a:moveTo>
                      <a:lnTo>
                        <a:pt x="0" y="24"/>
                      </a:lnTo>
                      <a:lnTo>
                        <a:pt x="0" y="373"/>
                      </a:lnTo>
                      <a:lnTo>
                        <a:pt x="6" y="375"/>
                      </a:lnTo>
                      <a:lnTo>
                        <a:pt x="11" y="395"/>
                      </a:lnTo>
                      <a:lnTo>
                        <a:pt x="128" y="427"/>
                      </a:lnTo>
                      <a:lnTo>
                        <a:pt x="333" y="351"/>
                      </a:lnTo>
                      <a:lnTo>
                        <a:pt x="333" y="13"/>
                      </a:lnTo>
                      <a:lnTo>
                        <a:pt x="216" y="0"/>
                      </a:lnTo>
                      <a:close/>
                    </a:path>
                  </a:pathLst>
                </a:custGeom>
                <a:solidFill>
                  <a:srgbClr val="000000"/>
                </a:solidFill>
                <a:ln w="28575">
                  <a:solidFill>
                    <a:srgbClr val="000000"/>
                  </a:solidFill>
                  <a:round/>
                  <a:headEnd/>
                  <a:tailEnd/>
                </a:ln>
              </p:spPr>
              <p:txBody>
                <a:bodyPr/>
                <a:lstStyle/>
                <a:p>
                  <a:endParaRPr lang="en-US"/>
                </a:p>
              </p:txBody>
            </p:sp>
            <p:sp>
              <p:nvSpPr>
                <p:cNvPr id="6317" name="Freeform 22"/>
                <p:cNvSpPr>
                  <a:spLocks/>
                </p:cNvSpPr>
                <p:nvPr/>
              </p:nvSpPr>
              <p:spPr bwMode="auto">
                <a:xfrm>
                  <a:off x="1347" y="792"/>
                  <a:ext cx="122" cy="383"/>
                </a:xfrm>
                <a:custGeom>
                  <a:avLst/>
                  <a:gdLst>
                    <a:gd name="T0" fmla="*/ 0 w 122"/>
                    <a:gd name="T1" fmla="*/ 0 h 383"/>
                    <a:gd name="T2" fmla="*/ 122 w 122"/>
                    <a:gd name="T3" fmla="*/ 22 h 383"/>
                    <a:gd name="T4" fmla="*/ 122 w 122"/>
                    <a:gd name="T5" fmla="*/ 383 h 383"/>
                    <a:gd name="T6" fmla="*/ 0 w 122"/>
                    <a:gd name="T7" fmla="*/ 349 h 383"/>
                    <a:gd name="T8" fmla="*/ 0 w 122"/>
                    <a:gd name="T9" fmla="*/ 0 h 383"/>
                    <a:gd name="T10" fmla="*/ 0 60000 65536"/>
                    <a:gd name="T11" fmla="*/ 0 60000 65536"/>
                    <a:gd name="T12" fmla="*/ 0 60000 65536"/>
                    <a:gd name="T13" fmla="*/ 0 60000 65536"/>
                    <a:gd name="T14" fmla="*/ 0 60000 65536"/>
                    <a:gd name="T15" fmla="*/ 0 w 122"/>
                    <a:gd name="T16" fmla="*/ 0 h 383"/>
                    <a:gd name="T17" fmla="*/ 122 w 122"/>
                    <a:gd name="T18" fmla="*/ 383 h 383"/>
                  </a:gdLst>
                  <a:ahLst/>
                  <a:cxnLst>
                    <a:cxn ang="T10">
                      <a:pos x="T0" y="T1"/>
                    </a:cxn>
                    <a:cxn ang="T11">
                      <a:pos x="T2" y="T3"/>
                    </a:cxn>
                    <a:cxn ang="T12">
                      <a:pos x="T4" y="T5"/>
                    </a:cxn>
                    <a:cxn ang="T13">
                      <a:pos x="T6" y="T7"/>
                    </a:cxn>
                    <a:cxn ang="T14">
                      <a:pos x="T8" y="T9"/>
                    </a:cxn>
                  </a:cxnLst>
                  <a:rect l="T15" t="T16" r="T17" b="T18"/>
                  <a:pathLst>
                    <a:path w="122" h="383">
                      <a:moveTo>
                        <a:pt x="0" y="0"/>
                      </a:moveTo>
                      <a:lnTo>
                        <a:pt x="122" y="22"/>
                      </a:lnTo>
                      <a:lnTo>
                        <a:pt x="122" y="383"/>
                      </a:lnTo>
                      <a:lnTo>
                        <a:pt x="0" y="349"/>
                      </a:lnTo>
                      <a:lnTo>
                        <a:pt x="0" y="0"/>
                      </a:lnTo>
                      <a:close/>
                    </a:path>
                  </a:pathLst>
                </a:custGeom>
                <a:gradFill rotWithShape="0">
                  <a:gsLst>
                    <a:gs pos="0">
                      <a:srgbClr val="BBBBA9"/>
                    </a:gs>
                    <a:gs pos="100000">
                      <a:srgbClr val="E7E7E1"/>
                    </a:gs>
                  </a:gsLst>
                  <a:lin ang="0" scaled="1"/>
                </a:gradFill>
                <a:ln w="6350">
                  <a:solidFill>
                    <a:srgbClr val="000000"/>
                  </a:solidFill>
                  <a:round/>
                  <a:headEnd/>
                  <a:tailEnd/>
                </a:ln>
              </p:spPr>
              <p:txBody>
                <a:bodyPr/>
                <a:lstStyle/>
                <a:p>
                  <a:endParaRPr lang="en-US"/>
                </a:p>
              </p:txBody>
            </p:sp>
            <p:sp>
              <p:nvSpPr>
                <p:cNvPr id="6318" name="Freeform 23"/>
                <p:cNvSpPr>
                  <a:spLocks/>
                </p:cNvSpPr>
                <p:nvPr/>
              </p:nvSpPr>
              <p:spPr bwMode="auto">
                <a:xfrm>
                  <a:off x="1355" y="824"/>
                  <a:ext cx="94" cy="22"/>
                </a:xfrm>
                <a:custGeom>
                  <a:avLst/>
                  <a:gdLst>
                    <a:gd name="T0" fmla="*/ 0 w 94"/>
                    <a:gd name="T1" fmla="*/ 6 h 22"/>
                    <a:gd name="T2" fmla="*/ 94 w 94"/>
                    <a:gd name="T3" fmla="*/ 22 h 22"/>
                    <a:gd name="T4" fmla="*/ 94 w 94"/>
                    <a:gd name="T5" fmla="*/ 0 h 22"/>
                    <a:gd name="T6" fmla="*/ 0 60000 65536"/>
                    <a:gd name="T7" fmla="*/ 0 60000 65536"/>
                    <a:gd name="T8" fmla="*/ 0 60000 65536"/>
                    <a:gd name="T9" fmla="*/ 0 w 94"/>
                    <a:gd name="T10" fmla="*/ 0 h 22"/>
                    <a:gd name="T11" fmla="*/ 94 w 94"/>
                    <a:gd name="T12" fmla="*/ 22 h 22"/>
                  </a:gdLst>
                  <a:ahLst/>
                  <a:cxnLst>
                    <a:cxn ang="T6">
                      <a:pos x="T0" y="T1"/>
                    </a:cxn>
                    <a:cxn ang="T7">
                      <a:pos x="T2" y="T3"/>
                    </a:cxn>
                    <a:cxn ang="T8">
                      <a:pos x="T4" y="T5"/>
                    </a:cxn>
                  </a:cxnLst>
                  <a:rect l="T9" t="T10" r="T11" b="T12"/>
                  <a:pathLst>
                    <a:path w="94" h="22">
                      <a:moveTo>
                        <a:pt x="0" y="6"/>
                      </a:moveTo>
                      <a:lnTo>
                        <a:pt x="94" y="22"/>
                      </a:lnTo>
                      <a:lnTo>
                        <a:pt x="94" y="0"/>
                      </a:lnTo>
                    </a:path>
                  </a:pathLst>
                </a:custGeom>
                <a:noFill/>
                <a:ln w="15875">
                  <a:solidFill>
                    <a:srgbClr val="74745C"/>
                  </a:solidFill>
                  <a:round/>
                  <a:headEnd/>
                  <a:tailEnd/>
                </a:ln>
              </p:spPr>
              <p:txBody>
                <a:bodyPr/>
                <a:lstStyle/>
                <a:p>
                  <a:endParaRPr lang="en-US"/>
                </a:p>
              </p:txBody>
            </p:sp>
            <p:sp>
              <p:nvSpPr>
                <p:cNvPr id="6319" name="Freeform 24"/>
                <p:cNvSpPr>
                  <a:spLocks/>
                </p:cNvSpPr>
                <p:nvPr/>
              </p:nvSpPr>
              <p:spPr bwMode="auto">
                <a:xfrm>
                  <a:off x="1361" y="815"/>
                  <a:ext cx="23" cy="11"/>
                </a:xfrm>
                <a:custGeom>
                  <a:avLst/>
                  <a:gdLst>
                    <a:gd name="T0" fmla="*/ 23 w 23"/>
                    <a:gd name="T1" fmla="*/ 11 h 11"/>
                    <a:gd name="T2" fmla="*/ 0 w 23"/>
                    <a:gd name="T3" fmla="*/ 8 h 11"/>
                    <a:gd name="T4" fmla="*/ 0 w 23"/>
                    <a:gd name="T5" fmla="*/ 0 h 11"/>
                    <a:gd name="T6" fmla="*/ 23 w 23"/>
                    <a:gd name="T7" fmla="*/ 3 h 11"/>
                    <a:gd name="T8" fmla="*/ 23 w 23"/>
                    <a:gd name="T9" fmla="*/ 11 h 11"/>
                    <a:gd name="T10" fmla="*/ 0 60000 65536"/>
                    <a:gd name="T11" fmla="*/ 0 60000 65536"/>
                    <a:gd name="T12" fmla="*/ 0 60000 65536"/>
                    <a:gd name="T13" fmla="*/ 0 60000 65536"/>
                    <a:gd name="T14" fmla="*/ 0 60000 65536"/>
                    <a:gd name="T15" fmla="*/ 0 w 23"/>
                    <a:gd name="T16" fmla="*/ 0 h 11"/>
                    <a:gd name="T17" fmla="*/ 23 w 23"/>
                    <a:gd name="T18" fmla="*/ 11 h 11"/>
                  </a:gdLst>
                  <a:ahLst/>
                  <a:cxnLst>
                    <a:cxn ang="T10">
                      <a:pos x="T0" y="T1"/>
                    </a:cxn>
                    <a:cxn ang="T11">
                      <a:pos x="T2" y="T3"/>
                    </a:cxn>
                    <a:cxn ang="T12">
                      <a:pos x="T4" y="T5"/>
                    </a:cxn>
                    <a:cxn ang="T13">
                      <a:pos x="T6" y="T7"/>
                    </a:cxn>
                    <a:cxn ang="T14">
                      <a:pos x="T8" y="T9"/>
                    </a:cxn>
                  </a:cxnLst>
                  <a:rect l="T15" t="T16" r="T17" b="T18"/>
                  <a:pathLst>
                    <a:path w="23" h="11">
                      <a:moveTo>
                        <a:pt x="23" y="11"/>
                      </a:moveTo>
                      <a:lnTo>
                        <a:pt x="0" y="8"/>
                      </a:lnTo>
                      <a:lnTo>
                        <a:pt x="0" y="0"/>
                      </a:lnTo>
                      <a:lnTo>
                        <a:pt x="23" y="3"/>
                      </a:lnTo>
                      <a:lnTo>
                        <a:pt x="23" y="11"/>
                      </a:lnTo>
                      <a:close/>
                    </a:path>
                  </a:pathLst>
                </a:custGeom>
                <a:gradFill rotWithShape="0">
                  <a:gsLst>
                    <a:gs pos="0">
                      <a:srgbClr val="257600"/>
                    </a:gs>
                    <a:gs pos="50000">
                      <a:srgbClr val="4FFF00"/>
                    </a:gs>
                    <a:gs pos="100000">
                      <a:srgbClr val="257600"/>
                    </a:gs>
                  </a:gsLst>
                  <a:lin ang="0" scaled="1"/>
                </a:gradFill>
                <a:ln w="9525">
                  <a:noFill/>
                  <a:round/>
                  <a:headEnd/>
                  <a:tailEnd/>
                </a:ln>
              </p:spPr>
              <p:txBody>
                <a:bodyPr/>
                <a:lstStyle/>
                <a:p>
                  <a:endParaRPr lang="en-US"/>
                </a:p>
              </p:txBody>
            </p:sp>
            <p:sp>
              <p:nvSpPr>
                <p:cNvPr id="6320" name="Freeform 25"/>
                <p:cNvSpPr>
                  <a:spLocks/>
                </p:cNvSpPr>
                <p:nvPr/>
              </p:nvSpPr>
              <p:spPr bwMode="auto">
                <a:xfrm>
                  <a:off x="1353" y="1143"/>
                  <a:ext cx="122" cy="52"/>
                </a:xfrm>
                <a:custGeom>
                  <a:avLst/>
                  <a:gdLst>
                    <a:gd name="T0" fmla="*/ 0 w 122"/>
                    <a:gd name="T1" fmla="*/ 0 h 52"/>
                    <a:gd name="T2" fmla="*/ 116 w 122"/>
                    <a:gd name="T3" fmla="*/ 33 h 52"/>
                    <a:gd name="T4" fmla="*/ 120 w 122"/>
                    <a:gd name="T5" fmla="*/ 35 h 52"/>
                    <a:gd name="T6" fmla="*/ 122 w 122"/>
                    <a:gd name="T7" fmla="*/ 52 h 52"/>
                    <a:gd name="T8" fmla="*/ 5 w 122"/>
                    <a:gd name="T9" fmla="*/ 20 h 52"/>
                    <a:gd name="T10" fmla="*/ 0 w 122"/>
                    <a:gd name="T11" fmla="*/ 0 h 52"/>
                    <a:gd name="T12" fmla="*/ 0 60000 65536"/>
                    <a:gd name="T13" fmla="*/ 0 60000 65536"/>
                    <a:gd name="T14" fmla="*/ 0 60000 65536"/>
                    <a:gd name="T15" fmla="*/ 0 60000 65536"/>
                    <a:gd name="T16" fmla="*/ 0 60000 65536"/>
                    <a:gd name="T17" fmla="*/ 0 60000 65536"/>
                    <a:gd name="T18" fmla="*/ 0 w 122"/>
                    <a:gd name="T19" fmla="*/ 0 h 52"/>
                    <a:gd name="T20" fmla="*/ 122 w 12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122" h="52">
                      <a:moveTo>
                        <a:pt x="0" y="0"/>
                      </a:moveTo>
                      <a:lnTo>
                        <a:pt x="116" y="33"/>
                      </a:lnTo>
                      <a:lnTo>
                        <a:pt x="120" y="35"/>
                      </a:lnTo>
                      <a:lnTo>
                        <a:pt x="122" y="52"/>
                      </a:lnTo>
                      <a:lnTo>
                        <a:pt x="5" y="20"/>
                      </a:lnTo>
                      <a:lnTo>
                        <a:pt x="0" y="0"/>
                      </a:lnTo>
                      <a:close/>
                    </a:path>
                  </a:pathLst>
                </a:custGeom>
                <a:solidFill>
                  <a:srgbClr val="493F2B"/>
                </a:solidFill>
                <a:ln w="6350">
                  <a:solidFill>
                    <a:srgbClr val="000000"/>
                  </a:solidFill>
                  <a:round/>
                  <a:headEnd/>
                  <a:tailEnd/>
                </a:ln>
              </p:spPr>
              <p:txBody>
                <a:bodyPr/>
                <a:lstStyle/>
                <a:p>
                  <a:endParaRPr lang="en-US"/>
                </a:p>
              </p:txBody>
            </p:sp>
            <p:sp>
              <p:nvSpPr>
                <p:cNvPr id="6321" name="Freeform 26"/>
                <p:cNvSpPr>
                  <a:spLocks/>
                </p:cNvSpPr>
                <p:nvPr/>
              </p:nvSpPr>
              <p:spPr bwMode="auto">
                <a:xfrm>
                  <a:off x="1470" y="781"/>
                  <a:ext cx="211" cy="414"/>
                </a:xfrm>
                <a:custGeom>
                  <a:avLst/>
                  <a:gdLst>
                    <a:gd name="T0" fmla="*/ 4 w 211"/>
                    <a:gd name="T1" fmla="*/ 397 h 414"/>
                    <a:gd name="T2" fmla="*/ 6 w 211"/>
                    <a:gd name="T3" fmla="*/ 414 h 414"/>
                    <a:gd name="T4" fmla="*/ 211 w 211"/>
                    <a:gd name="T5" fmla="*/ 338 h 414"/>
                    <a:gd name="T6" fmla="*/ 211 w 211"/>
                    <a:gd name="T7" fmla="*/ 0 h 414"/>
                    <a:gd name="T8" fmla="*/ 0 w 211"/>
                    <a:gd name="T9" fmla="*/ 33 h 414"/>
                    <a:gd name="T10" fmla="*/ 0 w 211"/>
                    <a:gd name="T11" fmla="*/ 395 h 414"/>
                    <a:gd name="T12" fmla="*/ 4 w 211"/>
                    <a:gd name="T13" fmla="*/ 397 h 414"/>
                    <a:gd name="T14" fmla="*/ 0 60000 65536"/>
                    <a:gd name="T15" fmla="*/ 0 60000 65536"/>
                    <a:gd name="T16" fmla="*/ 0 60000 65536"/>
                    <a:gd name="T17" fmla="*/ 0 60000 65536"/>
                    <a:gd name="T18" fmla="*/ 0 60000 65536"/>
                    <a:gd name="T19" fmla="*/ 0 60000 65536"/>
                    <a:gd name="T20" fmla="*/ 0 60000 65536"/>
                    <a:gd name="T21" fmla="*/ 0 w 211"/>
                    <a:gd name="T22" fmla="*/ 0 h 414"/>
                    <a:gd name="T23" fmla="*/ 211 w 211"/>
                    <a:gd name="T24" fmla="*/ 414 h 4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1" h="414">
                      <a:moveTo>
                        <a:pt x="4" y="397"/>
                      </a:moveTo>
                      <a:lnTo>
                        <a:pt x="6" y="414"/>
                      </a:lnTo>
                      <a:lnTo>
                        <a:pt x="211" y="338"/>
                      </a:lnTo>
                      <a:lnTo>
                        <a:pt x="211" y="0"/>
                      </a:lnTo>
                      <a:lnTo>
                        <a:pt x="0" y="33"/>
                      </a:lnTo>
                      <a:lnTo>
                        <a:pt x="0" y="395"/>
                      </a:lnTo>
                      <a:lnTo>
                        <a:pt x="4" y="397"/>
                      </a:lnTo>
                      <a:close/>
                    </a:path>
                  </a:pathLst>
                </a:custGeom>
                <a:gradFill rotWithShape="0">
                  <a:gsLst>
                    <a:gs pos="0">
                      <a:srgbClr val="6B6A54"/>
                    </a:gs>
                    <a:gs pos="100000">
                      <a:srgbClr val="93876F"/>
                    </a:gs>
                  </a:gsLst>
                  <a:lin ang="0" scaled="1"/>
                </a:gradFill>
                <a:ln w="6350">
                  <a:solidFill>
                    <a:srgbClr val="000000"/>
                  </a:solidFill>
                  <a:round/>
                  <a:headEnd/>
                  <a:tailEnd/>
                </a:ln>
              </p:spPr>
              <p:txBody>
                <a:bodyPr/>
                <a:lstStyle/>
                <a:p>
                  <a:endParaRPr lang="en-US"/>
                </a:p>
              </p:txBody>
            </p:sp>
            <p:sp>
              <p:nvSpPr>
                <p:cNvPr id="6322" name="Freeform 27"/>
                <p:cNvSpPr>
                  <a:spLocks/>
                </p:cNvSpPr>
                <p:nvPr/>
              </p:nvSpPr>
              <p:spPr bwMode="auto">
                <a:xfrm>
                  <a:off x="1344" y="768"/>
                  <a:ext cx="336" cy="46"/>
                </a:xfrm>
                <a:custGeom>
                  <a:avLst/>
                  <a:gdLst>
                    <a:gd name="T0" fmla="*/ 336 w 336"/>
                    <a:gd name="T1" fmla="*/ 13 h 46"/>
                    <a:gd name="T2" fmla="*/ 125 w 336"/>
                    <a:gd name="T3" fmla="*/ 46 h 46"/>
                    <a:gd name="T4" fmla="*/ 0 w 336"/>
                    <a:gd name="T5" fmla="*/ 25 h 46"/>
                    <a:gd name="T6" fmla="*/ 219 w 336"/>
                    <a:gd name="T7" fmla="*/ 0 h 46"/>
                    <a:gd name="T8" fmla="*/ 336 w 336"/>
                    <a:gd name="T9" fmla="*/ 13 h 46"/>
                    <a:gd name="T10" fmla="*/ 0 60000 65536"/>
                    <a:gd name="T11" fmla="*/ 0 60000 65536"/>
                    <a:gd name="T12" fmla="*/ 0 60000 65536"/>
                    <a:gd name="T13" fmla="*/ 0 60000 65536"/>
                    <a:gd name="T14" fmla="*/ 0 60000 65536"/>
                    <a:gd name="T15" fmla="*/ 0 w 336"/>
                    <a:gd name="T16" fmla="*/ 0 h 46"/>
                    <a:gd name="T17" fmla="*/ 336 w 336"/>
                    <a:gd name="T18" fmla="*/ 46 h 46"/>
                  </a:gdLst>
                  <a:ahLst/>
                  <a:cxnLst>
                    <a:cxn ang="T10">
                      <a:pos x="T0" y="T1"/>
                    </a:cxn>
                    <a:cxn ang="T11">
                      <a:pos x="T2" y="T3"/>
                    </a:cxn>
                    <a:cxn ang="T12">
                      <a:pos x="T4" y="T5"/>
                    </a:cxn>
                    <a:cxn ang="T13">
                      <a:pos x="T6" y="T7"/>
                    </a:cxn>
                    <a:cxn ang="T14">
                      <a:pos x="T8" y="T9"/>
                    </a:cxn>
                  </a:cxnLst>
                  <a:rect l="T15" t="T16" r="T17" b="T18"/>
                  <a:pathLst>
                    <a:path w="336" h="46">
                      <a:moveTo>
                        <a:pt x="336" y="13"/>
                      </a:moveTo>
                      <a:lnTo>
                        <a:pt x="125" y="46"/>
                      </a:lnTo>
                      <a:lnTo>
                        <a:pt x="0" y="25"/>
                      </a:lnTo>
                      <a:lnTo>
                        <a:pt x="219" y="0"/>
                      </a:lnTo>
                      <a:lnTo>
                        <a:pt x="336" y="13"/>
                      </a:lnTo>
                      <a:close/>
                    </a:path>
                  </a:pathLst>
                </a:custGeom>
                <a:solidFill>
                  <a:srgbClr val="FFFFFF"/>
                </a:solidFill>
                <a:ln w="6350">
                  <a:solidFill>
                    <a:srgbClr val="000000"/>
                  </a:solidFill>
                  <a:round/>
                  <a:headEnd/>
                  <a:tailEnd/>
                </a:ln>
              </p:spPr>
              <p:txBody>
                <a:bodyPr/>
                <a:lstStyle/>
                <a:p>
                  <a:endParaRPr lang="en-US"/>
                </a:p>
              </p:txBody>
            </p:sp>
            <p:sp>
              <p:nvSpPr>
                <p:cNvPr id="6323" name="Line 28"/>
                <p:cNvSpPr>
                  <a:spLocks noChangeShapeType="1"/>
                </p:cNvSpPr>
                <p:nvPr/>
              </p:nvSpPr>
              <p:spPr bwMode="auto">
                <a:xfrm flipH="1">
                  <a:off x="1450" y="864"/>
                  <a:ext cx="1" cy="283"/>
                </a:xfrm>
                <a:prstGeom prst="line">
                  <a:avLst/>
                </a:prstGeom>
                <a:noFill/>
                <a:ln w="15875">
                  <a:solidFill>
                    <a:srgbClr val="74745C"/>
                  </a:solidFill>
                  <a:round/>
                  <a:headEnd/>
                  <a:tailEnd/>
                </a:ln>
              </p:spPr>
              <p:txBody>
                <a:bodyPr/>
                <a:lstStyle/>
                <a:p>
                  <a:endParaRPr lang="en-US"/>
                </a:p>
              </p:txBody>
            </p:sp>
            <p:sp>
              <p:nvSpPr>
                <p:cNvPr id="6324" name="Freeform 29"/>
                <p:cNvSpPr>
                  <a:spLocks/>
                </p:cNvSpPr>
                <p:nvPr/>
              </p:nvSpPr>
              <p:spPr bwMode="auto">
                <a:xfrm>
                  <a:off x="1352" y="846"/>
                  <a:ext cx="104" cy="18"/>
                </a:xfrm>
                <a:custGeom>
                  <a:avLst/>
                  <a:gdLst>
                    <a:gd name="T0" fmla="*/ 0 w 104"/>
                    <a:gd name="T1" fmla="*/ 0 h 18"/>
                    <a:gd name="T2" fmla="*/ 94 w 104"/>
                    <a:gd name="T3" fmla="*/ 18 h 18"/>
                    <a:gd name="T4" fmla="*/ 104 w 104"/>
                    <a:gd name="T5" fmla="*/ 16 h 18"/>
                    <a:gd name="T6" fmla="*/ 0 60000 65536"/>
                    <a:gd name="T7" fmla="*/ 0 60000 65536"/>
                    <a:gd name="T8" fmla="*/ 0 60000 65536"/>
                    <a:gd name="T9" fmla="*/ 0 w 104"/>
                    <a:gd name="T10" fmla="*/ 0 h 18"/>
                    <a:gd name="T11" fmla="*/ 104 w 104"/>
                    <a:gd name="T12" fmla="*/ 18 h 18"/>
                  </a:gdLst>
                  <a:ahLst/>
                  <a:cxnLst>
                    <a:cxn ang="T6">
                      <a:pos x="T0" y="T1"/>
                    </a:cxn>
                    <a:cxn ang="T7">
                      <a:pos x="T2" y="T3"/>
                    </a:cxn>
                    <a:cxn ang="T8">
                      <a:pos x="T4" y="T5"/>
                    </a:cxn>
                  </a:cxnLst>
                  <a:rect l="T9" t="T10" r="T11" b="T12"/>
                  <a:pathLst>
                    <a:path w="104" h="18">
                      <a:moveTo>
                        <a:pt x="0" y="0"/>
                      </a:moveTo>
                      <a:lnTo>
                        <a:pt x="94" y="18"/>
                      </a:lnTo>
                      <a:lnTo>
                        <a:pt x="104" y="16"/>
                      </a:lnTo>
                    </a:path>
                  </a:pathLst>
                </a:custGeom>
                <a:noFill/>
                <a:ln w="12700">
                  <a:solidFill>
                    <a:srgbClr val="FFFFFF"/>
                  </a:solidFill>
                  <a:round/>
                  <a:headEnd/>
                  <a:tailEnd/>
                </a:ln>
              </p:spPr>
              <p:txBody>
                <a:bodyPr/>
                <a:lstStyle/>
                <a:p>
                  <a:endParaRPr lang="en-US"/>
                </a:p>
              </p:txBody>
            </p:sp>
            <p:sp>
              <p:nvSpPr>
                <p:cNvPr id="6325" name="Freeform 30"/>
                <p:cNvSpPr>
                  <a:spLocks/>
                </p:cNvSpPr>
                <p:nvPr/>
              </p:nvSpPr>
              <p:spPr bwMode="auto">
                <a:xfrm>
                  <a:off x="1352" y="806"/>
                  <a:ext cx="104" cy="16"/>
                </a:xfrm>
                <a:custGeom>
                  <a:avLst/>
                  <a:gdLst>
                    <a:gd name="T0" fmla="*/ 0 w 104"/>
                    <a:gd name="T1" fmla="*/ 0 h 16"/>
                    <a:gd name="T2" fmla="*/ 94 w 104"/>
                    <a:gd name="T3" fmla="*/ 16 h 16"/>
                    <a:gd name="T4" fmla="*/ 104 w 104"/>
                    <a:gd name="T5" fmla="*/ 16 h 16"/>
                    <a:gd name="T6" fmla="*/ 0 60000 65536"/>
                    <a:gd name="T7" fmla="*/ 0 60000 65536"/>
                    <a:gd name="T8" fmla="*/ 0 60000 65536"/>
                    <a:gd name="T9" fmla="*/ 0 w 104"/>
                    <a:gd name="T10" fmla="*/ 0 h 16"/>
                    <a:gd name="T11" fmla="*/ 104 w 104"/>
                    <a:gd name="T12" fmla="*/ 16 h 16"/>
                  </a:gdLst>
                  <a:ahLst/>
                  <a:cxnLst>
                    <a:cxn ang="T6">
                      <a:pos x="T0" y="T1"/>
                    </a:cxn>
                    <a:cxn ang="T7">
                      <a:pos x="T2" y="T3"/>
                    </a:cxn>
                    <a:cxn ang="T8">
                      <a:pos x="T4" y="T5"/>
                    </a:cxn>
                  </a:cxnLst>
                  <a:rect l="T9" t="T10" r="T11" b="T12"/>
                  <a:pathLst>
                    <a:path w="104" h="16">
                      <a:moveTo>
                        <a:pt x="0" y="0"/>
                      </a:moveTo>
                      <a:lnTo>
                        <a:pt x="94" y="16"/>
                      </a:lnTo>
                      <a:lnTo>
                        <a:pt x="104" y="16"/>
                      </a:lnTo>
                    </a:path>
                  </a:pathLst>
                </a:custGeom>
                <a:noFill/>
                <a:ln w="12700">
                  <a:solidFill>
                    <a:srgbClr val="FFFFFF"/>
                  </a:solidFill>
                  <a:round/>
                  <a:headEnd/>
                  <a:tailEnd/>
                </a:ln>
              </p:spPr>
              <p:txBody>
                <a:bodyPr/>
                <a:lstStyle/>
                <a:p>
                  <a:endParaRPr lang="en-US"/>
                </a:p>
              </p:txBody>
            </p:sp>
            <p:sp>
              <p:nvSpPr>
                <p:cNvPr id="6326" name="Freeform 31"/>
                <p:cNvSpPr>
                  <a:spLocks/>
                </p:cNvSpPr>
                <p:nvPr/>
              </p:nvSpPr>
              <p:spPr bwMode="auto">
                <a:xfrm>
                  <a:off x="1348" y="1120"/>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sp>
              <p:nvSpPr>
                <p:cNvPr id="6327" name="Freeform 32"/>
                <p:cNvSpPr>
                  <a:spLocks/>
                </p:cNvSpPr>
                <p:nvPr/>
              </p:nvSpPr>
              <p:spPr bwMode="auto">
                <a:xfrm>
                  <a:off x="1348" y="1098"/>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sp>
              <p:nvSpPr>
                <p:cNvPr id="6328" name="Freeform 33"/>
                <p:cNvSpPr>
                  <a:spLocks/>
                </p:cNvSpPr>
                <p:nvPr/>
              </p:nvSpPr>
              <p:spPr bwMode="auto">
                <a:xfrm>
                  <a:off x="1348" y="1074"/>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grpSp>
          <p:grpSp>
            <p:nvGrpSpPr>
              <p:cNvPr id="5" name="Group 34"/>
              <p:cNvGrpSpPr>
                <a:grpSpLocks/>
              </p:cNvGrpSpPr>
              <p:nvPr/>
            </p:nvGrpSpPr>
            <p:grpSpPr bwMode="auto">
              <a:xfrm>
                <a:off x="1052" y="1491"/>
                <a:ext cx="501" cy="429"/>
                <a:chOff x="1052" y="1491"/>
                <a:chExt cx="501" cy="429"/>
              </a:xfrm>
            </p:grpSpPr>
            <p:grpSp>
              <p:nvGrpSpPr>
                <p:cNvPr id="6" name="Group 35"/>
                <p:cNvGrpSpPr>
                  <a:grpSpLocks/>
                </p:cNvGrpSpPr>
                <p:nvPr/>
              </p:nvGrpSpPr>
              <p:grpSpPr bwMode="auto">
                <a:xfrm>
                  <a:off x="1152" y="1491"/>
                  <a:ext cx="401" cy="324"/>
                  <a:chOff x="2926" y="1952"/>
                  <a:chExt cx="401" cy="324"/>
                </a:xfrm>
              </p:grpSpPr>
              <p:sp>
                <p:nvSpPr>
                  <p:cNvPr id="6303" name="Freeform 36"/>
                  <p:cNvSpPr>
                    <a:spLocks/>
                  </p:cNvSpPr>
                  <p:nvPr/>
                </p:nvSpPr>
                <p:spPr bwMode="auto">
                  <a:xfrm>
                    <a:off x="2926" y="1952"/>
                    <a:ext cx="398" cy="324"/>
                  </a:xfrm>
                  <a:custGeom>
                    <a:avLst/>
                    <a:gdLst>
                      <a:gd name="T0" fmla="*/ 398 w 398"/>
                      <a:gd name="T1" fmla="*/ 75 h 324"/>
                      <a:gd name="T2" fmla="*/ 356 w 398"/>
                      <a:gd name="T3" fmla="*/ 56 h 324"/>
                      <a:gd name="T4" fmla="*/ 356 w 398"/>
                      <a:gd name="T5" fmla="*/ 48 h 324"/>
                      <a:gd name="T6" fmla="*/ 356 w 398"/>
                      <a:gd name="T7" fmla="*/ 42 h 324"/>
                      <a:gd name="T8" fmla="*/ 355 w 398"/>
                      <a:gd name="T9" fmla="*/ 37 h 324"/>
                      <a:gd name="T10" fmla="*/ 350 w 398"/>
                      <a:gd name="T11" fmla="*/ 34 h 324"/>
                      <a:gd name="T12" fmla="*/ 345 w 398"/>
                      <a:gd name="T13" fmla="*/ 32 h 324"/>
                      <a:gd name="T14" fmla="*/ 123 w 398"/>
                      <a:gd name="T15" fmla="*/ 0 h 324"/>
                      <a:gd name="T16" fmla="*/ 27 w 398"/>
                      <a:gd name="T17" fmla="*/ 5 h 324"/>
                      <a:gd name="T18" fmla="*/ 21 w 398"/>
                      <a:gd name="T19" fmla="*/ 5 h 324"/>
                      <a:gd name="T20" fmla="*/ 14 w 398"/>
                      <a:gd name="T21" fmla="*/ 7 h 324"/>
                      <a:gd name="T22" fmla="*/ 13 w 398"/>
                      <a:gd name="T23" fmla="*/ 8 h 324"/>
                      <a:gd name="T24" fmla="*/ 9 w 398"/>
                      <a:gd name="T25" fmla="*/ 11 h 324"/>
                      <a:gd name="T26" fmla="*/ 8 w 398"/>
                      <a:gd name="T27" fmla="*/ 15 h 324"/>
                      <a:gd name="T28" fmla="*/ 8 w 398"/>
                      <a:gd name="T29" fmla="*/ 19 h 324"/>
                      <a:gd name="T30" fmla="*/ 0 w 398"/>
                      <a:gd name="T31" fmla="*/ 234 h 324"/>
                      <a:gd name="T32" fmla="*/ 0 w 398"/>
                      <a:gd name="T33" fmla="*/ 240 h 324"/>
                      <a:gd name="T34" fmla="*/ 3 w 398"/>
                      <a:gd name="T35" fmla="*/ 245 h 324"/>
                      <a:gd name="T36" fmla="*/ 8 w 398"/>
                      <a:gd name="T37" fmla="*/ 248 h 324"/>
                      <a:gd name="T38" fmla="*/ 14 w 398"/>
                      <a:gd name="T39" fmla="*/ 252 h 324"/>
                      <a:gd name="T40" fmla="*/ 278 w 398"/>
                      <a:gd name="T41" fmla="*/ 324 h 324"/>
                      <a:gd name="T42" fmla="*/ 280 w 398"/>
                      <a:gd name="T43" fmla="*/ 324 h 324"/>
                      <a:gd name="T44" fmla="*/ 281 w 398"/>
                      <a:gd name="T45" fmla="*/ 324 h 324"/>
                      <a:gd name="T46" fmla="*/ 283 w 398"/>
                      <a:gd name="T47" fmla="*/ 324 h 324"/>
                      <a:gd name="T48" fmla="*/ 284 w 398"/>
                      <a:gd name="T49" fmla="*/ 322 h 324"/>
                      <a:gd name="T50" fmla="*/ 284 w 398"/>
                      <a:gd name="T51" fmla="*/ 320 h 324"/>
                      <a:gd name="T52" fmla="*/ 286 w 398"/>
                      <a:gd name="T53" fmla="*/ 320 h 324"/>
                      <a:gd name="T54" fmla="*/ 332 w 398"/>
                      <a:gd name="T55" fmla="*/ 288 h 324"/>
                      <a:gd name="T56" fmla="*/ 336 w 398"/>
                      <a:gd name="T57" fmla="*/ 285 h 324"/>
                      <a:gd name="T58" fmla="*/ 339 w 398"/>
                      <a:gd name="T59" fmla="*/ 280 h 324"/>
                      <a:gd name="T60" fmla="*/ 342 w 398"/>
                      <a:gd name="T61" fmla="*/ 269 h 324"/>
                      <a:gd name="T62" fmla="*/ 342 w 398"/>
                      <a:gd name="T63" fmla="*/ 261 h 324"/>
                      <a:gd name="T64" fmla="*/ 385 w 398"/>
                      <a:gd name="T65" fmla="*/ 224 h 324"/>
                      <a:gd name="T66" fmla="*/ 398 w 398"/>
                      <a:gd name="T67" fmla="*/ 75 h 3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8"/>
                      <a:gd name="T103" fmla="*/ 0 h 324"/>
                      <a:gd name="T104" fmla="*/ 398 w 398"/>
                      <a:gd name="T105" fmla="*/ 324 h 32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8" h="324">
                        <a:moveTo>
                          <a:pt x="398" y="75"/>
                        </a:moveTo>
                        <a:lnTo>
                          <a:pt x="356" y="56"/>
                        </a:lnTo>
                        <a:lnTo>
                          <a:pt x="356" y="48"/>
                        </a:lnTo>
                        <a:lnTo>
                          <a:pt x="356" y="42"/>
                        </a:lnTo>
                        <a:lnTo>
                          <a:pt x="355" y="37"/>
                        </a:lnTo>
                        <a:lnTo>
                          <a:pt x="350" y="34"/>
                        </a:lnTo>
                        <a:lnTo>
                          <a:pt x="345" y="32"/>
                        </a:lnTo>
                        <a:lnTo>
                          <a:pt x="123" y="0"/>
                        </a:lnTo>
                        <a:lnTo>
                          <a:pt x="27" y="5"/>
                        </a:lnTo>
                        <a:lnTo>
                          <a:pt x="21" y="5"/>
                        </a:lnTo>
                        <a:lnTo>
                          <a:pt x="14" y="7"/>
                        </a:lnTo>
                        <a:lnTo>
                          <a:pt x="13" y="8"/>
                        </a:lnTo>
                        <a:lnTo>
                          <a:pt x="9" y="11"/>
                        </a:lnTo>
                        <a:lnTo>
                          <a:pt x="8" y="15"/>
                        </a:lnTo>
                        <a:lnTo>
                          <a:pt x="8" y="19"/>
                        </a:lnTo>
                        <a:lnTo>
                          <a:pt x="0" y="234"/>
                        </a:lnTo>
                        <a:lnTo>
                          <a:pt x="0" y="240"/>
                        </a:lnTo>
                        <a:lnTo>
                          <a:pt x="3" y="245"/>
                        </a:lnTo>
                        <a:lnTo>
                          <a:pt x="8" y="248"/>
                        </a:lnTo>
                        <a:lnTo>
                          <a:pt x="14" y="252"/>
                        </a:lnTo>
                        <a:lnTo>
                          <a:pt x="278" y="324"/>
                        </a:lnTo>
                        <a:lnTo>
                          <a:pt x="280" y="324"/>
                        </a:lnTo>
                        <a:lnTo>
                          <a:pt x="281" y="324"/>
                        </a:lnTo>
                        <a:lnTo>
                          <a:pt x="283" y="324"/>
                        </a:lnTo>
                        <a:lnTo>
                          <a:pt x="284" y="322"/>
                        </a:lnTo>
                        <a:lnTo>
                          <a:pt x="284" y="320"/>
                        </a:lnTo>
                        <a:lnTo>
                          <a:pt x="286" y="320"/>
                        </a:lnTo>
                        <a:lnTo>
                          <a:pt x="332" y="288"/>
                        </a:lnTo>
                        <a:lnTo>
                          <a:pt x="336" y="285"/>
                        </a:lnTo>
                        <a:lnTo>
                          <a:pt x="339" y="280"/>
                        </a:lnTo>
                        <a:lnTo>
                          <a:pt x="342" y="269"/>
                        </a:lnTo>
                        <a:lnTo>
                          <a:pt x="342" y="261"/>
                        </a:lnTo>
                        <a:lnTo>
                          <a:pt x="385" y="224"/>
                        </a:lnTo>
                        <a:lnTo>
                          <a:pt x="398" y="75"/>
                        </a:lnTo>
                        <a:close/>
                      </a:path>
                    </a:pathLst>
                  </a:custGeom>
                  <a:solidFill>
                    <a:srgbClr val="000000"/>
                  </a:solidFill>
                  <a:ln w="28575">
                    <a:solidFill>
                      <a:srgbClr val="000000"/>
                    </a:solidFill>
                    <a:round/>
                    <a:headEnd/>
                    <a:tailEnd/>
                  </a:ln>
                </p:spPr>
                <p:txBody>
                  <a:bodyPr/>
                  <a:lstStyle/>
                  <a:p>
                    <a:endParaRPr lang="en-US"/>
                  </a:p>
                </p:txBody>
              </p:sp>
              <p:sp>
                <p:nvSpPr>
                  <p:cNvPr id="6304" name="Freeform 37"/>
                  <p:cNvSpPr>
                    <a:spLocks/>
                  </p:cNvSpPr>
                  <p:nvPr/>
                </p:nvSpPr>
                <p:spPr bwMode="auto">
                  <a:xfrm>
                    <a:off x="3266" y="2007"/>
                    <a:ext cx="61" cy="211"/>
                  </a:xfrm>
                  <a:custGeom>
                    <a:avLst/>
                    <a:gdLst>
                      <a:gd name="T0" fmla="*/ 15 w 61"/>
                      <a:gd name="T1" fmla="*/ 0 h 211"/>
                      <a:gd name="T2" fmla="*/ 61 w 61"/>
                      <a:gd name="T3" fmla="*/ 20 h 211"/>
                      <a:gd name="T4" fmla="*/ 48 w 61"/>
                      <a:gd name="T5" fmla="*/ 169 h 211"/>
                      <a:gd name="T6" fmla="*/ 0 w 61"/>
                      <a:gd name="T7" fmla="*/ 211 h 211"/>
                      <a:gd name="T8" fmla="*/ 15 w 61"/>
                      <a:gd name="T9" fmla="*/ 0 h 211"/>
                      <a:gd name="T10" fmla="*/ 0 60000 65536"/>
                      <a:gd name="T11" fmla="*/ 0 60000 65536"/>
                      <a:gd name="T12" fmla="*/ 0 60000 65536"/>
                      <a:gd name="T13" fmla="*/ 0 60000 65536"/>
                      <a:gd name="T14" fmla="*/ 0 60000 65536"/>
                      <a:gd name="T15" fmla="*/ 0 w 61"/>
                      <a:gd name="T16" fmla="*/ 0 h 211"/>
                      <a:gd name="T17" fmla="*/ 61 w 61"/>
                      <a:gd name="T18" fmla="*/ 211 h 211"/>
                    </a:gdLst>
                    <a:ahLst/>
                    <a:cxnLst>
                      <a:cxn ang="T10">
                        <a:pos x="T0" y="T1"/>
                      </a:cxn>
                      <a:cxn ang="T11">
                        <a:pos x="T2" y="T3"/>
                      </a:cxn>
                      <a:cxn ang="T12">
                        <a:pos x="T4" y="T5"/>
                      </a:cxn>
                      <a:cxn ang="T13">
                        <a:pos x="T6" y="T7"/>
                      </a:cxn>
                      <a:cxn ang="T14">
                        <a:pos x="T8" y="T9"/>
                      </a:cxn>
                    </a:cxnLst>
                    <a:rect l="T15" t="T16" r="T17" b="T18"/>
                    <a:pathLst>
                      <a:path w="61" h="211">
                        <a:moveTo>
                          <a:pt x="15" y="0"/>
                        </a:moveTo>
                        <a:lnTo>
                          <a:pt x="61" y="20"/>
                        </a:lnTo>
                        <a:lnTo>
                          <a:pt x="48" y="169"/>
                        </a:lnTo>
                        <a:lnTo>
                          <a:pt x="0" y="211"/>
                        </a:lnTo>
                        <a:lnTo>
                          <a:pt x="15" y="0"/>
                        </a:lnTo>
                        <a:close/>
                      </a:path>
                    </a:pathLst>
                  </a:custGeom>
                  <a:solidFill>
                    <a:srgbClr val="C8C8B9"/>
                  </a:solidFill>
                  <a:ln w="9525">
                    <a:solidFill>
                      <a:srgbClr val="000000"/>
                    </a:solidFill>
                    <a:round/>
                    <a:headEnd/>
                    <a:tailEnd/>
                  </a:ln>
                </p:spPr>
                <p:txBody>
                  <a:bodyPr/>
                  <a:lstStyle/>
                  <a:p>
                    <a:endParaRPr lang="en-US"/>
                  </a:p>
                </p:txBody>
              </p:sp>
              <p:sp>
                <p:nvSpPr>
                  <p:cNvPr id="6305" name="Line 38"/>
                  <p:cNvSpPr>
                    <a:spLocks noChangeShapeType="1"/>
                  </p:cNvSpPr>
                  <p:nvPr/>
                </p:nvSpPr>
                <p:spPr bwMode="auto">
                  <a:xfrm flipH="1">
                    <a:off x="3262" y="2159"/>
                    <a:ext cx="46" cy="35"/>
                  </a:xfrm>
                  <a:prstGeom prst="line">
                    <a:avLst/>
                  </a:prstGeom>
                  <a:noFill/>
                  <a:ln w="9525">
                    <a:solidFill>
                      <a:srgbClr val="93937D"/>
                    </a:solidFill>
                    <a:round/>
                    <a:headEnd/>
                    <a:tailEnd/>
                  </a:ln>
                </p:spPr>
                <p:txBody>
                  <a:bodyPr/>
                  <a:lstStyle/>
                  <a:p>
                    <a:endParaRPr lang="en-US"/>
                  </a:p>
                </p:txBody>
              </p:sp>
              <p:sp>
                <p:nvSpPr>
                  <p:cNvPr id="6306" name="Line 39"/>
                  <p:cNvSpPr>
                    <a:spLocks noChangeShapeType="1"/>
                  </p:cNvSpPr>
                  <p:nvPr/>
                </p:nvSpPr>
                <p:spPr bwMode="auto">
                  <a:xfrm flipH="1">
                    <a:off x="3263" y="2141"/>
                    <a:ext cx="45" cy="27"/>
                  </a:xfrm>
                  <a:prstGeom prst="line">
                    <a:avLst/>
                  </a:prstGeom>
                  <a:noFill/>
                  <a:ln w="9525">
                    <a:solidFill>
                      <a:srgbClr val="93937D"/>
                    </a:solidFill>
                    <a:round/>
                    <a:headEnd/>
                    <a:tailEnd/>
                  </a:ln>
                </p:spPr>
                <p:txBody>
                  <a:bodyPr/>
                  <a:lstStyle/>
                  <a:p>
                    <a:endParaRPr lang="en-US"/>
                  </a:p>
                </p:txBody>
              </p:sp>
              <p:sp>
                <p:nvSpPr>
                  <p:cNvPr id="6307" name="Line 40"/>
                  <p:cNvSpPr>
                    <a:spLocks noChangeShapeType="1"/>
                  </p:cNvSpPr>
                  <p:nvPr/>
                </p:nvSpPr>
                <p:spPr bwMode="auto">
                  <a:xfrm flipH="1">
                    <a:off x="3265" y="2122"/>
                    <a:ext cx="46" cy="24"/>
                  </a:xfrm>
                  <a:prstGeom prst="line">
                    <a:avLst/>
                  </a:prstGeom>
                  <a:noFill/>
                  <a:ln w="9525">
                    <a:solidFill>
                      <a:srgbClr val="93937D"/>
                    </a:solidFill>
                    <a:round/>
                    <a:headEnd/>
                    <a:tailEnd/>
                  </a:ln>
                </p:spPr>
                <p:txBody>
                  <a:bodyPr/>
                  <a:lstStyle/>
                  <a:p>
                    <a:endParaRPr lang="en-US"/>
                  </a:p>
                </p:txBody>
              </p:sp>
              <p:sp>
                <p:nvSpPr>
                  <p:cNvPr id="6308" name="Line 41"/>
                  <p:cNvSpPr>
                    <a:spLocks noChangeShapeType="1"/>
                  </p:cNvSpPr>
                  <p:nvPr/>
                </p:nvSpPr>
                <p:spPr bwMode="auto">
                  <a:xfrm flipH="1" flipV="1">
                    <a:off x="3271" y="2066"/>
                    <a:ext cx="45" cy="3"/>
                  </a:xfrm>
                  <a:prstGeom prst="line">
                    <a:avLst/>
                  </a:prstGeom>
                  <a:noFill/>
                  <a:ln w="9525">
                    <a:solidFill>
                      <a:srgbClr val="93937D"/>
                    </a:solidFill>
                    <a:round/>
                    <a:headEnd/>
                    <a:tailEnd/>
                  </a:ln>
                </p:spPr>
                <p:txBody>
                  <a:bodyPr/>
                  <a:lstStyle/>
                  <a:p>
                    <a:endParaRPr lang="en-US"/>
                  </a:p>
                </p:txBody>
              </p:sp>
              <p:sp>
                <p:nvSpPr>
                  <p:cNvPr id="6309" name="Line 42"/>
                  <p:cNvSpPr>
                    <a:spLocks noChangeShapeType="1"/>
                  </p:cNvSpPr>
                  <p:nvPr/>
                </p:nvSpPr>
                <p:spPr bwMode="auto">
                  <a:xfrm flipH="1" flipV="1">
                    <a:off x="3273" y="2043"/>
                    <a:ext cx="43" cy="10"/>
                  </a:xfrm>
                  <a:prstGeom prst="line">
                    <a:avLst/>
                  </a:prstGeom>
                  <a:noFill/>
                  <a:ln w="9525">
                    <a:solidFill>
                      <a:srgbClr val="93937D"/>
                    </a:solidFill>
                    <a:round/>
                    <a:headEnd/>
                    <a:tailEnd/>
                  </a:ln>
                </p:spPr>
                <p:txBody>
                  <a:bodyPr/>
                  <a:lstStyle/>
                  <a:p>
                    <a:endParaRPr lang="en-US"/>
                  </a:p>
                </p:txBody>
              </p:sp>
              <p:sp>
                <p:nvSpPr>
                  <p:cNvPr id="6310" name="Line 43"/>
                  <p:cNvSpPr>
                    <a:spLocks noChangeShapeType="1"/>
                  </p:cNvSpPr>
                  <p:nvPr/>
                </p:nvSpPr>
                <p:spPr bwMode="auto">
                  <a:xfrm flipH="1" flipV="1">
                    <a:off x="3273" y="2021"/>
                    <a:ext cx="45" cy="16"/>
                  </a:xfrm>
                  <a:prstGeom prst="line">
                    <a:avLst/>
                  </a:prstGeom>
                  <a:noFill/>
                  <a:ln w="9525">
                    <a:solidFill>
                      <a:srgbClr val="93937D"/>
                    </a:solidFill>
                    <a:round/>
                    <a:headEnd/>
                    <a:tailEnd/>
                  </a:ln>
                </p:spPr>
                <p:txBody>
                  <a:bodyPr/>
                  <a:lstStyle/>
                  <a:p>
                    <a:endParaRPr lang="en-US"/>
                  </a:p>
                </p:txBody>
              </p:sp>
              <p:sp>
                <p:nvSpPr>
                  <p:cNvPr id="6311" name="Freeform 44"/>
                  <p:cNvSpPr>
                    <a:spLocks/>
                  </p:cNvSpPr>
                  <p:nvPr/>
                </p:nvSpPr>
                <p:spPr bwMode="auto">
                  <a:xfrm>
                    <a:off x="2926" y="1957"/>
                    <a:ext cx="299" cy="319"/>
                  </a:xfrm>
                  <a:custGeom>
                    <a:avLst/>
                    <a:gdLst>
                      <a:gd name="T0" fmla="*/ 0 w 299"/>
                      <a:gd name="T1" fmla="*/ 229 h 319"/>
                      <a:gd name="T2" fmla="*/ 8 w 299"/>
                      <a:gd name="T3" fmla="*/ 14 h 319"/>
                      <a:gd name="T4" fmla="*/ 8 w 299"/>
                      <a:gd name="T5" fmla="*/ 10 h 319"/>
                      <a:gd name="T6" fmla="*/ 9 w 299"/>
                      <a:gd name="T7" fmla="*/ 6 h 319"/>
                      <a:gd name="T8" fmla="*/ 13 w 299"/>
                      <a:gd name="T9" fmla="*/ 3 h 319"/>
                      <a:gd name="T10" fmla="*/ 14 w 299"/>
                      <a:gd name="T11" fmla="*/ 2 h 319"/>
                      <a:gd name="T12" fmla="*/ 21 w 299"/>
                      <a:gd name="T13" fmla="*/ 0 h 319"/>
                      <a:gd name="T14" fmla="*/ 27 w 299"/>
                      <a:gd name="T15" fmla="*/ 0 h 319"/>
                      <a:gd name="T16" fmla="*/ 284 w 299"/>
                      <a:gd name="T17" fmla="*/ 45 h 319"/>
                      <a:gd name="T18" fmla="*/ 291 w 299"/>
                      <a:gd name="T19" fmla="*/ 46 h 319"/>
                      <a:gd name="T20" fmla="*/ 294 w 299"/>
                      <a:gd name="T21" fmla="*/ 50 h 319"/>
                      <a:gd name="T22" fmla="*/ 296 w 299"/>
                      <a:gd name="T23" fmla="*/ 51 h 319"/>
                      <a:gd name="T24" fmla="*/ 297 w 299"/>
                      <a:gd name="T25" fmla="*/ 54 h 319"/>
                      <a:gd name="T26" fmla="*/ 299 w 299"/>
                      <a:gd name="T27" fmla="*/ 58 h 319"/>
                      <a:gd name="T28" fmla="*/ 299 w 299"/>
                      <a:gd name="T29" fmla="*/ 67 h 319"/>
                      <a:gd name="T30" fmla="*/ 286 w 299"/>
                      <a:gd name="T31" fmla="*/ 314 h 319"/>
                      <a:gd name="T32" fmla="*/ 284 w 299"/>
                      <a:gd name="T33" fmla="*/ 315 h 319"/>
                      <a:gd name="T34" fmla="*/ 284 w 299"/>
                      <a:gd name="T35" fmla="*/ 317 h 319"/>
                      <a:gd name="T36" fmla="*/ 283 w 299"/>
                      <a:gd name="T37" fmla="*/ 319 h 319"/>
                      <a:gd name="T38" fmla="*/ 281 w 299"/>
                      <a:gd name="T39" fmla="*/ 319 h 319"/>
                      <a:gd name="T40" fmla="*/ 280 w 299"/>
                      <a:gd name="T41" fmla="*/ 319 h 319"/>
                      <a:gd name="T42" fmla="*/ 278 w 299"/>
                      <a:gd name="T43" fmla="*/ 319 h 319"/>
                      <a:gd name="T44" fmla="*/ 14 w 299"/>
                      <a:gd name="T45" fmla="*/ 247 h 319"/>
                      <a:gd name="T46" fmla="*/ 8 w 299"/>
                      <a:gd name="T47" fmla="*/ 243 h 319"/>
                      <a:gd name="T48" fmla="*/ 3 w 299"/>
                      <a:gd name="T49" fmla="*/ 240 h 319"/>
                      <a:gd name="T50" fmla="*/ 0 w 299"/>
                      <a:gd name="T51" fmla="*/ 235 h 319"/>
                      <a:gd name="T52" fmla="*/ 0 w 299"/>
                      <a:gd name="T53" fmla="*/ 229 h 3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99"/>
                      <a:gd name="T82" fmla="*/ 0 h 319"/>
                      <a:gd name="T83" fmla="*/ 299 w 299"/>
                      <a:gd name="T84" fmla="*/ 319 h 31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99" h="319">
                        <a:moveTo>
                          <a:pt x="0" y="229"/>
                        </a:moveTo>
                        <a:lnTo>
                          <a:pt x="8" y="14"/>
                        </a:lnTo>
                        <a:lnTo>
                          <a:pt x="8" y="10"/>
                        </a:lnTo>
                        <a:lnTo>
                          <a:pt x="9" y="6"/>
                        </a:lnTo>
                        <a:lnTo>
                          <a:pt x="13" y="3"/>
                        </a:lnTo>
                        <a:lnTo>
                          <a:pt x="14" y="2"/>
                        </a:lnTo>
                        <a:lnTo>
                          <a:pt x="21" y="0"/>
                        </a:lnTo>
                        <a:lnTo>
                          <a:pt x="27" y="0"/>
                        </a:lnTo>
                        <a:lnTo>
                          <a:pt x="284" y="45"/>
                        </a:lnTo>
                        <a:lnTo>
                          <a:pt x="291" y="46"/>
                        </a:lnTo>
                        <a:lnTo>
                          <a:pt x="294" y="50"/>
                        </a:lnTo>
                        <a:lnTo>
                          <a:pt x="296" y="51"/>
                        </a:lnTo>
                        <a:lnTo>
                          <a:pt x="297" y="54"/>
                        </a:lnTo>
                        <a:lnTo>
                          <a:pt x="299" y="58"/>
                        </a:lnTo>
                        <a:lnTo>
                          <a:pt x="299" y="67"/>
                        </a:lnTo>
                        <a:lnTo>
                          <a:pt x="286" y="314"/>
                        </a:lnTo>
                        <a:lnTo>
                          <a:pt x="284" y="315"/>
                        </a:lnTo>
                        <a:lnTo>
                          <a:pt x="284" y="317"/>
                        </a:lnTo>
                        <a:lnTo>
                          <a:pt x="283" y="319"/>
                        </a:lnTo>
                        <a:lnTo>
                          <a:pt x="281" y="319"/>
                        </a:lnTo>
                        <a:lnTo>
                          <a:pt x="280" y="319"/>
                        </a:lnTo>
                        <a:lnTo>
                          <a:pt x="278" y="319"/>
                        </a:lnTo>
                        <a:lnTo>
                          <a:pt x="14" y="247"/>
                        </a:lnTo>
                        <a:lnTo>
                          <a:pt x="8" y="243"/>
                        </a:lnTo>
                        <a:lnTo>
                          <a:pt x="3" y="240"/>
                        </a:lnTo>
                        <a:lnTo>
                          <a:pt x="0" y="235"/>
                        </a:lnTo>
                        <a:lnTo>
                          <a:pt x="0" y="229"/>
                        </a:lnTo>
                        <a:close/>
                      </a:path>
                    </a:pathLst>
                  </a:custGeom>
                  <a:gradFill rotWithShape="0">
                    <a:gsLst>
                      <a:gs pos="0">
                        <a:srgbClr val="C8C8B9"/>
                      </a:gs>
                      <a:gs pos="100000">
                        <a:srgbClr val="726956"/>
                      </a:gs>
                    </a:gsLst>
                    <a:lin ang="2700000" scaled="1"/>
                  </a:gradFill>
                  <a:ln w="6350">
                    <a:solidFill>
                      <a:srgbClr val="000000"/>
                    </a:solidFill>
                    <a:round/>
                    <a:headEnd/>
                    <a:tailEnd/>
                  </a:ln>
                </p:spPr>
                <p:txBody>
                  <a:bodyPr/>
                  <a:lstStyle/>
                  <a:p>
                    <a:endParaRPr lang="en-US"/>
                  </a:p>
                </p:txBody>
              </p:sp>
              <p:sp>
                <p:nvSpPr>
                  <p:cNvPr id="6312" name="Freeform 45"/>
                  <p:cNvSpPr>
                    <a:spLocks/>
                  </p:cNvSpPr>
                  <p:nvPr/>
                </p:nvSpPr>
                <p:spPr bwMode="auto">
                  <a:xfrm>
                    <a:off x="2953" y="1952"/>
                    <a:ext cx="329" cy="320"/>
                  </a:xfrm>
                  <a:custGeom>
                    <a:avLst/>
                    <a:gdLst>
                      <a:gd name="T0" fmla="*/ 0 w 329"/>
                      <a:gd name="T1" fmla="*/ 5 h 320"/>
                      <a:gd name="T2" fmla="*/ 257 w 329"/>
                      <a:gd name="T3" fmla="*/ 50 h 320"/>
                      <a:gd name="T4" fmla="*/ 264 w 329"/>
                      <a:gd name="T5" fmla="*/ 51 h 320"/>
                      <a:gd name="T6" fmla="*/ 267 w 329"/>
                      <a:gd name="T7" fmla="*/ 55 h 320"/>
                      <a:gd name="T8" fmla="*/ 269 w 329"/>
                      <a:gd name="T9" fmla="*/ 56 h 320"/>
                      <a:gd name="T10" fmla="*/ 270 w 329"/>
                      <a:gd name="T11" fmla="*/ 59 h 320"/>
                      <a:gd name="T12" fmla="*/ 272 w 329"/>
                      <a:gd name="T13" fmla="*/ 63 h 320"/>
                      <a:gd name="T14" fmla="*/ 272 w 329"/>
                      <a:gd name="T15" fmla="*/ 72 h 320"/>
                      <a:gd name="T16" fmla="*/ 259 w 329"/>
                      <a:gd name="T17" fmla="*/ 319 h 320"/>
                      <a:gd name="T18" fmla="*/ 257 w 329"/>
                      <a:gd name="T19" fmla="*/ 320 h 320"/>
                      <a:gd name="T20" fmla="*/ 305 w 329"/>
                      <a:gd name="T21" fmla="*/ 288 h 320"/>
                      <a:gd name="T22" fmla="*/ 309 w 329"/>
                      <a:gd name="T23" fmla="*/ 285 h 320"/>
                      <a:gd name="T24" fmla="*/ 312 w 329"/>
                      <a:gd name="T25" fmla="*/ 280 h 320"/>
                      <a:gd name="T26" fmla="*/ 315 w 329"/>
                      <a:gd name="T27" fmla="*/ 269 h 320"/>
                      <a:gd name="T28" fmla="*/ 329 w 329"/>
                      <a:gd name="T29" fmla="*/ 48 h 320"/>
                      <a:gd name="T30" fmla="*/ 329 w 329"/>
                      <a:gd name="T31" fmla="*/ 42 h 320"/>
                      <a:gd name="T32" fmla="*/ 328 w 329"/>
                      <a:gd name="T33" fmla="*/ 37 h 320"/>
                      <a:gd name="T34" fmla="*/ 323 w 329"/>
                      <a:gd name="T35" fmla="*/ 34 h 320"/>
                      <a:gd name="T36" fmla="*/ 318 w 329"/>
                      <a:gd name="T37" fmla="*/ 32 h 320"/>
                      <a:gd name="T38" fmla="*/ 96 w 329"/>
                      <a:gd name="T39" fmla="*/ 0 h 320"/>
                      <a:gd name="T40" fmla="*/ 0 w 329"/>
                      <a:gd name="T41" fmla="*/ 5 h 3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9"/>
                      <a:gd name="T64" fmla="*/ 0 h 320"/>
                      <a:gd name="T65" fmla="*/ 329 w 329"/>
                      <a:gd name="T66" fmla="*/ 320 h 32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9" h="320">
                        <a:moveTo>
                          <a:pt x="0" y="5"/>
                        </a:moveTo>
                        <a:lnTo>
                          <a:pt x="257" y="50"/>
                        </a:lnTo>
                        <a:lnTo>
                          <a:pt x="264" y="51"/>
                        </a:lnTo>
                        <a:lnTo>
                          <a:pt x="267" y="55"/>
                        </a:lnTo>
                        <a:lnTo>
                          <a:pt x="269" y="56"/>
                        </a:lnTo>
                        <a:lnTo>
                          <a:pt x="270" y="59"/>
                        </a:lnTo>
                        <a:lnTo>
                          <a:pt x="272" y="63"/>
                        </a:lnTo>
                        <a:lnTo>
                          <a:pt x="272" y="72"/>
                        </a:lnTo>
                        <a:lnTo>
                          <a:pt x="259" y="319"/>
                        </a:lnTo>
                        <a:lnTo>
                          <a:pt x="257" y="320"/>
                        </a:lnTo>
                        <a:lnTo>
                          <a:pt x="305" y="288"/>
                        </a:lnTo>
                        <a:lnTo>
                          <a:pt x="309" y="285"/>
                        </a:lnTo>
                        <a:lnTo>
                          <a:pt x="312" y="280"/>
                        </a:lnTo>
                        <a:lnTo>
                          <a:pt x="315" y="269"/>
                        </a:lnTo>
                        <a:lnTo>
                          <a:pt x="329" y="48"/>
                        </a:lnTo>
                        <a:lnTo>
                          <a:pt x="329" y="42"/>
                        </a:lnTo>
                        <a:lnTo>
                          <a:pt x="328" y="37"/>
                        </a:lnTo>
                        <a:lnTo>
                          <a:pt x="323" y="34"/>
                        </a:lnTo>
                        <a:lnTo>
                          <a:pt x="318" y="32"/>
                        </a:lnTo>
                        <a:lnTo>
                          <a:pt x="96" y="0"/>
                        </a:lnTo>
                        <a:lnTo>
                          <a:pt x="0" y="5"/>
                        </a:lnTo>
                        <a:close/>
                      </a:path>
                    </a:pathLst>
                  </a:custGeom>
                  <a:gradFill rotWithShape="0">
                    <a:gsLst>
                      <a:gs pos="0">
                        <a:srgbClr val="FFFFFF"/>
                      </a:gs>
                      <a:gs pos="100000">
                        <a:srgbClr val="ABAB94"/>
                      </a:gs>
                    </a:gsLst>
                    <a:lin ang="2700000" scaled="1"/>
                  </a:gradFill>
                  <a:ln w="9525">
                    <a:solidFill>
                      <a:srgbClr val="000000"/>
                    </a:solidFill>
                    <a:round/>
                    <a:headEnd/>
                    <a:tailEnd/>
                  </a:ln>
                </p:spPr>
                <p:txBody>
                  <a:bodyPr/>
                  <a:lstStyle/>
                  <a:p>
                    <a:endParaRPr lang="en-US"/>
                  </a:p>
                </p:txBody>
              </p:sp>
              <p:sp>
                <p:nvSpPr>
                  <p:cNvPr id="6313" name="Freeform 46"/>
                  <p:cNvSpPr>
                    <a:spLocks/>
                  </p:cNvSpPr>
                  <p:nvPr/>
                </p:nvSpPr>
                <p:spPr bwMode="auto">
                  <a:xfrm>
                    <a:off x="2940" y="1979"/>
                    <a:ext cx="258" cy="201"/>
                  </a:xfrm>
                  <a:custGeom>
                    <a:avLst/>
                    <a:gdLst>
                      <a:gd name="T0" fmla="*/ 246 w 258"/>
                      <a:gd name="T1" fmla="*/ 42 h 201"/>
                      <a:gd name="T2" fmla="*/ 19 w 258"/>
                      <a:gd name="T3" fmla="*/ 0 h 201"/>
                      <a:gd name="T4" fmla="*/ 15 w 258"/>
                      <a:gd name="T5" fmla="*/ 0 h 201"/>
                      <a:gd name="T6" fmla="*/ 11 w 258"/>
                      <a:gd name="T7" fmla="*/ 2 h 201"/>
                      <a:gd name="T8" fmla="*/ 8 w 258"/>
                      <a:gd name="T9" fmla="*/ 5 h 201"/>
                      <a:gd name="T10" fmla="*/ 7 w 258"/>
                      <a:gd name="T11" fmla="*/ 10 h 201"/>
                      <a:gd name="T12" fmla="*/ 0 w 258"/>
                      <a:gd name="T13" fmla="*/ 194 h 201"/>
                      <a:gd name="T14" fmla="*/ 2 w 258"/>
                      <a:gd name="T15" fmla="*/ 199 h 201"/>
                      <a:gd name="T16" fmla="*/ 5 w 258"/>
                      <a:gd name="T17" fmla="*/ 201 h 201"/>
                      <a:gd name="T18" fmla="*/ 10 w 258"/>
                      <a:gd name="T19" fmla="*/ 199 h 201"/>
                      <a:gd name="T20" fmla="*/ 16 w 258"/>
                      <a:gd name="T21" fmla="*/ 197 h 201"/>
                      <a:gd name="T22" fmla="*/ 19 w 258"/>
                      <a:gd name="T23" fmla="*/ 193 h 201"/>
                      <a:gd name="T24" fmla="*/ 18 w 258"/>
                      <a:gd name="T25" fmla="*/ 188 h 201"/>
                      <a:gd name="T26" fmla="*/ 16 w 258"/>
                      <a:gd name="T27" fmla="*/ 185 h 201"/>
                      <a:gd name="T28" fmla="*/ 21 w 258"/>
                      <a:gd name="T29" fmla="*/ 20 h 201"/>
                      <a:gd name="T30" fmla="*/ 23 w 258"/>
                      <a:gd name="T31" fmla="*/ 16 h 201"/>
                      <a:gd name="T32" fmla="*/ 24 w 258"/>
                      <a:gd name="T33" fmla="*/ 15 h 201"/>
                      <a:gd name="T34" fmla="*/ 27 w 258"/>
                      <a:gd name="T35" fmla="*/ 13 h 201"/>
                      <a:gd name="T36" fmla="*/ 31 w 258"/>
                      <a:gd name="T37" fmla="*/ 13 h 201"/>
                      <a:gd name="T38" fmla="*/ 238 w 258"/>
                      <a:gd name="T39" fmla="*/ 53 h 201"/>
                      <a:gd name="T40" fmla="*/ 242 w 258"/>
                      <a:gd name="T41" fmla="*/ 55 h 201"/>
                      <a:gd name="T42" fmla="*/ 245 w 258"/>
                      <a:gd name="T43" fmla="*/ 58 h 201"/>
                      <a:gd name="T44" fmla="*/ 246 w 258"/>
                      <a:gd name="T45" fmla="*/ 55 h 201"/>
                      <a:gd name="T46" fmla="*/ 250 w 258"/>
                      <a:gd name="T47" fmla="*/ 52 h 201"/>
                      <a:gd name="T48" fmla="*/ 254 w 258"/>
                      <a:gd name="T49" fmla="*/ 52 h 201"/>
                      <a:gd name="T50" fmla="*/ 258 w 258"/>
                      <a:gd name="T51" fmla="*/ 52 h 201"/>
                      <a:gd name="T52" fmla="*/ 256 w 258"/>
                      <a:gd name="T53" fmla="*/ 48 h 201"/>
                      <a:gd name="T54" fmla="*/ 253 w 258"/>
                      <a:gd name="T55" fmla="*/ 45 h 201"/>
                      <a:gd name="T56" fmla="*/ 250 w 258"/>
                      <a:gd name="T57" fmla="*/ 44 h 201"/>
                      <a:gd name="T58" fmla="*/ 246 w 258"/>
                      <a:gd name="T59" fmla="*/ 42 h 2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8"/>
                      <a:gd name="T91" fmla="*/ 0 h 201"/>
                      <a:gd name="T92" fmla="*/ 258 w 258"/>
                      <a:gd name="T93" fmla="*/ 201 h 20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8" h="201">
                        <a:moveTo>
                          <a:pt x="246" y="42"/>
                        </a:moveTo>
                        <a:lnTo>
                          <a:pt x="19" y="0"/>
                        </a:lnTo>
                        <a:lnTo>
                          <a:pt x="15" y="0"/>
                        </a:lnTo>
                        <a:lnTo>
                          <a:pt x="11" y="2"/>
                        </a:lnTo>
                        <a:lnTo>
                          <a:pt x="8" y="5"/>
                        </a:lnTo>
                        <a:lnTo>
                          <a:pt x="7" y="10"/>
                        </a:lnTo>
                        <a:lnTo>
                          <a:pt x="0" y="194"/>
                        </a:lnTo>
                        <a:lnTo>
                          <a:pt x="2" y="199"/>
                        </a:lnTo>
                        <a:lnTo>
                          <a:pt x="5" y="201"/>
                        </a:lnTo>
                        <a:lnTo>
                          <a:pt x="10" y="199"/>
                        </a:lnTo>
                        <a:lnTo>
                          <a:pt x="16" y="197"/>
                        </a:lnTo>
                        <a:lnTo>
                          <a:pt x="19" y="193"/>
                        </a:lnTo>
                        <a:lnTo>
                          <a:pt x="18" y="188"/>
                        </a:lnTo>
                        <a:lnTo>
                          <a:pt x="16" y="185"/>
                        </a:lnTo>
                        <a:lnTo>
                          <a:pt x="21" y="20"/>
                        </a:lnTo>
                        <a:lnTo>
                          <a:pt x="23" y="16"/>
                        </a:lnTo>
                        <a:lnTo>
                          <a:pt x="24" y="15"/>
                        </a:lnTo>
                        <a:lnTo>
                          <a:pt x="27" y="13"/>
                        </a:lnTo>
                        <a:lnTo>
                          <a:pt x="31" y="13"/>
                        </a:lnTo>
                        <a:lnTo>
                          <a:pt x="238" y="53"/>
                        </a:lnTo>
                        <a:lnTo>
                          <a:pt x="242" y="55"/>
                        </a:lnTo>
                        <a:lnTo>
                          <a:pt x="245" y="58"/>
                        </a:lnTo>
                        <a:lnTo>
                          <a:pt x="246" y="55"/>
                        </a:lnTo>
                        <a:lnTo>
                          <a:pt x="250" y="52"/>
                        </a:lnTo>
                        <a:lnTo>
                          <a:pt x="254" y="52"/>
                        </a:lnTo>
                        <a:lnTo>
                          <a:pt x="258" y="52"/>
                        </a:lnTo>
                        <a:lnTo>
                          <a:pt x="256" y="48"/>
                        </a:lnTo>
                        <a:lnTo>
                          <a:pt x="253" y="45"/>
                        </a:lnTo>
                        <a:lnTo>
                          <a:pt x="250" y="44"/>
                        </a:lnTo>
                        <a:lnTo>
                          <a:pt x="246" y="42"/>
                        </a:lnTo>
                        <a:close/>
                      </a:path>
                    </a:pathLst>
                  </a:custGeom>
                  <a:gradFill rotWithShape="0">
                    <a:gsLst>
                      <a:gs pos="0">
                        <a:srgbClr val="9A997D"/>
                      </a:gs>
                      <a:gs pos="50000">
                        <a:srgbClr val="493F2B"/>
                      </a:gs>
                      <a:gs pos="100000">
                        <a:srgbClr val="9A997D"/>
                      </a:gs>
                    </a:gsLst>
                    <a:lin ang="18900000" scaled="1"/>
                  </a:gradFill>
                  <a:ln w="9525">
                    <a:noFill/>
                    <a:round/>
                    <a:headEnd/>
                    <a:tailEnd/>
                  </a:ln>
                </p:spPr>
                <p:txBody>
                  <a:bodyPr/>
                  <a:lstStyle/>
                  <a:p>
                    <a:endParaRPr lang="en-US"/>
                  </a:p>
                </p:txBody>
              </p:sp>
              <p:sp>
                <p:nvSpPr>
                  <p:cNvPr id="6314" name="Freeform 47"/>
                  <p:cNvSpPr>
                    <a:spLocks/>
                  </p:cNvSpPr>
                  <p:nvPr/>
                </p:nvSpPr>
                <p:spPr bwMode="auto">
                  <a:xfrm>
                    <a:off x="2942" y="2031"/>
                    <a:ext cx="256" cy="214"/>
                  </a:xfrm>
                  <a:custGeom>
                    <a:avLst/>
                    <a:gdLst>
                      <a:gd name="T0" fmla="*/ 243 w 256"/>
                      <a:gd name="T1" fmla="*/ 6 h 214"/>
                      <a:gd name="T2" fmla="*/ 243 w 256"/>
                      <a:gd name="T3" fmla="*/ 9 h 214"/>
                      <a:gd name="T4" fmla="*/ 244 w 256"/>
                      <a:gd name="T5" fmla="*/ 12 h 214"/>
                      <a:gd name="T6" fmla="*/ 236 w 256"/>
                      <a:gd name="T7" fmla="*/ 187 h 214"/>
                      <a:gd name="T8" fmla="*/ 235 w 256"/>
                      <a:gd name="T9" fmla="*/ 190 h 214"/>
                      <a:gd name="T10" fmla="*/ 233 w 256"/>
                      <a:gd name="T11" fmla="*/ 193 h 214"/>
                      <a:gd name="T12" fmla="*/ 232 w 256"/>
                      <a:gd name="T13" fmla="*/ 195 h 214"/>
                      <a:gd name="T14" fmla="*/ 227 w 256"/>
                      <a:gd name="T15" fmla="*/ 195 h 214"/>
                      <a:gd name="T16" fmla="*/ 22 w 256"/>
                      <a:gd name="T17" fmla="*/ 142 h 214"/>
                      <a:gd name="T18" fmla="*/ 19 w 256"/>
                      <a:gd name="T19" fmla="*/ 142 h 214"/>
                      <a:gd name="T20" fmla="*/ 17 w 256"/>
                      <a:gd name="T21" fmla="*/ 141 h 214"/>
                      <a:gd name="T22" fmla="*/ 14 w 256"/>
                      <a:gd name="T23" fmla="*/ 145 h 214"/>
                      <a:gd name="T24" fmla="*/ 8 w 256"/>
                      <a:gd name="T25" fmla="*/ 147 h 214"/>
                      <a:gd name="T26" fmla="*/ 3 w 256"/>
                      <a:gd name="T27" fmla="*/ 149 h 214"/>
                      <a:gd name="T28" fmla="*/ 0 w 256"/>
                      <a:gd name="T29" fmla="*/ 147 h 214"/>
                      <a:gd name="T30" fmla="*/ 1 w 256"/>
                      <a:gd name="T31" fmla="*/ 150 h 214"/>
                      <a:gd name="T32" fmla="*/ 3 w 256"/>
                      <a:gd name="T33" fmla="*/ 153 h 214"/>
                      <a:gd name="T34" fmla="*/ 6 w 256"/>
                      <a:gd name="T35" fmla="*/ 155 h 214"/>
                      <a:gd name="T36" fmla="*/ 9 w 256"/>
                      <a:gd name="T37" fmla="*/ 157 h 214"/>
                      <a:gd name="T38" fmla="*/ 235 w 256"/>
                      <a:gd name="T39" fmla="*/ 214 h 214"/>
                      <a:gd name="T40" fmla="*/ 240 w 256"/>
                      <a:gd name="T41" fmla="*/ 214 h 214"/>
                      <a:gd name="T42" fmla="*/ 243 w 256"/>
                      <a:gd name="T43" fmla="*/ 213 h 214"/>
                      <a:gd name="T44" fmla="*/ 246 w 256"/>
                      <a:gd name="T45" fmla="*/ 209 h 214"/>
                      <a:gd name="T46" fmla="*/ 248 w 256"/>
                      <a:gd name="T47" fmla="*/ 205 h 214"/>
                      <a:gd name="T48" fmla="*/ 256 w 256"/>
                      <a:gd name="T49" fmla="*/ 6 h 214"/>
                      <a:gd name="T50" fmla="*/ 256 w 256"/>
                      <a:gd name="T51" fmla="*/ 0 h 214"/>
                      <a:gd name="T52" fmla="*/ 252 w 256"/>
                      <a:gd name="T53" fmla="*/ 0 h 214"/>
                      <a:gd name="T54" fmla="*/ 248 w 256"/>
                      <a:gd name="T55" fmla="*/ 0 h 214"/>
                      <a:gd name="T56" fmla="*/ 244 w 256"/>
                      <a:gd name="T57" fmla="*/ 3 h 214"/>
                      <a:gd name="T58" fmla="*/ 243 w 256"/>
                      <a:gd name="T59" fmla="*/ 6 h 21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6"/>
                      <a:gd name="T91" fmla="*/ 0 h 214"/>
                      <a:gd name="T92" fmla="*/ 256 w 256"/>
                      <a:gd name="T93" fmla="*/ 214 h 21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6" h="214">
                        <a:moveTo>
                          <a:pt x="243" y="6"/>
                        </a:moveTo>
                        <a:lnTo>
                          <a:pt x="243" y="9"/>
                        </a:lnTo>
                        <a:lnTo>
                          <a:pt x="244" y="12"/>
                        </a:lnTo>
                        <a:lnTo>
                          <a:pt x="236" y="187"/>
                        </a:lnTo>
                        <a:lnTo>
                          <a:pt x="235" y="190"/>
                        </a:lnTo>
                        <a:lnTo>
                          <a:pt x="233" y="193"/>
                        </a:lnTo>
                        <a:lnTo>
                          <a:pt x="232" y="195"/>
                        </a:lnTo>
                        <a:lnTo>
                          <a:pt x="227" y="195"/>
                        </a:lnTo>
                        <a:lnTo>
                          <a:pt x="22" y="142"/>
                        </a:lnTo>
                        <a:lnTo>
                          <a:pt x="19" y="142"/>
                        </a:lnTo>
                        <a:lnTo>
                          <a:pt x="17" y="141"/>
                        </a:lnTo>
                        <a:lnTo>
                          <a:pt x="14" y="145"/>
                        </a:lnTo>
                        <a:lnTo>
                          <a:pt x="8" y="147"/>
                        </a:lnTo>
                        <a:lnTo>
                          <a:pt x="3" y="149"/>
                        </a:lnTo>
                        <a:lnTo>
                          <a:pt x="0" y="147"/>
                        </a:lnTo>
                        <a:lnTo>
                          <a:pt x="1" y="150"/>
                        </a:lnTo>
                        <a:lnTo>
                          <a:pt x="3" y="153"/>
                        </a:lnTo>
                        <a:lnTo>
                          <a:pt x="6" y="155"/>
                        </a:lnTo>
                        <a:lnTo>
                          <a:pt x="9" y="157"/>
                        </a:lnTo>
                        <a:lnTo>
                          <a:pt x="235" y="214"/>
                        </a:lnTo>
                        <a:lnTo>
                          <a:pt x="240" y="214"/>
                        </a:lnTo>
                        <a:lnTo>
                          <a:pt x="243" y="213"/>
                        </a:lnTo>
                        <a:lnTo>
                          <a:pt x="246" y="209"/>
                        </a:lnTo>
                        <a:lnTo>
                          <a:pt x="248" y="205"/>
                        </a:lnTo>
                        <a:lnTo>
                          <a:pt x="256" y="6"/>
                        </a:lnTo>
                        <a:lnTo>
                          <a:pt x="256" y="0"/>
                        </a:lnTo>
                        <a:lnTo>
                          <a:pt x="252" y="0"/>
                        </a:lnTo>
                        <a:lnTo>
                          <a:pt x="248" y="0"/>
                        </a:lnTo>
                        <a:lnTo>
                          <a:pt x="244" y="3"/>
                        </a:lnTo>
                        <a:lnTo>
                          <a:pt x="243" y="6"/>
                        </a:lnTo>
                        <a:close/>
                      </a:path>
                    </a:pathLst>
                  </a:custGeom>
                  <a:gradFill rotWithShape="0">
                    <a:gsLst>
                      <a:gs pos="0">
                        <a:srgbClr val="BBBBA9"/>
                      </a:gs>
                      <a:gs pos="50000">
                        <a:srgbClr val="FFFFFF"/>
                      </a:gs>
                      <a:gs pos="100000">
                        <a:srgbClr val="BBBBA9"/>
                      </a:gs>
                    </a:gsLst>
                    <a:lin ang="18900000" scaled="1"/>
                  </a:gradFill>
                  <a:ln w="9525">
                    <a:noFill/>
                    <a:round/>
                    <a:headEnd/>
                    <a:tailEnd/>
                  </a:ln>
                </p:spPr>
                <p:txBody>
                  <a:bodyPr/>
                  <a:lstStyle/>
                  <a:p>
                    <a:endParaRPr lang="en-US"/>
                  </a:p>
                </p:txBody>
              </p:sp>
              <p:sp>
                <p:nvSpPr>
                  <p:cNvPr id="6315" name="Freeform 48"/>
                  <p:cNvSpPr>
                    <a:spLocks/>
                  </p:cNvSpPr>
                  <p:nvPr/>
                </p:nvSpPr>
                <p:spPr bwMode="auto">
                  <a:xfrm>
                    <a:off x="2956" y="1992"/>
                    <a:ext cx="230" cy="234"/>
                  </a:xfrm>
                  <a:custGeom>
                    <a:avLst/>
                    <a:gdLst>
                      <a:gd name="T0" fmla="*/ 18 w 230"/>
                      <a:gd name="T1" fmla="*/ 188 h 234"/>
                      <a:gd name="T2" fmla="*/ 6 w 230"/>
                      <a:gd name="T3" fmla="*/ 184 h 234"/>
                      <a:gd name="T4" fmla="*/ 3 w 230"/>
                      <a:gd name="T5" fmla="*/ 178 h 234"/>
                      <a:gd name="T6" fmla="*/ 2 w 230"/>
                      <a:gd name="T7" fmla="*/ 175 h 234"/>
                      <a:gd name="T8" fmla="*/ 0 w 230"/>
                      <a:gd name="T9" fmla="*/ 172 h 234"/>
                      <a:gd name="T10" fmla="*/ 5 w 230"/>
                      <a:gd name="T11" fmla="*/ 7 h 234"/>
                      <a:gd name="T12" fmla="*/ 7 w 230"/>
                      <a:gd name="T13" fmla="*/ 3 h 234"/>
                      <a:gd name="T14" fmla="*/ 8 w 230"/>
                      <a:gd name="T15" fmla="*/ 2 h 234"/>
                      <a:gd name="T16" fmla="*/ 11 w 230"/>
                      <a:gd name="T17" fmla="*/ 0 h 234"/>
                      <a:gd name="T18" fmla="*/ 15 w 230"/>
                      <a:gd name="T19" fmla="*/ 0 h 234"/>
                      <a:gd name="T20" fmla="*/ 222 w 230"/>
                      <a:gd name="T21" fmla="*/ 40 h 234"/>
                      <a:gd name="T22" fmla="*/ 226 w 230"/>
                      <a:gd name="T23" fmla="*/ 42 h 234"/>
                      <a:gd name="T24" fmla="*/ 227 w 230"/>
                      <a:gd name="T25" fmla="*/ 43 h 234"/>
                      <a:gd name="T26" fmla="*/ 229 w 230"/>
                      <a:gd name="T27" fmla="*/ 47 h 234"/>
                      <a:gd name="T28" fmla="*/ 230 w 230"/>
                      <a:gd name="T29" fmla="*/ 51 h 234"/>
                      <a:gd name="T30" fmla="*/ 222 w 230"/>
                      <a:gd name="T31" fmla="*/ 226 h 234"/>
                      <a:gd name="T32" fmla="*/ 221 w 230"/>
                      <a:gd name="T33" fmla="*/ 229 h 234"/>
                      <a:gd name="T34" fmla="*/ 219 w 230"/>
                      <a:gd name="T35" fmla="*/ 232 h 234"/>
                      <a:gd name="T36" fmla="*/ 218 w 230"/>
                      <a:gd name="T37" fmla="*/ 234 h 234"/>
                      <a:gd name="T38" fmla="*/ 213 w 230"/>
                      <a:gd name="T39" fmla="*/ 234 h 234"/>
                      <a:gd name="T40" fmla="*/ 18 w 230"/>
                      <a:gd name="T41" fmla="*/ 188 h 2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0"/>
                      <a:gd name="T64" fmla="*/ 0 h 234"/>
                      <a:gd name="T65" fmla="*/ 230 w 230"/>
                      <a:gd name="T66" fmla="*/ 234 h 2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0" h="234">
                        <a:moveTo>
                          <a:pt x="18" y="188"/>
                        </a:moveTo>
                        <a:lnTo>
                          <a:pt x="6" y="184"/>
                        </a:lnTo>
                        <a:lnTo>
                          <a:pt x="3" y="178"/>
                        </a:lnTo>
                        <a:lnTo>
                          <a:pt x="2" y="175"/>
                        </a:lnTo>
                        <a:lnTo>
                          <a:pt x="0" y="172"/>
                        </a:lnTo>
                        <a:lnTo>
                          <a:pt x="5" y="7"/>
                        </a:lnTo>
                        <a:lnTo>
                          <a:pt x="7" y="3"/>
                        </a:lnTo>
                        <a:lnTo>
                          <a:pt x="8" y="2"/>
                        </a:lnTo>
                        <a:lnTo>
                          <a:pt x="11" y="0"/>
                        </a:lnTo>
                        <a:lnTo>
                          <a:pt x="15" y="0"/>
                        </a:lnTo>
                        <a:lnTo>
                          <a:pt x="222" y="40"/>
                        </a:lnTo>
                        <a:lnTo>
                          <a:pt x="226" y="42"/>
                        </a:lnTo>
                        <a:lnTo>
                          <a:pt x="227" y="43"/>
                        </a:lnTo>
                        <a:lnTo>
                          <a:pt x="229" y="47"/>
                        </a:lnTo>
                        <a:lnTo>
                          <a:pt x="230" y="51"/>
                        </a:lnTo>
                        <a:lnTo>
                          <a:pt x="222" y="226"/>
                        </a:lnTo>
                        <a:lnTo>
                          <a:pt x="221" y="229"/>
                        </a:lnTo>
                        <a:lnTo>
                          <a:pt x="219" y="232"/>
                        </a:lnTo>
                        <a:lnTo>
                          <a:pt x="218" y="234"/>
                        </a:lnTo>
                        <a:lnTo>
                          <a:pt x="213" y="234"/>
                        </a:lnTo>
                        <a:lnTo>
                          <a:pt x="18" y="188"/>
                        </a:lnTo>
                        <a:close/>
                      </a:path>
                    </a:pathLst>
                  </a:custGeom>
                  <a:gradFill rotWithShape="0">
                    <a:gsLst>
                      <a:gs pos="0">
                        <a:srgbClr val="3399FF"/>
                      </a:gs>
                      <a:gs pos="100000">
                        <a:srgbClr val="36018B"/>
                      </a:gs>
                    </a:gsLst>
                    <a:path path="rect">
                      <a:fillToRect l="50000" t="50000" r="50000" b="50000"/>
                    </a:path>
                  </a:gradFill>
                  <a:ln w="6350">
                    <a:solidFill>
                      <a:srgbClr val="000000"/>
                    </a:solidFill>
                    <a:round/>
                    <a:headEnd/>
                    <a:tailEnd/>
                  </a:ln>
                </p:spPr>
                <p:txBody>
                  <a:bodyPr/>
                  <a:lstStyle/>
                  <a:p>
                    <a:endParaRPr lang="en-US"/>
                  </a:p>
                </p:txBody>
              </p:sp>
            </p:grpSp>
            <p:grpSp>
              <p:nvGrpSpPr>
                <p:cNvPr id="7" name="Group 49"/>
                <p:cNvGrpSpPr>
                  <a:grpSpLocks/>
                </p:cNvGrpSpPr>
                <p:nvPr/>
              </p:nvGrpSpPr>
              <p:grpSpPr bwMode="auto">
                <a:xfrm flipH="1">
                  <a:off x="1052" y="1738"/>
                  <a:ext cx="367" cy="182"/>
                  <a:chOff x="2100" y="1863"/>
                  <a:chExt cx="367" cy="182"/>
                </a:xfrm>
              </p:grpSpPr>
              <p:sp>
                <p:nvSpPr>
                  <p:cNvPr id="6292" name="Freeform 50"/>
                  <p:cNvSpPr>
                    <a:spLocks/>
                  </p:cNvSpPr>
                  <p:nvPr/>
                </p:nvSpPr>
                <p:spPr bwMode="auto">
                  <a:xfrm flipH="1">
                    <a:off x="2102" y="1863"/>
                    <a:ext cx="365" cy="182"/>
                  </a:xfrm>
                  <a:custGeom>
                    <a:avLst/>
                    <a:gdLst>
                      <a:gd name="T0" fmla="*/ 82 w 365"/>
                      <a:gd name="T1" fmla="*/ 0 h 182"/>
                      <a:gd name="T2" fmla="*/ 0 w 365"/>
                      <a:gd name="T3" fmla="*/ 81 h 182"/>
                      <a:gd name="T4" fmla="*/ 0 w 365"/>
                      <a:gd name="T5" fmla="*/ 86 h 182"/>
                      <a:gd name="T6" fmla="*/ 294 w 365"/>
                      <a:gd name="T7" fmla="*/ 182 h 182"/>
                      <a:gd name="T8" fmla="*/ 361 w 365"/>
                      <a:gd name="T9" fmla="*/ 126 h 182"/>
                      <a:gd name="T10" fmla="*/ 365 w 365"/>
                      <a:gd name="T11" fmla="*/ 80 h 182"/>
                      <a:gd name="T12" fmla="*/ 82 w 365"/>
                      <a:gd name="T13" fmla="*/ 0 h 182"/>
                      <a:gd name="T14" fmla="*/ 0 60000 65536"/>
                      <a:gd name="T15" fmla="*/ 0 60000 65536"/>
                      <a:gd name="T16" fmla="*/ 0 60000 65536"/>
                      <a:gd name="T17" fmla="*/ 0 60000 65536"/>
                      <a:gd name="T18" fmla="*/ 0 60000 65536"/>
                      <a:gd name="T19" fmla="*/ 0 60000 65536"/>
                      <a:gd name="T20" fmla="*/ 0 60000 65536"/>
                      <a:gd name="T21" fmla="*/ 0 w 365"/>
                      <a:gd name="T22" fmla="*/ 0 h 182"/>
                      <a:gd name="T23" fmla="*/ 365 w 365"/>
                      <a:gd name="T24" fmla="*/ 182 h 1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182">
                        <a:moveTo>
                          <a:pt x="82" y="0"/>
                        </a:moveTo>
                        <a:lnTo>
                          <a:pt x="0" y="81"/>
                        </a:lnTo>
                        <a:lnTo>
                          <a:pt x="0" y="86"/>
                        </a:lnTo>
                        <a:lnTo>
                          <a:pt x="294" y="182"/>
                        </a:lnTo>
                        <a:lnTo>
                          <a:pt x="361" y="126"/>
                        </a:lnTo>
                        <a:lnTo>
                          <a:pt x="365" y="80"/>
                        </a:lnTo>
                        <a:lnTo>
                          <a:pt x="82" y="0"/>
                        </a:lnTo>
                        <a:close/>
                      </a:path>
                    </a:pathLst>
                  </a:custGeom>
                  <a:solidFill>
                    <a:srgbClr val="000000"/>
                  </a:solidFill>
                  <a:ln w="38100">
                    <a:solidFill>
                      <a:srgbClr val="000000"/>
                    </a:solidFill>
                    <a:round/>
                    <a:headEnd/>
                    <a:tailEnd/>
                  </a:ln>
                </p:spPr>
                <p:txBody>
                  <a:bodyPr/>
                  <a:lstStyle/>
                  <a:p>
                    <a:endParaRPr lang="en-US"/>
                  </a:p>
                </p:txBody>
              </p:sp>
              <p:sp>
                <p:nvSpPr>
                  <p:cNvPr id="6293" name="Freeform 51"/>
                  <p:cNvSpPr>
                    <a:spLocks/>
                  </p:cNvSpPr>
                  <p:nvPr/>
                </p:nvSpPr>
                <p:spPr bwMode="auto">
                  <a:xfrm flipH="1">
                    <a:off x="2102" y="1863"/>
                    <a:ext cx="365" cy="176"/>
                  </a:xfrm>
                  <a:custGeom>
                    <a:avLst/>
                    <a:gdLst>
                      <a:gd name="T0" fmla="*/ 365 w 365"/>
                      <a:gd name="T1" fmla="*/ 80 h 176"/>
                      <a:gd name="T2" fmla="*/ 82 w 365"/>
                      <a:gd name="T3" fmla="*/ 0 h 176"/>
                      <a:gd name="T4" fmla="*/ 0 w 365"/>
                      <a:gd name="T5" fmla="*/ 81 h 176"/>
                      <a:gd name="T6" fmla="*/ 294 w 365"/>
                      <a:gd name="T7" fmla="*/ 176 h 176"/>
                      <a:gd name="T8" fmla="*/ 365 w 365"/>
                      <a:gd name="T9" fmla="*/ 80 h 176"/>
                      <a:gd name="T10" fmla="*/ 0 60000 65536"/>
                      <a:gd name="T11" fmla="*/ 0 60000 65536"/>
                      <a:gd name="T12" fmla="*/ 0 60000 65536"/>
                      <a:gd name="T13" fmla="*/ 0 60000 65536"/>
                      <a:gd name="T14" fmla="*/ 0 60000 65536"/>
                      <a:gd name="T15" fmla="*/ 0 w 365"/>
                      <a:gd name="T16" fmla="*/ 0 h 176"/>
                      <a:gd name="T17" fmla="*/ 365 w 365"/>
                      <a:gd name="T18" fmla="*/ 176 h 176"/>
                    </a:gdLst>
                    <a:ahLst/>
                    <a:cxnLst>
                      <a:cxn ang="T10">
                        <a:pos x="T0" y="T1"/>
                      </a:cxn>
                      <a:cxn ang="T11">
                        <a:pos x="T2" y="T3"/>
                      </a:cxn>
                      <a:cxn ang="T12">
                        <a:pos x="T4" y="T5"/>
                      </a:cxn>
                      <a:cxn ang="T13">
                        <a:pos x="T6" y="T7"/>
                      </a:cxn>
                      <a:cxn ang="T14">
                        <a:pos x="T8" y="T9"/>
                      </a:cxn>
                    </a:cxnLst>
                    <a:rect l="T15" t="T16" r="T17" b="T18"/>
                    <a:pathLst>
                      <a:path w="365" h="176">
                        <a:moveTo>
                          <a:pt x="365" y="80"/>
                        </a:moveTo>
                        <a:lnTo>
                          <a:pt x="82" y="0"/>
                        </a:lnTo>
                        <a:lnTo>
                          <a:pt x="0" y="81"/>
                        </a:lnTo>
                        <a:lnTo>
                          <a:pt x="294" y="176"/>
                        </a:lnTo>
                        <a:lnTo>
                          <a:pt x="365" y="80"/>
                        </a:lnTo>
                        <a:close/>
                      </a:path>
                    </a:pathLst>
                  </a:custGeom>
                  <a:solidFill>
                    <a:srgbClr val="C8C8B9"/>
                  </a:solidFill>
                  <a:ln w="9525">
                    <a:noFill/>
                    <a:round/>
                    <a:headEnd/>
                    <a:tailEnd/>
                  </a:ln>
                </p:spPr>
                <p:txBody>
                  <a:bodyPr/>
                  <a:lstStyle/>
                  <a:p>
                    <a:endParaRPr lang="en-US"/>
                  </a:p>
                </p:txBody>
              </p:sp>
              <p:sp>
                <p:nvSpPr>
                  <p:cNvPr id="6294" name="Freeform 52"/>
                  <p:cNvSpPr>
                    <a:spLocks/>
                  </p:cNvSpPr>
                  <p:nvPr/>
                </p:nvSpPr>
                <p:spPr bwMode="auto">
                  <a:xfrm flipH="1">
                    <a:off x="2100" y="1943"/>
                    <a:ext cx="71" cy="102"/>
                  </a:xfrm>
                  <a:custGeom>
                    <a:avLst/>
                    <a:gdLst>
                      <a:gd name="T0" fmla="*/ 0 w 71"/>
                      <a:gd name="T1" fmla="*/ 102 h 102"/>
                      <a:gd name="T2" fmla="*/ 0 w 71"/>
                      <a:gd name="T3" fmla="*/ 96 h 102"/>
                      <a:gd name="T4" fmla="*/ 71 w 71"/>
                      <a:gd name="T5" fmla="*/ 0 h 102"/>
                      <a:gd name="T6" fmla="*/ 67 w 71"/>
                      <a:gd name="T7" fmla="*/ 46 h 102"/>
                      <a:gd name="T8" fmla="*/ 0 w 71"/>
                      <a:gd name="T9" fmla="*/ 102 h 102"/>
                      <a:gd name="T10" fmla="*/ 0 60000 65536"/>
                      <a:gd name="T11" fmla="*/ 0 60000 65536"/>
                      <a:gd name="T12" fmla="*/ 0 60000 65536"/>
                      <a:gd name="T13" fmla="*/ 0 60000 65536"/>
                      <a:gd name="T14" fmla="*/ 0 60000 65536"/>
                      <a:gd name="T15" fmla="*/ 0 w 71"/>
                      <a:gd name="T16" fmla="*/ 0 h 102"/>
                      <a:gd name="T17" fmla="*/ 71 w 71"/>
                      <a:gd name="T18" fmla="*/ 102 h 102"/>
                    </a:gdLst>
                    <a:ahLst/>
                    <a:cxnLst>
                      <a:cxn ang="T10">
                        <a:pos x="T0" y="T1"/>
                      </a:cxn>
                      <a:cxn ang="T11">
                        <a:pos x="T2" y="T3"/>
                      </a:cxn>
                      <a:cxn ang="T12">
                        <a:pos x="T4" y="T5"/>
                      </a:cxn>
                      <a:cxn ang="T13">
                        <a:pos x="T6" y="T7"/>
                      </a:cxn>
                      <a:cxn ang="T14">
                        <a:pos x="T8" y="T9"/>
                      </a:cxn>
                    </a:cxnLst>
                    <a:rect l="T15" t="T16" r="T17" b="T18"/>
                    <a:pathLst>
                      <a:path w="71" h="102">
                        <a:moveTo>
                          <a:pt x="0" y="102"/>
                        </a:moveTo>
                        <a:lnTo>
                          <a:pt x="0" y="96"/>
                        </a:lnTo>
                        <a:lnTo>
                          <a:pt x="71" y="0"/>
                        </a:lnTo>
                        <a:lnTo>
                          <a:pt x="67" y="46"/>
                        </a:lnTo>
                        <a:lnTo>
                          <a:pt x="0" y="102"/>
                        </a:lnTo>
                        <a:close/>
                      </a:path>
                    </a:pathLst>
                  </a:custGeom>
                  <a:solidFill>
                    <a:srgbClr val="000000"/>
                  </a:solidFill>
                  <a:ln w="9525">
                    <a:noFill/>
                    <a:round/>
                    <a:headEnd/>
                    <a:tailEnd/>
                  </a:ln>
                </p:spPr>
                <p:txBody>
                  <a:bodyPr/>
                  <a:lstStyle/>
                  <a:p>
                    <a:endParaRPr lang="en-US"/>
                  </a:p>
                </p:txBody>
              </p:sp>
              <p:grpSp>
                <p:nvGrpSpPr>
                  <p:cNvPr id="8" name="Group 53"/>
                  <p:cNvGrpSpPr>
                    <a:grpSpLocks/>
                  </p:cNvGrpSpPr>
                  <p:nvPr/>
                </p:nvGrpSpPr>
                <p:grpSpPr bwMode="auto">
                  <a:xfrm>
                    <a:off x="2168" y="1905"/>
                    <a:ext cx="237" cy="78"/>
                    <a:chOff x="2168" y="1901"/>
                    <a:chExt cx="243" cy="80"/>
                  </a:xfrm>
                </p:grpSpPr>
                <p:sp>
                  <p:nvSpPr>
                    <p:cNvPr id="6301" name="Line 54"/>
                    <p:cNvSpPr>
                      <a:spLocks noChangeShapeType="1"/>
                    </p:cNvSpPr>
                    <p:nvPr/>
                  </p:nvSpPr>
                  <p:spPr bwMode="auto">
                    <a:xfrm flipH="1">
                      <a:off x="2168" y="1901"/>
                      <a:ext cx="240" cy="72"/>
                    </a:xfrm>
                    <a:prstGeom prst="line">
                      <a:avLst/>
                    </a:prstGeom>
                    <a:noFill/>
                    <a:ln w="15875">
                      <a:solidFill>
                        <a:srgbClr val="FFFFFF"/>
                      </a:solidFill>
                      <a:round/>
                      <a:headEnd/>
                      <a:tailEnd/>
                    </a:ln>
                  </p:spPr>
                  <p:txBody>
                    <a:bodyPr/>
                    <a:lstStyle/>
                    <a:p>
                      <a:endParaRPr lang="en-US"/>
                    </a:p>
                  </p:txBody>
                </p:sp>
                <p:sp>
                  <p:nvSpPr>
                    <p:cNvPr id="6302" name="Line 55"/>
                    <p:cNvSpPr>
                      <a:spLocks noChangeShapeType="1"/>
                    </p:cNvSpPr>
                    <p:nvPr/>
                  </p:nvSpPr>
                  <p:spPr bwMode="auto">
                    <a:xfrm flipH="1">
                      <a:off x="2171" y="1909"/>
                      <a:ext cx="240" cy="72"/>
                    </a:xfrm>
                    <a:prstGeom prst="line">
                      <a:avLst/>
                    </a:prstGeom>
                    <a:noFill/>
                    <a:ln w="15875">
                      <a:solidFill>
                        <a:srgbClr val="726956"/>
                      </a:solidFill>
                      <a:round/>
                      <a:headEnd/>
                      <a:tailEnd/>
                    </a:ln>
                  </p:spPr>
                  <p:txBody>
                    <a:bodyPr/>
                    <a:lstStyle/>
                    <a:p>
                      <a:endParaRPr lang="en-US"/>
                    </a:p>
                  </p:txBody>
                </p:sp>
              </p:grpSp>
              <p:sp>
                <p:nvSpPr>
                  <p:cNvPr id="6296" name="Line 56"/>
                  <p:cNvSpPr>
                    <a:spLocks noChangeShapeType="1"/>
                  </p:cNvSpPr>
                  <p:nvPr/>
                </p:nvSpPr>
                <p:spPr bwMode="auto">
                  <a:xfrm flipH="1">
                    <a:off x="2186" y="1928"/>
                    <a:ext cx="238" cy="75"/>
                  </a:xfrm>
                  <a:prstGeom prst="line">
                    <a:avLst/>
                  </a:prstGeom>
                  <a:noFill/>
                  <a:ln w="15875">
                    <a:solidFill>
                      <a:srgbClr val="FFFFFF"/>
                    </a:solidFill>
                    <a:round/>
                    <a:headEnd/>
                    <a:tailEnd/>
                  </a:ln>
                </p:spPr>
                <p:txBody>
                  <a:bodyPr/>
                  <a:lstStyle/>
                  <a:p>
                    <a:endParaRPr lang="en-US"/>
                  </a:p>
                </p:txBody>
              </p:sp>
              <p:sp>
                <p:nvSpPr>
                  <p:cNvPr id="6297" name="Line 57"/>
                  <p:cNvSpPr>
                    <a:spLocks noChangeShapeType="1"/>
                  </p:cNvSpPr>
                  <p:nvPr/>
                </p:nvSpPr>
                <p:spPr bwMode="auto">
                  <a:xfrm flipH="1">
                    <a:off x="2190" y="1936"/>
                    <a:ext cx="237" cy="75"/>
                  </a:xfrm>
                  <a:prstGeom prst="line">
                    <a:avLst/>
                  </a:prstGeom>
                  <a:noFill/>
                  <a:ln w="15875">
                    <a:solidFill>
                      <a:srgbClr val="726956"/>
                    </a:solidFill>
                    <a:round/>
                    <a:headEnd/>
                    <a:tailEnd/>
                  </a:ln>
                </p:spPr>
                <p:txBody>
                  <a:bodyPr/>
                  <a:lstStyle/>
                  <a:p>
                    <a:endParaRPr lang="en-US"/>
                  </a:p>
                </p:txBody>
              </p:sp>
              <p:grpSp>
                <p:nvGrpSpPr>
                  <p:cNvPr id="9" name="Group 58"/>
                  <p:cNvGrpSpPr>
                    <a:grpSpLocks/>
                  </p:cNvGrpSpPr>
                  <p:nvPr/>
                </p:nvGrpSpPr>
                <p:grpSpPr bwMode="auto">
                  <a:xfrm>
                    <a:off x="2142" y="1880"/>
                    <a:ext cx="242" cy="77"/>
                    <a:chOff x="2148" y="1880"/>
                    <a:chExt cx="242" cy="77"/>
                  </a:xfrm>
                </p:grpSpPr>
                <p:sp>
                  <p:nvSpPr>
                    <p:cNvPr id="6299" name="Freeform 59"/>
                    <p:cNvSpPr>
                      <a:spLocks noChangeArrowheads="1"/>
                    </p:cNvSpPr>
                    <p:nvPr/>
                  </p:nvSpPr>
                  <p:spPr bwMode="auto">
                    <a:xfrm>
                      <a:off x="2148" y="1880"/>
                      <a:ext cx="238" cy="69"/>
                    </a:xfrm>
                    <a:custGeom>
                      <a:avLst/>
                      <a:gdLst>
                        <a:gd name="T0" fmla="*/ 238 w 238"/>
                        <a:gd name="T1" fmla="*/ 0 h 69"/>
                        <a:gd name="T2" fmla="*/ 0 w 238"/>
                        <a:gd name="T3" fmla="*/ 69 h 69"/>
                        <a:gd name="T4" fmla="*/ 0 60000 65536"/>
                        <a:gd name="T5" fmla="*/ 0 60000 65536"/>
                        <a:gd name="T6" fmla="*/ 0 w 238"/>
                        <a:gd name="T7" fmla="*/ 0 h 69"/>
                        <a:gd name="T8" fmla="*/ 238 w 238"/>
                        <a:gd name="T9" fmla="*/ 69 h 69"/>
                      </a:gdLst>
                      <a:ahLst/>
                      <a:cxnLst>
                        <a:cxn ang="T4">
                          <a:pos x="T0" y="T1"/>
                        </a:cxn>
                        <a:cxn ang="T5">
                          <a:pos x="T2" y="T3"/>
                        </a:cxn>
                      </a:cxnLst>
                      <a:rect l="T6" t="T7" r="T8" b="T9"/>
                      <a:pathLst>
                        <a:path w="238" h="69">
                          <a:moveTo>
                            <a:pt x="238" y="0"/>
                          </a:moveTo>
                          <a:lnTo>
                            <a:pt x="0" y="69"/>
                          </a:lnTo>
                        </a:path>
                      </a:pathLst>
                    </a:custGeom>
                    <a:solidFill>
                      <a:srgbClr val="FFFFFF"/>
                    </a:solidFill>
                    <a:ln w="15875">
                      <a:solidFill>
                        <a:srgbClr val="FFFFFF"/>
                      </a:solidFill>
                      <a:round/>
                      <a:headEnd/>
                      <a:tailEnd/>
                    </a:ln>
                  </p:spPr>
                  <p:txBody>
                    <a:bodyPr/>
                    <a:lstStyle/>
                    <a:p>
                      <a:endParaRPr lang="en-US"/>
                    </a:p>
                  </p:txBody>
                </p:sp>
                <p:sp>
                  <p:nvSpPr>
                    <p:cNvPr id="6300" name="Freeform 60"/>
                    <p:cNvSpPr>
                      <a:spLocks noChangeArrowheads="1"/>
                    </p:cNvSpPr>
                    <p:nvPr/>
                  </p:nvSpPr>
                  <p:spPr bwMode="auto">
                    <a:xfrm>
                      <a:off x="2152" y="1888"/>
                      <a:ext cx="238" cy="69"/>
                    </a:xfrm>
                    <a:custGeom>
                      <a:avLst/>
                      <a:gdLst>
                        <a:gd name="T0" fmla="*/ 238 w 238"/>
                        <a:gd name="T1" fmla="*/ 0 h 69"/>
                        <a:gd name="T2" fmla="*/ 0 w 238"/>
                        <a:gd name="T3" fmla="*/ 69 h 69"/>
                        <a:gd name="T4" fmla="*/ 0 60000 65536"/>
                        <a:gd name="T5" fmla="*/ 0 60000 65536"/>
                        <a:gd name="T6" fmla="*/ 0 w 238"/>
                        <a:gd name="T7" fmla="*/ 0 h 69"/>
                        <a:gd name="T8" fmla="*/ 238 w 238"/>
                        <a:gd name="T9" fmla="*/ 69 h 69"/>
                      </a:gdLst>
                      <a:ahLst/>
                      <a:cxnLst>
                        <a:cxn ang="T4">
                          <a:pos x="T0" y="T1"/>
                        </a:cxn>
                        <a:cxn ang="T5">
                          <a:pos x="T2" y="T3"/>
                        </a:cxn>
                      </a:cxnLst>
                      <a:rect l="T6" t="T7" r="T8" b="T9"/>
                      <a:pathLst>
                        <a:path w="238" h="69">
                          <a:moveTo>
                            <a:pt x="238" y="0"/>
                          </a:moveTo>
                          <a:lnTo>
                            <a:pt x="0" y="69"/>
                          </a:lnTo>
                        </a:path>
                      </a:pathLst>
                    </a:custGeom>
                    <a:solidFill>
                      <a:srgbClr val="FFFFFF"/>
                    </a:solidFill>
                    <a:ln w="15875">
                      <a:solidFill>
                        <a:srgbClr val="726956"/>
                      </a:solidFill>
                      <a:round/>
                      <a:headEnd/>
                      <a:tailEnd/>
                    </a:ln>
                  </p:spPr>
                  <p:txBody>
                    <a:bodyPr/>
                    <a:lstStyle/>
                    <a:p>
                      <a:endParaRPr lang="en-US"/>
                    </a:p>
                  </p:txBody>
                </p:sp>
              </p:grpSp>
            </p:grpSp>
          </p:grpSp>
        </p:grpSp>
        <p:sp>
          <p:nvSpPr>
            <p:cNvPr id="6287" name="Text Box 61"/>
            <p:cNvSpPr txBox="1">
              <a:spLocks noChangeArrowheads="1"/>
            </p:cNvSpPr>
            <p:nvPr/>
          </p:nvSpPr>
          <p:spPr bwMode="auto">
            <a:xfrm>
              <a:off x="1648" y="1830"/>
              <a:ext cx="298" cy="288"/>
            </a:xfrm>
            <a:prstGeom prst="rect">
              <a:avLst/>
            </a:prstGeom>
            <a:noFill/>
            <a:ln w="9525" algn="ctr">
              <a:noFill/>
              <a:miter lim="800000"/>
              <a:headEnd/>
              <a:tailEnd/>
            </a:ln>
          </p:spPr>
          <p:txBody>
            <a:bodyPr>
              <a:spAutoFit/>
            </a:bodyPr>
            <a:lstStyle/>
            <a:p>
              <a:pPr>
                <a:spcBef>
                  <a:spcPct val="50000"/>
                </a:spcBef>
              </a:pPr>
              <a:r>
                <a:rPr lang="en-US" sz="2400" b="1"/>
                <a:t>A</a:t>
              </a:r>
            </a:p>
          </p:txBody>
        </p:sp>
      </p:grpSp>
      <p:sp>
        <p:nvSpPr>
          <p:cNvPr id="6162" name="Text Box 62"/>
          <p:cNvSpPr txBox="1">
            <a:spLocks noChangeArrowheads="1"/>
          </p:cNvSpPr>
          <p:nvPr/>
        </p:nvSpPr>
        <p:spPr bwMode="auto">
          <a:xfrm>
            <a:off x="1314450" y="2639890"/>
            <a:ext cx="2525713" cy="642938"/>
          </a:xfrm>
          <a:prstGeom prst="rect">
            <a:avLst/>
          </a:prstGeom>
          <a:noFill/>
          <a:ln w="9525" algn="ctr">
            <a:noFill/>
            <a:miter lim="800000"/>
            <a:headEnd/>
            <a:tailEnd/>
          </a:ln>
        </p:spPr>
        <p:txBody>
          <a:bodyPr>
            <a:spAutoFit/>
          </a:bodyPr>
          <a:lstStyle/>
          <a:p>
            <a:pPr>
              <a:spcBef>
                <a:spcPct val="50000"/>
              </a:spcBef>
            </a:pPr>
            <a:r>
              <a:rPr lang="en-US"/>
              <a:t>IP Data</a:t>
            </a:r>
          </a:p>
          <a:p>
            <a:pPr>
              <a:lnSpc>
                <a:spcPct val="50000"/>
              </a:lnSpc>
              <a:spcBef>
                <a:spcPct val="50000"/>
              </a:spcBef>
            </a:pPr>
            <a:r>
              <a:rPr lang="en-US"/>
              <a:t>VLAN</a:t>
            </a:r>
          </a:p>
        </p:txBody>
      </p:sp>
      <p:sp>
        <p:nvSpPr>
          <p:cNvPr id="6163" name="Rectangle 63"/>
          <p:cNvSpPr>
            <a:spLocks noGrp="1" noChangeArrowheads="1"/>
          </p:cNvSpPr>
          <p:nvPr>
            <p:ph type="title"/>
          </p:nvPr>
        </p:nvSpPr>
        <p:spPr>
          <a:xfrm>
            <a:off x="108510" y="228600"/>
            <a:ext cx="8686800" cy="487363"/>
          </a:xfrm>
        </p:spPr>
        <p:txBody>
          <a:bodyPr/>
          <a:lstStyle/>
          <a:p>
            <a:pPr algn="l" defTabSz="814388" eaLnBrk="1" hangingPunct="1">
              <a:lnSpc>
                <a:spcPct val="90000"/>
              </a:lnSpc>
              <a:defRPr/>
            </a:pPr>
            <a:r>
              <a:rPr lang="en-US" sz="2800" kern="1200" dirty="0" smtClean="0"/>
              <a:t>Scaling up: Dynamic VLAN assignment - GVRP</a:t>
            </a:r>
          </a:p>
        </p:txBody>
      </p:sp>
      <p:sp>
        <p:nvSpPr>
          <p:cNvPr id="6164" name="Line 64"/>
          <p:cNvSpPr>
            <a:spLocks noChangeShapeType="1"/>
          </p:cNvSpPr>
          <p:nvPr/>
        </p:nvSpPr>
        <p:spPr bwMode="auto">
          <a:xfrm flipV="1">
            <a:off x="7250113" y="1935040"/>
            <a:ext cx="877887" cy="7938"/>
          </a:xfrm>
          <a:prstGeom prst="line">
            <a:avLst/>
          </a:prstGeom>
          <a:noFill/>
          <a:ln w="44450">
            <a:solidFill>
              <a:srgbClr val="FF6600"/>
            </a:solidFill>
            <a:round/>
            <a:headEnd/>
            <a:tailEnd/>
          </a:ln>
        </p:spPr>
        <p:txBody>
          <a:bodyPr wrap="none" anchor="ctr"/>
          <a:lstStyle/>
          <a:p>
            <a:endParaRPr lang="en-US"/>
          </a:p>
        </p:txBody>
      </p:sp>
      <p:sp>
        <p:nvSpPr>
          <p:cNvPr id="6165" name="Text Box 67"/>
          <p:cNvSpPr txBox="1">
            <a:spLocks noChangeArrowheads="1"/>
          </p:cNvSpPr>
          <p:nvPr/>
        </p:nvSpPr>
        <p:spPr bwMode="auto">
          <a:xfrm>
            <a:off x="8001000" y="1979490"/>
            <a:ext cx="473075" cy="457200"/>
          </a:xfrm>
          <a:prstGeom prst="rect">
            <a:avLst/>
          </a:prstGeom>
          <a:noFill/>
          <a:ln w="9525" algn="ctr">
            <a:noFill/>
            <a:miter lim="800000"/>
            <a:headEnd/>
            <a:tailEnd/>
          </a:ln>
        </p:spPr>
        <p:txBody>
          <a:bodyPr>
            <a:spAutoFit/>
          </a:bodyPr>
          <a:lstStyle/>
          <a:p>
            <a:pPr>
              <a:spcBef>
                <a:spcPct val="50000"/>
              </a:spcBef>
            </a:pPr>
            <a:r>
              <a:rPr lang="en-US" sz="2400" b="1"/>
              <a:t>B</a:t>
            </a:r>
          </a:p>
        </p:txBody>
      </p:sp>
      <p:pic>
        <p:nvPicPr>
          <p:cNvPr id="6166" name="Picture 68" descr="server"/>
          <p:cNvPicPr>
            <a:picLocks noChangeAspect="1" noChangeArrowheads="1"/>
          </p:cNvPicPr>
          <p:nvPr/>
        </p:nvPicPr>
        <p:blipFill>
          <a:blip r:embed="rId4"/>
          <a:srcRect/>
          <a:stretch>
            <a:fillRect/>
          </a:stretch>
        </p:blipFill>
        <p:spPr bwMode="auto">
          <a:xfrm>
            <a:off x="6527800" y="3574928"/>
            <a:ext cx="541338" cy="665162"/>
          </a:xfrm>
          <a:prstGeom prst="rect">
            <a:avLst/>
          </a:prstGeom>
          <a:noFill/>
          <a:ln w="9525">
            <a:noFill/>
            <a:miter lim="800000"/>
            <a:headEnd/>
            <a:tailEnd/>
          </a:ln>
        </p:spPr>
      </p:pic>
      <p:pic>
        <p:nvPicPr>
          <p:cNvPr id="6167" name="Picture 69" descr="server"/>
          <p:cNvPicPr>
            <a:picLocks noChangeAspect="1" noChangeArrowheads="1"/>
          </p:cNvPicPr>
          <p:nvPr/>
        </p:nvPicPr>
        <p:blipFill>
          <a:blip r:embed="rId4"/>
          <a:srcRect/>
          <a:stretch>
            <a:fillRect/>
          </a:stretch>
        </p:blipFill>
        <p:spPr bwMode="auto">
          <a:xfrm>
            <a:off x="3492500" y="1822328"/>
            <a:ext cx="541338" cy="665162"/>
          </a:xfrm>
          <a:prstGeom prst="rect">
            <a:avLst/>
          </a:prstGeom>
          <a:noFill/>
          <a:ln w="9525">
            <a:noFill/>
            <a:miter lim="800000"/>
            <a:headEnd/>
            <a:tailEnd/>
          </a:ln>
        </p:spPr>
      </p:pic>
      <p:pic>
        <p:nvPicPr>
          <p:cNvPr id="6168" name="Picture 70" descr="catalyst"/>
          <p:cNvPicPr>
            <a:picLocks noChangeAspect="1" noChangeArrowheads="1"/>
          </p:cNvPicPr>
          <p:nvPr/>
        </p:nvPicPr>
        <p:blipFill>
          <a:blip r:embed="rId3"/>
          <a:srcRect/>
          <a:stretch>
            <a:fillRect/>
          </a:stretch>
        </p:blipFill>
        <p:spPr bwMode="auto">
          <a:xfrm>
            <a:off x="3754438" y="2749428"/>
            <a:ext cx="914400" cy="468312"/>
          </a:xfrm>
          <a:prstGeom prst="rect">
            <a:avLst/>
          </a:prstGeom>
          <a:noFill/>
          <a:ln w="9525">
            <a:noFill/>
            <a:miter lim="800000"/>
            <a:headEnd/>
            <a:tailEnd/>
          </a:ln>
        </p:spPr>
      </p:pic>
      <p:grpSp>
        <p:nvGrpSpPr>
          <p:cNvPr id="10" name="Group 71"/>
          <p:cNvGrpSpPr>
            <a:grpSpLocks/>
          </p:cNvGrpSpPr>
          <p:nvPr/>
        </p:nvGrpSpPr>
        <p:grpSpPr bwMode="auto">
          <a:xfrm>
            <a:off x="7999413" y="2560515"/>
            <a:ext cx="1133475" cy="747713"/>
            <a:chOff x="3731" y="1822"/>
            <a:chExt cx="714" cy="471"/>
          </a:xfrm>
        </p:grpSpPr>
        <p:grpSp>
          <p:nvGrpSpPr>
            <p:cNvPr id="11" name="Group 72"/>
            <p:cNvGrpSpPr>
              <a:grpSpLocks/>
            </p:cNvGrpSpPr>
            <p:nvPr/>
          </p:nvGrpSpPr>
          <p:grpSpPr bwMode="auto">
            <a:xfrm flipH="1">
              <a:off x="3731" y="1822"/>
              <a:ext cx="619" cy="471"/>
              <a:chOff x="970" y="1336"/>
              <a:chExt cx="583" cy="584"/>
            </a:xfrm>
          </p:grpSpPr>
          <p:grpSp>
            <p:nvGrpSpPr>
              <p:cNvPr id="12" name="Group 73"/>
              <p:cNvGrpSpPr>
                <a:grpSpLocks/>
              </p:cNvGrpSpPr>
              <p:nvPr/>
            </p:nvGrpSpPr>
            <p:grpSpPr bwMode="auto">
              <a:xfrm>
                <a:off x="970" y="1336"/>
                <a:ext cx="337" cy="427"/>
                <a:chOff x="1344" y="768"/>
                <a:chExt cx="337" cy="427"/>
              </a:xfrm>
            </p:grpSpPr>
            <p:sp>
              <p:nvSpPr>
                <p:cNvPr id="6273" name="Freeform 74"/>
                <p:cNvSpPr>
                  <a:spLocks/>
                </p:cNvSpPr>
                <p:nvPr/>
              </p:nvSpPr>
              <p:spPr bwMode="auto">
                <a:xfrm>
                  <a:off x="1347" y="768"/>
                  <a:ext cx="333" cy="427"/>
                </a:xfrm>
                <a:custGeom>
                  <a:avLst/>
                  <a:gdLst>
                    <a:gd name="T0" fmla="*/ 216 w 333"/>
                    <a:gd name="T1" fmla="*/ 0 h 427"/>
                    <a:gd name="T2" fmla="*/ 0 w 333"/>
                    <a:gd name="T3" fmla="*/ 24 h 427"/>
                    <a:gd name="T4" fmla="*/ 0 w 333"/>
                    <a:gd name="T5" fmla="*/ 373 h 427"/>
                    <a:gd name="T6" fmla="*/ 6 w 333"/>
                    <a:gd name="T7" fmla="*/ 375 h 427"/>
                    <a:gd name="T8" fmla="*/ 11 w 333"/>
                    <a:gd name="T9" fmla="*/ 395 h 427"/>
                    <a:gd name="T10" fmla="*/ 128 w 333"/>
                    <a:gd name="T11" fmla="*/ 427 h 427"/>
                    <a:gd name="T12" fmla="*/ 333 w 333"/>
                    <a:gd name="T13" fmla="*/ 351 h 427"/>
                    <a:gd name="T14" fmla="*/ 333 w 333"/>
                    <a:gd name="T15" fmla="*/ 13 h 427"/>
                    <a:gd name="T16" fmla="*/ 216 w 333"/>
                    <a:gd name="T17" fmla="*/ 0 h 4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3"/>
                    <a:gd name="T28" fmla="*/ 0 h 427"/>
                    <a:gd name="T29" fmla="*/ 333 w 333"/>
                    <a:gd name="T30" fmla="*/ 427 h 4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3" h="427">
                      <a:moveTo>
                        <a:pt x="216" y="0"/>
                      </a:moveTo>
                      <a:lnTo>
                        <a:pt x="0" y="24"/>
                      </a:lnTo>
                      <a:lnTo>
                        <a:pt x="0" y="373"/>
                      </a:lnTo>
                      <a:lnTo>
                        <a:pt x="6" y="375"/>
                      </a:lnTo>
                      <a:lnTo>
                        <a:pt x="11" y="395"/>
                      </a:lnTo>
                      <a:lnTo>
                        <a:pt x="128" y="427"/>
                      </a:lnTo>
                      <a:lnTo>
                        <a:pt x="333" y="351"/>
                      </a:lnTo>
                      <a:lnTo>
                        <a:pt x="333" y="13"/>
                      </a:lnTo>
                      <a:lnTo>
                        <a:pt x="216" y="0"/>
                      </a:lnTo>
                      <a:close/>
                    </a:path>
                  </a:pathLst>
                </a:custGeom>
                <a:solidFill>
                  <a:srgbClr val="000000"/>
                </a:solidFill>
                <a:ln w="28575">
                  <a:solidFill>
                    <a:srgbClr val="000000"/>
                  </a:solidFill>
                  <a:round/>
                  <a:headEnd/>
                  <a:tailEnd/>
                </a:ln>
              </p:spPr>
              <p:txBody>
                <a:bodyPr/>
                <a:lstStyle/>
                <a:p>
                  <a:endParaRPr lang="en-US"/>
                </a:p>
              </p:txBody>
            </p:sp>
            <p:sp>
              <p:nvSpPr>
                <p:cNvPr id="6274" name="Freeform 75"/>
                <p:cNvSpPr>
                  <a:spLocks/>
                </p:cNvSpPr>
                <p:nvPr/>
              </p:nvSpPr>
              <p:spPr bwMode="auto">
                <a:xfrm>
                  <a:off x="1347" y="792"/>
                  <a:ext cx="122" cy="383"/>
                </a:xfrm>
                <a:custGeom>
                  <a:avLst/>
                  <a:gdLst>
                    <a:gd name="T0" fmla="*/ 0 w 122"/>
                    <a:gd name="T1" fmla="*/ 0 h 383"/>
                    <a:gd name="T2" fmla="*/ 122 w 122"/>
                    <a:gd name="T3" fmla="*/ 22 h 383"/>
                    <a:gd name="T4" fmla="*/ 122 w 122"/>
                    <a:gd name="T5" fmla="*/ 383 h 383"/>
                    <a:gd name="T6" fmla="*/ 0 w 122"/>
                    <a:gd name="T7" fmla="*/ 349 h 383"/>
                    <a:gd name="T8" fmla="*/ 0 w 122"/>
                    <a:gd name="T9" fmla="*/ 0 h 383"/>
                    <a:gd name="T10" fmla="*/ 0 60000 65536"/>
                    <a:gd name="T11" fmla="*/ 0 60000 65536"/>
                    <a:gd name="T12" fmla="*/ 0 60000 65536"/>
                    <a:gd name="T13" fmla="*/ 0 60000 65536"/>
                    <a:gd name="T14" fmla="*/ 0 60000 65536"/>
                    <a:gd name="T15" fmla="*/ 0 w 122"/>
                    <a:gd name="T16" fmla="*/ 0 h 383"/>
                    <a:gd name="T17" fmla="*/ 122 w 122"/>
                    <a:gd name="T18" fmla="*/ 383 h 383"/>
                  </a:gdLst>
                  <a:ahLst/>
                  <a:cxnLst>
                    <a:cxn ang="T10">
                      <a:pos x="T0" y="T1"/>
                    </a:cxn>
                    <a:cxn ang="T11">
                      <a:pos x="T2" y="T3"/>
                    </a:cxn>
                    <a:cxn ang="T12">
                      <a:pos x="T4" y="T5"/>
                    </a:cxn>
                    <a:cxn ang="T13">
                      <a:pos x="T6" y="T7"/>
                    </a:cxn>
                    <a:cxn ang="T14">
                      <a:pos x="T8" y="T9"/>
                    </a:cxn>
                  </a:cxnLst>
                  <a:rect l="T15" t="T16" r="T17" b="T18"/>
                  <a:pathLst>
                    <a:path w="122" h="383">
                      <a:moveTo>
                        <a:pt x="0" y="0"/>
                      </a:moveTo>
                      <a:lnTo>
                        <a:pt x="122" y="22"/>
                      </a:lnTo>
                      <a:lnTo>
                        <a:pt x="122" y="383"/>
                      </a:lnTo>
                      <a:lnTo>
                        <a:pt x="0" y="349"/>
                      </a:lnTo>
                      <a:lnTo>
                        <a:pt x="0" y="0"/>
                      </a:lnTo>
                      <a:close/>
                    </a:path>
                  </a:pathLst>
                </a:custGeom>
                <a:gradFill rotWithShape="0">
                  <a:gsLst>
                    <a:gs pos="0">
                      <a:srgbClr val="BBBBA9"/>
                    </a:gs>
                    <a:gs pos="100000">
                      <a:srgbClr val="E7E7E1"/>
                    </a:gs>
                  </a:gsLst>
                  <a:lin ang="0" scaled="1"/>
                </a:gradFill>
                <a:ln w="6350">
                  <a:solidFill>
                    <a:srgbClr val="000000"/>
                  </a:solidFill>
                  <a:round/>
                  <a:headEnd/>
                  <a:tailEnd/>
                </a:ln>
              </p:spPr>
              <p:txBody>
                <a:bodyPr/>
                <a:lstStyle/>
                <a:p>
                  <a:endParaRPr lang="en-US"/>
                </a:p>
              </p:txBody>
            </p:sp>
            <p:sp>
              <p:nvSpPr>
                <p:cNvPr id="6275" name="Freeform 76"/>
                <p:cNvSpPr>
                  <a:spLocks/>
                </p:cNvSpPr>
                <p:nvPr/>
              </p:nvSpPr>
              <p:spPr bwMode="auto">
                <a:xfrm>
                  <a:off x="1355" y="824"/>
                  <a:ext cx="94" cy="22"/>
                </a:xfrm>
                <a:custGeom>
                  <a:avLst/>
                  <a:gdLst>
                    <a:gd name="T0" fmla="*/ 0 w 94"/>
                    <a:gd name="T1" fmla="*/ 6 h 22"/>
                    <a:gd name="T2" fmla="*/ 94 w 94"/>
                    <a:gd name="T3" fmla="*/ 22 h 22"/>
                    <a:gd name="T4" fmla="*/ 94 w 94"/>
                    <a:gd name="T5" fmla="*/ 0 h 22"/>
                    <a:gd name="T6" fmla="*/ 0 60000 65536"/>
                    <a:gd name="T7" fmla="*/ 0 60000 65536"/>
                    <a:gd name="T8" fmla="*/ 0 60000 65536"/>
                    <a:gd name="T9" fmla="*/ 0 w 94"/>
                    <a:gd name="T10" fmla="*/ 0 h 22"/>
                    <a:gd name="T11" fmla="*/ 94 w 94"/>
                    <a:gd name="T12" fmla="*/ 22 h 22"/>
                  </a:gdLst>
                  <a:ahLst/>
                  <a:cxnLst>
                    <a:cxn ang="T6">
                      <a:pos x="T0" y="T1"/>
                    </a:cxn>
                    <a:cxn ang="T7">
                      <a:pos x="T2" y="T3"/>
                    </a:cxn>
                    <a:cxn ang="T8">
                      <a:pos x="T4" y="T5"/>
                    </a:cxn>
                  </a:cxnLst>
                  <a:rect l="T9" t="T10" r="T11" b="T12"/>
                  <a:pathLst>
                    <a:path w="94" h="22">
                      <a:moveTo>
                        <a:pt x="0" y="6"/>
                      </a:moveTo>
                      <a:lnTo>
                        <a:pt x="94" y="22"/>
                      </a:lnTo>
                      <a:lnTo>
                        <a:pt x="94" y="0"/>
                      </a:lnTo>
                    </a:path>
                  </a:pathLst>
                </a:custGeom>
                <a:noFill/>
                <a:ln w="15875">
                  <a:solidFill>
                    <a:srgbClr val="74745C"/>
                  </a:solidFill>
                  <a:round/>
                  <a:headEnd/>
                  <a:tailEnd/>
                </a:ln>
              </p:spPr>
              <p:txBody>
                <a:bodyPr/>
                <a:lstStyle/>
                <a:p>
                  <a:endParaRPr lang="en-US"/>
                </a:p>
              </p:txBody>
            </p:sp>
            <p:sp>
              <p:nvSpPr>
                <p:cNvPr id="6276" name="Freeform 77"/>
                <p:cNvSpPr>
                  <a:spLocks/>
                </p:cNvSpPr>
                <p:nvPr/>
              </p:nvSpPr>
              <p:spPr bwMode="auto">
                <a:xfrm>
                  <a:off x="1361" y="815"/>
                  <a:ext cx="23" cy="11"/>
                </a:xfrm>
                <a:custGeom>
                  <a:avLst/>
                  <a:gdLst>
                    <a:gd name="T0" fmla="*/ 23 w 23"/>
                    <a:gd name="T1" fmla="*/ 11 h 11"/>
                    <a:gd name="T2" fmla="*/ 0 w 23"/>
                    <a:gd name="T3" fmla="*/ 8 h 11"/>
                    <a:gd name="T4" fmla="*/ 0 w 23"/>
                    <a:gd name="T5" fmla="*/ 0 h 11"/>
                    <a:gd name="T6" fmla="*/ 23 w 23"/>
                    <a:gd name="T7" fmla="*/ 3 h 11"/>
                    <a:gd name="T8" fmla="*/ 23 w 23"/>
                    <a:gd name="T9" fmla="*/ 11 h 11"/>
                    <a:gd name="T10" fmla="*/ 0 60000 65536"/>
                    <a:gd name="T11" fmla="*/ 0 60000 65536"/>
                    <a:gd name="T12" fmla="*/ 0 60000 65536"/>
                    <a:gd name="T13" fmla="*/ 0 60000 65536"/>
                    <a:gd name="T14" fmla="*/ 0 60000 65536"/>
                    <a:gd name="T15" fmla="*/ 0 w 23"/>
                    <a:gd name="T16" fmla="*/ 0 h 11"/>
                    <a:gd name="T17" fmla="*/ 23 w 23"/>
                    <a:gd name="T18" fmla="*/ 11 h 11"/>
                  </a:gdLst>
                  <a:ahLst/>
                  <a:cxnLst>
                    <a:cxn ang="T10">
                      <a:pos x="T0" y="T1"/>
                    </a:cxn>
                    <a:cxn ang="T11">
                      <a:pos x="T2" y="T3"/>
                    </a:cxn>
                    <a:cxn ang="T12">
                      <a:pos x="T4" y="T5"/>
                    </a:cxn>
                    <a:cxn ang="T13">
                      <a:pos x="T6" y="T7"/>
                    </a:cxn>
                    <a:cxn ang="T14">
                      <a:pos x="T8" y="T9"/>
                    </a:cxn>
                  </a:cxnLst>
                  <a:rect l="T15" t="T16" r="T17" b="T18"/>
                  <a:pathLst>
                    <a:path w="23" h="11">
                      <a:moveTo>
                        <a:pt x="23" y="11"/>
                      </a:moveTo>
                      <a:lnTo>
                        <a:pt x="0" y="8"/>
                      </a:lnTo>
                      <a:lnTo>
                        <a:pt x="0" y="0"/>
                      </a:lnTo>
                      <a:lnTo>
                        <a:pt x="23" y="3"/>
                      </a:lnTo>
                      <a:lnTo>
                        <a:pt x="23" y="11"/>
                      </a:lnTo>
                      <a:close/>
                    </a:path>
                  </a:pathLst>
                </a:custGeom>
                <a:gradFill rotWithShape="0">
                  <a:gsLst>
                    <a:gs pos="0">
                      <a:srgbClr val="257600"/>
                    </a:gs>
                    <a:gs pos="50000">
                      <a:srgbClr val="4FFF00"/>
                    </a:gs>
                    <a:gs pos="100000">
                      <a:srgbClr val="257600"/>
                    </a:gs>
                  </a:gsLst>
                  <a:lin ang="0" scaled="1"/>
                </a:gradFill>
                <a:ln w="9525">
                  <a:noFill/>
                  <a:round/>
                  <a:headEnd/>
                  <a:tailEnd/>
                </a:ln>
              </p:spPr>
              <p:txBody>
                <a:bodyPr/>
                <a:lstStyle/>
                <a:p>
                  <a:endParaRPr lang="en-US"/>
                </a:p>
              </p:txBody>
            </p:sp>
            <p:sp>
              <p:nvSpPr>
                <p:cNvPr id="6277" name="Freeform 78"/>
                <p:cNvSpPr>
                  <a:spLocks/>
                </p:cNvSpPr>
                <p:nvPr/>
              </p:nvSpPr>
              <p:spPr bwMode="auto">
                <a:xfrm>
                  <a:off x="1353" y="1143"/>
                  <a:ext cx="122" cy="52"/>
                </a:xfrm>
                <a:custGeom>
                  <a:avLst/>
                  <a:gdLst>
                    <a:gd name="T0" fmla="*/ 0 w 122"/>
                    <a:gd name="T1" fmla="*/ 0 h 52"/>
                    <a:gd name="T2" fmla="*/ 116 w 122"/>
                    <a:gd name="T3" fmla="*/ 33 h 52"/>
                    <a:gd name="T4" fmla="*/ 120 w 122"/>
                    <a:gd name="T5" fmla="*/ 35 h 52"/>
                    <a:gd name="T6" fmla="*/ 122 w 122"/>
                    <a:gd name="T7" fmla="*/ 52 h 52"/>
                    <a:gd name="T8" fmla="*/ 5 w 122"/>
                    <a:gd name="T9" fmla="*/ 20 h 52"/>
                    <a:gd name="T10" fmla="*/ 0 w 122"/>
                    <a:gd name="T11" fmla="*/ 0 h 52"/>
                    <a:gd name="T12" fmla="*/ 0 60000 65536"/>
                    <a:gd name="T13" fmla="*/ 0 60000 65536"/>
                    <a:gd name="T14" fmla="*/ 0 60000 65536"/>
                    <a:gd name="T15" fmla="*/ 0 60000 65536"/>
                    <a:gd name="T16" fmla="*/ 0 60000 65536"/>
                    <a:gd name="T17" fmla="*/ 0 60000 65536"/>
                    <a:gd name="T18" fmla="*/ 0 w 122"/>
                    <a:gd name="T19" fmla="*/ 0 h 52"/>
                    <a:gd name="T20" fmla="*/ 122 w 12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122" h="52">
                      <a:moveTo>
                        <a:pt x="0" y="0"/>
                      </a:moveTo>
                      <a:lnTo>
                        <a:pt x="116" y="33"/>
                      </a:lnTo>
                      <a:lnTo>
                        <a:pt x="120" y="35"/>
                      </a:lnTo>
                      <a:lnTo>
                        <a:pt x="122" y="52"/>
                      </a:lnTo>
                      <a:lnTo>
                        <a:pt x="5" y="20"/>
                      </a:lnTo>
                      <a:lnTo>
                        <a:pt x="0" y="0"/>
                      </a:lnTo>
                      <a:close/>
                    </a:path>
                  </a:pathLst>
                </a:custGeom>
                <a:solidFill>
                  <a:srgbClr val="493F2B"/>
                </a:solidFill>
                <a:ln w="6350">
                  <a:solidFill>
                    <a:srgbClr val="000000"/>
                  </a:solidFill>
                  <a:round/>
                  <a:headEnd/>
                  <a:tailEnd/>
                </a:ln>
              </p:spPr>
              <p:txBody>
                <a:bodyPr/>
                <a:lstStyle/>
                <a:p>
                  <a:endParaRPr lang="en-US"/>
                </a:p>
              </p:txBody>
            </p:sp>
            <p:sp>
              <p:nvSpPr>
                <p:cNvPr id="6278" name="Freeform 79"/>
                <p:cNvSpPr>
                  <a:spLocks/>
                </p:cNvSpPr>
                <p:nvPr/>
              </p:nvSpPr>
              <p:spPr bwMode="auto">
                <a:xfrm>
                  <a:off x="1470" y="781"/>
                  <a:ext cx="211" cy="414"/>
                </a:xfrm>
                <a:custGeom>
                  <a:avLst/>
                  <a:gdLst>
                    <a:gd name="T0" fmla="*/ 4 w 211"/>
                    <a:gd name="T1" fmla="*/ 397 h 414"/>
                    <a:gd name="T2" fmla="*/ 6 w 211"/>
                    <a:gd name="T3" fmla="*/ 414 h 414"/>
                    <a:gd name="T4" fmla="*/ 211 w 211"/>
                    <a:gd name="T5" fmla="*/ 338 h 414"/>
                    <a:gd name="T6" fmla="*/ 211 w 211"/>
                    <a:gd name="T7" fmla="*/ 0 h 414"/>
                    <a:gd name="T8" fmla="*/ 0 w 211"/>
                    <a:gd name="T9" fmla="*/ 33 h 414"/>
                    <a:gd name="T10" fmla="*/ 0 w 211"/>
                    <a:gd name="T11" fmla="*/ 395 h 414"/>
                    <a:gd name="T12" fmla="*/ 4 w 211"/>
                    <a:gd name="T13" fmla="*/ 397 h 414"/>
                    <a:gd name="T14" fmla="*/ 0 60000 65536"/>
                    <a:gd name="T15" fmla="*/ 0 60000 65536"/>
                    <a:gd name="T16" fmla="*/ 0 60000 65536"/>
                    <a:gd name="T17" fmla="*/ 0 60000 65536"/>
                    <a:gd name="T18" fmla="*/ 0 60000 65536"/>
                    <a:gd name="T19" fmla="*/ 0 60000 65536"/>
                    <a:gd name="T20" fmla="*/ 0 60000 65536"/>
                    <a:gd name="T21" fmla="*/ 0 w 211"/>
                    <a:gd name="T22" fmla="*/ 0 h 414"/>
                    <a:gd name="T23" fmla="*/ 211 w 211"/>
                    <a:gd name="T24" fmla="*/ 414 h 4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1" h="414">
                      <a:moveTo>
                        <a:pt x="4" y="397"/>
                      </a:moveTo>
                      <a:lnTo>
                        <a:pt x="6" y="414"/>
                      </a:lnTo>
                      <a:lnTo>
                        <a:pt x="211" y="338"/>
                      </a:lnTo>
                      <a:lnTo>
                        <a:pt x="211" y="0"/>
                      </a:lnTo>
                      <a:lnTo>
                        <a:pt x="0" y="33"/>
                      </a:lnTo>
                      <a:lnTo>
                        <a:pt x="0" y="395"/>
                      </a:lnTo>
                      <a:lnTo>
                        <a:pt x="4" y="397"/>
                      </a:lnTo>
                      <a:close/>
                    </a:path>
                  </a:pathLst>
                </a:custGeom>
                <a:gradFill rotWithShape="0">
                  <a:gsLst>
                    <a:gs pos="0">
                      <a:srgbClr val="6B6A54"/>
                    </a:gs>
                    <a:gs pos="100000">
                      <a:srgbClr val="93876F"/>
                    </a:gs>
                  </a:gsLst>
                  <a:lin ang="0" scaled="1"/>
                </a:gradFill>
                <a:ln w="6350">
                  <a:solidFill>
                    <a:srgbClr val="000000"/>
                  </a:solidFill>
                  <a:round/>
                  <a:headEnd/>
                  <a:tailEnd/>
                </a:ln>
              </p:spPr>
              <p:txBody>
                <a:bodyPr/>
                <a:lstStyle/>
                <a:p>
                  <a:endParaRPr lang="en-US"/>
                </a:p>
              </p:txBody>
            </p:sp>
            <p:sp>
              <p:nvSpPr>
                <p:cNvPr id="6279" name="Freeform 80"/>
                <p:cNvSpPr>
                  <a:spLocks/>
                </p:cNvSpPr>
                <p:nvPr/>
              </p:nvSpPr>
              <p:spPr bwMode="auto">
                <a:xfrm>
                  <a:off x="1344" y="768"/>
                  <a:ext cx="336" cy="46"/>
                </a:xfrm>
                <a:custGeom>
                  <a:avLst/>
                  <a:gdLst>
                    <a:gd name="T0" fmla="*/ 336 w 336"/>
                    <a:gd name="T1" fmla="*/ 13 h 46"/>
                    <a:gd name="T2" fmla="*/ 125 w 336"/>
                    <a:gd name="T3" fmla="*/ 46 h 46"/>
                    <a:gd name="T4" fmla="*/ 0 w 336"/>
                    <a:gd name="T5" fmla="*/ 25 h 46"/>
                    <a:gd name="T6" fmla="*/ 219 w 336"/>
                    <a:gd name="T7" fmla="*/ 0 h 46"/>
                    <a:gd name="T8" fmla="*/ 336 w 336"/>
                    <a:gd name="T9" fmla="*/ 13 h 46"/>
                    <a:gd name="T10" fmla="*/ 0 60000 65536"/>
                    <a:gd name="T11" fmla="*/ 0 60000 65536"/>
                    <a:gd name="T12" fmla="*/ 0 60000 65536"/>
                    <a:gd name="T13" fmla="*/ 0 60000 65536"/>
                    <a:gd name="T14" fmla="*/ 0 60000 65536"/>
                    <a:gd name="T15" fmla="*/ 0 w 336"/>
                    <a:gd name="T16" fmla="*/ 0 h 46"/>
                    <a:gd name="T17" fmla="*/ 336 w 336"/>
                    <a:gd name="T18" fmla="*/ 46 h 46"/>
                  </a:gdLst>
                  <a:ahLst/>
                  <a:cxnLst>
                    <a:cxn ang="T10">
                      <a:pos x="T0" y="T1"/>
                    </a:cxn>
                    <a:cxn ang="T11">
                      <a:pos x="T2" y="T3"/>
                    </a:cxn>
                    <a:cxn ang="T12">
                      <a:pos x="T4" y="T5"/>
                    </a:cxn>
                    <a:cxn ang="T13">
                      <a:pos x="T6" y="T7"/>
                    </a:cxn>
                    <a:cxn ang="T14">
                      <a:pos x="T8" y="T9"/>
                    </a:cxn>
                  </a:cxnLst>
                  <a:rect l="T15" t="T16" r="T17" b="T18"/>
                  <a:pathLst>
                    <a:path w="336" h="46">
                      <a:moveTo>
                        <a:pt x="336" y="13"/>
                      </a:moveTo>
                      <a:lnTo>
                        <a:pt x="125" y="46"/>
                      </a:lnTo>
                      <a:lnTo>
                        <a:pt x="0" y="25"/>
                      </a:lnTo>
                      <a:lnTo>
                        <a:pt x="219" y="0"/>
                      </a:lnTo>
                      <a:lnTo>
                        <a:pt x="336" y="13"/>
                      </a:lnTo>
                      <a:close/>
                    </a:path>
                  </a:pathLst>
                </a:custGeom>
                <a:solidFill>
                  <a:srgbClr val="FFFFFF"/>
                </a:solidFill>
                <a:ln w="6350">
                  <a:solidFill>
                    <a:srgbClr val="000000"/>
                  </a:solidFill>
                  <a:round/>
                  <a:headEnd/>
                  <a:tailEnd/>
                </a:ln>
              </p:spPr>
              <p:txBody>
                <a:bodyPr/>
                <a:lstStyle/>
                <a:p>
                  <a:endParaRPr lang="en-US"/>
                </a:p>
              </p:txBody>
            </p:sp>
            <p:sp>
              <p:nvSpPr>
                <p:cNvPr id="6280" name="Line 81"/>
                <p:cNvSpPr>
                  <a:spLocks noChangeShapeType="1"/>
                </p:cNvSpPr>
                <p:nvPr/>
              </p:nvSpPr>
              <p:spPr bwMode="auto">
                <a:xfrm flipH="1">
                  <a:off x="1450" y="864"/>
                  <a:ext cx="1" cy="283"/>
                </a:xfrm>
                <a:prstGeom prst="line">
                  <a:avLst/>
                </a:prstGeom>
                <a:noFill/>
                <a:ln w="15875">
                  <a:solidFill>
                    <a:srgbClr val="74745C"/>
                  </a:solidFill>
                  <a:round/>
                  <a:headEnd/>
                  <a:tailEnd/>
                </a:ln>
              </p:spPr>
              <p:txBody>
                <a:bodyPr/>
                <a:lstStyle/>
                <a:p>
                  <a:endParaRPr lang="en-US"/>
                </a:p>
              </p:txBody>
            </p:sp>
            <p:sp>
              <p:nvSpPr>
                <p:cNvPr id="6281" name="Freeform 82"/>
                <p:cNvSpPr>
                  <a:spLocks/>
                </p:cNvSpPr>
                <p:nvPr/>
              </p:nvSpPr>
              <p:spPr bwMode="auto">
                <a:xfrm>
                  <a:off x="1352" y="846"/>
                  <a:ext cx="104" cy="18"/>
                </a:xfrm>
                <a:custGeom>
                  <a:avLst/>
                  <a:gdLst>
                    <a:gd name="T0" fmla="*/ 0 w 104"/>
                    <a:gd name="T1" fmla="*/ 0 h 18"/>
                    <a:gd name="T2" fmla="*/ 94 w 104"/>
                    <a:gd name="T3" fmla="*/ 18 h 18"/>
                    <a:gd name="T4" fmla="*/ 104 w 104"/>
                    <a:gd name="T5" fmla="*/ 16 h 18"/>
                    <a:gd name="T6" fmla="*/ 0 60000 65536"/>
                    <a:gd name="T7" fmla="*/ 0 60000 65536"/>
                    <a:gd name="T8" fmla="*/ 0 60000 65536"/>
                    <a:gd name="T9" fmla="*/ 0 w 104"/>
                    <a:gd name="T10" fmla="*/ 0 h 18"/>
                    <a:gd name="T11" fmla="*/ 104 w 104"/>
                    <a:gd name="T12" fmla="*/ 18 h 18"/>
                  </a:gdLst>
                  <a:ahLst/>
                  <a:cxnLst>
                    <a:cxn ang="T6">
                      <a:pos x="T0" y="T1"/>
                    </a:cxn>
                    <a:cxn ang="T7">
                      <a:pos x="T2" y="T3"/>
                    </a:cxn>
                    <a:cxn ang="T8">
                      <a:pos x="T4" y="T5"/>
                    </a:cxn>
                  </a:cxnLst>
                  <a:rect l="T9" t="T10" r="T11" b="T12"/>
                  <a:pathLst>
                    <a:path w="104" h="18">
                      <a:moveTo>
                        <a:pt x="0" y="0"/>
                      </a:moveTo>
                      <a:lnTo>
                        <a:pt x="94" y="18"/>
                      </a:lnTo>
                      <a:lnTo>
                        <a:pt x="104" y="16"/>
                      </a:lnTo>
                    </a:path>
                  </a:pathLst>
                </a:custGeom>
                <a:noFill/>
                <a:ln w="12700">
                  <a:solidFill>
                    <a:srgbClr val="FFFFFF"/>
                  </a:solidFill>
                  <a:round/>
                  <a:headEnd/>
                  <a:tailEnd/>
                </a:ln>
              </p:spPr>
              <p:txBody>
                <a:bodyPr/>
                <a:lstStyle/>
                <a:p>
                  <a:endParaRPr lang="en-US"/>
                </a:p>
              </p:txBody>
            </p:sp>
            <p:sp>
              <p:nvSpPr>
                <p:cNvPr id="6282" name="Freeform 83"/>
                <p:cNvSpPr>
                  <a:spLocks/>
                </p:cNvSpPr>
                <p:nvPr/>
              </p:nvSpPr>
              <p:spPr bwMode="auto">
                <a:xfrm>
                  <a:off x="1352" y="806"/>
                  <a:ext cx="104" cy="16"/>
                </a:xfrm>
                <a:custGeom>
                  <a:avLst/>
                  <a:gdLst>
                    <a:gd name="T0" fmla="*/ 0 w 104"/>
                    <a:gd name="T1" fmla="*/ 0 h 16"/>
                    <a:gd name="T2" fmla="*/ 94 w 104"/>
                    <a:gd name="T3" fmla="*/ 16 h 16"/>
                    <a:gd name="T4" fmla="*/ 104 w 104"/>
                    <a:gd name="T5" fmla="*/ 16 h 16"/>
                    <a:gd name="T6" fmla="*/ 0 60000 65536"/>
                    <a:gd name="T7" fmla="*/ 0 60000 65536"/>
                    <a:gd name="T8" fmla="*/ 0 60000 65536"/>
                    <a:gd name="T9" fmla="*/ 0 w 104"/>
                    <a:gd name="T10" fmla="*/ 0 h 16"/>
                    <a:gd name="T11" fmla="*/ 104 w 104"/>
                    <a:gd name="T12" fmla="*/ 16 h 16"/>
                  </a:gdLst>
                  <a:ahLst/>
                  <a:cxnLst>
                    <a:cxn ang="T6">
                      <a:pos x="T0" y="T1"/>
                    </a:cxn>
                    <a:cxn ang="T7">
                      <a:pos x="T2" y="T3"/>
                    </a:cxn>
                    <a:cxn ang="T8">
                      <a:pos x="T4" y="T5"/>
                    </a:cxn>
                  </a:cxnLst>
                  <a:rect l="T9" t="T10" r="T11" b="T12"/>
                  <a:pathLst>
                    <a:path w="104" h="16">
                      <a:moveTo>
                        <a:pt x="0" y="0"/>
                      </a:moveTo>
                      <a:lnTo>
                        <a:pt x="94" y="16"/>
                      </a:lnTo>
                      <a:lnTo>
                        <a:pt x="104" y="16"/>
                      </a:lnTo>
                    </a:path>
                  </a:pathLst>
                </a:custGeom>
                <a:noFill/>
                <a:ln w="12700">
                  <a:solidFill>
                    <a:srgbClr val="FFFFFF"/>
                  </a:solidFill>
                  <a:round/>
                  <a:headEnd/>
                  <a:tailEnd/>
                </a:ln>
              </p:spPr>
              <p:txBody>
                <a:bodyPr/>
                <a:lstStyle/>
                <a:p>
                  <a:endParaRPr lang="en-US"/>
                </a:p>
              </p:txBody>
            </p:sp>
            <p:sp>
              <p:nvSpPr>
                <p:cNvPr id="6283" name="Freeform 84"/>
                <p:cNvSpPr>
                  <a:spLocks/>
                </p:cNvSpPr>
                <p:nvPr/>
              </p:nvSpPr>
              <p:spPr bwMode="auto">
                <a:xfrm>
                  <a:off x="1348" y="1120"/>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sp>
              <p:nvSpPr>
                <p:cNvPr id="6284" name="Freeform 85"/>
                <p:cNvSpPr>
                  <a:spLocks/>
                </p:cNvSpPr>
                <p:nvPr/>
              </p:nvSpPr>
              <p:spPr bwMode="auto">
                <a:xfrm>
                  <a:off x="1348" y="1098"/>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sp>
              <p:nvSpPr>
                <p:cNvPr id="6285" name="Freeform 86"/>
                <p:cNvSpPr>
                  <a:spLocks/>
                </p:cNvSpPr>
                <p:nvPr/>
              </p:nvSpPr>
              <p:spPr bwMode="auto">
                <a:xfrm>
                  <a:off x="1348" y="1074"/>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grpSp>
          <p:grpSp>
            <p:nvGrpSpPr>
              <p:cNvPr id="13" name="Group 87"/>
              <p:cNvGrpSpPr>
                <a:grpSpLocks/>
              </p:cNvGrpSpPr>
              <p:nvPr/>
            </p:nvGrpSpPr>
            <p:grpSpPr bwMode="auto">
              <a:xfrm>
                <a:off x="1052" y="1491"/>
                <a:ext cx="501" cy="429"/>
                <a:chOff x="1052" y="1491"/>
                <a:chExt cx="501" cy="429"/>
              </a:xfrm>
            </p:grpSpPr>
            <p:grpSp>
              <p:nvGrpSpPr>
                <p:cNvPr id="14" name="Group 88"/>
                <p:cNvGrpSpPr>
                  <a:grpSpLocks/>
                </p:cNvGrpSpPr>
                <p:nvPr/>
              </p:nvGrpSpPr>
              <p:grpSpPr bwMode="auto">
                <a:xfrm>
                  <a:off x="1152" y="1491"/>
                  <a:ext cx="401" cy="324"/>
                  <a:chOff x="2926" y="1952"/>
                  <a:chExt cx="401" cy="324"/>
                </a:xfrm>
              </p:grpSpPr>
              <p:sp>
                <p:nvSpPr>
                  <p:cNvPr id="6260" name="Freeform 89"/>
                  <p:cNvSpPr>
                    <a:spLocks/>
                  </p:cNvSpPr>
                  <p:nvPr/>
                </p:nvSpPr>
                <p:spPr bwMode="auto">
                  <a:xfrm>
                    <a:off x="2926" y="1952"/>
                    <a:ext cx="398" cy="324"/>
                  </a:xfrm>
                  <a:custGeom>
                    <a:avLst/>
                    <a:gdLst>
                      <a:gd name="T0" fmla="*/ 398 w 398"/>
                      <a:gd name="T1" fmla="*/ 75 h 324"/>
                      <a:gd name="T2" fmla="*/ 356 w 398"/>
                      <a:gd name="T3" fmla="*/ 56 h 324"/>
                      <a:gd name="T4" fmla="*/ 356 w 398"/>
                      <a:gd name="T5" fmla="*/ 48 h 324"/>
                      <a:gd name="T6" fmla="*/ 356 w 398"/>
                      <a:gd name="T7" fmla="*/ 42 h 324"/>
                      <a:gd name="T8" fmla="*/ 355 w 398"/>
                      <a:gd name="T9" fmla="*/ 37 h 324"/>
                      <a:gd name="T10" fmla="*/ 350 w 398"/>
                      <a:gd name="T11" fmla="*/ 34 h 324"/>
                      <a:gd name="T12" fmla="*/ 345 w 398"/>
                      <a:gd name="T13" fmla="*/ 32 h 324"/>
                      <a:gd name="T14" fmla="*/ 123 w 398"/>
                      <a:gd name="T15" fmla="*/ 0 h 324"/>
                      <a:gd name="T16" fmla="*/ 27 w 398"/>
                      <a:gd name="T17" fmla="*/ 5 h 324"/>
                      <a:gd name="T18" fmla="*/ 21 w 398"/>
                      <a:gd name="T19" fmla="*/ 5 h 324"/>
                      <a:gd name="T20" fmla="*/ 14 w 398"/>
                      <a:gd name="T21" fmla="*/ 7 h 324"/>
                      <a:gd name="T22" fmla="*/ 13 w 398"/>
                      <a:gd name="T23" fmla="*/ 8 h 324"/>
                      <a:gd name="T24" fmla="*/ 9 w 398"/>
                      <a:gd name="T25" fmla="*/ 11 h 324"/>
                      <a:gd name="T26" fmla="*/ 8 w 398"/>
                      <a:gd name="T27" fmla="*/ 15 h 324"/>
                      <a:gd name="T28" fmla="*/ 8 w 398"/>
                      <a:gd name="T29" fmla="*/ 19 h 324"/>
                      <a:gd name="T30" fmla="*/ 0 w 398"/>
                      <a:gd name="T31" fmla="*/ 234 h 324"/>
                      <a:gd name="T32" fmla="*/ 0 w 398"/>
                      <a:gd name="T33" fmla="*/ 240 h 324"/>
                      <a:gd name="T34" fmla="*/ 3 w 398"/>
                      <a:gd name="T35" fmla="*/ 245 h 324"/>
                      <a:gd name="T36" fmla="*/ 8 w 398"/>
                      <a:gd name="T37" fmla="*/ 248 h 324"/>
                      <a:gd name="T38" fmla="*/ 14 w 398"/>
                      <a:gd name="T39" fmla="*/ 252 h 324"/>
                      <a:gd name="T40" fmla="*/ 278 w 398"/>
                      <a:gd name="T41" fmla="*/ 324 h 324"/>
                      <a:gd name="T42" fmla="*/ 280 w 398"/>
                      <a:gd name="T43" fmla="*/ 324 h 324"/>
                      <a:gd name="T44" fmla="*/ 281 w 398"/>
                      <a:gd name="T45" fmla="*/ 324 h 324"/>
                      <a:gd name="T46" fmla="*/ 283 w 398"/>
                      <a:gd name="T47" fmla="*/ 324 h 324"/>
                      <a:gd name="T48" fmla="*/ 284 w 398"/>
                      <a:gd name="T49" fmla="*/ 322 h 324"/>
                      <a:gd name="T50" fmla="*/ 284 w 398"/>
                      <a:gd name="T51" fmla="*/ 320 h 324"/>
                      <a:gd name="T52" fmla="*/ 286 w 398"/>
                      <a:gd name="T53" fmla="*/ 320 h 324"/>
                      <a:gd name="T54" fmla="*/ 332 w 398"/>
                      <a:gd name="T55" fmla="*/ 288 h 324"/>
                      <a:gd name="T56" fmla="*/ 336 w 398"/>
                      <a:gd name="T57" fmla="*/ 285 h 324"/>
                      <a:gd name="T58" fmla="*/ 339 w 398"/>
                      <a:gd name="T59" fmla="*/ 280 h 324"/>
                      <a:gd name="T60" fmla="*/ 342 w 398"/>
                      <a:gd name="T61" fmla="*/ 269 h 324"/>
                      <a:gd name="T62" fmla="*/ 342 w 398"/>
                      <a:gd name="T63" fmla="*/ 261 h 324"/>
                      <a:gd name="T64" fmla="*/ 385 w 398"/>
                      <a:gd name="T65" fmla="*/ 224 h 324"/>
                      <a:gd name="T66" fmla="*/ 398 w 398"/>
                      <a:gd name="T67" fmla="*/ 75 h 3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8"/>
                      <a:gd name="T103" fmla="*/ 0 h 324"/>
                      <a:gd name="T104" fmla="*/ 398 w 398"/>
                      <a:gd name="T105" fmla="*/ 324 h 32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8" h="324">
                        <a:moveTo>
                          <a:pt x="398" y="75"/>
                        </a:moveTo>
                        <a:lnTo>
                          <a:pt x="356" y="56"/>
                        </a:lnTo>
                        <a:lnTo>
                          <a:pt x="356" y="48"/>
                        </a:lnTo>
                        <a:lnTo>
                          <a:pt x="356" y="42"/>
                        </a:lnTo>
                        <a:lnTo>
                          <a:pt x="355" y="37"/>
                        </a:lnTo>
                        <a:lnTo>
                          <a:pt x="350" y="34"/>
                        </a:lnTo>
                        <a:lnTo>
                          <a:pt x="345" y="32"/>
                        </a:lnTo>
                        <a:lnTo>
                          <a:pt x="123" y="0"/>
                        </a:lnTo>
                        <a:lnTo>
                          <a:pt x="27" y="5"/>
                        </a:lnTo>
                        <a:lnTo>
                          <a:pt x="21" y="5"/>
                        </a:lnTo>
                        <a:lnTo>
                          <a:pt x="14" y="7"/>
                        </a:lnTo>
                        <a:lnTo>
                          <a:pt x="13" y="8"/>
                        </a:lnTo>
                        <a:lnTo>
                          <a:pt x="9" y="11"/>
                        </a:lnTo>
                        <a:lnTo>
                          <a:pt x="8" y="15"/>
                        </a:lnTo>
                        <a:lnTo>
                          <a:pt x="8" y="19"/>
                        </a:lnTo>
                        <a:lnTo>
                          <a:pt x="0" y="234"/>
                        </a:lnTo>
                        <a:lnTo>
                          <a:pt x="0" y="240"/>
                        </a:lnTo>
                        <a:lnTo>
                          <a:pt x="3" y="245"/>
                        </a:lnTo>
                        <a:lnTo>
                          <a:pt x="8" y="248"/>
                        </a:lnTo>
                        <a:lnTo>
                          <a:pt x="14" y="252"/>
                        </a:lnTo>
                        <a:lnTo>
                          <a:pt x="278" y="324"/>
                        </a:lnTo>
                        <a:lnTo>
                          <a:pt x="280" y="324"/>
                        </a:lnTo>
                        <a:lnTo>
                          <a:pt x="281" y="324"/>
                        </a:lnTo>
                        <a:lnTo>
                          <a:pt x="283" y="324"/>
                        </a:lnTo>
                        <a:lnTo>
                          <a:pt x="284" y="322"/>
                        </a:lnTo>
                        <a:lnTo>
                          <a:pt x="284" y="320"/>
                        </a:lnTo>
                        <a:lnTo>
                          <a:pt x="286" y="320"/>
                        </a:lnTo>
                        <a:lnTo>
                          <a:pt x="332" y="288"/>
                        </a:lnTo>
                        <a:lnTo>
                          <a:pt x="336" y="285"/>
                        </a:lnTo>
                        <a:lnTo>
                          <a:pt x="339" y="280"/>
                        </a:lnTo>
                        <a:lnTo>
                          <a:pt x="342" y="269"/>
                        </a:lnTo>
                        <a:lnTo>
                          <a:pt x="342" y="261"/>
                        </a:lnTo>
                        <a:lnTo>
                          <a:pt x="385" y="224"/>
                        </a:lnTo>
                        <a:lnTo>
                          <a:pt x="398" y="75"/>
                        </a:lnTo>
                        <a:close/>
                      </a:path>
                    </a:pathLst>
                  </a:custGeom>
                  <a:solidFill>
                    <a:srgbClr val="000000"/>
                  </a:solidFill>
                  <a:ln w="28575">
                    <a:solidFill>
                      <a:srgbClr val="000000"/>
                    </a:solidFill>
                    <a:round/>
                    <a:headEnd/>
                    <a:tailEnd/>
                  </a:ln>
                </p:spPr>
                <p:txBody>
                  <a:bodyPr/>
                  <a:lstStyle/>
                  <a:p>
                    <a:endParaRPr lang="en-US"/>
                  </a:p>
                </p:txBody>
              </p:sp>
              <p:sp>
                <p:nvSpPr>
                  <p:cNvPr id="6261" name="Freeform 90"/>
                  <p:cNvSpPr>
                    <a:spLocks/>
                  </p:cNvSpPr>
                  <p:nvPr/>
                </p:nvSpPr>
                <p:spPr bwMode="auto">
                  <a:xfrm>
                    <a:off x="3266" y="2007"/>
                    <a:ext cx="61" cy="211"/>
                  </a:xfrm>
                  <a:custGeom>
                    <a:avLst/>
                    <a:gdLst>
                      <a:gd name="T0" fmla="*/ 15 w 61"/>
                      <a:gd name="T1" fmla="*/ 0 h 211"/>
                      <a:gd name="T2" fmla="*/ 61 w 61"/>
                      <a:gd name="T3" fmla="*/ 20 h 211"/>
                      <a:gd name="T4" fmla="*/ 48 w 61"/>
                      <a:gd name="T5" fmla="*/ 169 h 211"/>
                      <a:gd name="T6" fmla="*/ 0 w 61"/>
                      <a:gd name="T7" fmla="*/ 211 h 211"/>
                      <a:gd name="T8" fmla="*/ 15 w 61"/>
                      <a:gd name="T9" fmla="*/ 0 h 211"/>
                      <a:gd name="T10" fmla="*/ 0 60000 65536"/>
                      <a:gd name="T11" fmla="*/ 0 60000 65536"/>
                      <a:gd name="T12" fmla="*/ 0 60000 65536"/>
                      <a:gd name="T13" fmla="*/ 0 60000 65536"/>
                      <a:gd name="T14" fmla="*/ 0 60000 65536"/>
                      <a:gd name="T15" fmla="*/ 0 w 61"/>
                      <a:gd name="T16" fmla="*/ 0 h 211"/>
                      <a:gd name="T17" fmla="*/ 61 w 61"/>
                      <a:gd name="T18" fmla="*/ 211 h 211"/>
                    </a:gdLst>
                    <a:ahLst/>
                    <a:cxnLst>
                      <a:cxn ang="T10">
                        <a:pos x="T0" y="T1"/>
                      </a:cxn>
                      <a:cxn ang="T11">
                        <a:pos x="T2" y="T3"/>
                      </a:cxn>
                      <a:cxn ang="T12">
                        <a:pos x="T4" y="T5"/>
                      </a:cxn>
                      <a:cxn ang="T13">
                        <a:pos x="T6" y="T7"/>
                      </a:cxn>
                      <a:cxn ang="T14">
                        <a:pos x="T8" y="T9"/>
                      </a:cxn>
                    </a:cxnLst>
                    <a:rect l="T15" t="T16" r="T17" b="T18"/>
                    <a:pathLst>
                      <a:path w="61" h="211">
                        <a:moveTo>
                          <a:pt x="15" y="0"/>
                        </a:moveTo>
                        <a:lnTo>
                          <a:pt x="61" y="20"/>
                        </a:lnTo>
                        <a:lnTo>
                          <a:pt x="48" y="169"/>
                        </a:lnTo>
                        <a:lnTo>
                          <a:pt x="0" y="211"/>
                        </a:lnTo>
                        <a:lnTo>
                          <a:pt x="15" y="0"/>
                        </a:lnTo>
                        <a:close/>
                      </a:path>
                    </a:pathLst>
                  </a:custGeom>
                  <a:solidFill>
                    <a:srgbClr val="C8C8B9"/>
                  </a:solidFill>
                  <a:ln w="9525">
                    <a:solidFill>
                      <a:srgbClr val="000000"/>
                    </a:solidFill>
                    <a:round/>
                    <a:headEnd/>
                    <a:tailEnd/>
                  </a:ln>
                </p:spPr>
                <p:txBody>
                  <a:bodyPr/>
                  <a:lstStyle/>
                  <a:p>
                    <a:endParaRPr lang="en-US"/>
                  </a:p>
                </p:txBody>
              </p:sp>
              <p:sp>
                <p:nvSpPr>
                  <p:cNvPr id="6262" name="Line 91"/>
                  <p:cNvSpPr>
                    <a:spLocks noChangeShapeType="1"/>
                  </p:cNvSpPr>
                  <p:nvPr/>
                </p:nvSpPr>
                <p:spPr bwMode="auto">
                  <a:xfrm flipH="1">
                    <a:off x="3262" y="2159"/>
                    <a:ext cx="46" cy="35"/>
                  </a:xfrm>
                  <a:prstGeom prst="line">
                    <a:avLst/>
                  </a:prstGeom>
                  <a:noFill/>
                  <a:ln w="9525">
                    <a:solidFill>
                      <a:srgbClr val="93937D"/>
                    </a:solidFill>
                    <a:round/>
                    <a:headEnd/>
                    <a:tailEnd/>
                  </a:ln>
                </p:spPr>
                <p:txBody>
                  <a:bodyPr/>
                  <a:lstStyle/>
                  <a:p>
                    <a:endParaRPr lang="en-US"/>
                  </a:p>
                </p:txBody>
              </p:sp>
              <p:sp>
                <p:nvSpPr>
                  <p:cNvPr id="6263" name="Line 92"/>
                  <p:cNvSpPr>
                    <a:spLocks noChangeShapeType="1"/>
                  </p:cNvSpPr>
                  <p:nvPr/>
                </p:nvSpPr>
                <p:spPr bwMode="auto">
                  <a:xfrm flipH="1">
                    <a:off x="3263" y="2141"/>
                    <a:ext cx="45" cy="27"/>
                  </a:xfrm>
                  <a:prstGeom prst="line">
                    <a:avLst/>
                  </a:prstGeom>
                  <a:noFill/>
                  <a:ln w="9525">
                    <a:solidFill>
                      <a:srgbClr val="93937D"/>
                    </a:solidFill>
                    <a:round/>
                    <a:headEnd/>
                    <a:tailEnd/>
                  </a:ln>
                </p:spPr>
                <p:txBody>
                  <a:bodyPr/>
                  <a:lstStyle/>
                  <a:p>
                    <a:endParaRPr lang="en-US"/>
                  </a:p>
                </p:txBody>
              </p:sp>
              <p:sp>
                <p:nvSpPr>
                  <p:cNvPr id="6264" name="Line 93"/>
                  <p:cNvSpPr>
                    <a:spLocks noChangeShapeType="1"/>
                  </p:cNvSpPr>
                  <p:nvPr/>
                </p:nvSpPr>
                <p:spPr bwMode="auto">
                  <a:xfrm flipH="1">
                    <a:off x="3265" y="2122"/>
                    <a:ext cx="46" cy="24"/>
                  </a:xfrm>
                  <a:prstGeom prst="line">
                    <a:avLst/>
                  </a:prstGeom>
                  <a:noFill/>
                  <a:ln w="9525">
                    <a:solidFill>
                      <a:srgbClr val="93937D"/>
                    </a:solidFill>
                    <a:round/>
                    <a:headEnd/>
                    <a:tailEnd/>
                  </a:ln>
                </p:spPr>
                <p:txBody>
                  <a:bodyPr/>
                  <a:lstStyle/>
                  <a:p>
                    <a:endParaRPr lang="en-US"/>
                  </a:p>
                </p:txBody>
              </p:sp>
              <p:sp>
                <p:nvSpPr>
                  <p:cNvPr id="6265" name="Line 94"/>
                  <p:cNvSpPr>
                    <a:spLocks noChangeShapeType="1"/>
                  </p:cNvSpPr>
                  <p:nvPr/>
                </p:nvSpPr>
                <p:spPr bwMode="auto">
                  <a:xfrm flipH="1" flipV="1">
                    <a:off x="3271" y="2066"/>
                    <a:ext cx="45" cy="3"/>
                  </a:xfrm>
                  <a:prstGeom prst="line">
                    <a:avLst/>
                  </a:prstGeom>
                  <a:noFill/>
                  <a:ln w="9525">
                    <a:solidFill>
                      <a:srgbClr val="93937D"/>
                    </a:solidFill>
                    <a:round/>
                    <a:headEnd/>
                    <a:tailEnd/>
                  </a:ln>
                </p:spPr>
                <p:txBody>
                  <a:bodyPr/>
                  <a:lstStyle/>
                  <a:p>
                    <a:endParaRPr lang="en-US"/>
                  </a:p>
                </p:txBody>
              </p:sp>
              <p:sp>
                <p:nvSpPr>
                  <p:cNvPr id="6266" name="Line 95"/>
                  <p:cNvSpPr>
                    <a:spLocks noChangeShapeType="1"/>
                  </p:cNvSpPr>
                  <p:nvPr/>
                </p:nvSpPr>
                <p:spPr bwMode="auto">
                  <a:xfrm flipH="1" flipV="1">
                    <a:off x="3273" y="2043"/>
                    <a:ext cx="43" cy="10"/>
                  </a:xfrm>
                  <a:prstGeom prst="line">
                    <a:avLst/>
                  </a:prstGeom>
                  <a:noFill/>
                  <a:ln w="9525">
                    <a:solidFill>
                      <a:srgbClr val="93937D"/>
                    </a:solidFill>
                    <a:round/>
                    <a:headEnd/>
                    <a:tailEnd/>
                  </a:ln>
                </p:spPr>
                <p:txBody>
                  <a:bodyPr/>
                  <a:lstStyle/>
                  <a:p>
                    <a:endParaRPr lang="en-US"/>
                  </a:p>
                </p:txBody>
              </p:sp>
              <p:sp>
                <p:nvSpPr>
                  <p:cNvPr id="6267" name="Line 96"/>
                  <p:cNvSpPr>
                    <a:spLocks noChangeShapeType="1"/>
                  </p:cNvSpPr>
                  <p:nvPr/>
                </p:nvSpPr>
                <p:spPr bwMode="auto">
                  <a:xfrm flipH="1" flipV="1">
                    <a:off x="3273" y="2021"/>
                    <a:ext cx="45" cy="16"/>
                  </a:xfrm>
                  <a:prstGeom prst="line">
                    <a:avLst/>
                  </a:prstGeom>
                  <a:noFill/>
                  <a:ln w="9525">
                    <a:solidFill>
                      <a:srgbClr val="93937D"/>
                    </a:solidFill>
                    <a:round/>
                    <a:headEnd/>
                    <a:tailEnd/>
                  </a:ln>
                </p:spPr>
                <p:txBody>
                  <a:bodyPr/>
                  <a:lstStyle/>
                  <a:p>
                    <a:endParaRPr lang="en-US"/>
                  </a:p>
                </p:txBody>
              </p:sp>
              <p:sp>
                <p:nvSpPr>
                  <p:cNvPr id="6268" name="Freeform 97"/>
                  <p:cNvSpPr>
                    <a:spLocks/>
                  </p:cNvSpPr>
                  <p:nvPr/>
                </p:nvSpPr>
                <p:spPr bwMode="auto">
                  <a:xfrm>
                    <a:off x="2926" y="1957"/>
                    <a:ext cx="299" cy="319"/>
                  </a:xfrm>
                  <a:custGeom>
                    <a:avLst/>
                    <a:gdLst>
                      <a:gd name="T0" fmla="*/ 0 w 299"/>
                      <a:gd name="T1" fmla="*/ 229 h 319"/>
                      <a:gd name="T2" fmla="*/ 8 w 299"/>
                      <a:gd name="T3" fmla="*/ 14 h 319"/>
                      <a:gd name="T4" fmla="*/ 8 w 299"/>
                      <a:gd name="T5" fmla="*/ 10 h 319"/>
                      <a:gd name="T6" fmla="*/ 9 w 299"/>
                      <a:gd name="T7" fmla="*/ 6 h 319"/>
                      <a:gd name="T8" fmla="*/ 13 w 299"/>
                      <a:gd name="T9" fmla="*/ 3 h 319"/>
                      <a:gd name="T10" fmla="*/ 14 w 299"/>
                      <a:gd name="T11" fmla="*/ 2 h 319"/>
                      <a:gd name="T12" fmla="*/ 21 w 299"/>
                      <a:gd name="T13" fmla="*/ 0 h 319"/>
                      <a:gd name="T14" fmla="*/ 27 w 299"/>
                      <a:gd name="T15" fmla="*/ 0 h 319"/>
                      <a:gd name="T16" fmla="*/ 284 w 299"/>
                      <a:gd name="T17" fmla="*/ 45 h 319"/>
                      <a:gd name="T18" fmla="*/ 291 w 299"/>
                      <a:gd name="T19" fmla="*/ 46 h 319"/>
                      <a:gd name="T20" fmla="*/ 294 w 299"/>
                      <a:gd name="T21" fmla="*/ 50 h 319"/>
                      <a:gd name="T22" fmla="*/ 296 w 299"/>
                      <a:gd name="T23" fmla="*/ 51 h 319"/>
                      <a:gd name="T24" fmla="*/ 297 w 299"/>
                      <a:gd name="T25" fmla="*/ 54 h 319"/>
                      <a:gd name="T26" fmla="*/ 299 w 299"/>
                      <a:gd name="T27" fmla="*/ 58 h 319"/>
                      <a:gd name="T28" fmla="*/ 299 w 299"/>
                      <a:gd name="T29" fmla="*/ 67 h 319"/>
                      <a:gd name="T30" fmla="*/ 286 w 299"/>
                      <a:gd name="T31" fmla="*/ 314 h 319"/>
                      <a:gd name="T32" fmla="*/ 284 w 299"/>
                      <a:gd name="T33" fmla="*/ 315 h 319"/>
                      <a:gd name="T34" fmla="*/ 284 w 299"/>
                      <a:gd name="T35" fmla="*/ 317 h 319"/>
                      <a:gd name="T36" fmla="*/ 283 w 299"/>
                      <a:gd name="T37" fmla="*/ 319 h 319"/>
                      <a:gd name="T38" fmla="*/ 281 w 299"/>
                      <a:gd name="T39" fmla="*/ 319 h 319"/>
                      <a:gd name="T40" fmla="*/ 280 w 299"/>
                      <a:gd name="T41" fmla="*/ 319 h 319"/>
                      <a:gd name="T42" fmla="*/ 278 w 299"/>
                      <a:gd name="T43" fmla="*/ 319 h 319"/>
                      <a:gd name="T44" fmla="*/ 14 w 299"/>
                      <a:gd name="T45" fmla="*/ 247 h 319"/>
                      <a:gd name="T46" fmla="*/ 8 w 299"/>
                      <a:gd name="T47" fmla="*/ 243 h 319"/>
                      <a:gd name="T48" fmla="*/ 3 w 299"/>
                      <a:gd name="T49" fmla="*/ 240 h 319"/>
                      <a:gd name="T50" fmla="*/ 0 w 299"/>
                      <a:gd name="T51" fmla="*/ 235 h 319"/>
                      <a:gd name="T52" fmla="*/ 0 w 299"/>
                      <a:gd name="T53" fmla="*/ 229 h 3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99"/>
                      <a:gd name="T82" fmla="*/ 0 h 319"/>
                      <a:gd name="T83" fmla="*/ 299 w 299"/>
                      <a:gd name="T84" fmla="*/ 319 h 31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99" h="319">
                        <a:moveTo>
                          <a:pt x="0" y="229"/>
                        </a:moveTo>
                        <a:lnTo>
                          <a:pt x="8" y="14"/>
                        </a:lnTo>
                        <a:lnTo>
                          <a:pt x="8" y="10"/>
                        </a:lnTo>
                        <a:lnTo>
                          <a:pt x="9" y="6"/>
                        </a:lnTo>
                        <a:lnTo>
                          <a:pt x="13" y="3"/>
                        </a:lnTo>
                        <a:lnTo>
                          <a:pt x="14" y="2"/>
                        </a:lnTo>
                        <a:lnTo>
                          <a:pt x="21" y="0"/>
                        </a:lnTo>
                        <a:lnTo>
                          <a:pt x="27" y="0"/>
                        </a:lnTo>
                        <a:lnTo>
                          <a:pt x="284" y="45"/>
                        </a:lnTo>
                        <a:lnTo>
                          <a:pt x="291" y="46"/>
                        </a:lnTo>
                        <a:lnTo>
                          <a:pt x="294" y="50"/>
                        </a:lnTo>
                        <a:lnTo>
                          <a:pt x="296" y="51"/>
                        </a:lnTo>
                        <a:lnTo>
                          <a:pt x="297" y="54"/>
                        </a:lnTo>
                        <a:lnTo>
                          <a:pt x="299" y="58"/>
                        </a:lnTo>
                        <a:lnTo>
                          <a:pt x="299" y="67"/>
                        </a:lnTo>
                        <a:lnTo>
                          <a:pt x="286" y="314"/>
                        </a:lnTo>
                        <a:lnTo>
                          <a:pt x="284" y="315"/>
                        </a:lnTo>
                        <a:lnTo>
                          <a:pt x="284" y="317"/>
                        </a:lnTo>
                        <a:lnTo>
                          <a:pt x="283" y="319"/>
                        </a:lnTo>
                        <a:lnTo>
                          <a:pt x="281" y="319"/>
                        </a:lnTo>
                        <a:lnTo>
                          <a:pt x="280" y="319"/>
                        </a:lnTo>
                        <a:lnTo>
                          <a:pt x="278" y="319"/>
                        </a:lnTo>
                        <a:lnTo>
                          <a:pt x="14" y="247"/>
                        </a:lnTo>
                        <a:lnTo>
                          <a:pt x="8" y="243"/>
                        </a:lnTo>
                        <a:lnTo>
                          <a:pt x="3" y="240"/>
                        </a:lnTo>
                        <a:lnTo>
                          <a:pt x="0" y="235"/>
                        </a:lnTo>
                        <a:lnTo>
                          <a:pt x="0" y="229"/>
                        </a:lnTo>
                        <a:close/>
                      </a:path>
                    </a:pathLst>
                  </a:custGeom>
                  <a:gradFill rotWithShape="0">
                    <a:gsLst>
                      <a:gs pos="0">
                        <a:srgbClr val="C8C8B9"/>
                      </a:gs>
                      <a:gs pos="100000">
                        <a:srgbClr val="726956"/>
                      </a:gs>
                    </a:gsLst>
                    <a:lin ang="2700000" scaled="1"/>
                  </a:gradFill>
                  <a:ln w="6350">
                    <a:solidFill>
                      <a:srgbClr val="000000"/>
                    </a:solidFill>
                    <a:round/>
                    <a:headEnd/>
                    <a:tailEnd/>
                  </a:ln>
                </p:spPr>
                <p:txBody>
                  <a:bodyPr/>
                  <a:lstStyle/>
                  <a:p>
                    <a:endParaRPr lang="en-US"/>
                  </a:p>
                </p:txBody>
              </p:sp>
              <p:sp>
                <p:nvSpPr>
                  <p:cNvPr id="6269" name="Freeform 98"/>
                  <p:cNvSpPr>
                    <a:spLocks/>
                  </p:cNvSpPr>
                  <p:nvPr/>
                </p:nvSpPr>
                <p:spPr bwMode="auto">
                  <a:xfrm>
                    <a:off x="2953" y="1952"/>
                    <a:ext cx="329" cy="320"/>
                  </a:xfrm>
                  <a:custGeom>
                    <a:avLst/>
                    <a:gdLst>
                      <a:gd name="T0" fmla="*/ 0 w 329"/>
                      <a:gd name="T1" fmla="*/ 5 h 320"/>
                      <a:gd name="T2" fmla="*/ 257 w 329"/>
                      <a:gd name="T3" fmla="*/ 50 h 320"/>
                      <a:gd name="T4" fmla="*/ 264 w 329"/>
                      <a:gd name="T5" fmla="*/ 51 h 320"/>
                      <a:gd name="T6" fmla="*/ 267 w 329"/>
                      <a:gd name="T7" fmla="*/ 55 h 320"/>
                      <a:gd name="T8" fmla="*/ 269 w 329"/>
                      <a:gd name="T9" fmla="*/ 56 h 320"/>
                      <a:gd name="T10" fmla="*/ 270 w 329"/>
                      <a:gd name="T11" fmla="*/ 59 h 320"/>
                      <a:gd name="T12" fmla="*/ 272 w 329"/>
                      <a:gd name="T13" fmla="*/ 63 h 320"/>
                      <a:gd name="T14" fmla="*/ 272 w 329"/>
                      <a:gd name="T15" fmla="*/ 72 h 320"/>
                      <a:gd name="T16" fmla="*/ 259 w 329"/>
                      <a:gd name="T17" fmla="*/ 319 h 320"/>
                      <a:gd name="T18" fmla="*/ 257 w 329"/>
                      <a:gd name="T19" fmla="*/ 320 h 320"/>
                      <a:gd name="T20" fmla="*/ 305 w 329"/>
                      <a:gd name="T21" fmla="*/ 288 h 320"/>
                      <a:gd name="T22" fmla="*/ 309 w 329"/>
                      <a:gd name="T23" fmla="*/ 285 h 320"/>
                      <a:gd name="T24" fmla="*/ 312 w 329"/>
                      <a:gd name="T25" fmla="*/ 280 h 320"/>
                      <a:gd name="T26" fmla="*/ 315 w 329"/>
                      <a:gd name="T27" fmla="*/ 269 h 320"/>
                      <a:gd name="T28" fmla="*/ 329 w 329"/>
                      <a:gd name="T29" fmla="*/ 48 h 320"/>
                      <a:gd name="T30" fmla="*/ 329 w 329"/>
                      <a:gd name="T31" fmla="*/ 42 h 320"/>
                      <a:gd name="T32" fmla="*/ 328 w 329"/>
                      <a:gd name="T33" fmla="*/ 37 h 320"/>
                      <a:gd name="T34" fmla="*/ 323 w 329"/>
                      <a:gd name="T35" fmla="*/ 34 h 320"/>
                      <a:gd name="T36" fmla="*/ 318 w 329"/>
                      <a:gd name="T37" fmla="*/ 32 h 320"/>
                      <a:gd name="T38" fmla="*/ 96 w 329"/>
                      <a:gd name="T39" fmla="*/ 0 h 320"/>
                      <a:gd name="T40" fmla="*/ 0 w 329"/>
                      <a:gd name="T41" fmla="*/ 5 h 3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9"/>
                      <a:gd name="T64" fmla="*/ 0 h 320"/>
                      <a:gd name="T65" fmla="*/ 329 w 329"/>
                      <a:gd name="T66" fmla="*/ 320 h 32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9" h="320">
                        <a:moveTo>
                          <a:pt x="0" y="5"/>
                        </a:moveTo>
                        <a:lnTo>
                          <a:pt x="257" y="50"/>
                        </a:lnTo>
                        <a:lnTo>
                          <a:pt x="264" y="51"/>
                        </a:lnTo>
                        <a:lnTo>
                          <a:pt x="267" y="55"/>
                        </a:lnTo>
                        <a:lnTo>
                          <a:pt x="269" y="56"/>
                        </a:lnTo>
                        <a:lnTo>
                          <a:pt x="270" y="59"/>
                        </a:lnTo>
                        <a:lnTo>
                          <a:pt x="272" y="63"/>
                        </a:lnTo>
                        <a:lnTo>
                          <a:pt x="272" y="72"/>
                        </a:lnTo>
                        <a:lnTo>
                          <a:pt x="259" y="319"/>
                        </a:lnTo>
                        <a:lnTo>
                          <a:pt x="257" y="320"/>
                        </a:lnTo>
                        <a:lnTo>
                          <a:pt x="305" y="288"/>
                        </a:lnTo>
                        <a:lnTo>
                          <a:pt x="309" y="285"/>
                        </a:lnTo>
                        <a:lnTo>
                          <a:pt x="312" y="280"/>
                        </a:lnTo>
                        <a:lnTo>
                          <a:pt x="315" y="269"/>
                        </a:lnTo>
                        <a:lnTo>
                          <a:pt x="329" y="48"/>
                        </a:lnTo>
                        <a:lnTo>
                          <a:pt x="329" y="42"/>
                        </a:lnTo>
                        <a:lnTo>
                          <a:pt x="328" y="37"/>
                        </a:lnTo>
                        <a:lnTo>
                          <a:pt x="323" y="34"/>
                        </a:lnTo>
                        <a:lnTo>
                          <a:pt x="318" y="32"/>
                        </a:lnTo>
                        <a:lnTo>
                          <a:pt x="96" y="0"/>
                        </a:lnTo>
                        <a:lnTo>
                          <a:pt x="0" y="5"/>
                        </a:lnTo>
                        <a:close/>
                      </a:path>
                    </a:pathLst>
                  </a:custGeom>
                  <a:gradFill rotWithShape="0">
                    <a:gsLst>
                      <a:gs pos="0">
                        <a:srgbClr val="FFFFFF"/>
                      </a:gs>
                      <a:gs pos="100000">
                        <a:srgbClr val="ABAB94"/>
                      </a:gs>
                    </a:gsLst>
                    <a:lin ang="2700000" scaled="1"/>
                  </a:gradFill>
                  <a:ln w="9525">
                    <a:solidFill>
                      <a:srgbClr val="000000"/>
                    </a:solidFill>
                    <a:round/>
                    <a:headEnd/>
                    <a:tailEnd/>
                  </a:ln>
                </p:spPr>
                <p:txBody>
                  <a:bodyPr/>
                  <a:lstStyle/>
                  <a:p>
                    <a:endParaRPr lang="en-US"/>
                  </a:p>
                </p:txBody>
              </p:sp>
              <p:sp>
                <p:nvSpPr>
                  <p:cNvPr id="6270" name="Freeform 99"/>
                  <p:cNvSpPr>
                    <a:spLocks/>
                  </p:cNvSpPr>
                  <p:nvPr/>
                </p:nvSpPr>
                <p:spPr bwMode="auto">
                  <a:xfrm>
                    <a:off x="2940" y="1979"/>
                    <a:ext cx="258" cy="201"/>
                  </a:xfrm>
                  <a:custGeom>
                    <a:avLst/>
                    <a:gdLst>
                      <a:gd name="T0" fmla="*/ 246 w 258"/>
                      <a:gd name="T1" fmla="*/ 42 h 201"/>
                      <a:gd name="T2" fmla="*/ 19 w 258"/>
                      <a:gd name="T3" fmla="*/ 0 h 201"/>
                      <a:gd name="T4" fmla="*/ 15 w 258"/>
                      <a:gd name="T5" fmla="*/ 0 h 201"/>
                      <a:gd name="T6" fmla="*/ 11 w 258"/>
                      <a:gd name="T7" fmla="*/ 2 h 201"/>
                      <a:gd name="T8" fmla="*/ 8 w 258"/>
                      <a:gd name="T9" fmla="*/ 5 h 201"/>
                      <a:gd name="T10" fmla="*/ 7 w 258"/>
                      <a:gd name="T11" fmla="*/ 10 h 201"/>
                      <a:gd name="T12" fmla="*/ 0 w 258"/>
                      <a:gd name="T13" fmla="*/ 194 h 201"/>
                      <a:gd name="T14" fmla="*/ 2 w 258"/>
                      <a:gd name="T15" fmla="*/ 199 h 201"/>
                      <a:gd name="T16" fmla="*/ 5 w 258"/>
                      <a:gd name="T17" fmla="*/ 201 h 201"/>
                      <a:gd name="T18" fmla="*/ 10 w 258"/>
                      <a:gd name="T19" fmla="*/ 199 h 201"/>
                      <a:gd name="T20" fmla="*/ 16 w 258"/>
                      <a:gd name="T21" fmla="*/ 197 h 201"/>
                      <a:gd name="T22" fmla="*/ 19 w 258"/>
                      <a:gd name="T23" fmla="*/ 193 h 201"/>
                      <a:gd name="T24" fmla="*/ 18 w 258"/>
                      <a:gd name="T25" fmla="*/ 188 h 201"/>
                      <a:gd name="T26" fmla="*/ 16 w 258"/>
                      <a:gd name="T27" fmla="*/ 185 h 201"/>
                      <a:gd name="T28" fmla="*/ 21 w 258"/>
                      <a:gd name="T29" fmla="*/ 20 h 201"/>
                      <a:gd name="T30" fmla="*/ 23 w 258"/>
                      <a:gd name="T31" fmla="*/ 16 h 201"/>
                      <a:gd name="T32" fmla="*/ 24 w 258"/>
                      <a:gd name="T33" fmla="*/ 15 h 201"/>
                      <a:gd name="T34" fmla="*/ 27 w 258"/>
                      <a:gd name="T35" fmla="*/ 13 h 201"/>
                      <a:gd name="T36" fmla="*/ 31 w 258"/>
                      <a:gd name="T37" fmla="*/ 13 h 201"/>
                      <a:gd name="T38" fmla="*/ 238 w 258"/>
                      <a:gd name="T39" fmla="*/ 53 h 201"/>
                      <a:gd name="T40" fmla="*/ 242 w 258"/>
                      <a:gd name="T41" fmla="*/ 55 h 201"/>
                      <a:gd name="T42" fmla="*/ 245 w 258"/>
                      <a:gd name="T43" fmla="*/ 58 h 201"/>
                      <a:gd name="T44" fmla="*/ 246 w 258"/>
                      <a:gd name="T45" fmla="*/ 55 h 201"/>
                      <a:gd name="T46" fmla="*/ 250 w 258"/>
                      <a:gd name="T47" fmla="*/ 52 h 201"/>
                      <a:gd name="T48" fmla="*/ 254 w 258"/>
                      <a:gd name="T49" fmla="*/ 52 h 201"/>
                      <a:gd name="T50" fmla="*/ 258 w 258"/>
                      <a:gd name="T51" fmla="*/ 52 h 201"/>
                      <a:gd name="T52" fmla="*/ 256 w 258"/>
                      <a:gd name="T53" fmla="*/ 48 h 201"/>
                      <a:gd name="T54" fmla="*/ 253 w 258"/>
                      <a:gd name="T55" fmla="*/ 45 h 201"/>
                      <a:gd name="T56" fmla="*/ 250 w 258"/>
                      <a:gd name="T57" fmla="*/ 44 h 201"/>
                      <a:gd name="T58" fmla="*/ 246 w 258"/>
                      <a:gd name="T59" fmla="*/ 42 h 2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8"/>
                      <a:gd name="T91" fmla="*/ 0 h 201"/>
                      <a:gd name="T92" fmla="*/ 258 w 258"/>
                      <a:gd name="T93" fmla="*/ 201 h 20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8" h="201">
                        <a:moveTo>
                          <a:pt x="246" y="42"/>
                        </a:moveTo>
                        <a:lnTo>
                          <a:pt x="19" y="0"/>
                        </a:lnTo>
                        <a:lnTo>
                          <a:pt x="15" y="0"/>
                        </a:lnTo>
                        <a:lnTo>
                          <a:pt x="11" y="2"/>
                        </a:lnTo>
                        <a:lnTo>
                          <a:pt x="8" y="5"/>
                        </a:lnTo>
                        <a:lnTo>
                          <a:pt x="7" y="10"/>
                        </a:lnTo>
                        <a:lnTo>
                          <a:pt x="0" y="194"/>
                        </a:lnTo>
                        <a:lnTo>
                          <a:pt x="2" y="199"/>
                        </a:lnTo>
                        <a:lnTo>
                          <a:pt x="5" y="201"/>
                        </a:lnTo>
                        <a:lnTo>
                          <a:pt x="10" y="199"/>
                        </a:lnTo>
                        <a:lnTo>
                          <a:pt x="16" y="197"/>
                        </a:lnTo>
                        <a:lnTo>
                          <a:pt x="19" y="193"/>
                        </a:lnTo>
                        <a:lnTo>
                          <a:pt x="18" y="188"/>
                        </a:lnTo>
                        <a:lnTo>
                          <a:pt x="16" y="185"/>
                        </a:lnTo>
                        <a:lnTo>
                          <a:pt x="21" y="20"/>
                        </a:lnTo>
                        <a:lnTo>
                          <a:pt x="23" y="16"/>
                        </a:lnTo>
                        <a:lnTo>
                          <a:pt x="24" y="15"/>
                        </a:lnTo>
                        <a:lnTo>
                          <a:pt x="27" y="13"/>
                        </a:lnTo>
                        <a:lnTo>
                          <a:pt x="31" y="13"/>
                        </a:lnTo>
                        <a:lnTo>
                          <a:pt x="238" y="53"/>
                        </a:lnTo>
                        <a:lnTo>
                          <a:pt x="242" y="55"/>
                        </a:lnTo>
                        <a:lnTo>
                          <a:pt x="245" y="58"/>
                        </a:lnTo>
                        <a:lnTo>
                          <a:pt x="246" y="55"/>
                        </a:lnTo>
                        <a:lnTo>
                          <a:pt x="250" y="52"/>
                        </a:lnTo>
                        <a:lnTo>
                          <a:pt x="254" y="52"/>
                        </a:lnTo>
                        <a:lnTo>
                          <a:pt x="258" y="52"/>
                        </a:lnTo>
                        <a:lnTo>
                          <a:pt x="256" y="48"/>
                        </a:lnTo>
                        <a:lnTo>
                          <a:pt x="253" y="45"/>
                        </a:lnTo>
                        <a:lnTo>
                          <a:pt x="250" y="44"/>
                        </a:lnTo>
                        <a:lnTo>
                          <a:pt x="246" y="42"/>
                        </a:lnTo>
                        <a:close/>
                      </a:path>
                    </a:pathLst>
                  </a:custGeom>
                  <a:gradFill rotWithShape="0">
                    <a:gsLst>
                      <a:gs pos="0">
                        <a:srgbClr val="9A997D"/>
                      </a:gs>
                      <a:gs pos="50000">
                        <a:srgbClr val="493F2B"/>
                      </a:gs>
                      <a:gs pos="100000">
                        <a:srgbClr val="9A997D"/>
                      </a:gs>
                    </a:gsLst>
                    <a:lin ang="18900000" scaled="1"/>
                  </a:gradFill>
                  <a:ln w="9525">
                    <a:noFill/>
                    <a:round/>
                    <a:headEnd/>
                    <a:tailEnd/>
                  </a:ln>
                </p:spPr>
                <p:txBody>
                  <a:bodyPr/>
                  <a:lstStyle/>
                  <a:p>
                    <a:endParaRPr lang="en-US"/>
                  </a:p>
                </p:txBody>
              </p:sp>
              <p:sp>
                <p:nvSpPr>
                  <p:cNvPr id="6271" name="Freeform 100"/>
                  <p:cNvSpPr>
                    <a:spLocks/>
                  </p:cNvSpPr>
                  <p:nvPr/>
                </p:nvSpPr>
                <p:spPr bwMode="auto">
                  <a:xfrm>
                    <a:off x="2942" y="2031"/>
                    <a:ext cx="256" cy="214"/>
                  </a:xfrm>
                  <a:custGeom>
                    <a:avLst/>
                    <a:gdLst>
                      <a:gd name="T0" fmla="*/ 243 w 256"/>
                      <a:gd name="T1" fmla="*/ 6 h 214"/>
                      <a:gd name="T2" fmla="*/ 243 w 256"/>
                      <a:gd name="T3" fmla="*/ 9 h 214"/>
                      <a:gd name="T4" fmla="*/ 244 w 256"/>
                      <a:gd name="T5" fmla="*/ 12 h 214"/>
                      <a:gd name="T6" fmla="*/ 236 w 256"/>
                      <a:gd name="T7" fmla="*/ 187 h 214"/>
                      <a:gd name="T8" fmla="*/ 235 w 256"/>
                      <a:gd name="T9" fmla="*/ 190 h 214"/>
                      <a:gd name="T10" fmla="*/ 233 w 256"/>
                      <a:gd name="T11" fmla="*/ 193 h 214"/>
                      <a:gd name="T12" fmla="*/ 232 w 256"/>
                      <a:gd name="T13" fmla="*/ 195 h 214"/>
                      <a:gd name="T14" fmla="*/ 227 w 256"/>
                      <a:gd name="T15" fmla="*/ 195 h 214"/>
                      <a:gd name="T16" fmla="*/ 22 w 256"/>
                      <a:gd name="T17" fmla="*/ 142 h 214"/>
                      <a:gd name="T18" fmla="*/ 19 w 256"/>
                      <a:gd name="T19" fmla="*/ 142 h 214"/>
                      <a:gd name="T20" fmla="*/ 17 w 256"/>
                      <a:gd name="T21" fmla="*/ 141 h 214"/>
                      <a:gd name="T22" fmla="*/ 14 w 256"/>
                      <a:gd name="T23" fmla="*/ 145 h 214"/>
                      <a:gd name="T24" fmla="*/ 8 w 256"/>
                      <a:gd name="T25" fmla="*/ 147 h 214"/>
                      <a:gd name="T26" fmla="*/ 3 w 256"/>
                      <a:gd name="T27" fmla="*/ 149 h 214"/>
                      <a:gd name="T28" fmla="*/ 0 w 256"/>
                      <a:gd name="T29" fmla="*/ 147 h 214"/>
                      <a:gd name="T30" fmla="*/ 1 w 256"/>
                      <a:gd name="T31" fmla="*/ 150 h 214"/>
                      <a:gd name="T32" fmla="*/ 3 w 256"/>
                      <a:gd name="T33" fmla="*/ 153 h 214"/>
                      <a:gd name="T34" fmla="*/ 6 w 256"/>
                      <a:gd name="T35" fmla="*/ 155 h 214"/>
                      <a:gd name="T36" fmla="*/ 9 w 256"/>
                      <a:gd name="T37" fmla="*/ 157 h 214"/>
                      <a:gd name="T38" fmla="*/ 235 w 256"/>
                      <a:gd name="T39" fmla="*/ 214 h 214"/>
                      <a:gd name="T40" fmla="*/ 240 w 256"/>
                      <a:gd name="T41" fmla="*/ 214 h 214"/>
                      <a:gd name="T42" fmla="*/ 243 w 256"/>
                      <a:gd name="T43" fmla="*/ 213 h 214"/>
                      <a:gd name="T44" fmla="*/ 246 w 256"/>
                      <a:gd name="T45" fmla="*/ 209 h 214"/>
                      <a:gd name="T46" fmla="*/ 248 w 256"/>
                      <a:gd name="T47" fmla="*/ 205 h 214"/>
                      <a:gd name="T48" fmla="*/ 256 w 256"/>
                      <a:gd name="T49" fmla="*/ 6 h 214"/>
                      <a:gd name="T50" fmla="*/ 256 w 256"/>
                      <a:gd name="T51" fmla="*/ 0 h 214"/>
                      <a:gd name="T52" fmla="*/ 252 w 256"/>
                      <a:gd name="T53" fmla="*/ 0 h 214"/>
                      <a:gd name="T54" fmla="*/ 248 w 256"/>
                      <a:gd name="T55" fmla="*/ 0 h 214"/>
                      <a:gd name="T56" fmla="*/ 244 w 256"/>
                      <a:gd name="T57" fmla="*/ 3 h 214"/>
                      <a:gd name="T58" fmla="*/ 243 w 256"/>
                      <a:gd name="T59" fmla="*/ 6 h 21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6"/>
                      <a:gd name="T91" fmla="*/ 0 h 214"/>
                      <a:gd name="T92" fmla="*/ 256 w 256"/>
                      <a:gd name="T93" fmla="*/ 214 h 21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6" h="214">
                        <a:moveTo>
                          <a:pt x="243" y="6"/>
                        </a:moveTo>
                        <a:lnTo>
                          <a:pt x="243" y="9"/>
                        </a:lnTo>
                        <a:lnTo>
                          <a:pt x="244" y="12"/>
                        </a:lnTo>
                        <a:lnTo>
                          <a:pt x="236" y="187"/>
                        </a:lnTo>
                        <a:lnTo>
                          <a:pt x="235" y="190"/>
                        </a:lnTo>
                        <a:lnTo>
                          <a:pt x="233" y="193"/>
                        </a:lnTo>
                        <a:lnTo>
                          <a:pt x="232" y="195"/>
                        </a:lnTo>
                        <a:lnTo>
                          <a:pt x="227" y="195"/>
                        </a:lnTo>
                        <a:lnTo>
                          <a:pt x="22" y="142"/>
                        </a:lnTo>
                        <a:lnTo>
                          <a:pt x="19" y="142"/>
                        </a:lnTo>
                        <a:lnTo>
                          <a:pt x="17" y="141"/>
                        </a:lnTo>
                        <a:lnTo>
                          <a:pt x="14" y="145"/>
                        </a:lnTo>
                        <a:lnTo>
                          <a:pt x="8" y="147"/>
                        </a:lnTo>
                        <a:lnTo>
                          <a:pt x="3" y="149"/>
                        </a:lnTo>
                        <a:lnTo>
                          <a:pt x="0" y="147"/>
                        </a:lnTo>
                        <a:lnTo>
                          <a:pt x="1" y="150"/>
                        </a:lnTo>
                        <a:lnTo>
                          <a:pt x="3" y="153"/>
                        </a:lnTo>
                        <a:lnTo>
                          <a:pt x="6" y="155"/>
                        </a:lnTo>
                        <a:lnTo>
                          <a:pt x="9" y="157"/>
                        </a:lnTo>
                        <a:lnTo>
                          <a:pt x="235" y="214"/>
                        </a:lnTo>
                        <a:lnTo>
                          <a:pt x="240" y="214"/>
                        </a:lnTo>
                        <a:lnTo>
                          <a:pt x="243" y="213"/>
                        </a:lnTo>
                        <a:lnTo>
                          <a:pt x="246" y="209"/>
                        </a:lnTo>
                        <a:lnTo>
                          <a:pt x="248" y="205"/>
                        </a:lnTo>
                        <a:lnTo>
                          <a:pt x="256" y="6"/>
                        </a:lnTo>
                        <a:lnTo>
                          <a:pt x="256" y="0"/>
                        </a:lnTo>
                        <a:lnTo>
                          <a:pt x="252" y="0"/>
                        </a:lnTo>
                        <a:lnTo>
                          <a:pt x="248" y="0"/>
                        </a:lnTo>
                        <a:lnTo>
                          <a:pt x="244" y="3"/>
                        </a:lnTo>
                        <a:lnTo>
                          <a:pt x="243" y="6"/>
                        </a:lnTo>
                        <a:close/>
                      </a:path>
                    </a:pathLst>
                  </a:custGeom>
                  <a:gradFill rotWithShape="0">
                    <a:gsLst>
                      <a:gs pos="0">
                        <a:srgbClr val="BBBBA9"/>
                      </a:gs>
                      <a:gs pos="50000">
                        <a:srgbClr val="FFFFFF"/>
                      </a:gs>
                      <a:gs pos="100000">
                        <a:srgbClr val="BBBBA9"/>
                      </a:gs>
                    </a:gsLst>
                    <a:lin ang="18900000" scaled="1"/>
                  </a:gradFill>
                  <a:ln w="9525">
                    <a:noFill/>
                    <a:round/>
                    <a:headEnd/>
                    <a:tailEnd/>
                  </a:ln>
                </p:spPr>
                <p:txBody>
                  <a:bodyPr/>
                  <a:lstStyle/>
                  <a:p>
                    <a:endParaRPr lang="en-US"/>
                  </a:p>
                </p:txBody>
              </p:sp>
              <p:sp>
                <p:nvSpPr>
                  <p:cNvPr id="6272" name="Freeform 101"/>
                  <p:cNvSpPr>
                    <a:spLocks/>
                  </p:cNvSpPr>
                  <p:nvPr/>
                </p:nvSpPr>
                <p:spPr bwMode="auto">
                  <a:xfrm>
                    <a:off x="2956" y="1992"/>
                    <a:ext cx="230" cy="234"/>
                  </a:xfrm>
                  <a:custGeom>
                    <a:avLst/>
                    <a:gdLst>
                      <a:gd name="T0" fmla="*/ 18 w 230"/>
                      <a:gd name="T1" fmla="*/ 188 h 234"/>
                      <a:gd name="T2" fmla="*/ 6 w 230"/>
                      <a:gd name="T3" fmla="*/ 184 h 234"/>
                      <a:gd name="T4" fmla="*/ 3 w 230"/>
                      <a:gd name="T5" fmla="*/ 178 h 234"/>
                      <a:gd name="T6" fmla="*/ 2 w 230"/>
                      <a:gd name="T7" fmla="*/ 175 h 234"/>
                      <a:gd name="T8" fmla="*/ 0 w 230"/>
                      <a:gd name="T9" fmla="*/ 172 h 234"/>
                      <a:gd name="T10" fmla="*/ 5 w 230"/>
                      <a:gd name="T11" fmla="*/ 7 h 234"/>
                      <a:gd name="T12" fmla="*/ 7 w 230"/>
                      <a:gd name="T13" fmla="*/ 3 h 234"/>
                      <a:gd name="T14" fmla="*/ 8 w 230"/>
                      <a:gd name="T15" fmla="*/ 2 h 234"/>
                      <a:gd name="T16" fmla="*/ 11 w 230"/>
                      <a:gd name="T17" fmla="*/ 0 h 234"/>
                      <a:gd name="T18" fmla="*/ 15 w 230"/>
                      <a:gd name="T19" fmla="*/ 0 h 234"/>
                      <a:gd name="T20" fmla="*/ 222 w 230"/>
                      <a:gd name="T21" fmla="*/ 40 h 234"/>
                      <a:gd name="T22" fmla="*/ 226 w 230"/>
                      <a:gd name="T23" fmla="*/ 42 h 234"/>
                      <a:gd name="T24" fmla="*/ 227 w 230"/>
                      <a:gd name="T25" fmla="*/ 43 h 234"/>
                      <a:gd name="T26" fmla="*/ 229 w 230"/>
                      <a:gd name="T27" fmla="*/ 47 h 234"/>
                      <a:gd name="T28" fmla="*/ 230 w 230"/>
                      <a:gd name="T29" fmla="*/ 51 h 234"/>
                      <a:gd name="T30" fmla="*/ 222 w 230"/>
                      <a:gd name="T31" fmla="*/ 226 h 234"/>
                      <a:gd name="T32" fmla="*/ 221 w 230"/>
                      <a:gd name="T33" fmla="*/ 229 h 234"/>
                      <a:gd name="T34" fmla="*/ 219 w 230"/>
                      <a:gd name="T35" fmla="*/ 232 h 234"/>
                      <a:gd name="T36" fmla="*/ 218 w 230"/>
                      <a:gd name="T37" fmla="*/ 234 h 234"/>
                      <a:gd name="T38" fmla="*/ 213 w 230"/>
                      <a:gd name="T39" fmla="*/ 234 h 234"/>
                      <a:gd name="T40" fmla="*/ 18 w 230"/>
                      <a:gd name="T41" fmla="*/ 188 h 2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0"/>
                      <a:gd name="T64" fmla="*/ 0 h 234"/>
                      <a:gd name="T65" fmla="*/ 230 w 230"/>
                      <a:gd name="T66" fmla="*/ 234 h 2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0" h="234">
                        <a:moveTo>
                          <a:pt x="18" y="188"/>
                        </a:moveTo>
                        <a:lnTo>
                          <a:pt x="6" y="184"/>
                        </a:lnTo>
                        <a:lnTo>
                          <a:pt x="3" y="178"/>
                        </a:lnTo>
                        <a:lnTo>
                          <a:pt x="2" y="175"/>
                        </a:lnTo>
                        <a:lnTo>
                          <a:pt x="0" y="172"/>
                        </a:lnTo>
                        <a:lnTo>
                          <a:pt x="5" y="7"/>
                        </a:lnTo>
                        <a:lnTo>
                          <a:pt x="7" y="3"/>
                        </a:lnTo>
                        <a:lnTo>
                          <a:pt x="8" y="2"/>
                        </a:lnTo>
                        <a:lnTo>
                          <a:pt x="11" y="0"/>
                        </a:lnTo>
                        <a:lnTo>
                          <a:pt x="15" y="0"/>
                        </a:lnTo>
                        <a:lnTo>
                          <a:pt x="222" y="40"/>
                        </a:lnTo>
                        <a:lnTo>
                          <a:pt x="226" y="42"/>
                        </a:lnTo>
                        <a:lnTo>
                          <a:pt x="227" y="43"/>
                        </a:lnTo>
                        <a:lnTo>
                          <a:pt x="229" y="47"/>
                        </a:lnTo>
                        <a:lnTo>
                          <a:pt x="230" y="51"/>
                        </a:lnTo>
                        <a:lnTo>
                          <a:pt x="222" y="226"/>
                        </a:lnTo>
                        <a:lnTo>
                          <a:pt x="221" y="229"/>
                        </a:lnTo>
                        <a:lnTo>
                          <a:pt x="219" y="232"/>
                        </a:lnTo>
                        <a:lnTo>
                          <a:pt x="218" y="234"/>
                        </a:lnTo>
                        <a:lnTo>
                          <a:pt x="213" y="234"/>
                        </a:lnTo>
                        <a:lnTo>
                          <a:pt x="18" y="188"/>
                        </a:lnTo>
                        <a:close/>
                      </a:path>
                    </a:pathLst>
                  </a:custGeom>
                  <a:gradFill rotWithShape="0">
                    <a:gsLst>
                      <a:gs pos="0">
                        <a:srgbClr val="3399FF"/>
                      </a:gs>
                      <a:gs pos="100000">
                        <a:srgbClr val="36018B"/>
                      </a:gs>
                    </a:gsLst>
                    <a:path path="rect">
                      <a:fillToRect l="50000" t="50000" r="50000" b="50000"/>
                    </a:path>
                  </a:gradFill>
                  <a:ln w="6350">
                    <a:solidFill>
                      <a:srgbClr val="000000"/>
                    </a:solidFill>
                    <a:round/>
                    <a:headEnd/>
                    <a:tailEnd/>
                  </a:ln>
                </p:spPr>
                <p:txBody>
                  <a:bodyPr/>
                  <a:lstStyle/>
                  <a:p>
                    <a:endParaRPr lang="en-US"/>
                  </a:p>
                </p:txBody>
              </p:sp>
            </p:grpSp>
            <p:grpSp>
              <p:nvGrpSpPr>
                <p:cNvPr id="15" name="Group 102"/>
                <p:cNvGrpSpPr>
                  <a:grpSpLocks/>
                </p:cNvGrpSpPr>
                <p:nvPr/>
              </p:nvGrpSpPr>
              <p:grpSpPr bwMode="auto">
                <a:xfrm flipH="1">
                  <a:off x="1052" y="1738"/>
                  <a:ext cx="367" cy="182"/>
                  <a:chOff x="2100" y="1863"/>
                  <a:chExt cx="367" cy="182"/>
                </a:xfrm>
              </p:grpSpPr>
              <p:sp>
                <p:nvSpPr>
                  <p:cNvPr id="6249" name="Freeform 103"/>
                  <p:cNvSpPr>
                    <a:spLocks/>
                  </p:cNvSpPr>
                  <p:nvPr/>
                </p:nvSpPr>
                <p:spPr bwMode="auto">
                  <a:xfrm flipH="1">
                    <a:off x="2102" y="1863"/>
                    <a:ext cx="365" cy="182"/>
                  </a:xfrm>
                  <a:custGeom>
                    <a:avLst/>
                    <a:gdLst>
                      <a:gd name="T0" fmla="*/ 82 w 365"/>
                      <a:gd name="T1" fmla="*/ 0 h 182"/>
                      <a:gd name="T2" fmla="*/ 0 w 365"/>
                      <a:gd name="T3" fmla="*/ 81 h 182"/>
                      <a:gd name="T4" fmla="*/ 0 w 365"/>
                      <a:gd name="T5" fmla="*/ 86 h 182"/>
                      <a:gd name="T6" fmla="*/ 294 w 365"/>
                      <a:gd name="T7" fmla="*/ 182 h 182"/>
                      <a:gd name="T8" fmla="*/ 361 w 365"/>
                      <a:gd name="T9" fmla="*/ 126 h 182"/>
                      <a:gd name="T10" fmla="*/ 365 w 365"/>
                      <a:gd name="T11" fmla="*/ 80 h 182"/>
                      <a:gd name="T12" fmla="*/ 82 w 365"/>
                      <a:gd name="T13" fmla="*/ 0 h 182"/>
                      <a:gd name="T14" fmla="*/ 0 60000 65536"/>
                      <a:gd name="T15" fmla="*/ 0 60000 65536"/>
                      <a:gd name="T16" fmla="*/ 0 60000 65536"/>
                      <a:gd name="T17" fmla="*/ 0 60000 65536"/>
                      <a:gd name="T18" fmla="*/ 0 60000 65536"/>
                      <a:gd name="T19" fmla="*/ 0 60000 65536"/>
                      <a:gd name="T20" fmla="*/ 0 60000 65536"/>
                      <a:gd name="T21" fmla="*/ 0 w 365"/>
                      <a:gd name="T22" fmla="*/ 0 h 182"/>
                      <a:gd name="T23" fmla="*/ 365 w 365"/>
                      <a:gd name="T24" fmla="*/ 182 h 1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182">
                        <a:moveTo>
                          <a:pt x="82" y="0"/>
                        </a:moveTo>
                        <a:lnTo>
                          <a:pt x="0" y="81"/>
                        </a:lnTo>
                        <a:lnTo>
                          <a:pt x="0" y="86"/>
                        </a:lnTo>
                        <a:lnTo>
                          <a:pt x="294" y="182"/>
                        </a:lnTo>
                        <a:lnTo>
                          <a:pt x="361" y="126"/>
                        </a:lnTo>
                        <a:lnTo>
                          <a:pt x="365" y="80"/>
                        </a:lnTo>
                        <a:lnTo>
                          <a:pt x="82" y="0"/>
                        </a:lnTo>
                        <a:close/>
                      </a:path>
                    </a:pathLst>
                  </a:custGeom>
                  <a:solidFill>
                    <a:srgbClr val="000000"/>
                  </a:solidFill>
                  <a:ln w="38100">
                    <a:solidFill>
                      <a:srgbClr val="000000"/>
                    </a:solidFill>
                    <a:round/>
                    <a:headEnd/>
                    <a:tailEnd/>
                  </a:ln>
                </p:spPr>
                <p:txBody>
                  <a:bodyPr/>
                  <a:lstStyle/>
                  <a:p>
                    <a:endParaRPr lang="en-US"/>
                  </a:p>
                </p:txBody>
              </p:sp>
              <p:sp>
                <p:nvSpPr>
                  <p:cNvPr id="6250" name="Freeform 104"/>
                  <p:cNvSpPr>
                    <a:spLocks/>
                  </p:cNvSpPr>
                  <p:nvPr/>
                </p:nvSpPr>
                <p:spPr bwMode="auto">
                  <a:xfrm flipH="1">
                    <a:off x="2102" y="1863"/>
                    <a:ext cx="365" cy="176"/>
                  </a:xfrm>
                  <a:custGeom>
                    <a:avLst/>
                    <a:gdLst>
                      <a:gd name="T0" fmla="*/ 365 w 365"/>
                      <a:gd name="T1" fmla="*/ 80 h 176"/>
                      <a:gd name="T2" fmla="*/ 82 w 365"/>
                      <a:gd name="T3" fmla="*/ 0 h 176"/>
                      <a:gd name="T4" fmla="*/ 0 w 365"/>
                      <a:gd name="T5" fmla="*/ 81 h 176"/>
                      <a:gd name="T6" fmla="*/ 294 w 365"/>
                      <a:gd name="T7" fmla="*/ 176 h 176"/>
                      <a:gd name="T8" fmla="*/ 365 w 365"/>
                      <a:gd name="T9" fmla="*/ 80 h 176"/>
                      <a:gd name="T10" fmla="*/ 0 60000 65536"/>
                      <a:gd name="T11" fmla="*/ 0 60000 65536"/>
                      <a:gd name="T12" fmla="*/ 0 60000 65536"/>
                      <a:gd name="T13" fmla="*/ 0 60000 65536"/>
                      <a:gd name="T14" fmla="*/ 0 60000 65536"/>
                      <a:gd name="T15" fmla="*/ 0 w 365"/>
                      <a:gd name="T16" fmla="*/ 0 h 176"/>
                      <a:gd name="T17" fmla="*/ 365 w 365"/>
                      <a:gd name="T18" fmla="*/ 176 h 176"/>
                    </a:gdLst>
                    <a:ahLst/>
                    <a:cxnLst>
                      <a:cxn ang="T10">
                        <a:pos x="T0" y="T1"/>
                      </a:cxn>
                      <a:cxn ang="T11">
                        <a:pos x="T2" y="T3"/>
                      </a:cxn>
                      <a:cxn ang="T12">
                        <a:pos x="T4" y="T5"/>
                      </a:cxn>
                      <a:cxn ang="T13">
                        <a:pos x="T6" y="T7"/>
                      </a:cxn>
                      <a:cxn ang="T14">
                        <a:pos x="T8" y="T9"/>
                      </a:cxn>
                    </a:cxnLst>
                    <a:rect l="T15" t="T16" r="T17" b="T18"/>
                    <a:pathLst>
                      <a:path w="365" h="176">
                        <a:moveTo>
                          <a:pt x="365" y="80"/>
                        </a:moveTo>
                        <a:lnTo>
                          <a:pt x="82" y="0"/>
                        </a:lnTo>
                        <a:lnTo>
                          <a:pt x="0" y="81"/>
                        </a:lnTo>
                        <a:lnTo>
                          <a:pt x="294" y="176"/>
                        </a:lnTo>
                        <a:lnTo>
                          <a:pt x="365" y="80"/>
                        </a:lnTo>
                        <a:close/>
                      </a:path>
                    </a:pathLst>
                  </a:custGeom>
                  <a:solidFill>
                    <a:srgbClr val="C8C8B9"/>
                  </a:solidFill>
                  <a:ln w="9525">
                    <a:noFill/>
                    <a:round/>
                    <a:headEnd/>
                    <a:tailEnd/>
                  </a:ln>
                </p:spPr>
                <p:txBody>
                  <a:bodyPr/>
                  <a:lstStyle/>
                  <a:p>
                    <a:endParaRPr lang="en-US"/>
                  </a:p>
                </p:txBody>
              </p:sp>
              <p:sp>
                <p:nvSpPr>
                  <p:cNvPr id="6251" name="Freeform 105"/>
                  <p:cNvSpPr>
                    <a:spLocks/>
                  </p:cNvSpPr>
                  <p:nvPr/>
                </p:nvSpPr>
                <p:spPr bwMode="auto">
                  <a:xfrm flipH="1">
                    <a:off x="2100" y="1943"/>
                    <a:ext cx="71" cy="102"/>
                  </a:xfrm>
                  <a:custGeom>
                    <a:avLst/>
                    <a:gdLst>
                      <a:gd name="T0" fmla="*/ 0 w 71"/>
                      <a:gd name="T1" fmla="*/ 102 h 102"/>
                      <a:gd name="T2" fmla="*/ 0 w 71"/>
                      <a:gd name="T3" fmla="*/ 96 h 102"/>
                      <a:gd name="T4" fmla="*/ 71 w 71"/>
                      <a:gd name="T5" fmla="*/ 0 h 102"/>
                      <a:gd name="T6" fmla="*/ 67 w 71"/>
                      <a:gd name="T7" fmla="*/ 46 h 102"/>
                      <a:gd name="T8" fmla="*/ 0 w 71"/>
                      <a:gd name="T9" fmla="*/ 102 h 102"/>
                      <a:gd name="T10" fmla="*/ 0 60000 65536"/>
                      <a:gd name="T11" fmla="*/ 0 60000 65536"/>
                      <a:gd name="T12" fmla="*/ 0 60000 65536"/>
                      <a:gd name="T13" fmla="*/ 0 60000 65536"/>
                      <a:gd name="T14" fmla="*/ 0 60000 65536"/>
                      <a:gd name="T15" fmla="*/ 0 w 71"/>
                      <a:gd name="T16" fmla="*/ 0 h 102"/>
                      <a:gd name="T17" fmla="*/ 71 w 71"/>
                      <a:gd name="T18" fmla="*/ 102 h 102"/>
                    </a:gdLst>
                    <a:ahLst/>
                    <a:cxnLst>
                      <a:cxn ang="T10">
                        <a:pos x="T0" y="T1"/>
                      </a:cxn>
                      <a:cxn ang="T11">
                        <a:pos x="T2" y="T3"/>
                      </a:cxn>
                      <a:cxn ang="T12">
                        <a:pos x="T4" y="T5"/>
                      </a:cxn>
                      <a:cxn ang="T13">
                        <a:pos x="T6" y="T7"/>
                      </a:cxn>
                      <a:cxn ang="T14">
                        <a:pos x="T8" y="T9"/>
                      </a:cxn>
                    </a:cxnLst>
                    <a:rect l="T15" t="T16" r="T17" b="T18"/>
                    <a:pathLst>
                      <a:path w="71" h="102">
                        <a:moveTo>
                          <a:pt x="0" y="102"/>
                        </a:moveTo>
                        <a:lnTo>
                          <a:pt x="0" y="96"/>
                        </a:lnTo>
                        <a:lnTo>
                          <a:pt x="71" y="0"/>
                        </a:lnTo>
                        <a:lnTo>
                          <a:pt x="67" y="46"/>
                        </a:lnTo>
                        <a:lnTo>
                          <a:pt x="0" y="102"/>
                        </a:lnTo>
                        <a:close/>
                      </a:path>
                    </a:pathLst>
                  </a:custGeom>
                  <a:solidFill>
                    <a:srgbClr val="000000"/>
                  </a:solidFill>
                  <a:ln w="9525">
                    <a:noFill/>
                    <a:round/>
                    <a:headEnd/>
                    <a:tailEnd/>
                  </a:ln>
                </p:spPr>
                <p:txBody>
                  <a:bodyPr/>
                  <a:lstStyle/>
                  <a:p>
                    <a:endParaRPr lang="en-US"/>
                  </a:p>
                </p:txBody>
              </p:sp>
              <p:grpSp>
                <p:nvGrpSpPr>
                  <p:cNvPr id="16" name="Group 106"/>
                  <p:cNvGrpSpPr>
                    <a:grpSpLocks/>
                  </p:cNvGrpSpPr>
                  <p:nvPr/>
                </p:nvGrpSpPr>
                <p:grpSpPr bwMode="auto">
                  <a:xfrm>
                    <a:off x="2168" y="1905"/>
                    <a:ext cx="237" cy="78"/>
                    <a:chOff x="2168" y="1901"/>
                    <a:chExt cx="243" cy="80"/>
                  </a:xfrm>
                </p:grpSpPr>
                <p:sp>
                  <p:nvSpPr>
                    <p:cNvPr id="6258" name="Line 107"/>
                    <p:cNvSpPr>
                      <a:spLocks noChangeShapeType="1"/>
                    </p:cNvSpPr>
                    <p:nvPr/>
                  </p:nvSpPr>
                  <p:spPr bwMode="auto">
                    <a:xfrm flipH="1">
                      <a:off x="2168" y="1901"/>
                      <a:ext cx="240" cy="72"/>
                    </a:xfrm>
                    <a:prstGeom prst="line">
                      <a:avLst/>
                    </a:prstGeom>
                    <a:noFill/>
                    <a:ln w="15875">
                      <a:solidFill>
                        <a:srgbClr val="FFFFFF"/>
                      </a:solidFill>
                      <a:round/>
                      <a:headEnd/>
                      <a:tailEnd/>
                    </a:ln>
                  </p:spPr>
                  <p:txBody>
                    <a:bodyPr/>
                    <a:lstStyle/>
                    <a:p>
                      <a:endParaRPr lang="en-US"/>
                    </a:p>
                  </p:txBody>
                </p:sp>
                <p:sp>
                  <p:nvSpPr>
                    <p:cNvPr id="6259" name="Line 108"/>
                    <p:cNvSpPr>
                      <a:spLocks noChangeShapeType="1"/>
                    </p:cNvSpPr>
                    <p:nvPr/>
                  </p:nvSpPr>
                  <p:spPr bwMode="auto">
                    <a:xfrm flipH="1">
                      <a:off x="2171" y="1909"/>
                      <a:ext cx="240" cy="72"/>
                    </a:xfrm>
                    <a:prstGeom prst="line">
                      <a:avLst/>
                    </a:prstGeom>
                    <a:noFill/>
                    <a:ln w="15875">
                      <a:solidFill>
                        <a:srgbClr val="726956"/>
                      </a:solidFill>
                      <a:round/>
                      <a:headEnd/>
                      <a:tailEnd/>
                    </a:ln>
                  </p:spPr>
                  <p:txBody>
                    <a:bodyPr/>
                    <a:lstStyle/>
                    <a:p>
                      <a:endParaRPr lang="en-US"/>
                    </a:p>
                  </p:txBody>
                </p:sp>
              </p:grpSp>
              <p:sp>
                <p:nvSpPr>
                  <p:cNvPr id="6253" name="Line 109"/>
                  <p:cNvSpPr>
                    <a:spLocks noChangeShapeType="1"/>
                  </p:cNvSpPr>
                  <p:nvPr/>
                </p:nvSpPr>
                <p:spPr bwMode="auto">
                  <a:xfrm flipH="1">
                    <a:off x="2186" y="1928"/>
                    <a:ext cx="238" cy="75"/>
                  </a:xfrm>
                  <a:prstGeom prst="line">
                    <a:avLst/>
                  </a:prstGeom>
                  <a:noFill/>
                  <a:ln w="15875">
                    <a:solidFill>
                      <a:srgbClr val="FFFFFF"/>
                    </a:solidFill>
                    <a:round/>
                    <a:headEnd/>
                    <a:tailEnd/>
                  </a:ln>
                </p:spPr>
                <p:txBody>
                  <a:bodyPr/>
                  <a:lstStyle/>
                  <a:p>
                    <a:endParaRPr lang="en-US"/>
                  </a:p>
                </p:txBody>
              </p:sp>
              <p:sp>
                <p:nvSpPr>
                  <p:cNvPr id="6254" name="Line 110"/>
                  <p:cNvSpPr>
                    <a:spLocks noChangeShapeType="1"/>
                  </p:cNvSpPr>
                  <p:nvPr/>
                </p:nvSpPr>
                <p:spPr bwMode="auto">
                  <a:xfrm flipH="1">
                    <a:off x="2190" y="1936"/>
                    <a:ext cx="237" cy="75"/>
                  </a:xfrm>
                  <a:prstGeom prst="line">
                    <a:avLst/>
                  </a:prstGeom>
                  <a:noFill/>
                  <a:ln w="15875">
                    <a:solidFill>
                      <a:srgbClr val="726956"/>
                    </a:solidFill>
                    <a:round/>
                    <a:headEnd/>
                    <a:tailEnd/>
                  </a:ln>
                </p:spPr>
                <p:txBody>
                  <a:bodyPr/>
                  <a:lstStyle/>
                  <a:p>
                    <a:endParaRPr lang="en-US"/>
                  </a:p>
                </p:txBody>
              </p:sp>
              <p:grpSp>
                <p:nvGrpSpPr>
                  <p:cNvPr id="17" name="Group 111"/>
                  <p:cNvGrpSpPr>
                    <a:grpSpLocks/>
                  </p:cNvGrpSpPr>
                  <p:nvPr/>
                </p:nvGrpSpPr>
                <p:grpSpPr bwMode="auto">
                  <a:xfrm>
                    <a:off x="2142" y="1880"/>
                    <a:ext cx="242" cy="77"/>
                    <a:chOff x="2148" y="1880"/>
                    <a:chExt cx="242" cy="77"/>
                  </a:xfrm>
                </p:grpSpPr>
                <p:sp>
                  <p:nvSpPr>
                    <p:cNvPr id="6256" name="Freeform 112"/>
                    <p:cNvSpPr>
                      <a:spLocks noChangeArrowheads="1"/>
                    </p:cNvSpPr>
                    <p:nvPr/>
                  </p:nvSpPr>
                  <p:spPr bwMode="auto">
                    <a:xfrm>
                      <a:off x="2148" y="1880"/>
                      <a:ext cx="238" cy="69"/>
                    </a:xfrm>
                    <a:custGeom>
                      <a:avLst/>
                      <a:gdLst>
                        <a:gd name="T0" fmla="*/ 238 w 238"/>
                        <a:gd name="T1" fmla="*/ 0 h 69"/>
                        <a:gd name="T2" fmla="*/ 0 w 238"/>
                        <a:gd name="T3" fmla="*/ 69 h 69"/>
                        <a:gd name="T4" fmla="*/ 0 60000 65536"/>
                        <a:gd name="T5" fmla="*/ 0 60000 65536"/>
                        <a:gd name="T6" fmla="*/ 0 w 238"/>
                        <a:gd name="T7" fmla="*/ 0 h 69"/>
                        <a:gd name="T8" fmla="*/ 238 w 238"/>
                        <a:gd name="T9" fmla="*/ 69 h 69"/>
                      </a:gdLst>
                      <a:ahLst/>
                      <a:cxnLst>
                        <a:cxn ang="T4">
                          <a:pos x="T0" y="T1"/>
                        </a:cxn>
                        <a:cxn ang="T5">
                          <a:pos x="T2" y="T3"/>
                        </a:cxn>
                      </a:cxnLst>
                      <a:rect l="T6" t="T7" r="T8" b="T9"/>
                      <a:pathLst>
                        <a:path w="238" h="69">
                          <a:moveTo>
                            <a:pt x="238" y="0"/>
                          </a:moveTo>
                          <a:lnTo>
                            <a:pt x="0" y="69"/>
                          </a:lnTo>
                        </a:path>
                      </a:pathLst>
                    </a:custGeom>
                    <a:solidFill>
                      <a:srgbClr val="FFFFFF"/>
                    </a:solidFill>
                    <a:ln w="15875">
                      <a:solidFill>
                        <a:srgbClr val="FFFFFF"/>
                      </a:solidFill>
                      <a:round/>
                      <a:headEnd/>
                      <a:tailEnd/>
                    </a:ln>
                  </p:spPr>
                  <p:txBody>
                    <a:bodyPr/>
                    <a:lstStyle/>
                    <a:p>
                      <a:endParaRPr lang="en-US"/>
                    </a:p>
                  </p:txBody>
                </p:sp>
                <p:sp>
                  <p:nvSpPr>
                    <p:cNvPr id="6257" name="Freeform 113"/>
                    <p:cNvSpPr>
                      <a:spLocks noChangeArrowheads="1"/>
                    </p:cNvSpPr>
                    <p:nvPr/>
                  </p:nvSpPr>
                  <p:spPr bwMode="auto">
                    <a:xfrm>
                      <a:off x="2152" y="1888"/>
                      <a:ext cx="238" cy="69"/>
                    </a:xfrm>
                    <a:custGeom>
                      <a:avLst/>
                      <a:gdLst>
                        <a:gd name="T0" fmla="*/ 238 w 238"/>
                        <a:gd name="T1" fmla="*/ 0 h 69"/>
                        <a:gd name="T2" fmla="*/ 0 w 238"/>
                        <a:gd name="T3" fmla="*/ 69 h 69"/>
                        <a:gd name="T4" fmla="*/ 0 60000 65536"/>
                        <a:gd name="T5" fmla="*/ 0 60000 65536"/>
                        <a:gd name="T6" fmla="*/ 0 w 238"/>
                        <a:gd name="T7" fmla="*/ 0 h 69"/>
                        <a:gd name="T8" fmla="*/ 238 w 238"/>
                        <a:gd name="T9" fmla="*/ 69 h 69"/>
                      </a:gdLst>
                      <a:ahLst/>
                      <a:cxnLst>
                        <a:cxn ang="T4">
                          <a:pos x="T0" y="T1"/>
                        </a:cxn>
                        <a:cxn ang="T5">
                          <a:pos x="T2" y="T3"/>
                        </a:cxn>
                      </a:cxnLst>
                      <a:rect l="T6" t="T7" r="T8" b="T9"/>
                      <a:pathLst>
                        <a:path w="238" h="69">
                          <a:moveTo>
                            <a:pt x="238" y="0"/>
                          </a:moveTo>
                          <a:lnTo>
                            <a:pt x="0" y="69"/>
                          </a:lnTo>
                        </a:path>
                      </a:pathLst>
                    </a:custGeom>
                    <a:solidFill>
                      <a:srgbClr val="FFFFFF"/>
                    </a:solidFill>
                    <a:ln w="15875">
                      <a:solidFill>
                        <a:srgbClr val="726956"/>
                      </a:solidFill>
                      <a:round/>
                      <a:headEnd/>
                      <a:tailEnd/>
                    </a:ln>
                  </p:spPr>
                  <p:txBody>
                    <a:bodyPr/>
                    <a:lstStyle/>
                    <a:p>
                      <a:endParaRPr lang="en-US"/>
                    </a:p>
                  </p:txBody>
                </p:sp>
              </p:grpSp>
            </p:grpSp>
          </p:grpSp>
        </p:grpSp>
        <p:sp>
          <p:nvSpPr>
            <p:cNvPr id="6244" name="Text Box 114"/>
            <p:cNvSpPr txBox="1">
              <a:spLocks noChangeArrowheads="1"/>
            </p:cNvSpPr>
            <p:nvPr/>
          </p:nvSpPr>
          <p:spPr bwMode="auto">
            <a:xfrm>
              <a:off x="4147" y="1826"/>
              <a:ext cx="298" cy="288"/>
            </a:xfrm>
            <a:prstGeom prst="rect">
              <a:avLst/>
            </a:prstGeom>
            <a:noFill/>
            <a:ln w="9525" algn="ctr">
              <a:noFill/>
              <a:miter lim="800000"/>
              <a:headEnd/>
              <a:tailEnd/>
            </a:ln>
          </p:spPr>
          <p:txBody>
            <a:bodyPr>
              <a:spAutoFit/>
            </a:bodyPr>
            <a:lstStyle/>
            <a:p>
              <a:pPr>
                <a:spcBef>
                  <a:spcPct val="50000"/>
                </a:spcBef>
              </a:pPr>
              <a:r>
                <a:rPr lang="en-US" sz="2400" b="1"/>
                <a:t>C</a:t>
              </a:r>
            </a:p>
          </p:txBody>
        </p:sp>
      </p:grpSp>
      <p:grpSp>
        <p:nvGrpSpPr>
          <p:cNvPr id="18" name="Group 115"/>
          <p:cNvGrpSpPr>
            <a:grpSpLocks/>
          </p:cNvGrpSpPr>
          <p:nvPr/>
        </p:nvGrpSpPr>
        <p:grpSpPr bwMode="auto">
          <a:xfrm>
            <a:off x="8008938" y="3427290"/>
            <a:ext cx="1133475" cy="747713"/>
            <a:chOff x="3731" y="1822"/>
            <a:chExt cx="714" cy="471"/>
          </a:xfrm>
        </p:grpSpPr>
        <p:grpSp>
          <p:nvGrpSpPr>
            <p:cNvPr id="19" name="Group 116"/>
            <p:cNvGrpSpPr>
              <a:grpSpLocks/>
            </p:cNvGrpSpPr>
            <p:nvPr/>
          </p:nvGrpSpPr>
          <p:grpSpPr bwMode="auto">
            <a:xfrm flipH="1">
              <a:off x="3731" y="1822"/>
              <a:ext cx="619" cy="471"/>
              <a:chOff x="970" y="1336"/>
              <a:chExt cx="583" cy="584"/>
            </a:xfrm>
          </p:grpSpPr>
          <p:grpSp>
            <p:nvGrpSpPr>
              <p:cNvPr id="20" name="Group 117"/>
              <p:cNvGrpSpPr>
                <a:grpSpLocks/>
              </p:cNvGrpSpPr>
              <p:nvPr/>
            </p:nvGrpSpPr>
            <p:grpSpPr bwMode="auto">
              <a:xfrm>
                <a:off x="970" y="1336"/>
                <a:ext cx="337" cy="427"/>
                <a:chOff x="1344" y="768"/>
                <a:chExt cx="337" cy="427"/>
              </a:xfrm>
            </p:grpSpPr>
            <p:sp>
              <p:nvSpPr>
                <p:cNvPr id="6230" name="Freeform 118"/>
                <p:cNvSpPr>
                  <a:spLocks/>
                </p:cNvSpPr>
                <p:nvPr/>
              </p:nvSpPr>
              <p:spPr bwMode="auto">
                <a:xfrm>
                  <a:off x="1347" y="768"/>
                  <a:ext cx="333" cy="427"/>
                </a:xfrm>
                <a:custGeom>
                  <a:avLst/>
                  <a:gdLst>
                    <a:gd name="T0" fmla="*/ 216 w 333"/>
                    <a:gd name="T1" fmla="*/ 0 h 427"/>
                    <a:gd name="T2" fmla="*/ 0 w 333"/>
                    <a:gd name="T3" fmla="*/ 24 h 427"/>
                    <a:gd name="T4" fmla="*/ 0 w 333"/>
                    <a:gd name="T5" fmla="*/ 373 h 427"/>
                    <a:gd name="T6" fmla="*/ 6 w 333"/>
                    <a:gd name="T7" fmla="*/ 375 h 427"/>
                    <a:gd name="T8" fmla="*/ 11 w 333"/>
                    <a:gd name="T9" fmla="*/ 395 h 427"/>
                    <a:gd name="T10" fmla="*/ 128 w 333"/>
                    <a:gd name="T11" fmla="*/ 427 h 427"/>
                    <a:gd name="T12" fmla="*/ 333 w 333"/>
                    <a:gd name="T13" fmla="*/ 351 h 427"/>
                    <a:gd name="T14" fmla="*/ 333 w 333"/>
                    <a:gd name="T15" fmla="*/ 13 h 427"/>
                    <a:gd name="T16" fmla="*/ 216 w 333"/>
                    <a:gd name="T17" fmla="*/ 0 h 4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3"/>
                    <a:gd name="T28" fmla="*/ 0 h 427"/>
                    <a:gd name="T29" fmla="*/ 333 w 333"/>
                    <a:gd name="T30" fmla="*/ 427 h 4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3" h="427">
                      <a:moveTo>
                        <a:pt x="216" y="0"/>
                      </a:moveTo>
                      <a:lnTo>
                        <a:pt x="0" y="24"/>
                      </a:lnTo>
                      <a:lnTo>
                        <a:pt x="0" y="373"/>
                      </a:lnTo>
                      <a:lnTo>
                        <a:pt x="6" y="375"/>
                      </a:lnTo>
                      <a:lnTo>
                        <a:pt x="11" y="395"/>
                      </a:lnTo>
                      <a:lnTo>
                        <a:pt x="128" y="427"/>
                      </a:lnTo>
                      <a:lnTo>
                        <a:pt x="333" y="351"/>
                      </a:lnTo>
                      <a:lnTo>
                        <a:pt x="333" y="13"/>
                      </a:lnTo>
                      <a:lnTo>
                        <a:pt x="216" y="0"/>
                      </a:lnTo>
                      <a:close/>
                    </a:path>
                  </a:pathLst>
                </a:custGeom>
                <a:solidFill>
                  <a:srgbClr val="000000"/>
                </a:solidFill>
                <a:ln w="28575">
                  <a:solidFill>
                    <a:srgbClr val="000000"/>
                  </a:solidFill>
                  <a:round/>
                  <a:headEnd/>
                  <a:tailEnd/>
                </a:ln>
              </p:spPr>
              <p:txBody>
                <a:bodyPr/>
                <a:lstStyle/>
                <a:p>
                  <a:endParaRPr lang="en-US"/>
                </a:p>
              </p:txBody>
            </p:sp>
            <p:sp>
              <p:nvSpPr>
                <p:cNvPr id="6231" name="Freeform 119"/>
                <p:cNvSpPr>
                  <a:spLocks/>
                </p:cNvSpPr>
                <p:nvPr/>
              </p:nvSpPr>
              <p:spPr bwMode="auto">
                <a:xfrm>
                  <a:off x="1347" y="792"/>
                  <a:ext cx="122" cy="383"/>
                </a:xfrm>
                <a:custGeom>
                  <a:avLst/>
                  <a:gdLst>
                    <a:gd name="T0" fmla="*/ 0 w 122"/>
                    <a:gd name="T1" fmla="*/ 0 h 383"/>
                    <a:gd name="T2" fmla="*/ 122 w 122"/>
                    <a:gd name="T3" fmla="*/ 22 h 383"/>
                    <a:gd name="T4" fmla="*/ 122 w 122"/>
                    <a:gd name="T5" fmla="*/ 383 h 383"/>
                    <a:gd name="T6" fmla="*/ 0 w 122"/>
                    <a:gd name="T7" fmla="*/ 349 h 383"/>
                    <a:gd name="T8" fmla="*/ 0 w 122"/>
                    <a:gd name="T9" fmla="*/ 0 h 383"/>
                    <a:gd name="T10" fmla="*/ 0 60000 65536"/>
                    <a:gd name="T11" fmla="*/ 0 60000 65536"/>
                    <a:gd name="T12" fmla="*/ 0 60000 65536"/>
                    <a:gd name="T13" fmla="*/ 0 60000 65536"/>
                    <a:gd name="T14" fmla="*/ 0 60000 65536"/>
                    <a:gd name="T15" fmla="*/ 0 w 122"/>
                    <a:gd name="T16" fmla="*/ 0 h 383"/>
                    <a:gd name="T17" fmla="*/ 122 w 122"/>
                    <a:gd name="T18" fmla="*/ 383 h 383"/>
                  </a:gdLst>
                  <a:ahLst/>
                  <a:cxnLst>
                    <a:cxn ang="T10">
                      <a:pos x="T0" y="T1"/>
                    </a:cxn>
                    <a:cxn ang="T11">
                      <a:pos x="T2" y="T3"/>
                    </a:cxn>
                    <a:cxn ang="T12">
                      <a:pos x="T4" y="T5"/>
                    </a:cxn>
                    <a:cxn ang="T13">
                      <a:pos x="T6" y="T7"/>
                    </a:cxn>
                    <a:cxn ang="T14">
                      <a:pos x="T8" y="T9"/>
                    </a:cxn>
                  </a:cxnLst>
                  <a:rect l="T15" t="T16" r="T17" b="T18"/>
                  <a:pathLst>
                    <a:path w="122" h="383">
                      <a:moveTo>
                        <a:pt x="0" y="0"/>
                      </a:moveTo>
                      <a:lnTo>
                        <a:pt x="122" y="22"/>
                      </a:lnTo>
                      <a:lnTo>
                        <a:pt x="122" y="383"/>
                      </a:lnTo>
                      <a:lnTo>
                        <a:pt x="0" y="349"/>
                      </a:lnTo>
                      <a:lnTo>
                        <a:pt x="0" y="0"/>
                      </a:lnTo>
                      <a:close/>
                    </a:path>
                  </a:pathLst>
                </a:custGeom>
                <a:gradFill rotWithShape="0">
                  <a:gsLst>
                    <a:gs pos="0">
                      <a:srgbClr val="BBBBA9"/>
                    </a:gs>
                    <a:gs pos="100000">
                      <a:srgbClr val="E7E7E1"/>
                    </a:gs>
                  </a:gsLst>
                  <a:lin ang="0" scaled="1"/>
                </a:gradFill>
                <a:ln w="6350">
                  <a:solidFill>
                    <a:srgbClr val="000000"/>
                  </a:solidFill>
                  <a:round/>
                  <a:headEnd/>
                  <a:tailEnd/>
                </a:ln>
              </p:spPr>
              <p:txBody>
                <a:bodyPr/>
                <a:lstStyle/>
                <a:p>
                  <a:endParaRPr lang="en-US"/>
                </a:p>
              </p:txBody>
            </p:sp>
            <p:sp>
              <p:nvSpPr>
                <p:cNvPr id="6232" name="Freeform 120"/>
                <p:cNvSpPr>
                  <a:spLocks/>
                </p:cNvSpPr>
                <p:nvPr/>
              </p:nvSpPr>
              <p:spPr bwMode="auto">
                <a:xfrm>
                  <a:off x="1355" y="824"/>
                  <a:ext cx="94" cy="22"/>
                </a:xfrm>
                <a:custGeom>
                  <a:avLst/>
                  <a:gdLst>
                    <a:gd name="T0" fmla="*/ 0 w 94"/>
                    <a:gd name="T1" fmla="*/ 6 h 22"/>
                    <a:gd name="T2" fmla="*/ 94 w 94"/>
                    <a:gd name="T3" fmla="*/ 22 h 22"/>
                    <a:gd name="T4" fmla="*/ 94 w 94"/>
                    <a:gd name="T5" fmla="*/ 0 h 22"/>
                    <a:gd name="T6" fmla="*/ 0 60000 65536"/>
                    <a:gd name="T7" fmla="*/ 0 60000 65536"/>
                    <a:gd name="T8" fmla="*/ 0 60000 65536"/>
                    <a:gd name="T9" fmla="*/ 0 w 94"/>
                    <a:gd name="T10" fmla="*/ 0 h 22"/>
                    <a:gd name="T11" fmla="*/ 94 w 94"/>
                    <a:gd name="T12" fmla="*/ 22 h 22"/>
                  </a:gdLst>
                  <a:ahLst/>
                  <a:cxnLst>
                    <a:cxn ang="T6">
                      <a:pos x="T0" y="T1"/>
                    </a:cxn>
                    <a:cxn ang="T7">
                      <a:pos x="T2" y="T3"/>
                    </a:cxn>
                    <a:cxn ang="T8">
                      <a:pos x="T4" y="T5"/>
                    </a:cxn>
                  </a:cxnLst>
                  <a:rect l="T9" t="T10" r="T11" b="T12"/>
                  <a:pathLst>
                    <a:path w="94" h="22">
                      <a:moveTo>
                        <a:pt x="0" y="6"/>
                      </a:moveTo>
                      <a:lnTo>
                        <a:pt x="94" y="22"/>
                      </a:lnTo>
                      <a:lnTo>
                        <a:pt x="94" y="0"/>
                      </a:lnTo>
                    </a:path>
                  </a:pathLst>
                </a:custGeom>
                <a:noFill/>
                <a:ln w="15875">
                  <a:solidFill>
                    <a:srgbClr val="74745C"/>
                  </a:solidFill>
                  <a:round/>
                  <a:headEnd/>
                  <a:tailEnd/>
                </a:ln>
              </p:spPr>
              <p:txBody>
                <a:bodyPr/>
                <a:lstStyle/>
                <a:p>
                  <a:endParaRPr lang="en-US"/>
                </a:p>
              </p:txBody>
            </p:sp>
            <p:sp>
              <p:nvSpPr>
                <p:cNvPr id="6233" name="Freeform 121"/>
                <p:cNvSpPr>
                  <a:spLocks/>
                </p:cNvSpPr>
                <p:nvPr/>
              </p:nvSpPr>
              <p:spPr bwMode="auto">
                <a:xfrm>
                  <a:off x="1361" y="815"/>
                  <a:ext cx="23" cy="11"/>
                </a:xfrm>
                <a:custGeom>
                  <a:avLst/>
                  <a:gdLst>
                    <a:gd name="T0" fmla="*/ 23 w 23"/>
                    <a:gd name="T1" fmla="*/ 11 h 11"/>
                    <a:gd name="T2" fmla="*/ 0 w 23"/>
                    <a:gd name="T3" fmla="*/ 8 h 11"/>
                    <a:gd name="T4" fmla="*/ 0 w 23"/>
                    <a:gd name="T5" fmla="*/ 0 h 11"/>
                    <a:gd name="T6" fmla="*/ 23 w 23"/>
                    <a:gd name="T7" fmla="*/ 3 h 11"/>
                    <a:gd name="T8" fmla="*/ 23 w 23"/>
                    <a:gd name="T9" fmla="*/ 11 h 11"/>
                    <a:gd name="T10" fmla="*/ 0 60000 65536"/>
                    <a:gd name="T11" fmla="*/ 0 60000 65536"/>
                    <a:gd name="T12" fmla="*/ 0 60000 65536"/>
                    <a:gd name="T13" fmla="*/ 0 60000 65536"/>
                    <a:gd name="T14" fmla="*/ 0 60000 65536"/>
                    <a:gd name="T15" fmla="*/ 0 w 23"/>
                    <a:gd name="T16" fmla="*/ 0 h 11"/>
                    <a:gd name="T17" fmla="*/ 23 w 23"/>
                    <a:gd name="T18" fmla="*/ 11 h 11"/>
                  </a:gdLst>
                  <a:ahLst/>
                  <a:cxnLst>
                    <a:cxn ang="T10">
                      <a:pos x="T0" y="T1"/>
                    </a:cxn>
                    <a:cxn ang="T11">
                      <a:pos x="T2" y="T3"/>
                    </a:cxn>
                    <a:cxn ang="T12">
                      <a:pos x="T4" y="T5"/>
                    </a:cxn>
                    <a:cxn ang="T13">
                      <a:pos x="T6" y="T7"/>
                    </a:cxn>
                    <a:cxn ang="T14">
                      <a:pos x="T8" y="T9"/>
                    </a:cxn>
                  </a:cxnLst>
                  <a:rect l="T15" t="T16" r="T17" b="T18"/>
                  <a:pathLst>
                    <a:path w="23" h="11">
                      <a:moveTo>
                        <a:pt x="23" y="11"/>
                      </a:moveTo>
                      <a:lnTo>
                        <a:pt x="0" y="8"/>
                      </a:lnTo>
                      <a:lnTo>
                        <a:pt x="0" y="0"/>
                      </a:lnTo>
                      <a:lnTo>
                        <a:pt x="23" y="3"/>
                      </a:lnTo>
                      <a:lnTo>
                        <a:pt x="23" y="11"/>
                      </a:lnTo>
                      <a:close/>
                    </a:path>
                  </a:pathLst>
                </a:custGeom>
                <a:gradFill rotWithShape="0">
                  <a:gsLst>
                    <a:gs pos="0">
                      <a:srgbClr val="257600"/>
                    </a:gs>
                    <a:gs pos="50000">
                      <a:srgbClr val="4FFF00"/>
                    </a:gs>
                    <a:gs pos="100000">
                      <a:srgbClr val="257600"/>
                    </a:gs>
                  </a:gsLst>
                  <a:lin ang="0" scaled="1"/>
                </a:gradFill>
                <a:ln w="9525">
                  <a:noFill/>
                  <a:round/>
                  <a:headEnd/>
                  <a:tailEnd/>
                </a:ln>
              </p:spPr>
              <p:txBody>
                <a:bodyPr/>
                <a:lstStyle/>
                <a:p>
                  <a:endParaRPr lang="en-US"/>
                </a:p>
              </p:txBody>
            </p:sp>
            <p:sp>
              <p:nvSpPr>
                <p:cNvPr id="6234" name="Freeform 122"/>
                <p:cNvSpPr>
                  <a:spLocks/>
                </p:cNvSpPr>
                <p:nvPr/>
              </p:nvSpPr>
              <p:spPr bwMode="auto">
                <a:xfrm>
                  <a:off x="1353" y="1143"/>
                  <a:ext cx="122" cy="52"/>
                </a:xfrm>
                <a:custGeom>
                  <a:avLst/>
                  <a:gdLst>
                    <a:gd name="T0" fmla="*/ 0 w 122"/>
                    <a:gd name="T1" fmla="*/ 0 h 52"/>
                    <a:gd name="T2" fmla="*/ 116 w 122"/>
                    <a:gd name="T3" fmla="*/ 33 h 52"/>
                    <a:gd name="T4" fmla="*/ 120 w 122"/>
                    <a:gd name="T5" fmla="*/ 35 h 52"/>
                    <a:gd name="T6" fmla="*/ 122 w 122"/>
                    <a:gd name="T7" fmla="*/ 52 h 52"/>
                    <a:gd name="T8" fmla="*/ 5 w 122"/>
                    <a:gd name="T9" fmla="*/ 20 h 52"/>
                    <a:gd name="T10" fmla="*/ 0 w 122"/>
                    <a:gd name="T11" fmla="*/ 0 h 52"/>
                    <a:gd name="T12" fmla="*/ 0 60000 65536"/>
                    <a:gd name="T13" fmla="*/ 0 60000 65536"/>
                    <a:gd name="T14" fmla="*/ 0 60000 65536"/>
                    <a:gd name="T15" fmla="*/ 0 60000 65536"/>
                    <a:gd name="T16" fmla="*/ 0 60000 65536"/>
                    <a:gd name="T17" fmla="*/ 0 60000 65536"/>
                    <a:gd name="T18" fmla="*/ 0 w 122"/>
                    <a:gd name="T19" fmla="*/ 0 h 52"/>
                    <a:gd name="T20" fmla="*/ 122 w 122"/>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122" h="52">
                      <a:moveTo>
                        <a:pt x="0" y="0"/>
                      </a:moveTo>
                      <a:lnTo>
                        <a:pt x="116" y="33"/>
                      </a:lnTo>
                      <a:lnTo>
                        <a:pt x="120" y="35"/>
                      </a:lnTo>
                      <a:lnTo>
                        <a:pt x="122" y="52"/>
                      </a:lnTo>
                      <a:lnTo>
                        <a:pt x="5" y="20"/>
                      </a:lnTo>
                      <a:lnTo>
                        <a:pt x="0" y="0"/>
                      </a:lnTo>
                      <a:close/>
                    </a:path>
                  </a:pathLst>
                </a:custGeom>
                <a:solidFill>
                  <a:srgbClr val="493F2B"/>
                </a:solidFill>
                <a:ln w="6350">
                  <a:solidFill>
                    <a:srgbClr val="000000"/>
                  </a:solidFill>
                  <a:round/>
                  <a:headEnd/>
                  <a:tailEnd/>
                </a:ln>
              </p:spPr>
              <p:txBody>
                <a:bodyPr/>
                <a:lstStyle/>
                <a:p>
                  <a:endParaRPr lang="en-US"/>
                </a:p>
              </p:txBody>
            </p:sp>
            <p:sp>
              <p:nvSpPr>
                <p:cNvPr id="6235" name="Freeform 123"/>
                <p:cNvSpPr>
                  <a:spLocks/>
                </p:cNvSpPr>
                <p:nvPr/>
              </p:nvSpPr>
              <p:spPr bwMode="auto">
                <a:xfrm>
                  <a:off x="1470" y="781"/>
                  <a:ext cx="211" cy="414"/>
                </a:xfrm>
                <a:custGeom>
                  <a:avLst/>
                  <a:gdLst>
                    <a:gd name="T0" fmla="*/ 4 w 211"/>
                    <a:gd name="T1" fmla="*/ 397 h 414"/>
                    <a:gd name="T2" fmla="*/ 6 w 211"/>
                    <a:gd name="T3" fmla="*/ 414 h 414"/>
                    <a:gd name="T4" fmla="*/ 211 w 211"/>
                    <a:gd name="T5" fmla="*/ 338 h 414"/>
                    <a:gd name="T6" fmla="*/ 211 w 211"/>
                    <a:gd name="T7" fmla="*/ 0 h 414"/>
                    <a:gd name="T8" fmla="*/ 0 w 211"/>
                    <a:gd name="T9" fmla="*/ 33 h 414"/>
                    <a:gd name="T10" fmla="*/ 0 w 211"/>
                    <a:gd name="T11" fmla="*/ 395 h 414"/>
                    <a:gd name="T12" fmla="*/ 4 w 211"/>
                    <a:gd name="T13" fmla="*/ 397 h 414"/>
                    <a:gd name="T14" fmla="*/ 0 60000 65536"/>
                    <a:gd name="T15" fmla="*/ 0 60000 65536"/>
                    <a:gd name="T16" fmla="*/ 0 60000 65536"/>
                    <a:gd name="T17" fmla="*/ 0 60000 65536"/>
                    <a:gd name="T18" fmla="*/ 0 60000 65536"/>
                    <a:gd name="T19" fmla="*/ 0 60000 65536"/>
                    <a:gd name="T20" fmla="*/ 0 60000 65536"/>
                    <a:gd name="T21" fmla="*/ 0 w 211"/>
                    <a:gd name="T22" fmla="*/ 0 h 414"/>
                    <a:gd name="T23" fmla="*/ 211 w 211"/>
                    <a:gd name="T24" fmla="*/ 414 h 4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1" h="414">
                      <a:moveTo>
                        <a:pt x="4" y="397"/>
                      </a:moveTo>
                      <a:lnTo>
                        <a:pt x="6" y="414"/>
                      </a:lnTo>
                      <a:lnTo>
                        <a:pt x="211" y="338"/>
                      </a:lnTo>
                      <a:lnTo>
                        <a:pt x="211" y="0"/>
                      </a:lnTo>
                      <a:lnTo>
                        <a:pt x="0" y="33"/>
                      </a:lnTo>
                      <a:lnTo>
                        <a:pt x="0" y="395"/>
                      </a:lnTo>
                      <a:lnTo>
                        <a:pt x="4" y="397"/>
                      </a:lnTo>
                      <a:close/>
                    </a:path>
                  </a:pathLst>
                </a:custGeom>
                <a:gradFill rotWithShape="0">
                  <a:gsLst>
                    <a:gs pos="0">
                      <a:srgbClr val="6B6A54"/>
                    </a:gs>
                    <a:gs pos="100000">
                      <a:srgbClr val="93876F"/>
                    </a:gs>
                  </a:gsLst>
                  <a:lin ang="0" scaled="1"/>
                </a:gradFill>
                <a:ln w="6350">
                  <a:solidFill>
                    <a:srgbClr val="000000"/>
                  </a:solidFill>
                  <a:round/>
                  <a:headEnd/>
                  <a:tailEnd/>
                </a:ln>
              </p:spPr>
              <p:txBody>
                <a:bodyPr/>
                <a:lstStyle/>
                <a:p>
                  <a:endParaRPr lang="en-US"/>
                </a:p>
              </p:txBody>
            </p:sp>
            <p:sp>
              <p:nvSpPr>
                <p:cNvPr id="6236" name="Freeform 124"/>
                <p:cNvSpPr>
                  <a:spLocks/>
                </p:cNvSpPr>
                <p:nvPr/>
              </p:nvSpPr>
              <p:spPr bwMode="auto">
                <a:xfrm>
                  <a:off x="1344" y="768"/>
                  <a:ext cx="336" cy="46"/>
                </a:xfrm>
                <a:custGeom>
                  <a:avLst/>
                  <a:gdLst>
                    <a:gd name="T0" fmla="*/ 336 w 336"/>
                    <a:gd name="T1" fmla="*/ 13 h 46"/>
                    <a:gd name="T2" fmla="*/ 125 w 336"/>
                    <a:gd name="T3" fmla="*/ 46 h 46"/>
                    <a:gd name="T4" fmla="*/ 0 w 336"/>
                    <a:gd name="T5" fmla="*/ 25 h 46"/>
                    <a:gd name="T6" fmla="*/ 219 w 336"/>
                    <a:gd name="T7" fmla="*/ 0 h 46"/>
                    <a:gd name="T8" fmla="*/ 336 w 336"/>
                    <a:gd name="T9" fmla="*/ 13 h 46"/>
                    <a:gd name="T10" fmla="*/ 0 60000 65536"/>
                    <a:gd name="T11" fmla="*/ 0 60000 65536"/>
                    <a:gd name="T12" fmla="*/ 0 60000 65536"/>
                    <a:gd name="T13" fmla="*/ 0 60000 65536"/>
                    <a:gd name="T14" fmla="*/ 0 60000 65536"/>
                    <a:gd name="T15" fmla="*/ 0 w 336"/>
                    <a:gd name="T16" fmla="*/ 0 h 46"/>
                    <a:gd name="T17" fmla="*/ 336 w 336"/>
                    <a:gd name="T18" fmla="*/ 46 h 46"/>
                  </a:gdLst>
                  <a:ahLst/>
                  <a:cxnLst>
                    <a:cxn ang="T10">
                      <a:pos x="T0" y="T1"/>
                    </a:cxn>
                    <a:cxn ang="T11">
                      <a:pos x="T2" y="T3"/>
                    </a:cxn>
                    <a:cxn ang="T12">
                      <a:pos x="T4" y="T5"/>
                    </a:cxn>
                    <a:cxn ang="T13">
                      <a:pos x="T6" y="T7"/>
                    </a:cxn>
                    <a:cxn ang="T14">
                      <a:pos x="T8" y="T9"/>
                    </a:cxn>
                  </a:cxnLst>
                  <a:rect l="T15" t="T16" r="T17" b="T18"/>
                  <a:pathLst>
                    <a:path w="336" h="46">
                      <a:moveTo>
                        <a:pt x="336" y="13"/>
                      </a:moveTo>
                      <a:lnTo>
                        <a:pt x="125" y="46"/>
                      </a:lnTo>
                      <a:lnTo>
                        <a:pt x="0" y="25"/>
                      </a:lnTo>
                      <a:lnTo>
                        <a:pt x="219" y="0"/>
                      </a:lnTo>
                      <a:lnTo>
                        <a:pt x="336" y="13"/>
                      </a:lnTo>
                      <a:close/>
                    </a:path>
                  </a:pathLst>
                </a:custGeom>
                <a:solidFill>
                  <a:srgbClr val="FFFFFF"/>
                </a:solidFill>
                <a:ln w="6350">
                  <a:solidFill>
                    <a:srgbClr val="000000"/>
                  </a:solidFill>
                  <a:round/>
                  <a:headEnd/>
                  <a:tailEnd/>
                </a:ln>
              </p:spPr>
              <p:txBody>
                <a:bodyPr/>
                <a:lstStyle/>
                <a:p>
                  <a:endParaRPr lang="en-US"/>
                </a:p>
              </p:txBody>
            </p:sp>
            <p:sp>
              <p:nvSpPr>
                <p:cNvPr id="6237" name="Line 125"/>
                <p:cNvSpPr>
                  <a:spLocks noChangeShapeType="1"/>
                </p:cNvSpPr>
                <p:nvPr/>
              </p:nvSpPr>
              <p:spPr bwMode="auto">
                <a:xfrm flipH="1">
                  <a:off x="1450" y="864"/>
                  <a:ext cx="1" cy="283"/>
                </a:xfrm>
                <a:prstGeom prst="line">
                  <a:avLst/>
                </a:prstGeom>
                <a:noFill/>
                <a:ln w="15875">
                  <a:solidFill>
                    <a:srgbClr val="74745C"/>
                  </a:solidFill>
                  <a:round/>
                  <a:headEnd/>
                  <a:tailEnd/>
                </a:ln>
              </p:spPr>
              <p:txBody>
                <a:bodyPr/>
                <a:lstStyle/>
                <a:p>
                  <a:endParaRPr lang="en-US"/>
                </a:p>
              </p:txBody>
            </p:sp>
            <p:sp>
              <p:nvSpPr>
                <p:cNvPr id="6238" name="Freeform 126"/>
                <p:cNvSpPr>
                  <a:spLocks/>
                </p:cNvSpPr>
                <p:nvPr/>
              </p:nvSpPr>
              <p:spPr bwMode="auto">
                <a:xfrm>
                  <a:off x="1352" y="846"/>
                  <a:ext cx="104" cy="18"/>
                </a:xfrm>
                <a:custGeom>
                  <a:avLst/>
                  <a:gdLst>
                    <a:gd name="T0" fmla="*/ 0 w 104"/>
                    <a:gd name="T1" fmla="*/ 0 h 18"/>
                    <a:gd name="T2" fmla="*/ 94 w 104"/>
                    <a:gd name="T3" fmla="*/ 18 h 18"/>
                    <a:gd name="T4" fmla="*/ 104 w 104"/>
                    <a:gd name="T5" fmla="*/ 16 h 18"/>
                    <a:gd name="T6" fmla="*/ 0 60000 65536"/>
                    <a:gd name="T7" fmla="*/ 0 60000 65536"/>
                    <a:gd name="T8" fmla="*/ 0 60000 65536"/>
                    <a:gd name="T9" fmla="*/ 0 w 104"/>
                    <a:gd name="T10" fmla="*/ 0 h 18"/>
                    <a:gd name="T11" fmla="*/ 104 w 104"/>
                    <a:gd name="T12" fmla="*/ 18 h 18"/>
                  </a:gdLst>
                  <a:ahLst/>
                  <a:cxnLst>
                    <a:cxn ang="T6">
                      <a:pos x="T0" y="T1"/>
                    </a:cxn>
                    <a:cxn ang="T7">
                      <a:pos x="T2" y="T3"/>
                    </a:cxn>
                    <a:cxn ang="T8">
                      <a:pos x="T4" y="T5"/>
                    </a:cxn>
                  </a:cxnLst>
                  <a:rect l="T9" t="T10" r="T11" b="T12"/>
                  <a:pathLst>
                    <a:path w="104" h="18">
                      <a:moveTo>
                        <a:pt x="0" y="0"/>
                      </a:moveTo>
                      <a:lnTo>
                        <a:pt x="94" y="18"/>
                      </a:lnTo>
                      <a:lnTo>
                        <a:pt x="104" y="16"/>
                      </a:lnTo>
                    </a:path>
                  </a:pathLst>
                </a:custGeom>
                <a:noFill/>
                <a:ln w="12700">
                  <a:solidFill>
                    <a:srgbClr val="FFFFFF"/>
                  </a:solidFill>
                  <a:round/>
                  <a:headEnd/>
                  <a:tailEnd/>
                </a:ln>
              </p:spPr>
              <p:txBody>
                <a:bodyPr/>
                <a:lstStyle/>
                <a:p>
                  <a:endParaRPr lang="en-US"/>
                </a:p>
              </p:txBody>
            </p:sp>
            <p:sp>
              <p:nvSpPr>
                <p:cNvPr id="6239" name="Freeform 127"/>
                <p:cNvSpPr>
                  <a:spLocks/>
                </p:cNvSpPr>
                <p:nvPr/>
              </p:nvSpPr>
              <p:spPr bwMode="auto">
                <a:xfrm>
                  <a:off x="1352" y="806"/>
                  <a:ext cx="104" cy="16"/>
                </a:xfrm>
                <a:custGeom>
                  <a:avLst/>
                  <a:gdLst>
                    <a:gd name="T0" fmla="*/ 0 w 104"/>
                    <a:gd name="T1" fmla="*/ 0 h 16"/>
                    <a:gd name="T2" fmla="*/ 94 w 104"/>
                    <a:gd name="T3" fmla="*/ 16 h 16"/>
                    <a:gd name="T4" fmla="*/ 104 w 104"/>
                    <a:gd name="T5" fmla="*/ 16 h 16"/>
                    <a:gd name="T6" fmla="*/ 0 60000 65536"/>
                    <a:gd name="T7" fmla="*/ 0 60000 65536"/>
                    <a:gd name="T8" fmla="*/ 0 60000 65536"/>
                    <a:gd name="T9" fmla="*/ 0 w 104"/>
                    <a:gd name="T10" fmla="*/ 0 h 16"/>
                    <a:gd name="T11" fmla="*/ 104 w 104"/>
                    <a:gd name="T12" fmla="*/ 16 h 16"/>
                  </a:gdLst>
                  <a:ahLst/>
                  <a:cxnLst>
                    <a:cxn ang="T6">
                      <a:pos x="T0" y="T1"/>
                    </a:cxn>
                    <a:cxn ang="T7">
                      <a:pos x="T2" y="T3"/>
                    </a:cxn>
                    <a:cxn ang="T8">
                      <a:pos x="T4" y="T5"/>
                    </a:cxn>
                  </a:cxnLst>
                  <a:rect l="T9" t="T10" r="T11" b="T12"/>
                  <a:pathLst>
                    <a:path w="104" h="16">
                      <a:moveTo>
                        <a:pt x="0" y="0"/>
                      </a:moveTo>
                      <a:lnTo>
                        <a:pt x="94" y="16"/>
                      </a:lnTo>
                      <a:lnTo>
                        <a:pt x="104" y="16"/>
                      </a:lnTo>
                    </a:path>
                  </a:pathLst>
                </a:custGeom>
                <a:noFill/>
                <a:ln w="12700">
                  <a:solidFill>
                    <a:srgbClr val="FFFFFF"/>
                  </a:solidFill>
                  <a:round/>
                  <a:headEnd/>
                  <a:tailEnd/>
                </a:ln>
              </p:spPr>
              <p:txBody>
                <a:bodyPr/>
                <a:lstStyle/>
                <a:p>
                  <a:endParaRPr lang="en-US"/>
                </a:p>
              </p:txBody>
            </p:sp>
            <p:sp>
              <p:nvSpPr>
                <p:cNvPr id="6240" name="Freeform 128"/>
                <p:cNvSpPr>
                  <a:spLocks/>
                </p:cNvSpPr>
                <p:nvPr/>
              </p:nvSpPr>
              <p:spPr bwMode="auto">
                <a:xfrm>
                  <a:off x="1348" y="1120"/>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sp>
              <p:nvSpPr>
                <p:cNvPr id="6241" name="Freeform 129"/>
                <p:cNvSpPr>
                  <a:spLocks/>
                </p:cNvSpPr>
                <p:nvPr/>
              </p:nvSpPr>
              <p:spPr bwMode="auto">
                <a:xfrm>
                  <a:off x="1348" y="1098"/>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sp>
              <p:nvSpPr>
                <p:cNvPr id="6242" name="Freeform 130"/>
                <p:cNvSpPr>
                  <a:spLocks/>
                </p:cNvSpPr>
                <p:nvPr/>
              </p:nvSpPr>
              <p:spPr bwMode="auto">
                <a:xfrm>
                  <a:off x="1348" y="1074"/>
                  <a:ext cx="104" cy="27"/>
                </a:xfrm>
                <a:custGeom>
                  <a:avLst/>
                  <a:gdLst>
                    <a:gd name="T0" fmla="*/ 0 w 104"/>
                    <a:gd name="T1" fmla="*/ 0 h 27"/>
                    <a:gd name="T2" fmla="*/ 94 w 104"/>
                    <a:gd name="T3" fmla="*/ 27 h 27"/>
                    <a:gd name="T4" fmla="*/ 104 w 104"/>
                    <a:gd name="T5" fmla="*/ 27 h 27"/>
                    <a:gd name="T6" fmla="*/ 0 60000 65536"/>
                    <a:gd name="T7" fmla="*/ 0 60000 65536"/>
                    <a:gd name="T8" fmla="*/ 0 60000 65536"/>
                    <a:gd name="T9" fmla="*/ 0 w 104"/>
                    <a:gd name="T10" fmla="*/ 0 h 27"/>
                    <a:gd name="T11" fmla="*/ 104 w 104"/>
                    <a:gd name="T12" fmla="*/ 27 h 27"/>
                  </a:gdLst>
                  <a:ahLst/>
                  <a:cxnLst>
                    <a:cxn ang="T6">
                      <a:pos x="T0" y="T1"/>
                    </a:cxn>
                    <a:cxn ang="T7">
                      <a:pos x="T2" y="T3"/>
                    </a:cxn>
                    <a:cxn ang="T8">
                      <a:pos x="T4" y="T5"/>
                    </a:cxn>
                  </a:cxnLst>
                  <a:rect l="T9" t="T10" r="T11" b="T12"/>
                  <a:pathLst>
                    <a:path w="104" h="27">
                      <a:moveTo>
                        <a:pt x="0" y="0"/>
                      </a:moveTo>
                      <a:lnTo>
                        <a:pt x="94" y="27"/>
                      </a:lnTo>
                      <a:lnTo>
                        <a:pt x="104" y="27"/>
                      </a:lnTo>
                    </a:path>
                  </a:pathLst>
                </a:custGeom>
                <a:noFill/>
                <a:ln w="12700">
                  <a:solidFill>
                    <a:srgbClr val="000000"/>
                  </a:solidFill>
                  <a:round/>
                  <a:headEnd/>
                  <a:tailEnd/>
                </a:ln>
              </p:spPr>
              <p:txBody>
                <a:bodyPr/>
                <a:lstStyle/>
                <a:p>
                  <a:endParaRPr lang="en-US"/>
                </a:p>
              </p:txBody>
            </p:sp>
          </p:grpSp>
          <p:grpSp>
            <p:nvGrpSpPr>
              <p:cNvPr id="21" name="Group 131"/>
              <p:cNvGrpSpPr>
                <a:grpSpLocks/>
              </p:cNvGrpSpPr>
              <p:nvPr/>
            </p:nvGrpSpPr>
            <p:grpSpPr bwMode="auto">
              <a:xfrm>
                <a:off x="1052" y="1491"/>
                <a:ext cx="501" cy="429"/>
                <a:chOff x="1052" y="1491"/>
                <a:chExt cx="501" cy="429"/>
              </a:xfrm>
            </p:grpSpPr>
            <p:grpSp>
              <p:nvGrpSpPr>
                <p:cNvPr id="22" name="Group 132"/>
                <p:cNvGrpSpPr>
                  <a:grpSpLocks/>
                </p:cNvGrpSpPr>
                <p:nvPr/>
              </p:nvGrpSpPr>
              <p:grpSpPr bwMode="auto">
                <a:xfrm>
                  <a:off x="1152" y="1491"/>
                  <a:ext cx="401" cy="324"/>
                  <a:chOff x="2926" y="1952"/>
                  <a:chExt cx="401" cy="324"/>
                </a:xfrm>
              </p:grpSpPr>
              <p:sp>
                <p:nvSpPr>
                  <p:cNvPr id="6217" name="Freeform 133"/>
                  <p:cNvSpPr>
                    <a:spLocks/>
                  </p:cNvSpPr>
                  <p:nvPr/>
                </p:nvSpPr>
                <p:spPr bwMode="auto">
                  <a:xfrm>
                    <a:off x="2926" y="1952"/>
                    <a:ext cx="398" cy="324"/>
                  </a:xfrm>
                  <a:custGeom>
                    <a:avLst/>
                    <a:gdLst>
                      <a:gd name="T0" fmla="*/ 398 w 398"/>
                      <a:gd name="T1" fmla="*/ 75 h 324"/>
                      <a:gd name="T2" fmla="*/ 356 w 398"/>
                      <a:gd name="T3" fmla="*/ 56 h 324"/>
                      <a:gd name="T4" fmla="*/ 356 w 398"/>
                      <a:gd name="T5" fmla="*/ 48 h 324"/>
                      <a:gd name="T6" fmla="*/ 356 w 398"/>
                      <a:gd name="T7" fmla="*/ 42 h 324"/>
                      <a:gd name="T8" fmla="*/ 355 w 398"/>
                      <a:gd name="T9" fmla="*/ 37 h 324"/>
                      <a:gd name="T10" fmla="*/ 350 w 398"/>
                      <a:gd name="T11" fmla="*/ 34 h 324"/>
                      <a:gd name="T12" fmla="*/ 345 w 398"/>
                      <a:gd name="T13" fmla="*/ 32 h 324"/>
                      <a:gd name="T14" fmla="*/ 123 w 398"/>
                      <a:gd name="T15" fmla="*/ 0 h 324"/>
                      <a:gd name="T16" fmla="*/ 27 w 398"/>
                      <a:gd name="T17" fmla="*/ 5 h 324"/>
                      <a:gd name="T18" fmla="*/ 21 w 398"/>
                      <a:gd name="T19" fmla="*/ 5 h 324"/>
                      <a:gd name="T20" fmla="*/ 14 w 398"/>
                      <a:gd name="T21" fmla="*/ 7 h 324"/>
                      <a:gd name="T22" fmla="*/ 13 w 398"/>
                      <a:gd name="T23" fmla="*/ 8 h 324"/>
                      <a:gd name="T24" fmla="*/ 9 w 398"/>
                      <a:gd name="T25" fmla="*/ 11 h 324"/>
                      <a:gd name="T26" fmla="*/ 8 w 398"/>
                      <a:gd name="T27" fmla="*/ 15 h 324"/>
                      <a:gd name="T28" fmla="*/ 8 w 398"/>
                      <a:gd name="T29" fmla="*/ 19 h 324"/>
                      <a:gd name="T30" fmla="*/ 0 w 398"/>
                      <a:gd name="T31" fmla="*/ 234 h 324"/>
                      <a:gd name="T32" fmla="*/ 0 w 398"/>
                      <a:gd name="T33" fmla="*/ 240 h 324"/>
                      <a:gd name="T34" fmla="*/ 3 w 398"/>
                      <a:gd name="T35" fmla="*/ 245 h 324"/>
                      <a:gd name="T36" fmla="*/ 8 w 398"/>
                      <a:gd name="T37" fmla="*/ 248 h 324"/>
                      <a:gd name="T38" fmla="*/ 14 w 398"/>
                      <a:gd name="T39" fmla="*/ 252 h 324"/>
                      <a:gd name="T40" fmla="*/ 278 w 398"/>
                      <a:gd name="T41" fmla="*/ 324 h 324"/>
                      <a:gd name="T42" fmla="*/ 280 w 398"/>
                      <a:gd name="T43" fmla="*/ 324 h 324"/>
                      <a:gd name="T44" fmla="*/ 281 w 398"/>
                      <a:gd name="T45" fmla="*/ 324 h 324"/>
                      <a:gd name="T46" fmla="*/ 283 w 398"/>
                      <a:gd name="T47" fmla="*/ 324 h 324"/>
                      <a:gd name="T48" fmla="*/ 284 w 398"/>
                      <a:gd name="T49" fmla="*/ 322 h 324"/>
                      <a:gd name="T50" fmla="*/ 284 w 398"/>
                      <a:gd name="T51" fmla="*/ 320 h 324"/>
                      <a:gd name="T52" fmla="*/ 286 w 398"/>
                      <a:gd name="T53" fmla="*/ 320 h 324"/>
                      <a:gd name="T54" fmla="*/ 332 w 398"/>
                      <a:gd name="T55" fmla="*/ 288 h 324"/>
                      <a:gd name="T56" fmla="*/ 336 w 398"/>
                      <a:gd name="T57" fmla="*/ 285 h 324"/>
                      <a:gd name="T58" fmla="*/ 339 w 398"/>
                      <a:gd name="T59" fmla="*/ 280 h 324"/>
                      <a:gd name="T60" fmla="*/ 342 w 398"/>
                      <a:gd name="T61" fmla="*/ 269 h 324"/>
                      <a:gd name="T62" fmla="*/ 342 w 398"/>
                      <a:gd name="T63" fmla="*/ 261 h 324"/>
                      <a:gd name="T64" fmla="*/ 385 w 398"/>
                      <a:gd name="T65" fmla="*/ 224 h 324"/>
                      <a:gd name="T66" fmla="*/ 398 w 398"/>
                      <a:gd name="T67" fmla="*/ 75 h 3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98"/>
                      <a:gd name="T103" fmla="*/ 0 h 324"/>
                      <a:gd name="T104" fmla="*/ 398 w 398"/>
                      <a:gd name="T105" fmla="*/ 324 h 32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98" h="324">
                        <a:moveTo>
                          <a:pt x="398" y="75"/>
                        </a:moveTo>
                        <a:lnTo>
                          <a:pt x="356" y="56"/>
                        </a:lnTo>
                        <a:lnTo>
                          <a:pt x="356" y="48"/>
                        </a:lnTo>
                        <a:lnTo>
                          <a:pt x="356" y="42"/>
                        </a:lnTo>
                        <a:lnTo>
                          <a:pt x="355" y="37"/>
                        </a:lnTo>
                        <a:lnTo>
                          <a:pt x="350" y="34"/>
                        </a:lnTo>
                        <a:lnTo>
                          <a:pt x="345" y="32"/>
                        </a:lnTo>
                        <a:lnTo>
                          <a:pt x="123" y="0"/>
                        </a:lnTo>
                        <a:lnTo>
                          <a:pt x="27" y="5"/>
                        </a:lnTo>
                        <a:lnTo>
                          <a:pt x="21" y="5"/>
                        </a:lnTo>
                        <a:lnTo>
                          <a:pt x="14" y="7"/>
                        </a:lnTo>
                        <a:lnTo>
                          <a:pt x="13" y="8"/>
                        </a:lnTo>
                        <a:lnTo>
                          <a:pt x="9" y="11"/>
                        </a:lnTo>
                        <a:lnTo>
                          <a:pt x="8" y="15"/>
                        </a:lnTo>
                        <a:lnTo>
                          <a:pt x="8" y="19"/>
                        </a:lnTo>
                        <a:lnTo>
                          <a:pt x="0" y="234"/>
                        </a:lnTo>
                        <a:lnTo>
                          <a:pt x="0" y="240"/>
                        </a:lnTo>
                        <a:lnTo>
                          <a:pt x="3" y="245"/>
                        </a:lnTo>
                        <a:lnTo>
                          <a:pt x="8" y="248"/>
                        </a:lnTo>
                        <a:lnTo>
                          <a:pt x="14" y="252"/>
                        </a:lnTo>
                        <a:lnTo>
                          <a:pt x="278" y="324"/>
                        </a:lnTo>
                        <a:lnTo>
                          <a:pt x="280" y="324"/>
                        </a:lnTo>
                        <a:lnTo>
                          <a:pt x="281" y="324"/>
                        </a:lnTo>
                        <a:lnTo>
                          <a:pt x="283" y="324"/>
                        </a:lnTo>
                        <a:lnTo>
                          <a:pt x="284" y="322"/>
                        </a:lnTo>
                        <a:lnTo>
                          <a:pt x="284" y="320"/>
                        </a:lnTo>
                        <a:lnTo>
                          <a:pt x="286" y="320"/>
                        </a:lnTo>
                        <a:lnTo>
                          <a:pt x="332" y="288"/>
                        </a:lnTo>
                        <a:lnTo>
                          <a:pt x="336" y="285"/>
                        </a:lnTo>
                        <a:lnTo>
                          <a:pt x="339" y="280"/>
                        </a:lnTo>
                        <a:lnTo>
                          <a:pt x="342" y="269"/>
                        </a:lnTo>
                        <a:lnTo>
                          <a:pt x="342" y="261"/>
                        </a:lnTo>
                        <a:lnTo>
                          <a:pt x="385" y="224"/>
                        </a:lnTo>
                        <a:lnTo>
                          <a:pt x="398" y="75"/>
                        </a:lnTo>
                        <a:close/>
                      </a:path>
                    </a:pathLst>
                  </a:custGeom>
                  <a:solidFill>
                    <a:srgbClr val="000000"/>
                  </a:solidFill>
                  <a:ln w="28575">
                    <a:solidFill>
                      <a:srgbClr val="000000"/>
                    </a:solidFill>
                    <a:round/>
                    <a:headEnd/>
                    <a:tailEnd/>
                  </a:ln>
                </p:spPr>
                <p:txBody>
                  <a:bodyPr/>
                  <a:lstStyle/>
                  <a:p>
                    <a:endParaRPr lang="en-US"/>
                  </a:p>
                </p:txBody>
              </p:sp>
              <p:sp>
                <p:nvSpPr>
                  <p:cNvPr id="6218" name="Freeform 134"/>
                  <p:cNvSpPr>
                    <a:spLocks/>
                  </p:cNvSpPr>
                  <p:nvPr/>
                </p:nvSpPr>
                <p:spPr bwMode="auto">
                  <a:xfrm>
                    <a:off x="3266" y="2007"/>
                    <a:ext cx="61" cy="211"/>
                  </a:xfrm>
                  <a:custGeom>
                    <a:avLst/>
                    <a:gdLst>
                      <a:gd name="T0" fmla="*/ 15 w 61"/>
                      <a:gd name="T1" fmla="*/ 0 h 211"/>
                      <a:gd name="T2" fmla="*/ 61 w 61"/>
                      <a:gd name="T3" fmla="*/ 20 h 211"/>
                      <a:gd name="T4" fmla="*/ 48 w 61"/>
                      <a:gd name="T5" fmla="*/ 169 h 211"/>
                      <a:gd name="T6" fmla="*/ 0 w 61"/>
                      <a:gd name="T7" fmla="*/ 211 h 211"/>
                      <a:gd name="T8" fmla="*/ 15 w 61"/>
                      <a:gd name="T9" fmla="*/ 0 h 211"/>
                      <a:gd name="T10" fmla="*/ 0 60000 65536"/>
                      <a:gd name="T11" fmla="*/ 0 60000 65536"/>
                      <a:gd name="T12" fmla="*/ 0 60000 65536"/>
                      <a:gd name="T13" fmla="*/ 0 60000 65536"/>
                      <a:gd name="T14" fmla="*/ 0 60000 65536"/>
                      <a:gd name="T15" fmla="*/ 0 w 61"/>
                      <a:gd name="T16" fmla="*/ 0 h 211"/>
                      <a:gd name="T17" fmla="*/ 61 w 61"/>
                      <a:gd name="T18" fmla="*/ 211 h 211"/>
                    </a:gdLst>
                    <a:ahLst/>
                    <a:cxnLst>
                      <a:cxn ang="T10">
                        <a:pos x="T0" y="T1"/>
                      </a:cxn>
                      <a:cxn ang="T11">
                        <a:pos x="T2" y="T3"/>
                      </a:cxn>
                      <a:cxn ang="T12">
                        <a:pos x="T4" y="T5"/>
                      </a:cxn>
                      <a:cxn ang="T13">
                        <a:pos x="T6" y="T7"/>
                      </a:cxn>
                      <a:cxn ang="T14">
                        <a:pos x="T8" y="T9"/>
                      </a:cxn>
                    </a:cxnLst>
                    <a:rect l="T15" t="T16" r="T17" b="T18"/>
                    <a:pathLst>
                      <a:path w="61" h="211">
                        <a:moveTo>
                          <a:pt x="15" y="0"/>
                        </a:moveTo>
                        <a:lnTo>
                          <a:pt x="61" y="20"/>
                        </a:lnTo>
                        <a:lnTo>
                          <a:pt x="48" y="169"/>
                        </a:lnTo>
                        <a:lnTo>
                          <a:pt x="0" y="211"/>
                        </a:lnTo>
                        <a:lnTo>
                          <a:pt x="15" y="0"/>
                        </a:lnTo>
                        <a:close/>
                      </a:path>
                    </a:pathLst>
                  </a:custGeom>
                  <a:solidFill>
                    <a:srgbClr val="C8C8B9"/>
                  </a:solidFill>
                  <a:ln w="9525">
                    <a:solidFill>
                      <a:srgbClr val="000000"/>
                    </a:solidFill>
                    <a:round/>
                    <a:headEnd/>
                    <a:tailEnd/>
                  </a:ln>
                </p:spPr>
                <p:txBody>
                  <a:bodyPr/>
                  <a:lstStyle/>
                  <a:p>
                    <a:endParaRPr lang="en-US"/>
                  </a:p>
                </p:txBody>
              </p:sp>
              <p:sp>
                <p:nvSpPr>
                  <p:cNvPr id="6219" name="Line 135"/>
                  <p:cNvSpPr>
                    <a:spLocks noChangeShapeType="1"/>
                  </p:cNvSpPr>
                  <p:nvPr/>
                </p:nvSpPr>
                <p:spPr bwMode="auto">
                  <a:xfrm flipH="1">
                    <a:off x="3262" y="2159"/>
                    <a:ext cx="46" cy="35"/>
                  </a:xfrm>
                  <a:prstGeom prst="line">
                    <a:avLst/>
                  </a:prstGeom>
                  <a:noFill/>
                  <a:ln w="9525">
                    <a:solidFill>
                      <a:srgbClr val="93937D"/>
                    </a:solidFill>
                    <a:round/>
                    <a:headEnd/>
                    <a:tailEnd/>
                  </a:ln>
                </p:spPr>
                <p:txBody>
                  <a:bodyPr/>
                  <a:lstStyle/>
                  <a:p>
                    <a:endParaRPr lang="en-US"/>
                  </a:p>
                </p:txBody>
              </p:sp>
              <p:sp>
                <p:nvSpPr>
                  <p:cNvPr id="6220" name="Line 136"/>
                  <p:cNvSpPr>
                    <a:spLocks noChangeShapeType="1"/>
                  </p:cNvSpPr>
                  <p:nvPr/>
                </p:nvSpPr>
                <p:spPr bwMode="auto">
                  <a:xfrm flipH="1">
                    <a:off x="3263" y="2141"/>
                    <a:ext cx="45" cy="27"/>
                  </a:xfrm>
                  <a:prstGeom prst="line">
                    <a:avLst/>
                  </a:prstGeom>
                  <a:noFill/>
                  <a:ln w="9525">
                    <a:solidFill>
                      <a:srgbClr val="93937D"/>
                    </a:solidFill>
                    <a:round/>
                    <a:headEnd/>
                    <a:tailEnd/>
                  </a:ln>
                </p:spPr>
                <p:txBody>
                  <a:bodyPr/>
                  <a:lstStyle/>
                  <a:p>
                    <a:endParaRPr lang="en-US"/>
                  </a:p>
                </p:txBody>
              </p:sp>
              <p:sp>
                <p:nvSpPr>
                  <p:cNvPr id="6221" name="Line 137"/>
                  <p:cNvSpPr>
                    <a:spLocks noChangeShapeType="1"/>
                  </p:cNvSpPr>
                  <p:nvPr/>
                </p:nvSpPr>
                <p:spPr bwMode="auto">
                  <a:xfrm flipH="1">
                    <a:off x="3265" y="2122"/>
                    <a:ext cx="46" cy="24"/>
                  </a:xfrm>
                  <a:prstGeom prst="line">
                    <a:avLst/>
                  </a:prstGeom>
                  <a:noFill/>
                  <a:ln w="9525">
                    <a:solidFill>
                      <a:srgbClr val="93937D"/>
                    </a:solidFill>
                    <a:round/>
                    <a:headEnd/>
                    <a:tailEnd/>
                  </a:ln>
                </p:spPr>
                <p:txBody>
                  <a:bodyPr/>
                  <a:lstStyle/>
                  <a:p>
                    <a:endParaRPr lang="en-US"/>
                  </a:p>
                </p:txBody>
              </p:sp>
              <p:sp>
                <p:nvSpPr>
                  <p:cNvPr id="6222" name="Line 138"/>
                  <p:cNvSpPr>
                    <a:spLocks noChangeShapeType="1"/>
                  </p:cNvSpPr>
                  <p:nvPr/>
                </p:nvSpPr>
                <p:spPr bwMode="auto">
                  <a:xfrm flipH="1" flipV="1">
                    <a:off x="3271" y="2066"/>
                    <a:ext cx="45" cy="3"/>
                  </a:xfrm>
                  <a:prstGeom prst="line">
                    <a:avLst/>
                  </a:prstGeom>
                  <a:noFill/>
                  <a:ln w="9525">
                    <a:solidFill>
                      <a:srgbClr val="93937D"/>
                    </a:solidFill>
                    <a:round/>
                    <a:headEnd/>
                    <a:tailEnd/>
                  </a:ln>
                </p:spPr>
                <p:txBody>
                  <a:bodyPr/>
                  <a:lstStyle/>
                  <a:p>
                    <a:endParaRPr lang="en-US"/>
                  </a:p>
                </p:txBody>
              </p:sp>
              <p:sp>
                <p:nvSpPr>
                  <p:cNvPr id="6223" name="Line 139"/>
                  <p:cNvSpPr>
                    <a:spLocks noChangeShapeType="1"/>
                  </p:cNvSpPr>
                  <p:nvPr/>
                </p:nvSpPr>
                <p:spPr bwMode="auto">
                  <a:xfrm flipH="1" flipV="1">
                    <a:off x="3273" y="2043"/>
                    <a:ext cx="43" cy="10"/>
                  </a:xfrm>
                  <a:prstGeom prst="line">
                    <a:avLst/>
                  </a:prstGeom>
                  <a:noFill/>
                  <a:ln w="9525">
                    <a:solidFill>
                      <a:srgbClr val="93937D"/>
                    </a:solidFill>
                    <a:round/>
                    <a:headEnd/>
                    <a:tailEnd/>
                  </a:ln>
                </p:spPr>
                <p:txBody>
                  <a:bodyPr/>
                  <a:lstStyle/>
                  <a:p>
                    <a:endParaRPr lang="en-US"/>
                  </a:p>
                </p:txBody>
              </p:sp>
              <p:sp>
                <p:nvSpPr>
                  <p:cNvPr id="6224" name="Line 140"/>
                  <p:cNvSpPr>
                    <a:spLocks noChangeShapeType="1"/>
                  </p:cNvSpPr>
                  <p:nvPr/>
                </p:nvSpPr>
                <p:spPr bwMode="auto">
                  <a:xfrm flipH="1" flipV="1">
                    <a:off x="3273" y="2021"/>
                    <a:ext cx="45" cy="16"/>
                  </a:xfrm>
                  <a:prstGeom prst="line">
                    <a:avLst/>
                  </a:prstGeom>
                  <a:noFill/>
                  <a:ln w="9525">
                    <a:solidFill>
                      <a:srgbClr val="93937D"/>
                    </a:solidFill>
                    <a:round/>
                    <a:headEnd/>
                    <a:tailEnd/>
                  </a:ln>
                </p:spPr>
                <p:txBody>
                  <a:bodyPr/>
                  <a:lstStyle/>
                  <a:p>
                    <a:endParaRPr lang="en-US"/>
                  </a:p>
                </p:txBody>
              </p:sp>
              <p:sp>
                <p:nvSpPr>
                  <p:cNvPr id="6225" name="Freeform 141"/>
                  <p:cNvSpPr>
                    <a:spLocks/>
                  </p:cNvSpPr>
                  <p:nvPr/>
                </p:nvSpPr>
                <p:spPr bwMode="auto">
                  <a:xfrm>
                    <a:off x="2926" y="1957"/>
                    <a:ext cx="299" cy="319"/>
                  </a:xfrm>
                  <a:custGeom>
                    <a:avLst/>
                    <a:gdLst>
                      <a:gd name="T0" fmla="*/ 0 w 299"/>
                      <a:gd name="T1" fmla="*/ 229 h 319"/>
                      <a:gd name="T2" fmla="*/ 8 w 299"/>
                      <a:gd name="T3" fmla="*/ 14 h 319"/>
                      <a:gd name="T4" fmla="*/ 8 w 299"/>
                      <a:gd name="T5" fmla="*/ 10 h 319"/>
                      <a:gd name="T6" fmla="*/ 9 w 299"/>
                      <a:gd name="T7" fmla="*/ 6 h 319"/>
                      <a:gd name="T8" fmla="*/ 13 w 299"/>
                      <a:gd name="T9" fmla="*/ 3 h 319"/>
                      <a:gd name="T10" fmla="*/ 14 w 299"/>
                      <a:gd name="T11" fmla="*/ 2 h 319"/>
                      <a:gd name="T12" fmla="*/ 21 w 299"/>
                      <a:gd name="T13" fmla="*/ 0 h 319"/>
                      <a:gd name="T14" fmla="*/ 27 w 299"/>
                      <a:gd name="T15" fmla="*/ 0 h 319"/>
                      <a:gd name="T16" fmla="*/ 284 w 299"/>
                      <a:gd name="T17" fmla="*/ 45 h 319"/>
                      <a:gd name="T18" fmla="*/ 291 w 299"/>
                      <a:gd name="T19" fmla="*/ 46 h 319"/>
                      <a:gd name="T20" fmla="*/ 294 w 299"/>
                      <a:gd name="T21" fmla="*/ 50 h 319"/>
                      <a:gd name="T22" fmla="*/ 296 w 299"/>
                      <a:gd name="T23" fmla="*/ 51 h 319"/>
                      <a:gd name="T24" fmla="*/ 297 w 299"/>
                      <a:gd name="T25" fmla="*/ 54 h 319"/>
                      <a:gd name="T26" fmla="*/ 299 w 299"/>
                      <a:gd name="T27" fmla="*/ 58 h 319"/>
                      <a:gd name="T28" fmla="*/ 299 w 299"/>
                      <a:gd name="T29" fmla="*/ 67 h 319"/>
                      <a:gd name="T30" fmla="*/ 286 w 299"/>
                      <a:gd name="T31" fmla="*/ 314 h 319"/>
                      <a:gd name="T32" fmla="*/ 284 w 299"/>
                      <a:gd name="T33" fmla="*/ 315 h 319"/>
                      <a:gd name="T34" fmla="*/ 284 w 299"/>
                      <a:gd name="T35" fmla="*/ 317 h 319"/>
                      <a:gd name="T36" fmla="*/ 283 w 299"/>
                      <a:gd name="T37" fmla="*/ 319 h 319"/>
                      <a:gd name="T38" fmla="*/ 281 w 299"/>
                      <a:gd name="T39" fmla="*/ 319 h 319"/>
                      <a:gd name="T40" fmla="*/ 280 w 299"/>
                      <a:gd name="T41" fmla="*/ 319 h 319"/>
                      <a:gd name="T42" fmla="*/ 278 w 299"/>
                      <a:gd name="T43" fmla="*/ 319 h 319"/>
                      <a:gd name="T44" fmla="*/ 14 w 299"/>
                      <a:gd name="T45" fmla="*/ 247 h 319"/>
                      <a:gd name="T46" fmla="*/ 8 w 299"/>
                      <a:gd name="T47" fmla="*/ 243 h 319"/>
                      <a:gd name="T48" fmla="*/ 3 w 299"/>
                      <a:gd name="T49" fmla="*/ 240 h 319"/>
                      <a:gd name="T50" fmla="*/ 0 w 299"/>
                      <a:gd name="T51" fmla="*/ 235 h 319"/>
                      <a:gd name="T52" fmla="*/ 0 w 299"/>
                      <a:gd name="T53" fmla="*/ 229 h 3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99"/>
                      <a:gd name="T82" fmla="*/ 0 h 319"/>
                      <a:gd name="T83" fmla="*/ 299 w 299"/>
                      <a:gd name="T84" fmla="*/ 319 h 31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99" h="319">
                        <a:moveTo>
                          <a:pt x="0" y="229"/>
                        </a:moveTo>
                        <a:lnTo>
                          <a:pt x="8" y="14"/>
                        </a:lnTo>
                        <a:lnTo>
                          <a:pt x="8" y="10"/>
                        </a:lnTo>
                        <a:lnTo>
                          <a:pt x="9" y="6"/>
                        </a:lnTo>
                        <a:lnTo>
                          <a:pt x="13" y="3"/>
                        </a:lnTo>
                        <a:lnTo>
                          <a:pt x="14" y="2"/>
                        </a:lnTo>
                        <a:lnTo>
                          <a:pt x="21" y="0"/>
                        </a:lnTo>
                        <a:lnTo>
                          <a:pt x="27" y="0"/>
                        </a:lnTo>
                        <a:lnTo>
                          <a:pt x="284" y="45"/>
                        </a:lnTo>
                        <a:lnTo>
                          <a:pt x="291" y="46"/>
                        </a:lnTo>
                        <a:lnTo>
                          <a:pt x="294" y="50"/>
                        </a:lnTo>
                        <a:lnTo>
                          <a:pt x="296" y="51"/>
                        </a:lnTo>
                        <a:lnTo>
                          <a:pt x="297" y="54"/>
                        </a:lnTo>
                        <a:lnTo>
                          <a:pt x="299" y="58"/>
                        </a:lnTo>
                        <a:lnTo>
                          <a:pt x="299" y="67"/>
                        </a:lnTo>
                        <a:lnTo>
                          <a:pt x="286" y="314"/>
                        </a:lnTo>
                        <a:lnTo>
                          <a:pt x="284" y="315"/>
                        </a:lnTo>
                        <a:lnTo>
                          <a:pt x="284" y="317"/>
                        </a:lnTo>
                        <a:lnTo>
                          <a:pt x="283" y="319"/>
                        </a:lnTo>
                        <a:lnTo>
                          <a:pt x="281" y="319"/>
                        </a:lnTo>
                        <a:lnTo>
                          <a:pt x="280" y="319"/>
                        </a:lnTo>
                        <a:lnTo>
                          <a:pt x="278" y="319"/>
                        </a:lnTo>
                        <a:lnTo>
                          <a:pt x="14" y="247"/>
                        </a:lnTo>
                        <a:lnTo>
                          <a:pt x="8" y="243"/>
                        </a:lnTo>
                        <a:lnTo>
                          <a:pt x="3" y="240"/>
                        </a:lnTo>
                        <a:lnTo>
                          <a:pt x="0" y="235"/>
                        </a:lnTo>
                        <a:lnTo>
                          <a:pt x="0" y="229"/>
                        </a:lnTo>
                        <a:close/>
                      </a:path>
                    </a:pathLst>
                  </a:custGeom>
                  <a:gradFill rotWithShape="0">
                    <a:gsLst>
                      <a:gs pos="0">
                        <a:srgbClr val="C8C8B9"/>
                      </a:gs>
                      <a:gs pos="100000">
                        <a:srgbClr val="726956"/>
                      </a:gs>
                    </a:gsLst>
                    <a:lin ang="2700000" scaled="1"/>
                  </a:gradFill>
                  <a:ln w="6350">
                    <a:solidFill>
                      <a:srgbClr val="000000"/>
                    </a:solidFill>
                    <a:round/>
                    <a:headEnd/>
                    <a:tailEnd/>
                  </a:ln>
                </p:spPr>
                <p:txBody>
                  <a:bodyPr/>
                  <a:lstStyle/>
                  <a:p>
                    <a:endParaRPr lang="en-US"/>
                  </a:p>
                </p:txBody>
              </p:sp>
              <p:sp>
                <p:nvSpPr>
                  <p:cNvPr id="6226" name="Freeform 142"/>
                  <p:cNvSpPr>
                    <a:spLocks/>
                  </p:cNvSpPr>
                  <p:nvPr/>
                </p:nvSpPr>
                <p:spPr bwMode="auto">
                  <a:xfrm>
                    <a:off x="2953" y="1952"/>
                    <a:ext cx="329" cy="320"/>
                  </a:xfrm>
                  <a:custGeom>
                    <a:avLst/>
                    <a:gdLst>
                      <a:gd name="T0" fmla="*/ 0 w 329"/>
                      <a:gd name="T1" fmla="*/ 5 h 320"/>
                      <a:gd name="T2" fmla="*/ 257 w 329"/>
                      <a:gd name="T3" fmla="*/ 50 h 320"/>
                      <a:gd name="T4" fmla="*/ 264 w 329"/>
                      <a:gd name="T5" fmla="*/ 51 h 320"/>
                      <a:gd name="T6" fmla="*/ 267 w 329"/>
                      <a:gd name="T7" fmla="*/ 55 h 320"/>
                      <a:gd name="T8" fmla="*/ 269 w 329"/>
                      <a:gd name="T9" fmla="*/ 56 h 320"/>
                      <a:gd name="T10" fmla="*/ 270 w 329"/>
                      <a:gd name="T11" fmla="*/ 59 h 320"/>
                      <a:gd name="T12" fmla="*/ 272 w 329"/>
                      <a:gd name="T13" fmla="*/ 63 h 320"/>
                      <a:gd name="T14" fmla="*/ 272 w 329"/>
                      <a:gd name="T15" fmla="*/ 72 h 320"/>
                      <a:gd name="T16" fmla="*/ 259 w 329"/>
                      <a:gd name="T17" fmla="*/ 319 h 320"/>
                      <a:gd name="T18" fmla="*/ 257 w 329"/>
                      <a:gd name="T19" fmla="*/ 320 h 320"/>
                      <a:gd name="T20" fmla="*/ 305 w 329"/>
                      <a:gd name="T21" fmla="*/ 288 h 320"/>
                      <a:gd name="T22" fmla="*/ 309 w 329"/>
                      <a:gd name="T23" fmla="*/ 285 h 320"/>
                      <a:gd name="T24" fmla="*/ 312 w 329"/>
                      <a:gd name="T25" fmla="*/ 280 h 320"/>
                      <a:gd name="T26" fmla="*/ 315 w 329"/>
                      <a:gd name="T27" fmla="*/ 269 h 320"/>
                      <a:gd name="T28" fmla="*/ 329 w 329"/>
                      <a:gd name="T29" fmla="*/ 48 h 320"/>
                      <a:gd name="T30" fmla="*/ 329 w 329"/>
                      <a:gd name="T31" fmla="*/ 42 h 320"/>
                      <a:gd name="T32" fmla="*/ 328 w 329"/>
                      <a:gd name="T33" fmla="*/ 37 h 320"/>
                      <a:gd name="T34" fmla="*/ 323 w 329"/>
                      <a:gd name="T35" fmla="*/ 34 h 320"/>
                      <a:gd name="T36" fmla="*/ 318 w 329"/>
                      <a:gd name="T37" fmla="*/ 32 h 320"/>
                      <a:gd name="T38" fmla="*/ 96 w 329"/>
                      <a:gd name="T39" fmla="*/ 0 h 320"/>
                      <a:gd name="T40" fmla="*/ 0 w 329"/>
                      <a:gd name="T41" fmla="*/ 5 h 3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9"/>
                      <a:gd name="T64" fmla="*/ 0 h 320"/>
                      <a:gd name="T65" fmla="*/ 329 w 329"/>
                      <a:gd name="T66" fmla="*/ 320 h 32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9" h="320">
                        <a:moveTo>
                          <a:pt x="0" y="5"/>
                        </a:moveTo>
                        <a:lnTo>
                          <a:pt x="257" y="50"/>
                        </a:lnTo>
                        <a:lnTo>
                          <a:pt x="264" y="51"/>
                        </a:lnTo>
                        <a:lnTo>
                          <a:pt x="267" y="55"/>
                        </a:lnTo>
                        <a:lnTo>
                          <a:pt x="269" y="56"/>
                        </a:lnTo>
                        <a:lnTo>
                          <a:pt x="270" y="59"/>
                        </a:lnTo>
                        <a:lnTo>
                          <a:pt x="272" y="63"/>
                        </a:lnTo>
                        <a:lnTo>
                          <a:pt x="272" y="72"/>
                        </a:lnTo>
                        <a:lnTo>
                          <a:pt x="259" y="319"/>
                        </a:lnTo>
                        <a:lnTo>
                          <a:pt x="257" y="320"/>
                        </a:lnTo>
                        <a:lnTo>
                          <a:pt x="305" y="288"/>
                        </a:lnTo>
                        <a:lnTo>
                          <a:pt x="309" y="285"/>
                        </a:lnTo>
                        <a:lnTo>
                          <a:pt x="312" y="280"/>
                        </a:lnTo>
                        <a:lnTo>
                          <a:pt x="315" y="269"/>
                        </a:lnTo>
                        <a:lnTo>
                          <a:pt x="329" y="48"/>
                        </a:lnTo>
                        <a:lnTo>
                          <a:pt x="329" y="42"/>
                        </a:lnTo>
                        <a:lnTo>
                          <a:pt x="328" y="37"/>
                        </a:lnTo>
                        <a:lnTo>
                          <a:pt x="323" y="34"/>
                        </a:lnTo>
                        <a:lnTo>
                          <a:pt x="318" y="32"/>
                        </a:lnTo>
                        <a:lnTo>
                          <a:pt x="96" y="0"/>
                        </a:lnTo>
                        <a:lnTo>
                          <a:pt x="0" y="5"/>
                        </a:lnTo>
                        <a:close/>
                      </a:path>
                    </a:pathLst>
                  </a:custGeom>
                  <a:gradFill rotWithShape="0">
                    <a:gsLst>
                      <a:gs pos="0">
                        <a:srgbClr val="FFFFFF"/>
                      </a:gs>
                      <a:gs pos="100000">
                        <a:srgbClr val="ABAB94"/>
                      </a:gs>
                    </a:gsLst>
                    <a:lin ang="2700000" scaled="1"/>
                  </a:gradFill>
                  <a:ln w="9525">
                    <a:solidFill>
                      <a:srgbClr val="000000"/>
                    </a:solidFill>
                    <a:round/>
                    <a:headEnd/>
                    <a:tailEnd/>
                  </a:ln>
                </p:spPr>
                <p:txBody>
                  <a:bodyPr/>
                  <a:lstStyle/>
                  <a:p>
                    <a:endParaRPr lang="en-US"/>
                  </a:p>
                </p:txBody>
              </p:sp>
              <p:sp>
                <p:nvSpPr>
                  <p:cNvPr id="6227" name="Freeform 143"/>
                  <p:cNvSpPr>
                    <a:spLocks/>
                  </p:cNvSpPr>
                  <p:nvPr/>
                </p:nvSpPr>
                <p:spPr bwMode="auto">
                  <a:xfrm>
                    <a:off x="2940" y="1979"/>
                    <a:ext cx="258" cy="201"/>
                  </a:xfrm>
                  <a:custGeom>
                    <a:avLst/>
                    <a:gdLst>
                      <a:gd name="T0" fmla="*/ 246 w 258"/>
                      <a:gd name="T1" fmla="*/ 42 h 201"/>
                      <a:gd name="T2" fmla="*/ 19 w 258"/>
                      <a:gd name="T3" fmla="*/ 0 h 201"/>
                      <a:gd name="T4" fmla="*/ 15 w 258"/>
                      <a:gd name="T5" fmla="*/ 0 h 201"/>
                      <a:gd name="T6" fmla="*/ 11 w 258"/>
                      <a:gd name="T7" fmla="*/ 2 h 201"/>
                      <a:gd name="T8" fmla="*/ 8 w 258"/>
                      <a:gd name="T9" fmla="*/ 5 h 201"/>
                      <a:gd name="T10" fmla="*/ 7 w 258"/>
                      <a:gd name="T11" fmla="*/ 10 h 201"/>
                      <a:gd name="T12" fmla="*/ 0 w 258"/>
                      <a:gd name="T13" fmla="*/ 194 h 201"/>
                      <a:gd name="T14" fmla="*/ 2 w 258"/>
                      <a:gd name="T15" fmla="*/ 199 h 201"/>
                      <a:gd name="T16" fmla="*/ 5 w 258"/>
                      <a:gd name="T17" fmla="*/ 201 h 201"/>
                      <a:gd name="T18" fmla="*/ 10 w 258"/>
                      <a:gd name="T19" fmla="*/ 199 h 201"/>
                      <a:gd name="T20" fmla="*/ 16 w 258"/>
                      <a:gd name="T21" fmla="*/ 197 h 201"/>
                      <a:gd name="T22" fmla="*/ 19 w 258"/>
                      <a:gd name="T23" fmla="*/ 193 h 201"/>
                      <a:gd name="T24" fmla="*/ 18 w 258"/>
                      <a:gd name="T25" fmla="*/ 188 h 201"/>
                      <a:gd name="T26" fmla="*/ 16 w 258"/>
                      <a:gd name="T27" fmla="*/ 185 h 201"/>
                      <a:gd name="T28" fmla="*/ 21 w 258"/>
                      <a:gd name="T29" fmla="*/ 20 h 201"/>
                      <a:gd name="T30" fmla="*/ 23 w 258"/>
                      <a:gd name="T31" fmla="*/ 16 h 201"/>
                      <a:gd name="T32" fmla="*/ 24 w 258"/>
                      <a:gd name="T33" fmla="*/ 15 h 201"/>
                      <a:gd name="T34" fmla="*/ 27 w 258"/>
                      <a:gd name="T35" fmla="*/ 13 h 201"/>
                      <a:gd name="T36" fmla="*/ 31 w 258"/>
                      <a:gd name="T37" fmla="*/ 13 h 201"/>
                      <a:gd name="T38" fmla="*/ 238 w 258"/>
                      <a:gd name="T39" fmla="*/ 53 h 201"/>
                      <a:gd name="T40" fmla="*/ 242 w 258"/>
                      <a:gd name="T41" fmla="*/ 55 h 201"/>
                      <a:gd name="T42" fmla="*/ 245 w 258"/>
                      <a:gd name="T43" fmla="*/ 58 h 201"/>
                      <a:gd name="T44" fmla="*/ 246 w 258"/>
                      <a:gd name="T45" fmla="*/ 55 h 201"/>
                      <a:gd name="T46" fmla="*/ 250 w 258"/>
                      <a:gd name="T47" fmla="*/ 52 h 201"/>
                      <a:gd name="T48" fmla="*/ 254 w 258"/>
                      <a:gd name="T49" fmla="*/ 52 h 201"/>
                      <a:gd name="T50" fmla="*/ 258 w 258"/>
                      <a:gd name="T51" fmla="*/ 52 h 201"/>
                      <a:gd name="T52" fmla="*/ 256 w 258"/>
                      <a:gd name="T53" fmla="*/ 48 h 201"/>
                      <a:gd name="T54" fmla="*/ 253 w 258"/>
                      <a:gd name="T55" fmla="*/ 45 h 201"/>
                      <a:gd name="T56" fmla="*/ 250 w 258"/>
                      <a:gd name="T57" fmla="*/ 44 h 201"/>
                      <a:gd name="T58" fmla="*/ 246 w 258"/>
                      <a:gd name="T59" fmla="*/ 42 h 2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8"/>
                      <a:gd name="T91" fmla="*/ 0 h 201"/>
                      <a:gd name="T92" fmla="*/ 258 w 258"/>
                      <a:gd name="T93" fmla="*/ 201 h 20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8" h="201">
                        <a:moveTo>
                          <a:pt x="246" y="42"/>
                        </a:moveTo>
                        <a:lnTo>
                          <a:pt x="19" y="0"/>
                        </a:lnTo>
                        <a:lnTo>
                          <a:pt x="15" y="0"/>
                        </a:lnTo>
                        <a:lnTo>
                          <a:pt x="11" y="2"/>
                        </a:lnTo>
                        <a:lnTo>
                          <a:pt x="8" y="5"/>
                        </a:lnTo>
                        <a:lnTo>
                          <a:pt x="7" y="10"/>
                        </a:lnTo>
                        <a:lnTo>
                          <a:pt x="0" y="194"/>
                        </a:lnTo>
                        <a:lnTo>
                          <a:pt x="2" y="199"/>
                        </a:lnTo>
                        <a:lnTo>
                          <a:pt x="5" y="201"/>
                        </a:lnTo>
                        <a:lnTo>
                          <a:pt x="10" y="199"/>
                        </a:lnTo>
                        <a:lnTo>
                          <a:pt x="16" y="197"/>
                        </a:lnTo>
                        <a:lnTo>
                          <a:pt x="19" y="193"/>
                        </a:lnTo>
                        <a:lnTo>
                          <a:pt x="18" y="188"/>
                        </a:lnTo>
                        <a:lnTo>
                          <a:pt x="16" y="185"/>
                        </a:lnTo>
                        <a:lnTo>
                          <a:pt x="21" y="20"/>
                        </a:lnTo>
                        <a:lnTo>
                          <a:pt x="23" y="16"/>
                        </a:lnTo>
                        <a:lnTo>
                          <a:pt x="24" y="15"/>
                        </a:lnTo>
                        <a:lnTo>
                          <a:pt x="27" y="13"/>
                        </a:lnTo>
                        <a:lnTo>
                          <a:pt x="31" y="13"/>
                        </a:lnTo>
                        <a:lnTo>
                          <a:pt x="238" y="53"/>
                        </a:lnTo>
                        <a:lnTo>
                          <a:pt x="242" y="55"/>
                        </a:lnTo>
                        <a:lnTo>
                          <a:pt x="245" y="58"/>
                        </a:lnTo>
                        <a:lnTo>
                          <a:pt x="246" y="55"/>
                        </a:lnTo>
                        <a:lnTo>
                          <a:pt x="250" y="52"/>
                        </a:lnTo>
                        <a:lnTo>
                          <a:pt x="254" y="52"/>
                        </a:lnTo>
                        <a:lnTo>
                          <a:pt x="258" y="52"/>
                        </a:lnTo>
                        <a:lnTo>
                          <a:pt x="256" y="48"/>
                        </a:lnTo>
                        <a:lnTo>
                          <a:pt x="253" y="45"/>
                        </a:lnTo>
                        <a:lnTo>
                          <a:pt x="250" y="44"/>
                        </a:lnTo>
                        <a:lnTo>
                          <a:pt x="246" y="42"/>
                        </a:lnTo>
                        <a:close/>
                      </a:path>
                    </a:pathLst>
                  </a:custGeom>
                  <a:gradFill rotWithShape="0">
                    <a:gsLst>
                      <a:gs pos="0">
                        <a:srgbClr val="9A997D"/>
                      </a:gs>
                      <a:gs pos="50000">
                        <a:srgbClr val="493F2B"/>
                      </a:gs>
                      <a:gs pos="100000">
                        <a:srgbClr val="9A997D"/>
                      </a:gs>
                    </a:gsLst>
                    <a:lin ang="18900000" scaled="1"/>
                  </a:gradFill>
                  <a:ln w="9525">
                    <a:noFill/>
                    <a:round/>
                    <a:headEnd/>
                    <a:tailEnd/>
                  </a:ln>
                </p:spPr>
                <p:txBody>
                  <a:bodyPr/>
                  <a:lstStyle/>
                  <a:p>
                    <a:endParaRPr lang="en-US"/>
                  </a:p>
                </p:txBody>
              </p:sp>
              <p:sp>
                <p:nvSpPr>
                  <p:cNvPr id="6228" name="Freeform 144"/>
                  <p:cNvSpPr>
                    <a:spLocks/>
                  </p:cNvSpPr>
                  <p:nvPr/>
                </p:nvSpPr>
                <p:spPr bwMode="auto">
                  <a:xfrm>
                    <a:off x="2942" y="2031"/>
                    <a:ext cx="256" cy="214"/>
                  </a:xfrm>
                  <a:custGeom>
                    <a:avLst/>
                    <a:gdLst>
                      <a:gd name="T0" fmla="*/ 243 w 256"/>
                      <a:gd name="T1" fmla="*/ 6 h 214"/>
                      <a:gd name="T2" fmla="*/ 243 w 256"/>
                      <a:gd name="T3" fmla="*/ 9 h 214"/>
                      <a:gd name="T4" fmla="*/ 244 w 256"/>
                      <a:gd name="T5" fmla="*/ 12 h 214"/>
                      <a:gd name="T6" fmla="*/ 236 w 256"/>
                      <a:gd name="T7" fmla="*/ 187 h 214"/>
                      <a:gd name="T8" fmla="*/ 235 w 256"/>
                      <a:gd name="T9" fmla="*/ 190 h 214"/>
                      <a:gd name="T10" fmla="*/ 233 w 256"/>
                      <a:gd name="T11" fmla="*/ 193 h 214"/>
                      <a:gd name="T12" fmla="*/ 232 w 256"/>
                      <a:gd name="T13" fmla="*/ 195 h 214"/>
                      <a:gd name="T14" fmla="*/ 227 w 256"/>
                      <a:gd name="T15" fmla="*/ 195 h 214"/>
                      <a:gd name="T16" fmla="*/ 22 w 256"/>
                      <a:gd name="T17" fmla="*/ 142 h 214"/>
                      <a:gd name="T18" fmla="*/ 19 w 256"/>
                      <a:gd name="T19" fmla="*/ 142 h 214"/>
                      <a:gd name="T20" fmla="*/ 17 w 256"/>
                      <a:gd name="T21" fmla="*/ 141 h 214"/>
                      <a:gd name="T22" fmla="*/ 14 w 256"/>
                      <a:gd name="T23" fmla="*/ 145 h 214"/>
                      <a:gd name="T24" fmla="*/ 8 w 256"/>
                      <a:gd name="T25" fmla="*/ 147 h 214"/>
                      <a:gd name="T26" fmla="*/ 3 w 256"/>
                      <a:gd name="T27" fmla="*/ 149 h 214"/>
                      <a:gd name="T28" fmla="*/ 0 w 256"/>
                      <a:gd name="T29" fmla="*/ 147 h 214"/>
                      <a:gd name="T30" fmla="*/ 1 w 256"/>
                      <a:gd name="T31" fmla="*/ 150 h 214"/>
                      <a:gd name="T32" fmla="*/ 3 w 256"/>
                      <a:gd name="T33" fmla="*/ 153 h 214"/>
                      <a:gd name="T34" fmla="*/ 6 w 256"/>
                      <a:gd name="T35" fmla="*/ 155 h 214"/>
                      <a:gd name="T36" fmla="*/ 9 w 256"/>
                      <a:gd name="T37" fmla="*/ 157 h 214"/>
                      <a:gd name="T38" fmla="*/ 235 w 256"/>
                      <a:gd name="T39" fmla="*/ 214 h 214"/>
                      <a:gd name="T40" fmla="*/ 240 w 256"/>
                      <a:gd name="T41" fmla="*/ 214 h 214"/>
                      <a:gd name="T42" fmla="*/ 243 w 256"/>
                      <a:gd name="T43" fmla="*/ 213 h 214"/>
                      <a:gd name="T44" fmla="*/ 246 w 256"/>
                      <a:gd name="T45" fmla="*/ 209 h 214"/>
                      <a:gd name="T46" fmla="*/ 248 w 256"/>
                      <a:gd name="T47" fmla="*/ 205 h 214"/>
                      <a:gd name="T48" fmla="*/ 256 w 256"/>
                      <a:gd name="T49" fmla="*/ 6 h 214"/>
                      <a:gd name="T50" fmla="*/ 256 w 256"/>
                      <a:gd name="T51" fmla="*/ 0 h 214"/>
                      <a:gd name="T52" fmla="*/ 252 w 256"/>
                      <a:gd name="T53" fmla="*/ 0 h 214"/>
                      <a:gd name="T54" fmla="*/ 248 w 256"/>
                      <a:gd name="T55" fmla="*/ 0 h 214"/>
                      <a:gd name="T56" fmla="*/ 244 w 256"/>
                      <a:gd name="T57" fmla="*/ 3 h 214"/>
                      <a:gd name="T58" fmla="*/ 243 w 256"/>
                      <a:gd name="T59" fmla="*/ 6 h 21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56"/>
                      <a:gd name="T91" fmla="*/ 0 h 214"/>
                      <a:gd name="T92" fmla="*/ 256 w 256"/>
                      <a:gd name="T93" fmla="*/ 214 h 21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56" h="214">
                        <a:moveTo>
                          <a:pt x="243" y="6"/>
                        </a:moveTo>
                        <a:lnTo>
                          <a:pt x="243" y="9"/>
                        </a:lnTo>
                        <a:lnTo>
                          <a:pt x="244" y="12"/>
                        </a:lnTo>
                        <a:lnTo>
                          <a:pt x="236" y="187"/>
                        </a:lnTo>
                        <a:lnTo>
                          <a:pt x="235" y="190"/>
                        </a:lnTo>
                        <a:lnTo>
                          <a:pt x="233" y="193"/>
                        </a:lnTo>
                        <a:lnTo>
                          <a:pt x="232" y="195"/>
                        </a:lnTo>
                        <a:lnTo>
                          <a:pt x="227" y="195"/>
                        </a:lnTo>
                        <a:lnTo>
                          <a:pt x="22" y="142"/>
                        </a:lnTo>
                        <a:lnTo>
                          <a:pt x="19" y="142"/>
                        </a:lnTo>
                        <a:lnTo>
                          <a:pt x="17" y="141"/>
                        </a:lnTo>
                        <a:lnTo>
                          <a:pt x="14" y="145"/>
                        </a:lnTo>
                        <a:lnTo>
                          <a:pt x="8" y="147"/>
                        </a:lnTo>
                        <a:lnTo>
                          <a:pt x="3" y="149"/>
                        </a:lnTo>
                        <a:lnTo>
                          <a:pt x="0" y="147"/>
                        </a:lnTo>
                        <a:lnTo>
                          <a:pt x="1" y="150"/>
                        </a:lnTo>
                        <a:lnTo>
                          <a:pt x="3" y="153"/>
                        </a:lnTo>
                        <a:lnTo>
                          <a:pt x="6" y="155"/>
                        </a:lnTo>
                        <a:lnTo>
                          <a:pt x="9" y="157"/>
                        </a:lnTo>
                        <a:lnTo>
                          <a:pt x="235" y="214"/>
                        </a:lnTo>
                        <a:lnTo>
                          <a:pt x="240" y="214"/>
                        </a:lnTo>
                        <a:lnTo>
                          <a:pt x="243" y="213"/>
                        </a:lnTo>
                        <a:lnTo>
                          <a:pt x="246" y="209"/>
                        </a:lnTo>
                        <a:lnTo>
                          <a:pt x="248" y="205"/>
                        </a:lnTo>
                        <a:lnTo>
                          <a:pt x="256" y="6"/>
                        </a:lnTo>
                        <a:lnTo>
                          <a:pt x="256" y="0"/>
                        </a:lnTo>
                        <a:lnTo>
                          <a:pt x="252" y="0"/>
                        </a:lnTo>
                        <a:lnTo>
                          <a:pt x="248" y="0"/>
                        </a:lnTo>
                        <a:lnTo>
                          <a:pt x="244" y="3"/>
                        </a:lnTo>
                        <a:lnTo>
                          <a:pt x="243" y="6"/>
                        </a:lnTo>
                        <a:close/>
                      </a:path>
                    </a:pathLst>
                  </a:custGeom>
                  <a:gradFill rotWithShape="0">
                    <a:gsLst>
                      <a:gs pos="0">
                        <a:srgbClr val="BBBBA9"/>
                      </a:gs>
                      <a:gs pos="50000">
                        <a:srgbClr val="FFFFFF"/>
                      </a:gs>
                      <a:gs pos="100000">
                        <a:srgbClr val="BBBBA9"/>
                      </a:gs>
                    </a:gsLst>
                    <a:lin ang="18900000" scaled="1"/>
                  </a:gradFill>
                  <a:ln w="9525">
                    <a:noFill/>
                    <a:round/>
                    <a:headEnd/>
                    <a:tailEnd/>
                  </a:ln>
                </p:spPr>
                <p:txBody>
                  <a:bodyPr/>
                  <a:lstStyle/>
                  <a:p>
                    <a:endParaRPr lang="en-US"/>
                  </a:p>
                </p:txBody>
              </p:sp>
              <p:sp>
                <p:nvSpPr>
                  <p:cNvPr id="6229" name="Freeform 145"/>
                  <p:cNvSpPr>
                    <a:spLocks/>
                  </p:cNvSpPr>
                  <p:nvPr/>
                </p:nvSpPr>
                <p:spPr bwMode="auto">
                  <a:xfrm>
                    <a:off x="2956" y="1992"/>
                    <a:ext cx="230" cy="234"/>
                  </a:xfrm>
                  <a:custGeom>
                    <a:avLst/>
                    <a:gdLst>
                      <a:gd name="T0" fmla="*/ 18 w 230"/>
                      <a:gd name="T1" fmla="*/ 188 h 234"/>
                      <a:gd name="T2" fmla="*/ 6 w 230"/>
                      <a:gd name="T3" fmla="*/ 184 h 234"/>
                      <a:gd name="T4" fmla="*/ 3 w 230"/>
                      <a:gd name="T5" fmla="*/ 178 h 234"/>
                      <a:gd name="T6" fmla="*/ 2 w 230"/>
                      <a:gd name="T7" fmla="*/ 175 h 234"/>
                      <a:gd name="T8" fmla="*/ 0 w 230"/>
                      <a:gd name="T9" fmla="*/ 172 h 234"/>
                      <a:gd name="T10" fmla="*/ 5 w 230"/>
                      <a:gd name="T11" fmla="*/ 7 h 234"/>
                      <a:gd name="T12" fmla="*/ 7 w 230"/>
                      <a:gd name="T13" fmla="*/ 3 h 234"/>
                      <a:gd name="T14" fmla="*/ 8 w 230"/>
                      <a:gd name="T15" fmla="*/ 2 h 234"/>
                      <a:gd name="T16" fmla="*/ 11 w 230"/>
                      <a:gd name="T17" fmla="*/ 0 h 234"/>
                      <a:gd name="T18" fmla="*/ 15 w 230"/>
                      <a:gd name="T19" fmla="*/ 0 h 234"/>
                      <a:gd name="T20" fmla="*/ 222 w 230"/>
                      <a:gd name="T21" fmla="*/ 40 h 234"/>
                      <a:gd name="T22" fmla="*/ 226 w 230"/>
                      <a:gd name="T23" fmla="*/ 42 h 234"/>
                      <a:gd name="T24" fmla="*/ 227 w 230"/>
                      <a:gd name="T25" fmla="*/ 43 h 234"/>
                      <a:gd name="T26" fmla="*/ 229 w 230"/>
                      <a:gd name="T27" fmla="*/ 47 h 234"/>
                      <a:gd name="T28" fmla="*/ 230 w 230"/>
                      <a:gd name="T29" fmla="*/ 51 h 234"/>
                      <a:gd name="T30" fmla="*/ 222 w 230"/>
                      <a:gd name="T31" fmla="*/ 226 h 234"/>
                      <a:gd name="T32" fmla="*/ 221 w 230"/>
                      <a:gd name="T33" fmla="*/ 229 h 234"/>
                      <a:gd name="T34" fmla="*/ 219 w 230"/>
                      <a:gd name="T35" fmla="*/ 232 h 234"/>
                      <a:gd name="T36" fmla="*/ 218 w 230"/>
                      <a:gd name="T37" fmla="*/ 234 h 234"/>
                      <a:gd name="T38" fmla="*/ 213 w 230"/>
                      <a:gd name="T39" fmla="*/ 234 h 234"/>
                      <a:gd name="T40" fmla="*/ 18 w 230"/>
                      <a:gd name="T41" fmla="*/ 188 h 2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0"/>
                      <a:gd name="T64" fmla="*/ 0 h 234"/>
                      <a:gd name="T65" fmla="*/ 230 w 230"/>
                      <a:gd name="T66" fmla="*/ 234 h 2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0" h="234">
                        <a:moveTo>
                          <a:pt x="18" y="188"/>
                        </a:moveTo>
                        <a:lnTo>
                          <a:pt x="6" y="184"/>
                        </a:lnTo>
                        <a:lnTo>
                          <a:pt x="3" y="178"/>
                        </a:lnTo>
                        <a:lnTo>
                          <a:pt x="2" y="175"/>
                        </a:lnTo>
                        <a:lnTo>
                          <a:pt x="0" y="172"/>
                        </a:lnTo>
                        <a:lnTo>
                          <a:pt x="5" y="7"/>
                        </a:lnTo>
                        <a:lnTo>
                          <a:pt x="7" y="3"/>
                        </a:lnTo>
                        <a:lnTo>
                          <a:pt x="8" y="2"/>
                        </a:lnTo>
                        <a:lnTo>
                          <a:pt x="11" y="0"/>
                        </a:lnTo>
                        <a:lnTo>
                          <a:pt x="15" y="0"/>
                        </a:lnTo>
                        <a:lnTo>
                          <a:pt x="222" y="40"/>
                        </a:lnTo>
                        <a:lnTo>
                          <a:pt x="226" y="42"/>
                        </a:lnTo>
                        <a:lnTo>
                          <a:pt x="227" y="43"/>
                        </a:lnTo>
                        <a:lnTo>
                          <a:pt x="229" y="47"/>
                        </a:lnTo>
                        <a:lnTo>
                          <a:pt x="230" y="51"/>
                        </a:lnTo>
                        <a:lnTo>
                          <a:pt x="222" y="226"/>
                        </a:lnTo>
                        <a:lnTo>
                          <a:pt x="221" y="229"/>
                        </a:lnTo>
                        <a:lnTo>
                          <a:pt x="219" y="232"/>
                        </a:lnTo>
                        <a:lnTo>
                          <a:pt x="218" y="234"/>
                        </a:lnTo>
                        <a:lnTo>
                          <a:pt x="213" y="234"/>
                        </a:lnTo>
                        <a:lnTo>
                          <a:pt x="18" y="188"/>
                        </a:lnTo>
                        <a:close/>
                      </a:path>
                    </a:pathLst>
                  </a:custGeom>
                  <a:gradFill rotWithShape="0">
                    <a:gsLst>
                      <a:gs pos="0">
                        <a:srgbClr val="3399FF"/>
                      </a:gs>
                      <a:gs pos="100000">
                        <a:srgbClr val="36018B"/>
                      </a:gs>
                    </a:gsLst>
                    <a:path path="rect">
                      <a:fillToRect l="50000" t="50000" r="50000" b="50000"/>
                    </a:path>
                  </a:gradFill>
                  <a:ln w="6350">
                    <a:solidFill>
                      <a:srgbClr val="000000"/>
                    </a:solidFill>
                    <a:round/>
                    <a:headEnd/>
                    <a:tailEnd/>
                  </a:ln>
                </p:spPr>
                <p:txBody>
                  <a:bodyPr/>
                  <a:lstStyle/>
                  <a:p>
                    <a:endParaRPr lang="en-US"/>
                  </a:p>
                </p:txBody>
              </p:sp>
            </p:grpSp>
            <p:grpSp>
              <p:nvGrpSpPr>
                <p:cNvPr id="23" name="Group 146"/>
                <p:cNvGrpSpPr>
                  <a:grpSpLocks/>
                </p:cNvGrpSpPr>
                <p:nvPr/>
              </p:nvGrpSpPr>
              <p:grpSpPr bwMode="auto">
                <a:xfrm flipH="1">
                  <a:off x="1052" y="1738"/>
                  <a:ext cx="367" cy="182"/>
                  <a:chOff x="2100" y="1863"/>
                  <a:chExt cx="367" cy="182"/>
                </a:xfrm>
              </p:grpSpPr>
              <p:sp>
                <p:nvSpPr>
                  <p:cNvPr id="6206" name="Freeform 147"/>
                  <p:cNvSpPr>
                    <a:spLocks/>
                  </p:cNvSpPr>
                  <p:nvPr/>
                </p:nvSpPr>
                <p:spPr bwMode="auto">
                  <a:xfrm flipH="1">
                    <a:off x="2102" y="1863"/>
                    <a:ext cx="365" cy="182"/>
                  </a:xfrm>
                  <a:custGeom>
                    <a:avLst/>
                    <a:gdLst>
                      <a:gd name="T0" fmla="*/ 82 w 365"/>
                      <a:gd name="T1" fmla="*/ 0 h 182"/>
                      <a:gd name="T2" fmla="*/ 0 w 365"/>
                      <a:gd name="T3" fmla="*/ 81 h 182"/>
                      <a:gd name="T4" fmla="*/ 0 w 365"/>
                      <a:gd name="T5" fmla="*/ 86 h 182"/>
                      <a:gd name="T6" fmla="*/ 294 w 365"/>
                      <a:gd name="T7" fmla="*/ 182 h 182"/>
                      <a:gd name="T8" fmla="*/ 361 w 365"/>
                      <a:gd name="T9" fmla="*/ 126 h 182"/>
                      <a:gd name="T10" fmla="*/ 365 w 365"/>
                      <a:gd name="T11" fmla="*/ 80 h 182"/>
                      <a:gd name="T12" fmla="*/ 82 w 365"/>
                      <a:gd name="T13" fmla="*/ 0 h 182"/>
                      <a:gd name="T14" fmla="*/ 0 60000 65536"/>
                      <a:gd name="T15" fmla="*/ 0 60000 65536"/>
                      <a:gd name="T16" fmla="*/ 0 60000 65536"/>
                      <a:gd name="T17" fmla="*/ 0 60000 65536"/>
                      <a:gd name="T18" fmla="*/ 0 60000 65536"/>
                      <a:gd name="T19" fmla="*/ 0 60000 65536"/>
                      <a:gd name="T20" fmla="*/ 0 60000 65536"/>
                      <a:gd name="T21" fmla="*/ 0 w 365"/>
                      <a:gd name="T22" fmla="*/ 0 h 182"/>
                      <a:gd name="T23" fmla="*/ 365 w 365"/>
                      <a:gd name="T24" fmla="*/ 182 h 1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182">
                        <a:moveTo>
                          <a:pt x="82" y="0"/>
                        </a:moveTo>
                        <a:lnTo>
                          <a:pt x="0" y="81"/>
                        </a:lnTo>
                        <a:lnTo>
                          <a:pt x="0" y="86"/>
                        </a:lnTo>
                        <a:lnTo>
                          <a:pt x="294" y="182"/>
                        </a:lnTo>
                        <a:lnTo>
                          <a:pt x="361" y="126"/>
                        </a:lnTo>
                        <a:lnTo>
                          <a:pt x="365" y="80"/>
                        </a:lnTo>
                        <a:lnTo>
                          <a:pt x="82" y="0"/>
                        </a:lnTo>
                        <a:close/>
                      </a:path>
                    </a:pathLst>
                  </a:custGeom>
                  <a:solidFill>
                    <a:srgbClr val="000000"/>
                  </a:solidFill>
                  <a:ln w="38100">
                    <a:solidFill>
                      <a:srgbClr val="000000"/>
                    </a:solidFill>
                    <a:round/>
                    <a:headEnd/>
                    <a:tailEnd/>
                  </a:ln>
                </p:spPr>
                <p:txBody>
                  <a:bodyPr/>
                  <a:lstStyle/>
                  <a:p>
                    <a:endParaRPr lang="en-US"/>
                  </a:p>
                </p:txBody>
              </p:sp>
              <p:sp>
                <p:nvSpPr>
                  <p:cNvPr id="6207" name="Freeform 148"/>
                  <p:cNvSpPr>
                    <a:spLocks/>
                  </p:cNvSpPr>
                  <p:nvPr/>
                </p:nvSpPr>
                <p:spPr bwMode="auto">
                  <a:xfrm flipH="1">
                    <a:off x="2102" y="1863"/>
                    <a:ext cx="365" cy="176"/>
                  </a:xfrm>
                  <a:custGeom>
                    <a:avLst/>
                    <a:gdLst>
                      <a:gd name="T0" fmla="*/ 365 w 365"/>
                      <a:gd name="T1" fmla="*/ 80 h 176"/>
                      <a:gd name="T2" fmla="*/ 82 w 365"/>
                      <a:gd name="T3" fmla="*/ 0 h 176"/>
                      <a:gd name="T4" fmla="*/ 0 w 365"/>
                      <a:gd name="T5" fmla="*/ 81 h 176"/>
                      <a:gd name="T6" fmla="*/ 294 w 365"/>
                      <a:gd name="T7" fmla="*/ 176 h 176"/>
                      <a:gd name="T8" fmla="*/ 365 w 365"/>
                      <a:gd name="T9" fmla="*/ 80 h 176"/>
                      <a:gd name="T10" fmla="*/ 0 60000 65536"/>
                      <a:gd name="T11" fmla="*/ 0 60000 65536"/>
                      <a:gd name="T12" fmla="*/ 0 60000 65536"/>
                      <a:gd name="T13" fmla="*/ 0 60000 65536"/>
                      <a:gd name="T14" fmla="*/ 0 60000 65536"/>
                      <a:gd name="T15" fmla="*/ 0 w 365"/>
                      <a:gd name="T16" fmla="*/ 0 h 176"/>
                      <a:gd name="T17" fmla="*/ 365 w 365"/>
                      <a:gd name="T18" fmla="*/ 176 h 176"/>
                    </a:gdLst>
                    <a:ahLst/>
                    <a:cxnLst>
                      <a:cxn ang="T10">
                        <a:pos x="T0" y="T1"/>
                      </a:cxn>
                      <a:cxn ang="T11">
                        <a:pos x="T2" y="T3"/>
                      </a:cxn>
                      <a:cxn ang="T12">
                        <a:pos x="T4" y="T5"/>
                      </a:cxn>
                      <a:cxn ang="T13">
                        <a:pos x="T6" y="T7"/>
                      </a:cxn>
                      <a:cxn ang="T14">
                        <a:pos x="T8" y="T9"/>
                      </a:cxn>
                    </a:cxnLst>
                    <a:rect l="T15" t="T16" r="T17" b="T18"/>
                    <a:pathLst>
                      <a:path w="365" h="176">
                        <a:moveTo>
                          <a:pt x="365" y="80"/>
                        </a:moveTo>
                        <a:lnTo>
                          <a:pt x="82" y="0"/>
                        </a:lnTo>
                        <a:lnTo>
                          <a:pt x="0" y="81"/>
                        </a:lnTo>
                        <a:lnTo>
                          <a:pt x="294" y="176"/>
                        </a:lnTo>
                        <a:lnTo>
                          <a:pt x="365" y="80"/>
                        </a:lnTo>
                        <a:close/>
                      </a:path>
                    </a:pathLst>
                  </a:custGeom>
                  <a:solidFill>
                    <a:srgbClr val="C8C8B9"/>
                  </a:solidFill>
                  <a:ln w="9525">
                    <a:noFill/>
                    <a:round/>
                    <a:headEnd/>
                    <a:tailEnd/>
                  </a:ln>
                </p:spPr>
                <p:txBody>
                  <a:bodyPr/>
                  <a:lstStyle/>
                  <a:p>
                    <a:endParaRPr lang="en-US"/>
                  </a:p>
                </p:txBody>
              </p:sp>
              <p:sp>
                <p:nvSpPr>
                  <p:cNvPr id="6208" name="Freeform 149"/>
                  <p:cNvSpPr>
                    <a:spLocks/>
                  </p:cNvSpPr>
                  <p:nvPr/>
                </p:nvSpPr>
                <p:spPr bwMode="auto">
                  <a:xfrm flipH="1">
                    <a:off x="2100" y="1943"/>
                    <a:ext cx="71" cy="102"/>
                  </a:xfrm>
                  <a:custGeom>
                    <a:avLst/>
                    <a:gdLst>
                      <a:gd name="T0" fmla="*/ 0 w 71"/>
                      <a:gd name="T1" fmla="*/ 102 h 102"/>
                      <a:gd name="T2" fmla="*/ 0 w 71"/>
                      <a:gd name="T3" fmla="*/ 96 h 102"/>
                      <a:gd name="T4" fmla="*/ 71 w 71"/>
                      <a:gd name="T5" fmla="*/ 0 h 102"/>
                      <a:gd name="T6" fmla="*/ 67 w 71"/>
                      <a:gd name="T7" fmla="*/ 46 h 102"/>
                      <a:gd name="T8" fmla="*/ 0 w 71"/>
                      <a:gd name="T9" fmla="*/ 102 h 102"/>
                      <a:gd name="T10" fmla="*/ 0 60000 65536"/>
                      <a:gd name="T11" fmla="*/ 0 60000 65536"/>
                      <a:gd name="T12" fmla="*/ 0 60000 65536"/>
                      <a:gd name="T13" fmla="*/ 0 60000 65536"/>
                      <a:gd name="T14" fmla="*/ 0 60000 65536"/>
                      <a:gd name="T15" fmla="*/ 0 w 71"/>
                      <a:gd name="T16" fmla="*/ 0 h 102"/>
                      <a:gd name="T17" fmla="*/ 71 w 71"/>
                      <a:gd name="T18" fmla="*/ 102 h 102"/>
                    </a:gdLst>
                    <a:ahLst/>
                    <a:cxnLst>
                      <a:cxn ang="T10">
                        <a:pos x="T0" y="T1"/>
                      </a:cxn>
                      <a:cxn ang="T11">
                        <a:pos x="T2" y="T3"/>
                      </a:cxn>
                      <a:cxn ang="T12">
                        <a:pos x="T4" y="T5"/>
                      </a:cxn>
                      <a:cxn ang="T13">
                        <a:pos x="T6" y="T7"/>
                      </a:cxn>
                      <a:cxn ang="T14">
                        <a:pos x="T8" y="T9"/>
                      </a:cxn>
                    </a:cxnLst>
                    <a:rect l="T15" t="T16" r="T17" b="T18"/>
                    <a:pathLst>
                      <a:path w="71" h="102">
                        <a:moveTo>
                          <a:pt x="0" y="102"/>
                        </a:moveTo>
                        <a:lnTo>
                          <a:pt x="0" y="96"/>
                        </a:lnTo>
                        <a:lnTo>
                          <a:pt x="71" y="0"/>
                        </a:lnTo>
                        <a:lnTo>
                          <a:pt x="67" y="46"/>
                        </a:lnTo>
                        <a:lnTo>
                          <a:pt x="0" y="102"/>
                        </a:lnTo>
                        <a:close/>
                      </a:path>
                    </a:pathLst>
                  </a:custGeom>
                  <a:solidFill>
                    <a:srgbClr val="000000"/>
                  </a:solidFill>
                  <a:ln w="9525">
                    <a:noFill/>
                    <a:round/>
                    <a:headEnd/>
                    <a:tailEnd/>
                  </a:ln>
                </p:spPr>
                <p:txBody>
                  <a:bodyPr/>
                  <a:lstStyle/>
                  <a:p>
                    <a:endParaRPr lang="en-US"/>
                  </a:p>
                </p:txBody>
              </p:sp>
              <p:grpSp>
                <p:nvGrpSpPr>
                  <p:cNvPr id="24" name="Group 150"/>
                  <p:cNvGrpSpPr>
                    <a:grpSpLocks/>
                  </p:cNvGrpSpPr>
                  <p:nvPr/>
                </p:nvGrpSpPr>
                <p:grpSpPr bwMode="auto">
                  <a:xfrm>
                    <a:off x="2168" y="1905"/>
                    <a:ext cx="237" cy="78"/>
                    <a:chOff x="2168" y="1901"/>
                    <a:chExt cx="243" cy="80"/>
                  </a:xfrm>
                </p:grpSpPr>
                <p:sp>
                  <p:nvSpPr>
                    <p:cNvPr id="6215" name="Line 151"/>
                    <p:cNvSpPr>
                      <a:spLocks noChangeShapeType="1"/>
                    </p:cNvSpPr>
                    <p:nvPr/>
                  </p:nvSpPr>
                  <p:spPr bwMode="auto">
                    <a:xfrm flipH="1">
                      <a:off x="2168" y="1901"/>
                      <a:ext cx="240" cy="72"/>
                    </a:xfrm>
                    <a:prstGeom prst="line">
                      <a:avLst/>
                    </a:prstGeom>
                    <a:noFill/>
                    <a:ln w="15875">
                      <a:solidFill>
                        <a:srgbClr val="FFFFFF"/>
                      </a:solidFill>
                      <a:round/>
                      <a:headEnd/>
                      <a:tailEnd/>
                    </a:ln>
                  </p:spPr>
                  <p:txBody>
                    <a:bodyPr/>
                    <a:lstStyle/>
                    <a:p>
                      <a:endParaRPr lang="en-US"/>
                    </a:p>
                  </p:txBody>
                </p:sp>
                <p:sp>
                  <p:nvSpPr>
                    <p:cNvPr id="6216" name="Line 152"/>
                    <p:cNvSpPr>
                      <a:spLocks noChangeShapeType="1"/>
                    </p:cNvSpPr>
                    <p:nvPr/>
                  </p:nvSpPr>
                  <p:spPr bwMode="auto">
                    <a:xfrm flipH="1">
                      <a:off x="2171" y="1909"/>
                      <a:ext cx="240" cy="72"/>
                    </a:xfrm>
                    <a:prstGeom prst="line">
                      <a:avLst/>
                    </a:prstGeom>
                    <a:noFill/>
                    <a:ln w="15875">
                      <a:solidFill>
                        <a:srgbClr val="726956"/>
                      </a:solidFill>
                      <a:round/>
                      <a:headEnd/>
                      <a:tailEnd/>
                    </a:ln>
                  </p:spPr>
                  <p:txBody>
                    <a:bodyPr/>
                    <a:lstStyle/>
                    <a:p>
                      <a:endParaRPr lang="en-US"/>
                    </a:p>
                  </p:txBody>
                </p:sp>
              </p:grpSp>
              <p:sp>
                <p:nvSpPr>
                  <p:cNvPr id="6210" name="Line 153"/>
                  <p:cNvSpPr>
                    <a:spLocks noChangeShapeType="1"/>
                  </p:cNvSpPr>
                  <p:nvPr/>
                </p:nvSpPr>
                <p:spPr bwMode="auto">
                  <a:xfrm flipH="1">
                    <a:off x="2186" y="1928"/>
                    <a:ext cx="238" cy="75"/>
                  </a:xfrm>
                  <a:prstGeom prst="line">
                    <a:avLst/>
                  </a:prstGeom>
                  <a:noFill/>
                  <a:ln w="15875">
                    <a:solidFill>
                      <a:srgbClr val="FFFFFF"/>
                    </a:solidFill>
                    <a:round/>
                    <a:headEnd/>
                    <a:tailEnd/>
                  </a:ln>
                </p:spPr>
                <p:txBody>
                  <a:bodyPr/>
                  <a:lstStyle/>
                  <a:p>
                    <a:endParaRPr lang="en-US"/>
                  </a:p>
                </p:txBody>
              </p:sp>
              <p:sp>
                <p:nvSpPr>
                  <p:cNvPr id="6211" name="Line 154"/>
                  <p:cNvSpPr>
                    <a:spLocks noChangeShapeType="1"/>
                  </p:cNvSpPr>
                  <p:nvPr/>
                </p:nvSpPr>
                <p:spPr bwMode="auto">
                  <a:xfrm flipH="1">
                    <a:off x="2190" y="1936"/>
                    <a:ext cx="237" cy="75"/>
                  </a:xfrm>
                  <a:prstGeom prst="line">
                    <a:avLst/>
                  </a:prstGeom>
                  <a:noFill/>
                  <a:ln w="15875">
                    <a:solidFill>
                      <a:srgbClr val="726956"/>
                    </a:solidFill>
                    <a:round/>
                    <a:headEnd/>
                    <a:tailEnd/>
                  </a:ln>
                </p:spPr>
                <p:txBody>
                  <a:bodyPr/>
                  <a:lstStyle/>
                  <a:p>
                    <a:endParaRPr lang="en-US"/>
                  </a:p>
                </p:txBody>
              </p:sp>
              <p:grpSp>
                <p:nvGrpSpPr>
                  <p:cNvPr id="25" name="Group 155"/>
                  <p:cNvGrpSpPr>
                    <a:grpSpLocks/>
                  </p:cNvGrpSpPr>
                  <p:nvPr/>
                </p:nvGrpSpPr>
                <p:grpSpPr bwMode="auto">
                  <a:xfrm>
                    <a:off x="2142" y="1880"/>
                    <a:ext cx="242" cy="77"/>
                    <a:chOff x="2148" y="1880"/>
                    <a:chExt cx="242" cy="77"/>
                  </a:xfrm>
                </p:grpSpPr>
                <p:sp>
                  <p:nvSpPr>
                    <p:cNvPr id="6213" name="Freeform 156"/>
                    <p:cNvSpPr>
                      <a:spLocks noChangeArrowheads="1"/>
                    </p:cNvSpPr>
                    <p:nvPr/>
                  </p:nvSpPr>
                  <p:spPr bwMode="auto">
                    <a:xfrm>
                      <a:off x="2148" y="1880"/>
                      <a:ext cx="238" cy="69"/>
                    </a:xfrm>
                    <a:custGeom>
                      <a:avLst/>
                      <a:gdLst>
                        <a:gd name="T0" fmla="*/ 238 w 238"/>
                        <a:gd name="T1" fmla="*/ 0 h 69"/>
                        <a:gd name="T2" fmla="*/ 0 w 238"/>
                        <a:gd name="T3" fmla="*/ 69 h 69"/>
                        <a:gd name="T4" fmla="*/ 0 60000 65536"/>
                        <a:gd name="T5" fmla="*/ 0 60000 65536"/>
                        <a:gd name="T6" fmla="*/ 0 w 238"/>
                        <a:gd name="T7" fmla="*/ 0 h 69"/>
                        <a:gd name="T8" fmla="*/ 238 w 238"/>
                        <a:gd name="T9" fmla="*/ 69 h 69"/>
                      </a:gdLst>
                      <a:ahLst/>
                      <a:cxnLst>
                        <a:cxn ang="T4">
                          <a:pos x="T0" y="T1"/>
                        </a:cxn>
                        <a:cxn ang="T5">
                          <a:pos x="T2" y="T3"/>
                        </a:cxn>
                      </a:cxnLst>
                      <a:rect l="T6" t="T7" r="T8" b="T9"/>
                      <a:pathLst>
                        <a:path w="238" h="69">
                          <a:moveTo>
                            <a:pt x="238" y="0"/>
                          </a:moveTo>
                          <a:lnTo>
                            <a:pt x="0" y="69"/>
                          </a:lnTo>
                        </a:path>
                      </a:pathLst>
                    </a:custGeom>
                    <a:solidFill>
                      <a:srgbClr val="FFFFFF"/>
                    </a:solidFill>
                    <a:ln w="15875">
                      <a:solidFill>
                        <a:srgbClr val="FFFFFF"/>
                      </a:solidFill>
                      <a:round/>
                      <a:headEnd/>
                      <a:tailEnd/>
                    </a:ln>
                  </p:spPr>
                  <p:txBody>
                    <a:bodyPr/>
                    <a:lstStyle/>
                    <a:p>
                      <a:endParaRPr lang="en-US"/>
                    </a:p>
                  </p:txBody>
                </p:sp>
                <p:sp>
                  <p:nvSpPr>
                    <p:cNvPr id="6214" name="Freeform 157"/>
                    <p:cNvSpPr>
                      <a:spLocks noChangeArrowheads="1"/>
                    </p:cNvSpPr>
                    <p:nvPr/>
                  </p:nvSpPr>
                  <p:spPr bwMode="auto">
                    <a:xfrm>
                      <a:off x="2152" y="1888"/>
                      <a:ext cx="238" cy="69"/>
                    </a:xfrm>
                    <a:custGeom>
                      <a:avLst/>
                      <a:gdLst>
                        <a:gd name="T0" fmla="*/ 238 w 238"/>
                        <a:gd name="T1" fmla="*/ 0 h 69"/>
                        <a:gd name="T2" fmla="*/ 0 w 238"/>
                        <a:gd name="T3" fmla="*/ 69 h 69"/>
                        <a:gd name="T4" fmla="*/ 0 60000 65536"/>
                        <a:gd name="T5" fmla="*/ 0 60000 65536"/>
                        <a:gd name="T6" fmla="*/ 0 w 238"/>
                        <a:gd name="T7" fmla="*/ 0 h 69"/>
                        <a:gd name="T8" fmla="*/ 238 w 238"/>
                        <a:gd name="T9" fmla="*/ 69 h 69"/>
                      </a:gdLst>
                      <a:ahLst/>
                      <a:cxnLst>
                        <a:cxn ang="T4">
                          <a:pos x="T0" y="T1"/>
                        </a:cxn>
                        <a:cxn ang="T5">
                          <a:pos x="T2" y="T3"/>
                        </a:cxn>
                      </a:cxnLst>
                      <a:rect l="T6" t="T7" r="T8" b="T9"/>
                      <a:pathLst>
                        <a:path w="238" h="69">
                          <a:moveTo>
                            <a:pt x="238" y="0"/>
                          </a:moveTo>
                          <a:lnTo>
                            <a:pt x="0" y="69"/>
                          </a:lnTo>
                        </a:path>
                      </a:pathLst>
                    </a:custGeom>
                    <a:solidFill>
                      <a:srgbClr val="FFFFFF"/>
                    </a:solidFill>
                    <a:ln w="15875">
                      <a:solidFill>
                        <a:srgbClr val="726956"/>
                      </a:solidFill>
                      <a:round/>
                      <a:headEnd/>
                      <a:tailEnd/>
                    </a:ln>
                  </p:spPr>
                  <p:txBody>
                    <a:bodyPr/>
                    <a:lstStyle/>
                    <a:p>
                      <a:endParaRPr lang="en-US"/>
                    </a:p>
                  </p:txBody>
                </p:sp>
              </p:grpSp>
            </p:grpSp>
          </p:grpSp>
        </p:grpSp>
        <p:sp>
          <p:nvSpPr>
            <p:cNvPr id="6201" name="Text Box 158"/>
            <p:cNvSpPr txBox="1">
              <a:spLocks noChangeArrowheads="1"/>
            </p:cNvSpPr>
            <p:nvPr/>
          </p:nvSpPr>
          <p:spPr bwMode="auto">
            <a:xfrm>
              <a:off x="4147" y="1826"/>
              <a:ext cx="298" cy="288"/>
            </a:xfrm>
            <a:prstGeom prst="rect">
              <a:avLst/>
            </a:prstGeom>
            <a:noFill/>
            <a:ln w="9525" algn="ctr">
              <a:noFill/>
              <a:miter lim="800000"/>
              <a:headEnd/>
              <a:tailEnd/>
            </a:ln>
          </p:spPr>
          <p:txBody>
            <a:bodyPr>
              <a:spAutoFit/>
            </a:bodyPr>
            <a:lstStyle/>
            <a:p>
              <a:pPr>
                <a:spcBef>
                  <a:spcPct val="50000"/>
                </a:spcBef>
              </a:pPr>
              <a:r>
                <a:rPr lang="en-US" sz="2400" b="1"/>
                <a:t>B</a:t>
              </a:r>
            </a:p>
          </p:txBody>
        </p:sp>
      </p:grpSp>
      <p:sp>
        <p:nvSpPr>
          <p:cNvPr id="6171" name="Text Box 159"/>
          <p:cNvSpPr txBox="1">
            <a:spLocks noChangeArrowheads="1"/>
          </p:cNvSpPr>
          <p:nvPr/>
        </p:nvSpPr>
        <p:spPr bwMode="auto">
          <a:xfrm>
            <a:off x="71438" y="4879372"/>
            <a:ext cx="9072562" cy="1384995"/>
          </a:xfrm>
          <a:prstGeom prst="rect">
            <a:avLst/>
          </a:prstGeom>
          <a:noFill/>
          <a:ln w="9525" algn="ctr">
            <a:noFill/>
            <a:miter lim="800000"/>
            <a:headEnd/>
            <a:tailEnd/>
          </a:ln>
        </p:spPr>
        <p:txBody>
          <a:bodyPr>
            <a:spAutoFit/>
          </a:bodyPr>
          <a:lstStyle/>
          <a:p>
            <a:pPr marL="228600" indent="-228600" algn="l">
              <a:spcBef>
                <a:spcPct val="50000"/>
              </a:spcBef>
              <a:buFontTx/>
              <a:buChar char="•"/>
            </a:pPr>
            <a:r>
              <a:rPr lang="en-US" sz="1600" dirty="0">
                <a:solidFill>
                  <a:srgbClr val="4C4C4C"/>
                </a:solidFill>
              </a:rPr>
              <a:t>GVRP - Generic Attribute Reservation Protocol (</a:t>
            </a:r>
            <a:r>
              <a:rPr lang="en-US" sz="1600" dirty="0" err="1">
                <a:solidFill>
                  <a:srgbClr val="4C4C4C"/>
                </a:solidFill>
              </a:rPr>
              <a:t>GARP</a:t>
            </a:r>
            <a:r>
              <a:rPr lang="en-US" sz="1600" dirty="0">
                <a:solidFill>
                  <a:srgbClr val="4C4C4C"/>
                </a:solidFill>
              </a:rPr>
              <a:t>) VLAN Registration Protocol</a:t>
            </a:r>
          </a:p>
          <a:p>
            <a:pPr marL="228600" indent="-228600" algn="l">
              <a:lnSpc>
                <a:spcPct val="75000"/>
              </a:lnSpc>
              <a:spcBef>
                <a:spcPct val="50000"/>
              </a:spcBef>
              <a:buFontTx/>
              <a:buChar char="•"/>
            </a:pPr>
            <a:r>
              <a:rPr lang="en-US" sz="1600" dirty="0">
                <a:solidFill>
                  <a:srgbClr val="4C4C4C"/>
                </a:solidFill>
              </a:rPr>
              <a:t>Adds VLANs automatically to the backbone (switches), if device requests that VLAN</a:t>
            </a:r>
          </a:p>
          <a:p>
            <a:pPr marL="228600" indent="-228600" algn="l">
              <a:spcBef>
                <a:spcPct val="50000"/>
              </a:spcBef>
              <a:buFontTx/>
              <a:buChar char="•"/>
            </a:pPr>
            <a:r>
              <a:rPr lang="en-US" sz="1600" dirty="0">
                <a:solidFill>
                  <a:srgbClr val="4C4C4C"/>
                </a:solidFill>
              </a:rPr>
              <a:t>Switch 1 configured with all </a:t>
            </a:r>
            <a:r>
              <a:rPr lang="en-US" sz="1600" dirty="0" smtClean="0">
                <a:solidFill>
                  <a:srgbClr val="4C4C4C"/>
                </a:solidFill>
              </a:rPr>
              <a:t>VLANs</a:t>
            </a:r>
          </a:p>
          <a:p>
            <a:pPr marL="228600" indent="-228600" algn="l">
              <a:spcBef>
                <a:spcPct val="50000"/>
              </a:spcBef>
              <a:buFontTx/>
              <a:buChar char="•"/>
            </a:pPr>
            <a:r>
              <a:rPr lang="en-US" sz="1600" dirty="0" smtClean="0">
                <a:solidFill>
                  <a:srgbClr val="4C4C4C"/>
                </a:solidFill>
              </a:rPr>
              <a:t>After </a:t>
            </a:r>
            <a:r>
              <a:rPr lang="en-US" sz="1600" dirty="0">
                <a:solidFill>
                  <a:srgbClr val="4C4C4C"/>
                </a:solidFill>
              </a:rPr>
              <a:t>D is connected, switch 2 requests “Voice” VLAN trunk with switch 1 using GVRP</a:t>
            </a:r>
          </a:p>
        </p:txBody>
      </p:sp>
      <p:grpSp>
        <p:nvGrpSpPr>
          <p:cNvPr id="26" name="Group 160"/>
          <p:cNvGrpSpPr>
            <a:grpSpLocks/>
          </p:cNvGrpSpPr>
          <p:nvPr/>
        </p:nvGrpSpPr>
        <p:grpSpPr bwMode="auto">
          <a:xfrm>
            <a:off x="4467225" y="2797053"/>
            <a:ext cx="2386013" cy="393700"/>
            <a:chOff x="3054" y="2227"/>
            <a:chExt cx="1535" cy="248"/>
          </a:xfrm>
        </p:grpSpPr>
        <p:sp>
          <p:nvSpPr>
            <p:cNvPr id="6197" name="Oval 161"/>
            <p:cNvSpPr>
              <a:spLocks noChangeArrowheads="1"/>
            </p:cNvSpPr>
            <p:nvPr/>
          </p:nvSpPr>
          <p:spPr bwMode="auto">
            <a:xfrm>
              <a:off x="3629" y="2227"/>
              <a:ext cx="211" cy="248"/>
            </a:xfrm>
            <a:prstGeom prst="ellipse">
              <a:avLst/>
            </a:prstGeom>
            <a:noFill/>
            <a:ln w="38100" algn="ctr">
              <a:solidFill>
                <a:schemeClr val="accent2"/>
              </a:solidFill>
              <a:round/>
              <a:headEnd/>
              <a:tailEnd/>
            </a:ln>
          </p:spPr>
          <p:txBody>
            <a:bodyPr wrap="none" anchor="ctr"/>
            <a:lstStyle/>
            <a:p>
              <a:endParaRPr lang="en-US"/>
            </a:p>
          </p:txBody>
        </p:sp>
        <p:sp>
          <p:nvSpPr>
            <p:cNvPr id="2030754" name="Line 162"/>
            <p:cNvSpPr>
              <a:spLocks noChangeShapeType="1"/>
            </p:cNvSpPr>
            <p:nvPr/>
          </p:nvSpPr>
          <p:spPr bwMode="auto">
            <a:xfrm>
              <a:off x="3149" y="2300"/>
              <a:ext cx="1440" cy="0"/>
            </a:xfrm>
            <a:prstGeom prst="line">
              <a:avLst/>
            </a:prstGeom>
            <a:noFill/>
            <a:ln w="25400">
              <a:solidFill>
                <a:schemeClr val="accent2"/>
              </a:solidFill>
              <a:round/>
              <a:headEnd type="none" w="sm" len="sm"/>
              <a:tailEnd type="none" w="sm" len="sm"/>
            </a:ln>
            <a:effectLst>
              <a:outerShdw dist="35921" dir="2700000" algn="ctr" rotWithShape="0">
                <a:schemeClr val="tx1"/>
              </a:outerShdw>
            </a:effectLst>
          </p:spPr>
          <p:txBody>
            <a:bodyPr wrap="none" anchor="ctr"/>
            <a:lstStyle/>
            <a:p>
              <a:pPr>
                <a:defRPr/>
              </a:pPr>
              <a:endParaRPr lang="en-US"/>
            </a:p>
          </p:txBody>
        </p:sp>
        <p:sp>
          <p:nvSpPr>
            <p:cNvPr id="2030755" name="Line 163"/>
            <p:cNvSpPr>
              <a:spLocks noChangeShapeType="1"/>
            </p:cNvSpPr>
            <p:nvPr/>
          </p:nvSpPr>
          <p:spPr bwMode="auto">
            <a:xfrm>
              <a:off x="3054" y="2396"/>
              <a:ext cx="1440" cy="0"/>
            </a:xfrm>
            <a:prstGeom prst="line">
              <a:avLst/>
            </a:prstGeom>
            <a:noFill/>
            <a:ln w="25400">
              <a:solidFill>
                <a:schemeClr val="accent2"/>
              </a:solidFill>
              <a:round/>
              <a:headEnd type="none" w="sm" len="sm"/>
              <a:tailEnd type="none" w="sm" len="sm"/>
            </a:ln>
            <a:effectLst>
              <a:outerShdw dist="35921" dir="2700000" algn="ctr" rotWithShape="0">
                <a:schemeClr val="tx1"/>
              </a:outerShdw>
            </a:effectLst>
          </p:spPr>
          <p:txBody>
            <a:bodyPr wrap="none" anchor="ctr"/>
            <a:lstStyle/>
            <a:p>
              <a:pPr>
                <a:defRPr/>
              </a:pPr>
              <a:endParaRPr lang="en-US"/>
            </a:p>
          </p:txBody>
        </p:sp>
      </p:grpSp>
      <p:grpSp>
        <p:nvGrpSpPr>
          <p:cNvPr id="27" name="Group 164"/>
          <p:cNvGrpSpPr>
            <a:grpSpLocks/>
          </p:cNvGrpSpPr>
          <p:nvPr/>
        </p:nvGrpSpPr>
        <p:grpSpPr bwMode="auto">
          <a:xfrm>
            <a:off x="6726238" y="2762128"/>
            <a:ext cx="1449387" cy="969962"/>
            <a:chOff x="4237" y="1837"/>
            <a:chExt cx="913" cy="611"/>
          </a:xfrm>
        </p:grpSpPr>
        <p:grpSp>
          <p:nvGrpSpPr>
            <p:cNvPr id="28" name="Group 165"/>
            <p:cNvGrpSpPr>
              <a:grpSpLocks/>
            </p:cNvGrpSpPr>
            <p:nvPr/>
          </p:nvGrpSpPr>
          <p:grpSpPr bwMode="auto">
            <a:xfrm>
              <a:off x="4237" y="1837"/>
              <a:ext cx="913" cy="611"/>
              <a:chOff x="4237" y="1837"/>
              <a:chExt cx="913" cy="611"/>
            </a:xfrm>
          </p:grpSpPr>
          <p:sp>
            <p:nvSpPr>
              <p:cNvPr id="6194" name="Line 166"/>
              <p:cNvSpPr>
                <a:spLocks noChangeShapeType="1"/>
              </p:cNvSpPr>
              <p:nvPr/>
            </p:nvSpPr>
            <p:spPr bwMode="auto">
              <a:xfrm>
                <a:off x="4580" y="2014"/>
                <a:ext cx="4" cy="434"/>
              </a:xfrm>
              <a:prstGeom prst="line">
                <a:avLst/>
              </a:prstGeom>
              <a:noFill/>
              <a:ln w="44450">
                <a:solidFill>
                  <a:srgbClr val="FF6600"/>
                </a:solidFill>
                <a:round/>
                <a:headEnd/>
                <a:tailEnd/>
              </a:ln>
            </p:spPr>
            <p:txBody>
              <a:bodyPr wrap="none" anchor="ctr"/>
              <a:lstStyle/>
              <a:p>
                <a:endParaRPr lang="en-US"/>
              </a:p>
            </p:txBody>
          </p:sp>
          <p:sp>
            <p:nvSpPr>
              <p:cNvPr id="6195" name="Line 167"/>
              <p:cNvSpPr>
                <a:spLocks noChangeShapeType="1"/>
              </p:cNvSpPr>
              <p:nvPr/>
            </p:nvSpPr>
            <p:spPr bwMode="auto">
              <a:xfrm>
                <a:off x="4744" y="1935"/>
                <a:ext cx="406" cy="13"/>
              </a:xfrm>
              <a:prstGeom prst="line">
                <a:avLst/>
              </a:prstGeom>
              <a:noFill/>
              <a:ln w="44450">
                <a:solidFill>
                  <a:srgbClr val="FF6600"/>
                </a:solidFill>
                <a:round/>
                <a:headEnd/>
                <a:tailEnd/>
              </a:ln>
            </p:spPr>
            <p:txBody>
              <a:bodyPr wrap="none" anchor="ctr"/>
              <a:lstStyle/>
              <a:p>
                <a:endParaRPr lang="en-US"/>
              </a:p>
            </p:txBody>
          </p:sp>
          <p:pic>
            <p:nvPicPr>
              <p:cNvPr id="6196" name="Picture 168" descr="catalyst"/>
              <p:cNvPicPr>
                <a:picLocks noChangeAspect="1" noChangeArrowheads="1"/>
              </p:cNvPicPr>
              <p:nvPr/>
            </p:nvPicPr>
            <p:blipFill>
              <a:blip r:embed="rId3"/>
              <a:srcRect/>
              <a:stretch>
                <a:fillRect/>
              </a:stretch>
            </p:blipFill>
            <p:spPr bwMode="auto">
              <a:xfrm>
                <a:off x="4237" y="1837"/>
                <a:ext cx="576" cy="295"/>
              </a:xfrm>
              <a:prstGeom prst="rect">
                <a:avLst/>
              </a:prstGeom>
              <a:noFill/>
              <a:ln w="9525">
                <a:noFill/>
                <a:miter lim="800000"/>
                <a:headEnd/>
                <a:tailEnd/>
              </a:ln>
            </p:spPr>
          </p:pic>
        </p:grpSp>
        <p:sp>
          <p:nvSpPr>
            <p:cNvPr id="6193" name="Line 169"/>
            <p:cNvSpPr>
              <a:spLocks noChangeShapeType="1"/>
            </p:cNvSpPr>
            <p:nvPr/>
          </p:nvSpPr>
          <p:spPr bwMode="auto">
            <a:xfrm flipV="1">
              <a:off x="4583" y="2428"/>
              <a:ext cx="553" cy="5"/>
            </a:xfrm>
            <a:prstGeom prst="line">
              <a:avLst/>
            </a:prstGeom>
            <a:noFill/>
            <a:ln w="44450">
              <a:solidFill>
                <a:srgbClr val="FF6600"/>
              </a:solidFill>
              <a:round/>
              <a:headEnd/>
              <a:tailEnd/>
            </a:ln>
          </p:spPr>
          <p:txBody>
            <a:bodyPr wrap="none" anchor="ctr"/>
            <a:lstStyle/>
            <a:p>
              <a:endParaRPr lang="en-US"/>
            </a:p>
          </p:txBody>
        </p:sp>
      </p:grpSp>
      <p:sp>
        <p:nvSpPr>
          <p:cNvPr id="6174" name="Text Box 174"/>
          <p:cNvSpPr txBox="1">
            <a:spLocks noChangeArrowheads="1"/>
          </p:cNvSpPr>
          <p:nvPr/>
        </p:nvSpPr>
        <p:spPr bwMode="auto">
          <a:xfrm>
            <a:off x="3581400" y="4036890"/>
            <a:ext cx="473075" cy="457200"/>
          </a:xfrm>
          <a:prstGeom prst="rect">
            <a:avLst/>
          </a:prstGeom>
          <a:noFill/>
          <a:ln w="9525" algn="ctr">
            <a:noFill/>
            <a:miter lim="800000"/>
            <a:headEnd/>
            <a:tailEnd/>
          </a:ln>
        </p:spPr>
        <p:txBody>
          <a:bodyPr>
            <a:spAutoFit/>
          </a:bodyPr>
          <a:lstStyle/>
          <a:p>
            <a:pPr>
              <a:spcBef>
                <a:spcPct val="50000"/>
              </a:spcBef>
            </a:pPr>
            <a:r>
              <a:rPr lang="en-US" sz="2400" b="1"/>
              <a:t>D</a:t>
            </a:r>
          </a:p>
        </p:txBody>
      </p:sp>
      <p:sp>
        <p:nvSpPr>
          <p:cNvPr id="6175" name="Text Box 175"/>
          <p:cNvSpPr txBox="1">
            <a:spLocks noChangeArrowheads="1"/>
          </p:cNvSpPr>
          <p:nvPr/>
        </p:nvSpPr>
        <p:spPr bwMode="auto">
          <a:xfrm>
            <a:off x="4089400" y="2881190"/>
            <a:ext cx="449263" cy="366713"/>
          </a:xfrm>
          <a:prstGeom prst="rect">
            <a:avLst/>
          </a:prstGeom>
          <a:noFill/>
          <a:ln w="9525" algn="ctr">
            <a:noFill/>
            <a:miter lim="800000"/>
            <a:headEnd/>
            <a:tailEnd/>
          </a:ln>
        </p:spPr>
        <p:txBody>
          <a:bodyPr>
            <a:spAutoFit/>
          </a:bodyPr>
          <a:lstStyle/>
          <a:p>
            <a:pPr>
              <a:spcBef>
                <a:spcPct val="50000"/>
              </a:spcBef>
            </a:pPr>
            <a:r>
              <a:rPr lang="en-US" b="1">
                <a:solidFill>
                  <a:srgbClr val="66FF99"/>
                </a:solidFill>
              </a:rPr>
              <a:t>2</a:t>
            </a:r>
          </a:p>
        </p:txBody>
      </p:sp>
      <p:sp>
        <p:nvSpPr>
          <p:cNvPr id="6176" name="Text Box 176"/>
          <p:cNvSpPr txBox="1">
            <a:spLocks noChangeArrowheads="1"/>
          </p:cNvSpPr>
          <p:nvPr/>
        </p:nvSpPr>
        <p:spPr bwMode="auto">
          <a:xfrm>
            <a:off x="4102100" y="1192090"/>
            <a:ext cx="449263" cy="366713"/>
          </a:xfrm>
          <a:prstGeom prst="rect">
            <a:avLst/>
          </a:prstGeom>
          <a:noFill/>
          <a:ln w="9525" algn="ctr">
            <a:noFill/>
            <a:miter lim="800000"/>
            <a:headEnd/>
            <a:tailEnd/>
          </a:ln>
        </p:spPr>
        <p:txBody>
          <a:bodyPr>
            <a:spAutoFit/>
          </a:bodyPr>
          <a:lstStyle/>
          <a:p>
            <a:pPr>
              <a:spcBef>
                <a:spcPct val="50000"/>
              </a:spcBef>
            </a:pPr>
            <a:r>
              <a:rPr lang="en-US" b="1">
                <a:solidFill>
                  <a:srgbClr val="66FF99"/>
                </a:solidFill>
              </a:rPr>
              <a:t>1</a:t>
            </a:r>
          </a:p>
        </p:txBody>
      </p:sp>
      <p:grpSp>
        <p:nvGrpSpPr>
          <p:cNvPr id="29" name="Group 190"/>
          <p:cNvGrpSpPr>
            <a:grpSpLocks/>
          </p:cNvGrpSpPr>
          <p:nvPr/>
        </p:nvGrpSpPr>
        <p:grpSpPr bwMode="auto">
          <a:xfrm>
            <a:off x="4283075" y="1517528"/>
            <a:ext cx="366713" cy="1266825"/>
            <a:chOff x="2698" y="1053"/>
            <a:chExt cx="231" cy="798"/>
          </a:xfrm>
        </p:grpSpPr>
        <p:sp>
          <p:nvSpPr>
            <p:cNvPr id="6190" name="Line 178"/>
            <p:cNvSpPr>
              <a:spLocks noChangeShapeType="1"/>
            </p:cNvSpPr>
            <p:nvPr/>
          </p:nvSpPr>
          <p:spPr bwMode="auto">
            <a:xfrm rot="-5400000">
              <a:off x="2350" y="1451"/>
              <a:ext cx="798" cy="2"/>
            </a:xfrm>
            <a:prstGeom prst="line">
              <a:avLst/>
            </a:prstGeom>
            <a:noFill/>
            <a:ln w="9525">
              <a:solidFill>
                <a:schemeClr val="tx1"/>
              </a:solidFill>
              <a:round/>
              <a:headEnd/>
              <a:tailEnd type="triangle" w="med" len="med"/>
            </a:ln>
          </p:spPr>
          <p:txBody>
            <a:bodyPr wrap="none" anchor="ctr"/>
            <a:lstStyle/>
            <a:p>
              <a:endParaRPr lang="en-US"/>
            </a:p>
          </p:txBody>
        </p:sp>
        <p:sp>
          <p:nvSpPr>
            <p:cNvPr id="6191" name="Text Box 180"/>
            <p:cNvSpPr txBox="1">
              <a:spLocks noChangeArrowheads="1"/>
            </p:cNvSpPr>
            <p:nvPr/>
          </p:nvSpPr>
          <p:spPr bwMode="auto">
            <a:xfrm rot="-5400000">
              <a:off x="2492" y="1320"/>
              <a:ext cx="644" cy="231"/>
            </a:xfrm>
            <a:prstGeom prst="rect">
              <a:avLst/>
            </a:prstGeom>
            <a:noFill/>
            <a:ln w="9525" algn="ctr">
              <a:noFill/>
              <a:miter lim="800000"/>
              <a:headEnd/>
              <a:tailEnd/>
            </a:ln>
          </p:spPr>
          <p:txBody>
            <a:bodyPr>
              <a:spAutoFit/>
            </a:bodyPr>
            <a:lstStyle/>
            <a:p>
              <a:pPr>
                <a:spcBef>
                  <a:spcPct val="50000"/>
                </a:spcBef>
              </a:pPr>
              <a:r>
                <a:rPr lang="en-US"/>
                <a:t>GVRP</a:t>
              </a:r>
            </a:p>
          </p:txBody>
        </p:sp>
      </p:grpSp>
      <p:grpSp>
        <p:nvGrpSpPr>
          <p:cNvPr id="30" name="Group 189"/>
          <p:cNvGrpSpPr>
            <a:grpSpLocks/>
          </p:cNvGrpSpPr>
          <p:nvPr/>
        </p:nvGrpSpPr>
        <p:grpSpPr bwMode="auto">
          <a:xfrm rot="-5400000">
            <a:off x="3773488" y="3270127"/>
            <a:ext cx="1443038" cy="569913"/>
            <a:chOff x="2507" y="2313"/>
            <a:chExt cx="909" cy="359"/>
          </a:xfrm>
        </p:grpSpPr>
        <p:grpSp>
          <p:nvGrpSpPr>
            <p:cNvPr id="31" name="Group 188"/>
            <p:cNvGrpSpPr>
              <a:grpSpLocks/>
            </p:cNvGrpSpPr>
            <p:nvPr/>
          </p:nvGrpSpPr>
          <p:grpSpPr bwMode="auto">
            <a:xfrm>
              <a:off x="2507" y="2313"/>
              <a:ext cx="905" cy="231"/>
              <a:chOff x="2507" y="2313"/>
              <a:chExt cx="905" cy="231"/>
            </a:xfrm>
          </p:grpSpPr>
          <p:sp>
            <p:nvSpPr>
              <p:cNvPr id="6188" name="Line 184"/>
              <p:cNvSpPr>
                <a:spLocks noChangeShapeType="1"/>
              </p:cNvSpPr>
              <p:nvPr/>
            </p:nvSpPr>
            <p:spPr bwMode="auto">
              <a:xfrm flipV="1">
                <a:off x="2728" y="2354"/>
                <a:ext cx="470" cy="2"/>
              </a:xfrm>
              <a:prstGeom prst="line">
                <a:avLst/>
              </a:prstGeom>
              <a:noFill/>
              <a:ln w="9525">
                <a:solidFill>
                  <a:schemeClr val="tx1"/>
                </a:solidFill>
                <a:round/>
                <a:headEnd/>
                <a:tailEnd type="triangle" w="med" len="med"/>
              </a:ln>
            </p:spPr>
            <p:txBody>
              <a:bodyPr wrap="none" anchor="ctr"/>
              <a:lstStyle/>
              <a:p>
                <a:endParaRPr lang="en-US"/>
              </a:p>
            </p:txBody>
          </p:sp>
          <p:sp>
            <p:nvSpPr>
              <p:cNvPr id="6189" name="Text Box 185"/>
              <p:cNvSpPr txBox="1">
                <a:spLocks noChangeArrowheads="1"/>
              </p:cNvSpPr>
              <p:nvPr/>
            </p:nvSpPr>
            <p:spPr bwMode="auto">
              <a:xfrm>
                <a:off x="2507" y="2313"/>
                <a:ext cx="905" cy="231"/>
              </a:xfrm>
              <a:prstGeom prst="rect">
                <a:avLst/>
              </a:prstGeom>
              <a:noFill/>
              <a:ln w="9525" algn="ctr">
                <a:noFill/>
                <a:miter lim="800000"/>
                <a:headEnd/>
                <a:tailEnd/>
              </a:ln>
            </p:spPr>
            <p:txBody>
              <a:bodyPr>
                <a:spAutoFit/>
              </a:bodyPr>
              <a:lstStyle/>
              <a:p>
                <a:pPr>
                  <a:spcBef>
                    <a:spcPct val="50000"/>
                  </a:spcBef>
                </a:pPr>
                <a:r>
                  <a:rPr lang="en-US"/>
                  <a:t>Voice </a:t>
                </a:r>
              </a:p>
            </p:txBody>
          </p:sp>
        </p:grpSp>
        <p:sp>
          <p:nvSpPr>
            <p:cNvPr id="6187" name="Text Box 187"/>
            <p:cNvSpPr txBox="1">
              <a:spLocks noChangeArrowheads="1"/>
            </p:cNvSpPr>
            <p:nvPr/>
          </p:nvSpPr>
          <p:spPr bwMode="auto">
            <a:xfrm>
              <a:off x="2511" y="2441"/>
              <a:ext cx="905" cy="231"/>
            </a:xfrm>
            <a:prstGeom prst="rect">
              <a:avLst/>
            </a:prstGeom>
            <a:noFill/>
            <a:ln w="9525" algn="ctr">
              <a:noFill/>
              <a:miter lim="800000"/>
              <a:headEnd/>
              <a:tailEnd/>
            </a:ln>
          </p:spPr>
          <p:txBody>
            <a:bodyPr>
              <a:spAutoFit/>
            </a:bodyPr>
            <a:lstStyle/>
            <a:p>
              <a:pPr>
                <a:spcBef>
                  <a:spcPct val="50000"/>
                </a:spcBef>
              </a:pPr>
              <a:r>
                <a:rPr lang="en-US"/>
                <a:t>VLAN </a:t>
              </a:r>
            </a:p>
          </p:txBody>
        </p:sp>
      </p:grpSp>
      <p:sp>
        <p:nvSpPr>
          <p:cNvPr id="6179" name="Freeform 171"/>
          <p:cNvSpPr>
            <a:spLocks/>
          </p:cNvSpPr>
          <p:nvPr/>
        </p:nvSpPr>
        <p:spPr bwMode="auto">
          <a:xfrm>
            <a:off x="47625" y="2541465"/>
            <a:ext cx="9058275" cy="1724025"/>
          </a:xfrm>
          <a:custGeom>
            <a:avLst/>
            <a:gdLst>
              <a:gd name="T0" fmla="*/ 7562851 w 5706"/>
              <a:gd name="T1" fmla="*/ 895350 h 1086"/>
              <a:gd name="T2" fmla="*/ 7562851 w 5706"/>
              <a:gd name="T3" fmla="*/ 1724025 h 1086"/>
              <a:gd name="T4" fmla="*/ 9058275 w 5706"/>
              <a:gd name="T5" fmla="*/ 1724025 h 1086"/>
              <a:gd name="T6" fmla="*/ 9058275 w 5706"/>
              <a:gd name="T7" fmla="*/ 9525 h 1086"/>
              <a:gd name="T8" fmla="*/ 95250 w 5706"/>
              <a:gd name="T9" fmla="*/ 0 h 1086"/>
              <a:gd name="T10" fmla="*/ 0 w 5706"/>
              <a:gd name="T11" fmla="*/ 0 h 1086"/>
              <a:gd name="T12" fmla="*/ 0 w 5706"/>
              <a:gd name="T13" fmla="*/ 904875 h 1086"/>
              <a:gd name="T14" fmla="*/ 7562851 w 5706"/>
              <a:gd name="T15" fmla="*/ 895350 h 1086"/>
              <a:gd name="T16" fmla="*/ 0 60000 65536"/>
              <a:gd name="T17" fmla="*/ 0 60000 65536"/>
              <a:gd name="T18" fmla="*/ 0 60000 65536"/>
              <a:gd name="T19" fmla="*/ 0 60000 65536"/>
              <a:gd name="T20" fmla="*/ 0 60000 65536"/>
              <a:gd name="T21" fmla="*/ 0 60000 65536"/>
              <a:gd name="T22" fmla="*/ 0 60000 65536"/>
              <a:gd name="T23" fmla="*/ 0 60000 65536"/>
              <a:gd name="T24" fmla="*/ 0 w 5706"/>
              <a:gd name="T25" fmla="*/ 0 h 1086"/>
              <a:gd name="T26" fmla="*/ 5706 w 5706"/>
              <a:gd name="T27" fmla="*/ 1086 h 10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6" h="1086">
                <a:moveTo>
                  <a:pt x="4764" y="564"/>
                </a:moveTo>
                <a:lnTo>
                  <a:pt x="4764" y="1086"/>
                </a:lnTo>
                <a:lnTo>
                  <a:pt x="5706" y="1086"/>
                </a:lnTo>
                <a:lnTo>
                  <a:pt x="5706" y="6"/>
                </a:lnTo>
                <a:lnTo>
                  <a:pt x="60" y="0"/>
                </a:lnTo>
                <a:lnTo>
                  <a:pt x="0" y="0"/>
                </a:lnTo>
                <a:lnTo>
                  <a:pt x="0" y="570"/>
                </a:lnTo>
                <a:lnTo>
                  <a:pt x="4764" y="564"/>
                </a:lnTo>
                <a:close/>
              </a:path>
            </a:pathLst>
          </a:custGeom>
          <a:solidFill>
            <a:srgbClr val="800000">
              <a:alpha val="25882"/>
            </a:srgbClr>
          </a:solidFill>
          <a:ln w="9525">
            <a:noFill/>
            <a:round/>
            <a:headEnd/>
            <a:tailEnd/>
          </a:ln>
        </p:spPr>
        <p:txBody>
          <a:bodyPr wrap="none" anchor="ctr"/>
          <a:lstStyle/>
          <a:p>
            <a:endParaRPr lang="en-US"/>
          </a:p>
        </p:txBody>
      </p:sp>
      <p:pic>
        <p:nvPicPr>
          <p:cNvPr id="6180" name="Picture 6" descr="525_Side_Small"/>
          <p:cNvPicPr>
            <a:picLocks noChangeAspect="1" noChangeArrowheads="1"/>
          </p:cNvPicPr>
          <p:nvPr/>
        </p:nvPicPr>
        <p:blipFill>
          <a:blip r:embed="rId5"/>
          <a:srcRect/>
          <a:stretch>
            <a:fillRect/>
          </a:stretch>
        </p:blipFill>
        <p:spPr bwMode="auto">
          <a:xfrm>
            <a:off x="533400" y="684090"/>
            <a:ext cx="776288" cy="685800"/>
          </a:xfrm>
          <a:prstGeom prst="rect">
            <a:avLst/>
          </a:prstGeom>
          <a:noFill/>
          <a:ln w="9525">
            <a:noFill/>
            <a:miter lim="800000"/>
            <a:headEnd/>
            <a:tailEnd/>
          </a:ln>
        </p:spPr>
      </p:pic>
      <p:pic>
        <p:nvPicPr>
          <p:cNvPr id="6181" name="Picture 6" descr="525_Side_Small"/>
          <p:cNvPicPr>
            <a:picLocks noChangeAspect="1" noChangeArrowheads="1"/>
          </p:cNvPicPr>
          <p:nvPr/>
        </p:nvPicPr>
        <p:blipFill>
          <a:blip r:embed="rId5"/>
          <a:srcRect/>
          <a:stretch>
            <a:fillRect/>
          </a:stretch>
        </p:blipFill>
        <p:spPr bwMode="auto">
          <a:xfrm>
            <a:off x="8534400" y="760290"/>
            <a:ext cx="776288" cy="685800"/>
          </a:xfrm>
          <a:prstGeom prst="rect">
            <a:avLst/>
          </a:prstGeom>
          <a:noFill/>
          <a:ln w="9525">
            <a:noFill/>
            <a:miter lim="800000"/>
            <a:headEnd/>
            <a:tailEnd/>
          </a:ln>
        </p:spPr>
      </p:pic>
      <p:pic>
        <p:nvPicPr>
          <p:cNvPr id="6182" name="Picture 6" descr="525_Side_Small"/>
          <p:cNvPicPr>
            <a:picLocks noChangeAspect="1" noChangeArrowheads="1"/>
          </p:cNvPicPr>
          <p:nvPr/>
        </p:nvPicPr>
        <p:blipFill>
          <a:blip r:embed="rId5"/>
          <a:srcRect/>
          <a:stretch>
            <a:fillRect/>
          </a:stretch>
        </p:blipFill>
        <p:spPr bwMode="auto">
          <a:xfrm>
            <a:off x="8367713" y="1674690"/>
            <a:ext cx="776287" cy="685800"/>
          </a:xfrm>
          <a:prstGeom prst="rect">
            <a:avLst/>
          </a:prstGeom>
          <a:noFill/>
          <a:ln w="9525">
            <a:noFill/>
            <a:miter lim="800000"/>
            <a:headEnd/>
            <a:tailEnd/>
          </a:ln>
        </p:spPr>
      </p:pic>
      <p:grpSp>
        <p:nvGrpSpPr>
          <p:cNvPr id="6286" name="Group 190"/>
          <p:cNvGrpSpPr>
            <a:grpSpLocks/>
          </p:cNvGrpSpPr>
          <p:nvPr/>
        </p:nvGrpSpPr>
        <p:grpSpPr bwMode="auto">
          <a:xfrm>
            <a:off x="3429000" y="2032000"/>
            <a:ext cx="1449388" cy="2911475"/>
            <a:chOff x="3403600" y="1955800"/>
            <a:chExt cx="1449388" cy="2911475"/>
          </a:xfrm>
        </p:grpSpPr>
        <p:sp>
          <p:nvSpPr>
            <p:cNvPr id="6184" name="Freeform 182"/>
            <p:cNvSpPr>
              <a:spLocks/>
            </p:cNvSpPr>
            <p:nvPr/>
          </p:nvSpPr>
          <p:spPr bwMode="auto">
            <a:xfrm>
              <a:off x="3403600" y="1955800"/>
              <a:ext cx="1449388" cy="2911475"/>
            </a:xfrm>
            <a:custGeom>
              <a:avLst/>
              <a:gdLst>
                <a:gd name="T0" fmla="*/ 0 w 912"/>
                <a:gd name="T1" fmla="*/ 1903657 h 1872"/>
                <a:gd name="T2" fmla="*/ 0 w 912"/>
                <a:gd name="T3" fmla="*/ 2911475 h 1872"/>
                <a:gd name="T4" fmla="*/ 1449388 w 912"/>
                <a:gd name="T5" fmla="*/ 2911475 h 1872"/>
                <a:gd name="T6" fmla="*/ 1449388 w 912"/>
                <a:gd name="T7" fmla="*/ 0 h 1872"/>
                <a:gd name="T8" fmla="*/ 635697 w 912"/>
                <a:gd name="T9" fmla="*/ 0 h 1872"/>
                <a:gd name="T10" fmla="*/ 635697 w 912"/>
                <a:gd name="T11" fmla="*/ 883396 h 1872"/>
                <a:gd name="T12" fmla="*/ 0 w 912"/>
                <a:gd name="T13" fmla="*/ 883396 h 1872"/>
                <a:gd name="T14" fmla="*/ 0 w 912"/>
                <a:gd name="T15" fmla="*/ 2115174 h 1872"/>
                <a:gd name="T16" fmla="*/ 0 w 912"/>
                <a:gd name="T17" fmla="*/ 1779235 h 18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2"/>
                <a:gd name="T28" fmla="*/ 0 h 1872"/>
                <a:gd name="T29" fmla="*/ 912 w 912"/>
                <a:gd name="T30" fmla="*/ 1872 h 18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2" h="1872">
                  <a:moveTo>
                    <a:pt x="0" y="1224"/>
                  </a:moveTo>
                  <a:lnTo>
                    <a:pt x="0" y="1872"/>
                  </a:lnTo>
                  <a:lnTo>
                    <a:pt x="912" y="1872"/>
                  </a:lnTo>
                  <a:lnTo>
                    <a:pt x="912" y="0"/>
                  </a:lnTo>
                  <a:lnTo>
                    <a:pt x="400" y="0"/>
                  </a:lnTo>
                  <a:lnTo>
                    <a:pt x="400" y="568"/>
                  </a:lnTo>
                  <a:lnTo>
                    <a:pt x="0" y="568"/>
                  </a:lnTo>
                  <a:lnTo>
                    <a:pt x="0" y="1360"/>
                  </a:lnTo>
                  <a:lnTo>
                    <a:pt x="0" y="1144"/>
                  </a:lnTo>
                </a:path>
              </a:pathLst>
            </a:custGeom>
            <a:solidFill>
              <a:schemeClr val="accent2">
                <a:alpha val="25098"/>
              </a:schemeClr>
            </a:solidFill>
            <a:ln w="9525">
              <a:solidFill>
                <a:schemeClr val="hlink"/>
              </a:solidFill>
              <a:round/>
              <a:headEnd/>
              <a:tailEnd/>
            </a:ln>
          </p:spPr>
          <p:txBody>
            <a:bodyPr wrap="none" anchor="ctr"/>
            <a:lstStyle/>
            <a:p>
              <a:endParaRPr lang="en-US"/>
            </a:p>
          </p:txBody>
        </p:sp>
        <p:pic>
          <p:nvPicPr>
            <p:cNvPr id="6185" name="Picture 6" descr="525_Side_Small"/>
            <p:cNvPicPr>
              <a:picLocks noChangeAspect="1" noChangeArrowheads="1"/>
            </p:cNvPicPr>
            <p:nvPr/>
          </p:nvPicPr>
          <p:blipFill>
            <a:blip r:embed="rId5"/>
            <a:srcRect/>
            <a:stretch>
              <a:fillRect/>
            </a:stretch>
          </p:blipFill>
          <p:spPr bwMode="auto">
            <a:xfrm>
              <a:off x="3886200" y="4137920"/>
              <a:ext cx="775802" cy="685800"/>
            </a:xfrm>
            <a:prstGeom prst="rect">
              <a:avLst/>
            </a:prstGeom>
            <a:noFill/>
            <a:ln w="9525">
              <a:noFill/>
              <a:miter lim="800000"/>
              <a:headEnd/>
              <a:tailEnd/>
            </a:ln>
          </p:spPr>
        </p:pic>
      </p:grpSp>
      <p:sp>
        <p:nvSpPr>
          <p:cNvPr id="185"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785857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030769"/>
                                        </p:tgtEl>
                                        <p:attrNameLst>
                                          <p:attrName>style.visibility</p:attrName>
                                        </p:attrNameLst>
                                      </p:cBhvr>
                                      <p:to>
                                        <p:strVal val="visible"/>
                                      </p:to>
                                    </p:set>
                                    <p:anim calcmode="lin" valueType="num">
                                      <p:cBhvr>
                                        <p:cTn id="7" dur="1000" fill="hold"/>
                                        <p:tgtEl>
                                          <p:spTgt spid="2030769"/>
                                        </p:tgtEl>
                                        <p:attrNameLst>
                                          <p:attrName>ppt_w</p:attrName>
                                        </p:attrNameLst>
                                      </p:cBhvr>
                                      <p:tavLst>
                                        <p:tav tm="0">
                                          <p:val>
                                            <p:fltVal val="0"/>
                                          </p:val>
                                        </p:tav>
                                        <p:tav tm="100000">
                                          <p:val>
                                            <p:strVal val="#ppt_w"/>
                                          </p:val>
                                        </p:tav>
                                      </p:tavLst>
                                    </p:anim>
                                    <p:anim calcmode="lin" valueType="num">
                                      <p:cBhvr>
                                        <p:cTn id="8" dur="1000" fill="hold"/>
                                        <p:tgtEl>
                                          <p:spTgt spid="2030769"/>
                                        </p:tgtEl>
                                        <p:attrNameLst>
                                          <p:attrName>ppt_h</p:attrName>
                                        </p:attrNameLst>
                                      </p:cBhvr>
                                      <p:tavLst>
                                        <p:tav tm="0">
                                          <p:val>
                                            <p:fltVal val="0"/>
                                          </p:val>
                                        </p:tav>
                                        <p:tav tm="100000">
                                          <p:val>
                                            <p:strVal val="#ppt_h"/>
                                          </p:val>
                                        </p:tav>
                                      </p:tavLst>
                                    </p:anim>
                                  </p:childTnLst>
                                </p:cTn>
                              </p:par>
                              <p:par>
                                <p:cTn id="9" presetID="10" presetClass="entr" presetSubtype="0" fill="hold" nodeType="withEffect">
                                  <p:stCondLst>
                                    <p:cond delay="0"/>
                                  </p:stCondLst>
                                  <p:childTnLst>
                                    <p:set>
                                      <p:cBhvr>
                                        <p:cTn id="10" dur="1" fill="hold">
                                          <p:stCondLst>
                                            <p:cond delay="0"/>
                                          </p:stCondLst>
                                        </p:cTn>
                                        <p:tgtEl>
                                          <p:spTgt spid="6286"/>
                                        </p:tgtEl>
                                        <p:attrNameLst>
                                          <p:attrName>style.visibility</p:attrName>
                                        </p:attrNameLst>
                                      </p:cBhvr>
                                      <p:to>
                                        <p:strVal val="visible"/>
                                      </p:to>
                                    </p:set>
                                    <p:animEffect transition="in" filter="fade">
                                      <p:cBhvr>
                                        <p:cTn id="11" dur="2000"/>
                                        <p:tgtEl>
                                          <p:spTgt spid="6286"/>
                                        </p:tgtEl>
                                      </p:cBhvr>
                                    </p:animEffect>
                                  </p:childTnLst>
                                </p:cTn>
                              </p:par>
                            </p:childTnLst>
                          </p:cTn>
                        </p:par>
                        <p:par>
                          <p:cTn id="12" fill="hold">
                            <p:stCondLst>
                              <p:cond delay="2000"/>
                            </p:stCondLst>
                            <p:childTnLst>
                              <p:par>
                                <p:cTn id="13" presetID="23" presetClass="entr" presetSubtype="16"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1000" fill="hold"/>
                                        <p:tgtEl>
                                          <p:spTgt spid="30"/>
                                        </p:tgtEl>
                                        <p:attrNameLst>
                                          <p:attrName>ppt_w</p:attrName>
                                        </p:attrNameLst>
                                      </p:cBhvr>
                                      <p:tavLst>
                                        <p:tav tm="0">
                                          <p:val>
                                            <p:fltVal val="0"/>
                                          </p:val>
                                        </p:tav>
                                        <p:tav tm="100000">
                                          <p:val>
                                            <p:strVal val="#ppt_w"/>
                                          </p:val>
                                        </p:tav>
                                      </p:tavLst>
                                    </p:anim>
                                    <p:anim calcmode="lin" valueType="num">
                                      <p:cBhvr>
                                        <p:cTn id="16" dur="1000" fill="hold"/>
                                        <p:tgtEl>
                                          <p:spTgt spid="30"/>
                                        </p:tgtEl>
                                        <p:attrNameLst>
                                          <p:attrName>ppt_h</p:attrName>
                                        </p:attrNameLst>
                                      </p:cBhvr>
                                      <p:tavLst>
                                        <p:tav tm="0">
                                          <p:val>
                                            <p:fltVal val="0"/>
                                          </p:val>
                                        </p:tav>
                                        <p:tav tm="100000">
                                          <p:val>
                                            <p:strVal val="#ppt_h"/>
                                          </p:val>
                                        </p:tav>
                                      </p:tavLst>
                                    </p:anim>
                                  </p:childTnLst>
                                </p:cTn>
                              </p:par>
                            </p:childTnLst>
                          </p:cTn>
                        </p:par>
                        <p:par>
                          <p:cTn id="17" fill="hold">
                            <p:stCondLst>
                              <p:cond delay="3000"/>
                            </p:stCondLst>
                            <p:childTnLst>
                              <p:par>
                                <p:cTn id="18" presetID="23" presetClass="entr" presetSubtype="16"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
                                          </p:val>
                                        </p:tav>
                                        <p:tav tm="100000">
                                          <p:val>
                                            <p:strVal val="#ppt_w"/>
                                          </p:val>
                                        </p:tav>
                                      </p:tavLst>
                                    </p:anim>
                                    <p:anim calcmode="lin" valueType="num">
                                      <p:cBhvr>
                                        <p:cTn id="21" dur="500" fill="hold"/>
                                        <p:tgtEl>
                                          <p:spTgt spid="29"/>
                                        </p:tgtEl>
                                        <p:attrNameLst>
                                          <p:attrName>ppt_h</p:attrName>
                                        </p:attrNameLst>
                                      </p:cBhvr>
                                      <p:tavLst>
                                        <p:tav tm="0">
                                          <p:val>
                                            <p:fltVal val="0"/>
                                          </p:val>
                                        </p:tav>
                                        <p:tav tm="100000">
                                          <p:val>
                                            <p:strVal val="#ppt_h"/>
                                          </p:val>
                                        </p:tav>
                                      </p:tavLst>
                                    </p:anim>
                                  </p:childTnLst>
                                </p:cTn>
                              </p:par>
                              <p:par>
                                <p:cTn id="22" presetID="3" presetClass="entr" presetSubtype="10" fill="hold" grpId="0" nodeType="withEffect">
                                  <p:stCondLst>
                                    <p:cond delay="0"/>
                                  </p:stCondLst>
                                  <p:childTnLst>
                                    <p:set>
                                      <p:cBhvr>
                                        <p:cTn id="23" dur="1" fill="hold">
                                          <p:stCondLst>
                                            <p:cond delay="0"/>
                                          </p:stCondLst>
                                        </p:cTn>
                                        <p:tgtEl>
                                          <p:spTgt spid="185"/>
                                        </p:tgtEl>
                                        <p:attrNameLst>
                                          <p:attrName>style.visibility</p:attrName>
                                        </p:attrNameLst>
                                      </p:cBhvr>
                                      <p:to>
                                        <p:strVal val="visible"/>
                                      </p:to>
                                    </p:set>
                                    <p:animEffect transition="in" filter="blinds(horizontal)">
                                      <p:cBhvr>
                                        <p:cTn id="24"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0769" grpId="0" animBg="1"/>
      <p:bldP spid="18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9705" y="160256"/>
            <a:ext cx="8588861" cy="838200"/>
          </a:xfrm>
        </p:spPr>
        <p:txBody>
          <a:bodyPr/>
          <a:lstStyle/>
          <a:p>
            <a:pPr algn="l" defTabSz="814388" eaLnBrk="1" hangingPunct="1">
              <a:lnSpc>
                <a:spcPct val="90000"/>
              </a:lnSpc>
              <a:defRPr/>
            </a:pPr>
            <a:r>
              <a:rPr lang="en-US" sz="3200" kern="1200" dirty="0" smtClean="0"/>
              <a:t>Feature: Link Aggregation</a:t>
            </a:r>
          </a:p>
        </p:txBody>
      </p:sp>
      <p:sp>
        <p:nvSpPr>
          <p:cNvPr id="9219" name="Rectangle 3"/>
          <p:cNvSpPr>
            <a:spLocks noGrp="1" noChangeArrowheads="1"/>
          </p:cNvSpPr>
          <p:nvPr>
            <p:ph type="body" idx="1"/>
          </p:nvPr>
        </p:nvSpPr>
        <p:spPr>
          <a:xfrm>
            <a:off x="685800" y="1143000"/>
            <a:ext cx="7940675" cy="3571875"/>
          </a:xfrm>
        </p:spPr>
        <p:txBody>
          <a:bodyPr/>
          <a:lstStyle/>
          <a:p>
            <a:pPr eaLnBrk="1" hangingPunct="1"/>
            <a:r>
              <a:rPr lang="en-US" dirty="0" smtClean="0"/>
              <a:t>Combines two or more physical ports to one logical port</a:t>
            </a:r>
          </a:p>
          <a:p>
            <a:pPr eaLnBrk="1" hangingPunct="1"/>
            <a:r>
              <a:rPr lang="en-US" dirty="0" smtClean="0"/>
              <a:t>Enhanced Performance</a:t>
            </a:r>
          </a:p>
          <a:p>
            <a:pPr eaLnBrk="1" hangingPunct="1"/>
            <a:r>
              <a:rPr lang="en-US" dirty="0" smtClean="0"/>
              <a:t>Use: Switch to Switch Link</a:t>
            </a:r>
          </a:p>
          <a:p>
            <a:pPr eaLnBrk="1" hangingPunct="1"/>
            <a:r>
              <a:rPr lang="en-US" dirty="0" smtClean="0"/>
              <a:t>Connect Server to the network</a:t>
            </a:r>
          </a:p>
          <a:p>
            <a:pPr eaLnBrk="1" hangingPunct="1"/>
            <a:r>
              <a:rPr lang="en-US" dirty="0" smtClean="0"/>
              <a:t>Also works with GB Ethernet Ports</a:t>
            </a:r>
          </a:p>
        </p:txBody>
      </p:sp>
      <p:pic>
        <p:nvPicPr>
          <p:cNvPr id="9220" name="Picture 4" descr="Port Trunking _ Link Aggregation _ Channel Bonding"/>
          <p:cNvPicPr>
            <a:picLocks noChangeAspect="1" noChangeArrowheads="1"/>
          </p:cNvPicPr>
          <p:nvPr/>
        </p:nvPicPr>
        <p:blipFill>
          <a:blip r:embed="rId2"/>
          <a:srcRect/>
          <a:stretch>
            <a:fillRect/>
          </a:stretch>
        </p:blipFill>
        <p:spPr bwMode="auto">
          <a:xfrm>
            <a:off x="304800" y="3741656"/>
            <a:ext cx="4114800" cy="1095375"/>
          </a:xfrm>
          <a:prstGeom prst="rect">
            <a:avLst/>
          </a:prstGeom>
          <a:noFill/>
          <a:ln w="9525">
            <a:noFill/>
            <a:miter lim="800000"/>
            <a:headEnd/>
            <a:tailEnd/>
          </a:ln>
        </p:spPr>
      </p:pic>
      <p:pic>
        <p:nvPicPr>
          <p:cNvPr id="9221" name="Picture 5" descr="Port Trunking _ Link Aggregation _ Channel Bonding with Server"/>
          <p:cNvPicPr>
            <a:picLocks noChangeAspect="1" noChangeArrowheads="1"/>
          </p:cNvPicPr>
          <p:nvPr/>
        </p:nvPicPr>
        <p:blipFill>
          <a:blip r:embed="rId3"/>
          <a:srcRect/>
          <a:stretch>
            <a:fillRect/>
          </a:stretch>
        </p:blipFill>
        <p:spPr bwMode="auto">
          <a:xfrm>
            <a:off x="4724400" y="4714875"/>
            <a:ext cx="4191000" cy="1071563"/>
          </a:xfrm>
          <a:prstGeom prst="rect">
            <a:avLst/>
          </a:prstGeom>
          <a:noFill/>
          <a:ln w="9525">
            <a:noFill/>
            <a:miter lim="800000"/>
            <a:headEnd/>
            <a:tailEnd/>
          </a:ln>
        </p:spPr>
      </p:pic>
      <p:sp>
        <p:nvSpPr>
          <p:cNvPr id="7"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1651396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Spanning Tree show the problem with doubled packet"/>
          <p:cNvPicPr>
            <a:picLocks noChangeAspect="1" noChangeArrowheads="1"/>
          </p:cNvPicPr>
          <p:nvPr/>
        </p:nvPicPr>
        <p:blipFill>
          <a:blip r:embed="rId2"/>
          <a:srcRect/>
          <a:stretch>
            <a:fillRect/>
          </a:stretch>
        </p:blipFill>
        <p:spPr bwMode="auto">
          <a:xfrm>
            <a:off x="1676400" y="1143000"/>
            <a:ext cx="5257800" cy="1531938"/>
          </a:xfrm>
          <a:prstGeom prst="rect">
            <a:avLst/>
          </a:prstGeom>
          <a:noFill/>
          <a:ln w="9525">
            <a:noFill/>
            <a:miter lim="800000"/>
            <a:headEnd/>
            <a:tailEnd/>
          </a:ln>
        </p:spPr>
      </p:pic>
      <p:sp>
        <p:nvSpPr>
          <p:cNvPr id="10243" name="Rectangle 3"/>
          <p:cNvSpPr>
            <a:spLocks noGrp="1" noChangeArrowheads="1"/>
          </p:cNvSpPr>
          <p:nvPr>
            <p:ph type="title"/>
          </p:nvPr>
        </p:nvSpPr>
        <p:spPr>
          <a:xfrm>
            <a:off x="190440" y="210530"/>
            <a:ext cx="7192962" cy="838200"/>
          </a:xfrm>
        </p:spPr>
        <p:txBody>
          <a:bodyPr/>
          <a:lstStyle/>
          <a:p>
            <a:pPr algn="l" defTabSz="814388" eaLnBrk="1" hangingPunct="1">
              <a:lnSpc>
                <a:spcPct val="90000"/>
              </a:lnSpc>
              <a:defRPr/>
            </a:pPr>
            <a:r>
              <a:rPr lang="en-US" sz="3200" kern="1200" dirty="0" smtClean="0"/>
              <a:t>The Problem: Multiple Connections</a:t>
            </a:r>
          </a:p>
        </p:txBody>
      </p:sp>
      <p:sp>
        <p:nvSpPr>
          <p:cNvPr id="10244" name="Rectangle 4"/>
          <p:cNvSpPr>
            <a:spLocks noGrp="1" noChangeArrowheads="1"/>
          </p:cNvSpPr>
          <p:nvPr>
            <p:ph type="body" idx="1"/>
          </p:nvPr>
        </p:nvSpPr>
        <p:spPr>
          <a:xfrm>
            <a:off x="838200" y="2934876"/>
            <a:ext cx="7772400" cy="3581400"/>
          </a:xfrm>
        </p:spPr>
        <p:txBody>
          <a:bodyPr>
            <a:normAutofit/>
          </a:bodyPr>
          <a:lstStyle/>
          <a:p>
            <a:pPr eaLnBrk="1" hangingPunct="1">
              <a:lnSpc>
                <a:spcPct val="130000"/>
              </a:lnSpc>
            </a:pPr>
            <a:r>
              <a:rPr lang="en-US" dirty="0" smtClean="0"/>
              <a:t>Two or more redundant connections somewhere in the network result in:</a:t>
            </a:r>
          </a:p>
          <a:p>
            <a:pPr lvl="1">
              <a:lnSpc>
                <a:spcPct val="130000"/>
              </a:lnSpc>
            </a:pPr>
            <a:r>
              <a:rPr lang="en-US" dirty="0" smtClean="0"/>
              <a:t>Packets are doubled </a:t>
            </a:r>
          </a:p>
          <a:p>
            <a:pPr lvl="1">
              <a:lnSpc>
                <a:spcPct val="130000"/>
              </a:lnSpc>
            </a:pPr>
            <a:r>
              <a:rPr lang="en-US" dirty="0" smtClean="0"/>
              <a:t>Performance Loss</a:t>
            </a:r>
          </a:p>
          <a:p>
            <a:pPr lvl="1">
              <a:lnSpc>
                <a:spcPct val="130000"/>
              </a:lnSpc>
            </a:pPr>
            <a:r>
              <a:rPr lang="en-US" dirty="0" smtClean="0"/>
              <a:t>Extended Overhead</a:t>
            </a:r>
          </a:p>
          <a:p>
            <a:pPr lvl="1">
              <a:lnSpc>
                <a:spcPct val="130000"/>
              </a:lnSpc>
            </a:pPr>
            <a:r>
              <a:rPr lang="en-US" dirty="0" smtClean="0"/>
              <a:t>Manual Search for Error</a:t>
            </a:r>
          </a:p>
        </p:txBody>
      </p:sp>
      <p:sp>
        <p:nvSpPr>
          <p:cNvPr id="6"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1615627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82544" y="217455"/>
            <a:ext cx="8869363" cy="838200"/>
          </a:xfrm>
        </p:spPr>
        <p:txBody>
          <a:bodyPr/>
          <a:lstStyle/>
          <a:p>
            <a:pPr algn="l" defTabSz="814388" eaLnBrk="1" hangingPunct="1">
              <a:lnSpc>
                <a:spcPct val="90000"/>
              </a:lnSpc>
              <a:defRPr/>
            </a:pPr>
            <a:r>
              <a:rPr lang="en-US" sz="3200" kern="1200" dirty="0" smtClean="0"/>
              <a:t>The Solution 1:</a:t>
            </a:r>
            <a:br>
              <a:rPr lang="en-US" sz="3200" kern="1200" dirty="0" smtClean="0"/>
            </a:br>
            <a:r>
              <a:rPr lang="en-US" sz="3200" kern="1200" dirty="0" smtClean="0"/>
              <a:t> Spanning Tree (IEEE </a:t>
            </a:r>
            <a:r>
              <a:rPr lang="en-US" sz="3200" kern="1200" dirty="0" err="1" smtClean="0"/>
              <a:t>802.1d</a:t>
            </a:r>
            <a:r>
              <a:rPr lang="en-US" sz="3200" kern="1200" dirty="0" smtClean="0"/>
              <a:t>)</a:t>
            </a:r>
          </a:p>
        </p:txBody>
      </p:sp>
      <p:sp>
        <p:nvSpPr>
          <p:cNvPr id="11267" name="Rectangle 3"/>
          <p:cNvSpPr>
            <a:spLocks noGrp="1" noChangeArrowheads="1"/>
          </p:cNvSpPr>
          <p:nvPr>
            <p:ph type="body" idx="1"/>
          </p:nvPr>
        </p:nvSpPr>
        <p:spPr>
          <a:xfrm>
            <a:off x="990600" y="2209800"/>
            <a:ext cx="7772400" cy="2743200"/>
          </a:xfrm>
        </p:spPr>
        <p:txBody>
          <a:bodyPr>
            <a:normAutofit/>
          </a:bodyPr>
          <a:lstStyle/>
          <a:p>
            <a:pPr eaLnBrk="1" hangingPunct="1">
              <a:lnSpc>
                <a:spcPct val="90000"/>
              </a:lnSpc>
            </a:pPr>
            <a:r>
              <a:rPr lang="en-US" dirty="0" smtClean="0"/>
              <a:t>Switches will Auto-Negotiate the Preferred Route and create a logical tree structure</a:t>
            </a:r>
          </a:p>
          <a:p>
            <a:pPr eaLnBrk="1" hangingPunct="1">
              <a:lnSpc>
                <a:spcPct val="90000"/>
              </a:lnSpc>
            </a:pPr>
            <a:r>
              <a:rPr lang="en-US" dirty="0" smtClean="0"/>
              <a:t>If Preferred Route is faulty, Non-Preferred Route will act as the backup</a:t>
            </a:r>
          </a:p>
          <a:p>
            <a:pPr eaLnBrk="1" hangingPunct="1">
              <a:lnSpc>
                <a:spcPct val="90000"/>
              </a:lnSpc>
            </a:pPr>
            <a:r>
              <a:rPr lang="en-US" dirty="0" smtClean="0"/>
              <a:t>Advantage: Automatic setup and negotiation</a:t>
            </a:r>
          </a:p>
          <a:p>
            <a:pPr eaLnBrk="1" hangingPunct="1">
              <a:lnSpc>
                <a:spcPct val="90000"/>
              </a:lnSpc>
            </a:pPr>
            <a:r>
              <a:rPr lang="en-US" dirty="0" smtClean="0"/>
              <a:t>Disadvantage: If a preferred route is faulty, it can take up to 30 seconds to re-organize the logical tree</a:t>
            </a:r>
          </a:p>
        </p:txBody>
      </p:sp>
      <p:pic>
        <p:nvPicPr>
          <p:cNvPr id="11268" name="Picture 4" descr="Spanning Tree 1"/>
          <p:cNvPicPr>
            <a:picLocks noChangeAspect="1" noChangeArrowheads="1"/>
          </p:cNvPicPr>
          <p:nvPr/>
        </p:nvPicPr>
        <p:blipFill>
          <a:blip r:embed="rId2"/>
          <a:srcRect/>
          <a:stretch>
            <a:fillRect/>
          </a:stretch>
        </p:blipFill>
        <p:spPr bwMode="auto">
          <a:xfrm>
            <a:off x="2514600" y="1143000"/>
            <a:ext cx="4572000" cy="963613"/>
          </a:xfrm>
          <a:prstGeom prst="rect">
            <a:avLst/>
          </a:prstGeom>
          <a:noFill/>
          <a:ln w="9525">
            <a:noFill/>
            <a:miter lim="800000"/>
            <a:headEnd/>
            <a:tailEnd/>
          </a:ln>
        </p:spPr>
      </p:pic>
      <p:pic>
        <p:nvPicPr>
          <p:cNvPr id="11269" name="Picture 5" descr="Spanning Tree 2 with Problem"/>
          <p:cNvPicPr>
            <a:picLocks noChangeAspect="1" noChangeArrowheads="1"/>
          </p:cNvPicPr>
          <p:nvPr/>
        </p:nvPicPr>
        <p:blipFill>
          <a:blip r:embed="rId3"/>
          <a:srcRect/>
          <a:stretch>
            <a:fillRect/>
          </a:stretch>
        </p:blipFill>
        <p:spPr bwMode="auto">
          <a:xfrm>
            <a:off x="2362200" y="5100677"/>
            <a:ext cx="4572000" cy="1133475"/>
          </a:xfrm>
          <a:prstGeom prst="rect">
            <a:avLst/>
          </a:prstGeom>
          <a:noFill/>
          <a:ln w="9525">
            <a:noFill/>
            <a:miter lim="800000"/>
            <a:headEnd/>
            <a:tailEnd/>
          </a:ln>
        </p:spPr>
      </p:pic>
      <p:sp>
        <p:nvSpPr>
          <p:cNvPr id="7"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4047361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0838" y="252369"/>
            <a:ext cx="8793162" cy="838200"/>
          </a:xfrm>
        </p:spPr>
        <p:txBody>
          <a:bodyPr/>
          <a:lstStyle/>
          <a:p>
            <a:pPr algn="l" defTabSz="814388" eaLnBrk="1" hangingPunct="1">
              <a:lnSpc>
                <a:spcPct val="90000"/>
              </a:lnSpc>
              <a:defRPr/>
            </a:pPr>
            <a:r>
              <a:rPr lang="en-US" sz="3200" kern="1200" dirty="0" smtClean="0"/>
              <a:t>The Solution II: </a:t>
            </a:r>
            <a:br>
              <a:rPr lang="en-US" sz="3200" kern="1200" dirty="0" smtClean="0"/>
            </a:br>
            <a:r>
              <a:rPr lang="en-US" sz="3200" kern="1200" dirty="0" smtClean="0"/>
              <a:t>Rapid Spanning Tree (IEEE </a:t>
            </a:r>
            <a:r>
              <a:rPr lang="en-US" sz="3200" kern="1200" dirty="0" err="1" smtClean="0"/>
              <a:t>802.1w</a:t>
            </a:r>
            <a:r>
              <a:rPr lang="en-US" sz="3200" kern="1200" dirty="0" smtClean="0"/>
              <a:t>)</a:t>
            </a:r>
          </a:p>
        </p:txBody>
      </p:sp>
      <p:sp>
        <p:nvSpPr>
          <p:cNvPr id="12291" name="Rectangle 3"/>
          <p:cNvSpPr>
            <a:spLocks noGrp="1" noChangeArrowheads="1"/>
          </p:cNvSpPr>
          <p:nvPr>
            <p:ph type="body" idx="1"/>
          </p:nvPr>
        </p:nvSpPr>
        <p:spPr>
          <a:xfrm>
            <a:off x="609600" y="1464302"/>
            <a:ext cx="7940675" cy="3571875"/>
          </a:xfrm>
        </p:spPr>
        <p:txBody>
          <a:bodyPr>
            <a:normAutofit/>
          </a:bodyPr>
          <a:lstStyle/>
          <a:p>
            <a:pPr eaLnBrk="1" hangingPunct="1"/>
            <a:r>
              <a:rPr lang="en-US" sz="2400" dirty="0" smtClean="0"/>
              <a:t>Rapid Spanning Tree</a:t>
            </a:r>
          </a:p>
          <a:p>
            <a:pPr eaLnBrk="1" hangingPunct="1"/>
            <a:r>
              <a:rPr lang="en-US" sz="2400" dirty="0" smtClean="0"/>
              <a:t>If a preferred route is faulty, the network will continue to work</a:t>
            </a:r>
          </a:p>
          <a:p>
            <a:pPr eaLnBrk="1" hangingPunct="1"/>
            <a:r>
              <a:rPr lang="en-US" sz="2400" dirty="0" smtClean="0"/>
              <a:t>The new logical tree will be automatically calculated</a:t>
            </a:r>
          </a:p>
          <a:p>
            <a:pPr eaLnBrk="1" hangingPunct="1"/>
            <a:r>
              <a:rPr lang="en-US" sz="2400" dirty="0" smtClean="0"/>
              <a:t>If the new tree is ready, it will be setup within 1 second</a:t>
            </a:r>
          </a:p>
        </p:txBody>
      </p:sp>
      <p:pic>
        <p:nvPicPr>
          <p:cNvPr id="12292" name="Picture 4" descr="Spanning Tree 2 with Problem"/>
          <p:cNvPicPr>
            <a:picLocks noChangeAspect="1" noChangeArrowheads="1"/>
          </p:cNvPicPr>
          <p:nvPr/>
        </p:nvPicPr>
        <p:blipFill>
          <a:blip r:embed="rId2"/>
          <a:srcRect/>
          <a:stretch>
            <a:fillRect/>
          </a:stretch>
        </p:blipFill>
        <p:spPr bwMode="auto">
          <a:xfrm>
            <a:off x="1524000" y="4624623"/>
            <a:ext cx="5754688" cy="1427163"/>
          </a:xfrm>
          <a:prstGeom prst="rect">
            <a:avLst/>
          </a:prstGeom>
          <a:noFill/>
          <a:ln w="9525">
            <a:noFill/>
            <a:miter lim="800000"/>
            <a:headEnd/>
            <a:tailEnd/>
          </a:ln>
        </p:spPr>
      </p:pic>
      <p:sp>
        <p:nvSpPr>
          <p:cNvPr id="6" name="Oval 51"/>
          <p:cNvSpPr>
            <a:spLocks noChangeArrowheads="1"/>
          </p:cNvSpPr>
          <p:nvPr/>
        </p:nvSpPr>
        <p:spPr bwMode="auto">
          <a:xfrm>
            <a:off x="8937625" y="6621463"/>
            <a:ext cx="95250" cy="88900"/>
          </a:xfrm>
          <a:prstGeom prst="ellipse">
            <a:avLst/>
          </a:prstGeom>
          <a:solidFill>
            <a:srgbClr val="3E8DC5"/>
          </a:solidFill>
          <a:ln w="9525">
            <a:solidFill>
              <a:schemeClr val="tx1"/>
            </a:solidFill>
            <a:round/>
            <a:headEnd/>
            <a:tailEnd/>
          </a:ln>
        </p:spPr>
        <p:txBody>
          <a:bodyPr wrap="none" anchor="ctr"/>
          <a:lstStyle/>
          <a:p>
            <a:endParaRPr lang="en-US"/>
          </a:p>
        </p:txBody>
      </p:sp>
    </p:spTree>
    <p:extLst>
      <p:ext uri="{BB962C8B-B14F-4D97-AF65-F5344CB8AC3E}">
        <p14:creationId xmlns:p14="http://schemas.microsoft.com/office/powerpoint/2010/main" val="2580815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10-2172_UC300_AN3_v011210gp(2)_DD1_mp">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10-2172_UC300_AN3_v011210gp(2)_DD1_mp</Template>
  <TotalTime>6069</TotalTime>
  <Words>4001</Words>
  <Application>Microsoft Macintosh PowerPoint</Application>
  <PresentationFormat>On-screen Show (4:3)</PresentationFormat>
  <Paragraphs>271</Paragraphs>
  <Slides>20</Slides>
  <Notes>13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10-2172_UC300_AN3_v011210gp(2)_DD1_mp</vt:lpstr>
      <vt:lpstr>Switching 101</vt:lpstr>
      <vt:lpstr>Layer 2 vs. Layer 3 Switching</vt:lpstr>
      <vt:lpstr>Smart and Managed Switch Differences Smart Switches Are Not the Same as Managed Switches</vt:lpstr>
      <vt:lpstr>Scaling up: VLAN Separation by Functional Group</vt:lpstr>
      <vt:lpstr>Scaling up: Dynamic VLAN assignment - GVRP</vt:lpstr>
      <vt:lpstr>Feature: Link Aggregation</vt:lpstr>
      <vt:lpstr>The Problem: Multiple Connections</vt:lpstr>
      <vt:lpstr>The Solution 1:  Spanning Tree (IEEE 802.1d)</vt:lpstr>
      <vt:lpstr>The Solution II:  Rapid Spanning Tree (IEEE 802.1w)</vt:lpstr>
      <vt:lpstr>The Solution III:  Multiple Spanning Tree</vt:lpstr>
      <vt:lpstr>What are the Performance/QoS services?</vt:lpstr>
      <vt:lpstr>Bandwidth Control</vt:lpstr>
      <vt:lpstr>Switch Forwarding Modes</vt:lpstr>
      <vt:lpstr>Switch Speeds</vt:lpstr>
      <vt:lpstr>Switch Security</vt:lpstr>
      <vt:lpstr>Switch Management</vt:lpstr>
      <vt:lpstr>Hot Swapping</vt:lpstr>
      <vt:lpstr>Switch PoE</vt:lpstr>
      <vt:lpstr>Energy-Efficient Technology Auto Power-Down</vt:lpstr>
      <vt:lpstr>Switch Comparisons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Installing Template Theme Files</dc:title>
  <dc:creator>Michaela Pariseau</dc:creator>
  <cp:lastModifiedBy>Leah Davis</cp:lastModifiedBy>
  <cp:revision>270</cp:revision>
  <dcterms:created xsi:type="dcterms:W3CDTF">2011-03-08T01:10:27Z</dcterms:created>
  <dcterms:modified xsi:type="dcterms:W3CDTF">2011-07-13T09:25:25Z</dcterms:modified>
</cp:coreProperties>
</file>