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00" r:id="rId4"/>
  </p:sldMasterIdLst>
  <p:notesMasterIdLst>
    <p:notesMasterId r:id="rId52"/>
  </p:notesMasterIdLst>
  <p:handoutMasterIdLst>
    <p:handoutMasterId r:id="rId53"/>
  </p:handoutMasterIdLst>
  <p:sldIdLst>
    <p:sldId id="768" r:id="rId5"/>
    <p:sldId id="767" r:id="rId6"/>
    <p:sldId id="476" r:id="rId7"/>
    <p:sldId id="550" r:id="rId8"/>
    <p:sldId id="780" r:id="rId9"/>
    <p:sldId id="781" r:id="rId10"/>
    <p:sldId id="782" r:id="rId11"/>
    <p:sldId id="783" r:id="rId12"/>
    <p:sldId id="814" r:id="rId13"/>
    <p:sldId id="784" r:id="rId14"/>
    <p:sldId id="785" r:id="rId15"/>
    <p:sldId id="786" r:id="rId16"/>
    <p:sldId id="787" r:id="rId17"/>
    <p:sldId id="788" r:id="rId18"/>
    <p:sldId id="789" r:id="rId19"/>
    <p:sldId id="790" r:id="rId20"/>
    <p:sldId id="791" r:id="rId21"/>
    <p:sldId id="812" r:id="rId22"/>
    <p:sldId id="793" r:id="rId23"/>
    <p:sldId id="794" r:id="rId24"/>
    <p:sldId id="795" r:id="rId25"/>
    <p:sldId id="799" r:id="rId26"/>
    <p:sldId id="796" r:id="rId27"/>
    <p:sldId id="797" r:id="rId28"/>
    <p:sldId id="798" r:id="rId29"/>
    <p:sldId id="813" r:id="rId30"/>
    <p:sldId id="800" r:id="rId31"/>
    <p:sldId id="801" r:id="rId32"/>
    <p:sldId id="802" r:id="rId33"/>
    <p:sldId id="803" r:id="rId34"/>
    <p:sldId id="805" r:id="rId35"/>
    <p:sldId id="806" r:id="rId36"/>
    <p:sldId id="807" r:id="rId37"/>
    <p:sldId id="808" r:id="rId38"/>
    <p:sldId id="809" r:id="rId39"/>
    <p:sldId id="810" r:id="rId40"/>
    <p:sldId id="811" r:id="rId41"/>
    <p:sldId id="815" r:id="rId42"/>
    <p:sldId id="816" r:id="rId43"/>
    <p:sldId id="817" r:id="rId44"/>
    <p:sldId id="818" r:id="rId45"/>
    <p:sldId id="819" r:id="rId46"/>
    <p:sldId id="820" r:id="rId47"/>
    <p:sldId id="822" r:id="rId48"/>
    <p:sldId id="821" r:id="rId49"/>
    <p:sldId id="823" r:id="rId50"/>
    <p:sldId id="537" r:id="rId51"/>
  </p:sldIdLst>
  <p:sldSz cx="9144000" cy="5143500" type="screen16x9"/>
  <p:notesSz cx="7010400" cy="9296400"/>
  <p:custDataLst>
    <p:tags r:id="rId54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Titulo" id="{6F60F54F-B919-2C43-ACD9-F9A27A469B29}">
          <p14:sldIdLst>
            <p14:sldId id="768"/>
            <p14:sldId id="767"/>
            <p14:sldId id="476"/>
            <p14:sldId id="550"/>
            <p14:sldId id="780"/>
            <p14:sldId id="781"/>
            <p14:sldId id="782"/>
            <p14:sldId id="783"/>
            <p14:sldId id="814"/>
            <p14:sldId id="784"/>
            <p14:sldId id="785"/>
            <p14:sldId id="786"/>
            <p14:sldId id="787"/>
            <p14:sldId id="788"/>
            <p14:sldId id="789"/>
            <p14:sldId id="790"/>
            <p14:sldId id="791"/>
            <p14:sldId id="812"/>
            <p14:sldId id="793"/>
            <p14:sldId id="794"/>
            <p14:sldId id="795"/>
            <p14:sldId id="799"/>
            <p14:sldId id="796"/>
            <p14:sldId id="797"/>
            <p14:sldId id="798"/>
            <p14:sldId id="813"/>
            <p14:sldId id="800"/>
            <p14:sldId id="801"/>
            <p14:sldId id="802"/>
            <p14:sldId id="803"/>
            <p14:sldId id="805"/>
            <p14:sldId id="806"/>
            <p14:sldId id="807"/>
            <p14:sldId id="808"/>
            <p14:sldId id="809"/>
            <p14:sldId id="810"/>
            <p14:sldId id="811"/>
            <p14:sldId id="815"/>
            <p14:sldId id="816"/>
            <p14:sldId id="817"/>
            <p14:sldId id="818"/>
            <p14:sldId id="819"/>
            <p14:sldId id="820"/>
            <p14:sldId id="822"/>
            <p14:sldId id="821"/>
            <p14:sldId id="823"/>
            <p14:sldId id="537"/>
          </p14:sldIdLst>
        </p14:section>
        <p14:section name="Photos" id="{D019F271-3521-1943-89A2-B0F831C07F15}">
          <p14:sldIdLst/>
        </p14:section>
        <p14:section name="Vídeos" id="{9719A8E0-B15C-3E4B-BEAE-72EC62A0FD64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D7F"/>
    <a:srgbClr val="94CE92"/>
    <a:srgbClr val="87D3E2"/>
    <a:srgbClr val="F72273"/>
    <a:srgbClr val="000B1F"/>
    <a:srgbClr val="414344"/>
    <a:srgbClr val="0076D5"/>
    <a:srgbClr val="0051AF"/>
    <a:srgbClr val="1E4471"/>
    <a:srgbClr val="EDE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952" autoAdjust="0"/>
    <p:restoredTop sz="95943" autoAdjust="0"/>
  </p:normalViewPr>
  <p:slideViewPr>
    <p:cSldViewPr snapToGrid="0" snapToObjects="1" showGuides="1">
      <p:cViewPr varScale="1">
        <p:scale>
          <a:sx n="214" d="100"/>
          <a:sy n="214" d="100"/>
        </p:scale>
        <p:origin x="63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504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>
                <a:latin typeface="CiscoSansTT Light" panose="020B0503020201020303" pitchFamily="34" charset="0"/>
              </a:rPr>
              <a:t>Cisco Live 2022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008FB43-E3F8-9641-B8BB-519F1EA0586D}" type="datetime1">
              <a:rPr lang="en-US" smtClean="0">
                <a:latin typeface="CiscoSansTT Light" panose="020B0503020201020303" pitchFamily="34" charset="0"/>
              </a:rPr>
              <a:t>11/30/23</a:t>
            </a:fld>
            <a:endParaRPr lang="en-US" dirty="0">
              <a:latin typeface="CiscoSansTT Light" panose="020B0503020201020303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iscoSansTT Light" panose="020B05030202010203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>
                <a:latin typeface="CiscoSansTT Light" panose="020B0503020201020303" pitchFamily="34" charset="0"/>
              </a:rPr>
              <a:pPr>
                <a:defRPr/>
              </a:pPr>
              <a:t>‹#›</a:t>
            </a:fld>
            <a:endParaRPr lang="en-US" dirty="0">
              <a:latin typeface="CiscoSansTT Light" panose="020B0503020201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CiscoSansTT Light" panose="020B0503020201020303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Cisco Live 2022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CiscoSansTT Light" panose="020B0503020201020303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68DEBF8-BCB5-CA4C-8F7A-9653668CC2EA}" type="datetime1">
              <a:rPr lang="en-US" smtClean="0"/>
              <a:t>11/30/23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CiscoSansTT Light" panose="020B0503020201020303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CiscoSansTT Light" panose="020B0503020201020303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iscoSansTT Light" panose="020B0503020201020303" pitchFamily="34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46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332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795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452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739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me Graphi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lue, electric blue, screenshot, majorelle blue&#10;&#10;Description automatically generated">
            <a:extLst>
              <a:ext uri="{FF2B5EF4-FFF2-40B4-BE49-F238E27FC236}">
                <a16:creationId xmlns:a16="http://schemas.microsoft.com/office/drawing/2014/main" id="{F75F29E4-5566-16FB-4807-D82526BF41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A blue background with white lines&#10;&#10;Description automatically generated">
            <a:extLst>
              <a:ext uri="{FF2B5EF4-FFF2-40B4-BE49-F238E27FC236}">
                <a16:creationId xmlns:a16="http://schemas.microsoft.com/office/drawing/2014/main" id="{6BCE41CE-BC18-A1A1-A7FF-AF86737696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3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Video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7">
            <a:extLst>
              <a:ext uri="{FF2B5EF4-FFF2-40B4-BE49-F238E27FC236}">
                <a16:creationId xmlns:a16="http://schemas.microsoft.com/office/drawing/2014/main" id="{2BFE06C5-35A4-E647-8BBA-F20E20FF30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09" y="1600789"/>
            <a:ext cx="4962695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solidFill>
                  <a:schemeClr val="bg1"/>
                </a:soli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7920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Video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9263DAAD-9118-674A-A3E0-18AE6D0AD66F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051C2C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9AEA2519-4EDF-2B40-9100-D88C46DC41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09" y="1600789"/>
            <a:ext cx="4962695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solidFill>
                  <a:schemeClr val="bg2"/>
                </a:soli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07159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Dem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>
            <a:extLst>
              <a:ext uri="{FF2B5EF4-FFF2-40B4-BE49-F238E27FC236}">
                <a16:creationId xmlns:a16="http://schemas.microsoft.com/office/drawing/2014/main" id="{9CD0360D-F9BE-EF40-965B-0DE6D0C54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09" y="1600789"/>
            <a:ext cx="4962695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30708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Dem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51DA4B7A-F672-604E-AC53-28E80A7ADE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09" y="1600789"/>
            <a:ext cx="4962695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Demo</a:t>
            </a:r>
          </a:p>
        </p:txBody>
      </p:sp>
      <p:pic>
        <p:nvPicPr>
          <p:cNvPr id="3" name="Picture 2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74D7C0F2-0A27-2443-8907-E57E2CC56A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761" b="26378"/>
          <a:stretch/>
        </p:blipFill>
        <p:spPr>
          <a:xfrm flipH="1">
            <a:off x="7104162" y="3763925"/>
            <a:ext cx="2039838" cy="137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65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197864"/>
            <a:ext cx="8257032" cy="3392424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101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7145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6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</a:lstStyle>
          <a:p>
            <a:pPr marL="171450" lvl="0" indent="-171450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0171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197864"/>
            <a:ext cx="8257032" cy="3392424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101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7145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6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</a:lstStyle>
          <a:p>
            <a:pPr marL="171450" lvl="0" indent="-171450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941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and Bulle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197864"/>
            <a:ext cx="8257032" cy="3392424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101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7145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600" b="0" i="0" kern="1200" dirty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</a:lstStyle>
          <a:p>
            <a:pPr marL="171450" lvl="0" indent="-171450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7" y="858908"/>
            <a:ext cx="8266112" cy="381000"/>
          </a:xfrm>
          <a:prstGeom prst="rect">
            <a:avLst/>
          </a:prstGeom>
        </p:spPr>
        <p:txBody>
          <a:bodyPr/>
          <a:lstStyle>
            <a:lvl1pPr marL="1785" indent="0">
              <a:buNone/>
              <a:defRPr lang="en-US" sz="1800" kern="1200" dirty="0" smtClean="0">
                <a:solidFill>
                  <a:schemeClr val="bg2"/>
                </a:solidFill>
                <a:latin typeface="+mj-lt"/>
                <a:ea typeface="+mn-ea"/>
                <a:cs typeface="+mn-cs"/>
                <a:sym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108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45200" y="1205898"/>
            <a:ext cx="3886200" cy="3083094"/>
          </a:xfrm>
          <a:prstGeom prst="rect">
            <a:avLst/>
          </a:prstGeom>
        </p:spPr>
        <p:txBody>
          <a:bodyPr lIns="91440" tIns="45710" rIns="0" bIns="45710">
            <a:noAutofit/>
          </a:bodyPr>
          <a:lstStyle>
            <a:lvl1pPr marL="115888" indent="-115888">
              <a:lnSpc>
                <a:spcPct val="95000"/>
              </a:lnSpc>
              <a:spcBef>
                <a:spcPts val="1075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 marL="231775" indent="-111125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bg2"/>
                </a:solidFill>
                <a:latin typeface="+mn-lt"/>
                <a:cs typeface="CiscoSans ExtraLight"/>
              </a:defRPr>
            </a:lvl2pPr>
            <a:lvl3pPr marL="341313" indent="-114300">
              <a:spcBef>
                <a:spcPts val="600"/>
              </a:spcBef>
              <a:buClr>
                <a:schemeClr val="tx1"/>
              </a:buClr>
              <a:buSzPct val="60000"/>
              <a:buFont typeface="Arial"/>
              <a:buChar char="•"/>
              <a:tabLst/>
              <a:defRPr sz="1600" b="0" i="0">
                <a:solidFill>
                  <a:schemeClr val="bg2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CiscoSansTT Light" panose="020B0503020201020303" pitchFamily="34" charset="0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CiscoSansTT Light" panose="020B0503020201020303" pitchFamily="34" charset="0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45200" y="192024"/>
            <a:ext cx="82574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843616" y="1205898"/>
            <a:ext cx="3886200" cy="3083094"/>
          </a:xfrm>
          <a:prstGeom prst="rect">
            <a:avLst/>
          </a:prstGeom>
        </p:spPr>
        <p:txBody>
          <a:bodyPr lIns="91440" tIns="45710" rIns="0" bIns="45710">
            <a:noAutofit/>
          </a:bodyPr>
          <a:lstStyle>
            <a:lvl1pPr marL="115888" indent="-115888">
              <a:lnSpc>
                <a:spcPct val="95000"/>
              </a:lnSpc>
              <a:spcBef>
                <a:spcPts val="1075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 marL="231775" indent="-111125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bg2"/>
                </a:solidFill>
                <a:latin typeface="+mn-lt"/>
                <a:cs typeface="CiscoSans ExtraLight"/>
              </a:defRPr>
            </a:lvl2pPr>
            <a:lvl3pPr marL="341313" indent="-114300">
              <a:spcBef>
                <a:spcPts val="600"/>
              </a:spcBef>
              <a:buClr>
                <a:schemeClr val="tx1"/>
              </a:buClr>
              <a:buSzPct val="60000"/>
              <a:buFont typeface="Arial"/>
              <a:buChar char="•"/>
              <a:tabLst/>
              <a:defRPr sz="1600" b="0" i="0">
                <a:solidFill>
                  <a:schemeClr val="bg2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CiscoSansTT Light" panose="020B0503020201020303" pitchFamily="34" charset="0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CiscoSansTT Light" panose="020B0503020201020303" pitchFamily="34" charset="0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803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43484" y="192024"/>
            <a:ext cx="8257032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 algn="ctr">
              <a:defRPr sz="28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45200" y="192024"/>
            <a:ext cx="8257032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>
              <a:defRPr sz="28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774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rofile of a person&#10;&#10;Description automatically generated">
            <a:extLst>
              <a:ext uri="{FF2B5EF4-FFF2-40B4-BE49-F238E27FC236}">
                <a16:creationId xmlns:a16="http://schemas.microsoft.com/office/drawing/2014/main" id="{4D2251A1-9F91-196E-681A-CD94F87B5D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3007"/>
          <a:stretch/>
        </p:blipFill>
        <p:spPr>
          <a:xfrm>
            <a:off x="3593968" y="0"/>
            <a:ext cx="5550032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6359" y="3561007"/>
            <a:ext cx="6545159" cy="554375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600" b="0" i="0">
                <a:solidFill>
                  <a:schemeClr val="bg2"/>
                </a:solidFill>
                <a:latin typeface="+mn-lt"/>
                <a:cs typeface="CiscoSansTT Light" panose="020B0503020201020303" pitchFamily="34" charset="0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</a:t>
            </a:r>
            <a:br>
              <a:rPr lang="en-US" dirty="0"/>
            </a:br>
            <a:r>
              <a:rPr lang="en-US" dirty="0"/>
              <a:t>Twitter Handle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46359" y="4050262"/>
            <a:ext cx="6545158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Tx/>
              <a:buNone/>
              <a:defRPr lang="en-US" sz="1200" b="0" i="0" kern="1200" dirty="0">
                <a:solidFill>
                  <a:schemeClr val="bg2"/>
                </a:solidFill>
                <a:latin typeface="+mn-lt"/>
                <a:ea typeface="+mn-ea"/>
                <a:cs typeface="CiscoSansTT Light" panose="020B0503020201020303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n-US" sz="1400" dirty="0"/>
              <a:t>Session ID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46359" y="2798236"/>
            <a:ext cx="6545160" cy="38039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lang="en-GB" sz="2000" b="0" i="0" kern="1200" baseline="0" dirty="0">
                <a:solidFill>
                  <a:schemeClr val="bg2"/>
                </a:solidFill>
                <a:latin typeface="+mj-lt"/>
                <a:ea typeface="ＭＳ Ｐゴシック" charset="0"/>
                <a:cs typeface="CiscoSansTT Light" panose="020B0503020201020303" pitchFamily="34" charset="0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2" y="2220302"/>
            <a:ext cx="6565755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800" b="0" i="0" u="none" kern="1200" spc="0" baseline="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GB" dirty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9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43996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6" y="858908"/>
            <a:ext cx="8266113" cy="381000"/>
          </a:xfrm>
          <a:prstGeom prst="rect">
            <a:avLst/>
          </a:prstGeom>
        </p:spPr>
        <p:txBody>
          <a:bodyPr/>
          <a:lstStyle>
            <a:lvl1pPr marL="1785" indent="0">
              <a:spcBef>
                <a:spcPts val="0"/>
              </a:spcBef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194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Title and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256412"/>
            <a:ext cx="3886200" cy="3097819"/>
          </a:xfrm>
          <a:prstGeom prst="rect">
            <a:avLst/>
          </a:prstGeom>
        </p:spPr>
        <p:txBody>
          <a:bodyPr/>
          <a:lstStyle>
            <a:lvl1pPr marL="115888" indent="-115888">
              <a:buClr>
                <a:schemeClr val="tx1"/>
              </a:buClr>
              <a:buSzPct val="60000"/>
              <a:defRPr sz="18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2pPr>
            <a:lvl3pPr marL="341313" indent="-10953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3pPr>
            <a:lvl4pPr>
              <a:defRPr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7" y="858908"/>
            <a:ext cx="8256006" cy="381000"/>
          </a:xfrm>
          <a:prstGeom prst="rect">
            <a:avLst/>
          </a:prstGeom>
        </p:spPr>
        <p:txBody>
          <a:bodyPr/>
          <a:lstStyle>
            <a:lvl1pPr marL="1785" indent="0"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4798825" y="1256412"/>
            <a:ext cx="3886200" cy="3097819"/>
          </a:xfrm>
          <a:prstGeom prst="rect">
            <a:avLst/>
          </a:prstGeom>
        </p:spPr>
        <p:txBody>
          <a:bodyPr/>
          <a:lstStyle>
            <a:lvl1pPr marL="115888" indent="-115888">
              <a:buClr>
                <a:schemeClr val="tx1"/>
              </a:buClr>
              <a:buSzPct val="60000"/>
              <a:defRPr sz="18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2pPr>
            <a:lvl3pPr marL="341313" indent="-10953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3pPr>
            <a:lvl4pPr>
              <a:defRPr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523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umn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43996" y="192024"/>
            <a:ext cx="8257032" cy="73152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>
              <a:defRPr lang="en-US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443996" y="1212555"/>
            <a:ext cx="2651760" cy="3262760"/>
          </a:xfrm>
          <a:prstGeom prst="rect">
            <a:avLst/>
          </a:prstGeom>
        </p:spPr>
        <p:txBody>
          <a:bodyPr lIns="91440" tIns="45720" rIns="91440" bIns="45720"/>
          <a:lstStyle>
            <a:lvl1pPr marL="115888" indent="-115888">
              <a:spcBef>
                <a:spcPts val="1075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2pPr>
            <a:lvl3pPr marL="341313" indent="-115888">
              <a:spcBef>
                <a:spcPts val="600"/>
              </a:spcBef>
              <a:buClr>
                <a:schemeClr val="tx1"/>
              </a:buClr>
              <a:buSzPct val="60000"/>
              <a:defRPr sz="1200">
                <a:solidFill>
                  <a:schemeClr val="bg2"/>
                </a:solidFill>
                <a:latin typeface="+mn-lt"/>
              </a:defRPr>
            </a:lvl3pPr>
            <a:lvl4pPr>
              <a:spcBef>
                <a:spcPts val="200"/>
              </a:spcBef>
              <a:defRPr sz="1050"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  <a:lvl5pPr>
              <a:spcBef>
                <a:spcPts val="675"/>
              </a:spcBef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238160" y="1212555"/>
            <a:ext cx="2651760" cy="3262760"/>
          </a:xfrm>
          <a:prstGeom prst="rect">
            <a:avLst/>
          </a:prstGeom>
        </p:spPr>
        <p:txBody>
          <a:bodyPr lIns="91440" tIns="45720" rIns="91440" bIns="45720"/>
          <a:lstStyle>
            <a:lvl1pPr marL="115888" indent="-115888">
              <a:spcBef>
                <a:spcPts val="1075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2pPr>
            <a:lvl3pPr marL="341313" indent="-115888">
              <a:spcBef>
                <a:spcPts val="600"/>
              </a:spcBef>
              <a:buClr>
                <a:schemeClr val="tx1"/>
              </a:buClr>
              <a:buSzPct val="60000"/>
              <a:defRPr sz="1200">
                <a:solidFill>
                  <a:schemeClr val="bg2"/>
                </a:solidFill>
                <a:latin typeface="+mn-lt"/>
              </a:defRPr>
            </a:lvl3pPr>
            <a:lvl4pPr>
              <a:spcBef>
                <a:spcPts val="200"/>
              </a:spcBef>
              <a:defRPr sz="1050"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  <a:lvl5pPr>
              <a:spcBef>
                <a:spcPts val="675"/>
              </a:spcBef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042616" y="1212555"/>
            <a:ext cx="2651760" cy="3262760"/>
          </a:xfrm>
          <a:prstGeom prst="rect">
            <a:avLst/>
          </a:prstGeom>
        </p:spPr>
        <p:txBody>
          <a:bodyPr lIns="91440" tIns="45720" rIns="91440" bIns="45720"/>
          <a:lstStyle>
            <a:lvl1pPr marL="115888" indent="-115888">
              <a:spcBef>
                <a:spcPts val="1075"/>
              </a:spcBef>
              <a:buClr>
                <a:schemeClr val="tx1"/>
              </a:buClr>
              <a:buSzPct val="60000"/>
              <a:defRPr sz="1600">
                <a:solidFill>
                  <a:schemeClr val="bg2"/>
                </a:solidFill>
                <a:latin typeface="+mn-lt"/>
              </a:defRPr>
            </a:lvl1pPr>
            <a:lvl2pPr marL="231775" indent="-115888">
              <a:spcBef>
                <a:spcPts val="600"/>
              </a:spcBef>
              <a:buClr>
                <a:schemeClr val="tx1"/>
              </a:buClr>
              <a:buSzPct val="60000"/>
              <a:defRPr sz="1400">
                <a:solidFill>
                  <a:schemeClr val="bg2"/>
                </a:solidFill>
                <a:latin typeface="+mn-lt"/>
              </a:defRPr>
            </a:lvl2pPr>
            <a:lvl3pPr marL="341313" indent="-115888">
              <a:spcBef>
                <a:spcPts val="600"/>
              </a:spcBef>
              <a:buClr>
                <a:schemeClr val="tx1"/>
              </a:buClr>
              <a:buSzPct val="60000"/>
              <a:defRPr sz="1200">
                <a:solidFill>
                  <a:schemeClr val="bg2"/>
                </a:solidFill>
                <a:latin typeface="+mn-lt"/>
              </a:defRPr>
            </a:lvl3pPr>
            <a:lvl4pPr>
              <a:spcBef>
                <a:spcPts val="200"/>
              </a:spcBef>
              <a:defRPr sz="1050">
                <a:solidFill>
                  <a:schemeClr val="tx1"/>
                </a:solidFill>
                <a:latin typeface="CiscoSansTT Light" panose="020B0503020201020303" pitchFamily="34" charset="0"/>
              </a:defRPr>
            </a:lvl4pPr>
            <a:lvl5pPr>
              <a:spcBef>
                <a:spcPts val="675"/>
              </a:spcBef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0909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4 Heavy Graph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7724BBD4-7A5C-5F48-B685-C4D895ED3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96" y="195681"/>
            <a:ext cx="8266113" cy="434974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7792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4 Heavy Graph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996" y="195681"/>
            <a:ext cx="8266113" cy="434974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6" y="588639"/>
            <a:ext cx="8266113" cy="381000"/>
          </a:xfrm>
          <a:prstGeom prst="rect">
            <a:avLst/>
          </a:prstGeom>
        </p:spPr>
        <p:txBody>
          <a:bodyPr/>
          <a:lstStyle>
            <a:lvl1pPr marL="1785" indent="0">
              <a:spcBef>
                <a:spcPts val="0"/>
              </a:spcBef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624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and Bullet 4 Heavy Graph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996" y="195681"/>
            <a:ext cx="8266113" cy="434974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43996" y="588639"/>
            <a:ext cx="8266113" cy="381000"/>
          </a:xfrm>
          <a:prstGeom prst="rect">
            <a:avLst/>
          </a:prstGeom>
        </p:spPr>
        <p:txBody>
          <a:bodyPr/>
          <a:lstStyle>
            <a:lvl1pPr marL="1785" indent="0"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44561" y="969639"/>
            <a:ext cx="8265249" cy="3757613"/>
          </a:xfrm>
          <a:prstGeom prst="rect">
            <a:avLst/>
          </a:prstGeom>
        </p:spPr>
        <p:txBody>
          <a:bodyPr/>
          <a:lstStyle>
            <a:lvl1pPr>
              <a:spcBef>
                <a:spcPts val="1075"/>
              </a:spcBef>
              <a:buClr>
                <a:schemeClr val="tx1"/>
              </a:buClr>
              <a:buSzPct val="80000"/>
              <a:defRPr sz="2000">
                <a:solidFill>
                  <a:schemeClr val="bg2"/>
                </a:solidFill>
                <a:latin typeface="+mn-lt"/>
              </a:defRPr>
            </a:lvl1pPr>
            <a:lvl2pPr marL="341313" indent="-171450">
              <a:spcBef>
                <a:spcPts val="600"/>
              </a:spcBef>
              <a:buClr>
                <a:schemeClr val="tx1"/>
              </a:buClr>
              <a:buSzPct val="80000"/>
              <a:defRPr sz="1800">
                <a:solidFill>
                  <a:schemeClr val="bg2"/>
                </a:solidFill>
                <a:latin typeface="+mn-lt"/>
              </a:defRPr>
            </a:lvl2pPr>
            <a:lvl3pPr marL="511175" indent="-169863">
              <a:spcBef>
                <a:spcPts val="600"/>
              </a:spcBef>
              <a:buClr>
                <a:schemeClr val="tx1"/>
              </a:buClr>
              <a:buSzPct val="80000"/>
              <a:defRPr sz="1600">
                <a:solidFill>
                  <a:schemeClr val="bg2"/>
                </a:solidFill>
                <a:latin typeface="+mn-lt"/>
              </a:defRPr>
            </a:lvl3pPr>
            <a:lvl4pPr>
              <a:buClr>
                <a:schemeClr val="tx1"/>
              </a:buClr>
              <a:defRPr sz="1600">
                <a:latin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1247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4 Heavy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996" y="195681"/>
            <a:ext cx="8266113" cy="434974"/>
          </a:xfrm>
        </p:spPr>
        <p:txBody>
          <a:bodyPr/>
          <a:lstStyle>
            <a:lvl1pPr>
              <a:defRPr lang="en-US" sz="2800" b="0" i="0" u="none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44561" y="630655"/>
            <a:ext cx="8265249" cy="4096597"/>
          </a:xfrm>
          <a:prstGeom prst="rect">
            <a:avLst/>
          </a:prstGeom>
        </p:spPr>
        <p:txBody>
          <a:bodyPr/>
          <a:lstStyle>
            <a:lvl1pPr>
              <a:spcBef>
                <a:spcPts val="1075"/>
              </a:spcBef>
              <a:buClr>
                <a:schemeClr val="tx1"/>
              </a:buClr>
              <a:buSzPct val="80000"/>
              <a:defRPr sz="2000">
                <a:solidFill>
                  <a:schemeClr val="bg2"/>
                </a:solidFill>
                <a:latin typeface="+mn-lt"/>
              </a:defRPr>
            </a:lvl1pPr>
            <a:lvl2pPr marL="341313" indent="-171450">
              <a:spcBef>
                <a:spcPts val="600"/>
              </a:spcBef>
              <a:buClr>
                <a:schemeClr val="tx1"/>
              </a:buClr>
              <a:buSzPct val="80000"/>
              <a:defRPr sz="1800">
                <a:solidFill>
                  <a:schemeClr val="bg2"/>
                </a:solidFill>
                <a:latin typeface="+mn-lt"/>
              </a:defRPr>
            </a:lvl2pPr>
            <a:lvl3pPr marL="511175" indent="-169863">
              <a:spcBef>
                <a:spcPts val="600"/>
              </a:spcBef>
              <a:buClr>
                <a:schemeClr val="tx1"/>
              </a:buClr>
              <a:buSzPct val="80000"/>
              <a:defRPr sz="1600">
                <a:solidFill>
                  <a:schemeClr val="bg2"/>
                </a:solidFill>
                <a:latin typeface="+mn-lt"/>
              </a:defRPr>
            </a:lvl3pPr>
            <a:lvl4pPr>
              <a:buClr>
                <a:schemeClr val="tx1"/>
              </a:buClr>
              <a:defRPr sz="1600">
                <a:latin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8054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8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rofile of a person&#10;&#10;Description automatically generated">
            <a:extLst>
              <a:ext uri="{FF2B5EF4-FFF2-40B4-BE49-F238E27FC236}">
                <a16:creationId xmlns:a16="http://schemas.microsoft.com/office/drawing/2014/main" id="{C0D72115-A37C-EAA2-EC31-0D11027DE0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1150"/>
          <a:stretch/>
        </p:blipFill>
        <p:spPr>
          <a:xfrm>
            <a:off x="4901773" y="0"/>
            <a:ext cx="4242227" cy="5143500"/>
          </a:xfrm>
          <a:prstGeom prst="rect">
            <a:avLst/>
          </a:prstGeom>
        </p:spPr>
      </p:pic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706835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t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ts val="600"/>
              </a:spcBef>
              <a:buNone/>
              <a:defRPr sz="18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18182" y="1331328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3600" b="0" i="1" spc="0" baseline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n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989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514350" y="1347788"/>
            <a:ext cx="8115300" cy="268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 dirty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45200" y="192024"/>
            <a:ext cx="825703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5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looking up to the side&#10;&#10;Description automatically generated">
            <a:extLst>
              <a:ext uri="{FF2B5EF4-FFF2-40B4-BE49-F238E27FC236}">
                <a16:creationId xmlns:a16="http://schemas.microsoft.com/office/drawing/2014/main" id="{34C47328-394B-2B9B-E1C1-D4A74F5D23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761636" cy="298007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 userDrawn="1">
            <p:ph sz="quarter" idx="11"/>
          </p:nvPr>
        </p:nvSpPr>
        <p:spPr>
          <a:xfrm>
            <a:off x="3476973" y="1205898"/>
            <a:ext cx="5247272" cy="3392424"/>
          </a:xfrm>
          <a:prstGeom prst="rect">
            <a:avLst/>
          </a:prstGeom>
        </p:spPr>
        <p:txBody>
          <a:bodyPr anchor="ctr"/>
          <a:lstStyle>
            <a:lvl1pPr>
              <a:spcBef>
                <a:spcPts val="1110"/>
              </a:spcBef>
              <a:buClr>
                <a:schemeClr val="tx1"/>
              </a:buClr>
              <a:buSzPct val="80000"/>
              <a:defRPr lang="en-US" sz="2000" b="0" i="0" kern="1200" dirty="0" smtClean="0">
                <a:solidFill>
                  <a:schemeClr val="bg2"/>
                </a:solidFill>
                <a:latin typeface="+mn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  <a:lvl2pPr marL="341313" indent="-171450">
              <a:spcBef>
                <a:spcPts val="600"/>
              </a:spcBef>
              <a:buClr>
                <a:schemeClr val="tx1"/>
              </a:buClr>
              <a:buSzPct val="80000"/>
              <a:defRPr lang="en-US" sz="1800" b="0" i="0" kern="1200" dirty="0" smtClean="0">
                <a:solidFill>
                  <a:schemeClr val="bg2"/>
                </a:solidFill>
                <a:latin typeface="+mn-lt"/>
                <a:ea typeface="CiscoSansTT Light" panose="020B0503020201020303" pitchFamily="34" charset="0"/>
                <a:cs typeface="CiscoSansTT Light" panose="020B0503020201020303" pitchFamily="34" charset="0"/>
              </a:defRPr>
            </a:lvl2pPr>
            <a:lvl3pPr>
              <a:defRPr lang="en-US" sz="2000" b="0" i="0" kern="1200" dirty="0" smtClean="0">
                <a:solidFill>
                  <a:schemeClr val="tx1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3pPr>
            <a:lvl4pPr>
              <a:defRPr lang="en-US" sz="2000" b="0" i="0" kern="1200" dirty="0" smtClean="0">
                <a:solidFill>
                  <a:schemeClr val="tx1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907E3E7C-A38C-47CA-B58C-6EC34372FF4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24202" y="2536826"/>
            <a:ext cx="272252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lvl="0" indent="0" defTabSz="684213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 kumimoji="0" sz="38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CiscoSansTT Light" panose="020B0503020201020303" pitchFamily="34" charset="0"/>
              </a:defRPr>
            </a:lvl1pPr>
            <a:lvl2pPr defTabSz="684213" eaLnBrk="1" hangingPunct="1">
              <a:lnSpc>
                <a:spcPct val="80000"/>
              </a:lnSpc>
              <a:defRPr sz="3200">
                <a:solidFill>
                  <a:srgbClr val="676767"/>
                </a:solidFill>
              </a:defRPr>
            </a:lvl2pPr>
            <a:lvl3pPr defTabSz="684213" eaLnBrk="1" hangingPunct="1">
              <a:lnSpc>
                <a:spcPct val="80000"/>
              </a:lnSpc>
              <a:defRPr sz="3200">
                <a:solidFill>
                  <a:srgbClr val="676767"/>
                </a:solidFill>
              </a:defRPr>
            </a:lvl3pPr>
            <a:lvl4pPr defTabSz="684213" eaLnBrk="1" hangingPunct="1">
              <a:lnSpc>
                <a:spcPct val="80000"/>
              </a:lnSpc>
              <a:defRPr sz="3200">
                <a:solidFill>
                  <a:srgbClr val="676767"/>
                </a:solidFill>
              </a:defRPr>
            </a:lvl4pPr>
            <a:lvl5pPr defTabSz="684213" eaLnBrk="1" hangingPunct="1">
              <a:lnSpc>
                <a:spcPct val="80000"/>
              </a:lnSpc>
              <a:defRPr sz="3200">
                <a:solidFill>
                  <a:srgbClr val="676767"/>
                </a:solidFill>
              </a:defRPr>
            </a:lvl5pPr>
            <a:lvl6pPr marL="457200" defTabSz="6842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</a:defRPr>
            </a:lvl6pPr>
            <a:lvl7pPr marL="914400" defTabSz="6842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</a:defRPr>
            </a:lvl7pPr>
            <a:lvl8pPr marL="1371600" defTabSz="6842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</a:defRPr>
            </a:lvl8pPr>
            <a:lvl9pPr marL="1828800" defTabSz="6842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</a:defRPr>
            </a:lvl9pPr>
          </a:lstStyle>
          <a:p>
            <a:pPr lvl="0"/>
            <a:r>
              <a:rPr lang="en-US" noProof="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42875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14350" y="1347537"/>
            <a:ext cx="8115300" cy="2686551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bg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45200" y="192024"/>
            <a:ext cx="82574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94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screen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edia Placeholder 39">
            <a:extLst>
              <a:ext uri="{FF2B5EF4-FFF2-40B4-BE49-F238E27FC236}">
                <a16:creationId xmlns:a16="http://schemas.microsoft.com/office/drawing/2014/main" id="{4A1890BD-D4D2-264A-AE11-E1FABE5B9409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443497" y="582930"/>
            <a:ext cx="8257006" cy="331927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4" tIns="34288" rIns="68574" bIns="34288" rtlCol="0" anchor="ctr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bg2"/>
                </a:solidFill>
                <a:latin typeface="+mn-lt"/>
                <a:ea typeface="+mn-ea"/>
                <a:cs typeface="CiscoSans"/>
              </a:defRPr>
            </a:lvl1pPr>
          </a:lstStyle>
          <a:p>
            <a:pPr lvl="0"/>
            <a:r>
              <a:rPr lang="en-US" noProof="0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2099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FA5BEAF-ADF4-3844-B544-5C8D5D8447DD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2359025" y="584002"/>
            <a:ext cx="4425950" cy="3319661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920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8809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500063" y="3941828"/>
            <a:ext cx="8139112" cy="464230"/>
          </a:xfrm>
          <a:prstGeom prst="rect">
            <a:avLst/>
          </a:prstGeo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2900"/>
              </a:lnSpc>
              <a:spcBef>
                <a:spcPts val="0"/>
              </a:spcBef>
              <a:buNone/>
              <a:defRPr sz="2400" i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56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843212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5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005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CiscoSansTT Light" panose="020B05030202010203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65182"/>
            <a:ext cx="3915970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74625">
              <a:lnSpc>
                <a:spcPct val="95000"/>
              </a:lnSpc>
              <a:spcBef>
                <a:spcPts val="111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20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66688">
              <a:lnSpc>
                <a:spcPct val="95000"/>
              </a:lnSpc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18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16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368655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>
              <a:defRPr sz="320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051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3" pos="2598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19100" y="1657350"/>
            <a:ext cx="3827463" cy="1828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097463" y="531812"/>
            <a:ext cx="3551237" cy="4059237"/>
          </a:xfrm>
          <a:prstGeom prst="rect">
            <a:avLst/>
          </a:prstGeom>
        </p:spPr>
        <p:txBody>
          <a:bodyPr lIns="91440" rIns="91440" anchor="t" anchorCtr="0"/>
          <a:lstStyle>
            <a:lvl1pPr marL="169863" indent="-169863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tabLst/>
              <a:defRPr sz="2000">
                <a:solidFill>
                  <a:schemeClr val="tx1"/>
                </a:solidFill>
                <a:latin typeface="+mn-lt"/>
              </a:defRPr>
            </a:lvl1pPr>
            <a:lvl2pPr marL="346075" indent="-176213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2pPr>
            <a:lvl3pPr marL="511175" indent="-171450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574675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1800">
                <a:latin typeface="CiscoSansTT Light" panose="020B0503020201020303" pitchFamily="34" charset="0"/>
              </a:defRPr>
            </a:lvl4pPr>
            <a:lvl5pPr marL="744538" indent="-11271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1800">
                <a:latin typeface="CiscoSansTT Light" panose="020B05030202010203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568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510540"/>
            <a:ext cx="3808797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097463" y="530352"/>
            <a:ext cx="3551237" cy="4080510"/>
          </a:xfrm>
          <a:prstGeom prst="rect">
            <a:avLst/>
          </a:prstGeom>
        </p:spPr>
        <p:txBody>
          <a:bodyPr lIns="91440" rIns="91440"/>
          <a:lstStyle>
            <a:lvl1pPr marL="169863" indent="-169863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defRPr sz="2000">
                <a:solidFill>
                  <a:schemeClr val="tx1"/>
                </a:solidFill>
                <a:latin typeface="+mn-lt"/>
              </a:defRPr>
            </a:lvl1pPr>
            <a:lvl2pPr marL="341313" indent="-171450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defRPr sz="1800">
                <a:solidFill>
                  <a:schemeClr val="tx1"/>
                </a:solidFill>
                <a:latin typeface="+mn-lt"/>
              </a:defRPr>
            </a:lvl2pPr>
            <a:lvl3pPr marL="511175" indent="-169863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defRPr sz="1600">
                <a:solidFill>
                  <a:schemeClr val="tx1"/>
                </a:solidFill>
                <a:latin typeface="+mn-lt"/>
              </a:defRPr>
            </a:lvl3pPr>
            <a:lvl4pPr marL="457200" indent="-123825">
              <a:lnSpc>
                <a:spcPct val="100000"/>
              </a:lnSpc>
              <a:buClr>
                <a:schemeClr val="tx1"/>
              </a:buClr>
              <a:buSzPct val="60000"/>
              <a:defRPr sz="1600">
                <a:latin typeface="CiscoSansTT Light" panose="020B0503020201020303" pitchFamily="34" charset="0"/>
              </a:defRPr>
            </a:lvl4pPr>
            <a:lvl5pPr marL="574675" indent="-117475">
              <a:lnSpc>
                <a:spcPct val="100000"/>
              </a:lnSpc>
              <a:buClr>
                <a:schemeClr val="tx1"/>
              </a:buClr>
              <a:buSzPct val="60000"/>
              <a:defRPr sz="1600">
                <a:latin typeface="CiscoSansTT Light" panose="020B05030202010203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43528" y="1643459"/>
            <a:ext cx="3915970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74625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24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41313" indent="-166688">
              <a:lnSpc>
                <a:spcPct val="95000"/>
              </a:lnSpc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18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11175" indent="-169863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  <a:defRPr sz="1600" b="0" i="0">
                <a:solidFill>
                  <a:schemeClr val="bg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5pPr>
          </a:lstStyle>
          <a:p>
            <a:pPr marL="174625" lvl="0" indent="-174625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5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2"/>
              </a:solidFill>
              <a:latin typeface="CiscoSansTT Light" panose="020B0503020201020303" pitchFamily="34" charset="0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405923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5" name="Picture 4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4C94B7BE-F187-D7E1-7141-9377847870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1515"/>
          <a:stretch/>
        </p:blipFill>
        <p:spPr>
          <a:xfrm>
            <a:off x="2085596" y="3718737"/>
            <a:ext cx="3886200" cy="142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76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88" userDrawn="1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524436"/>
            <a:ext cx="8266112" cy="2743200"/>
          </a:xfrm>
          <a:prstGeom prst="rect">
            <a:avLst/>
          </a:prstGeom>
        </p:spPr>
        <p:txBody>
          <a:bodyPr/>
          <a:lstStyle>
            <a:lvl1pPr>
              <a:spcBef>
                <a:spcPts val="1110"/>
              </a:spcBef>
              <a:buClr>
                <a:schemeClr val="tx1"/>
              </a:buClr>
              <a:buSzPct val="80000"/>
              <a:defRPr lang="en-US" sz="2000" b="0" i="0" kern="1200" dirty="0" smtClean="0">
                <a:solidFill>
                  <a:schemeClr val="bg2"/>
                </a:solidFill>
                <a:latin typeface="+mn-lt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  <a:lvl2pPr marL="341313" indent="-171450">
              <a:spcBef>
                <a:spcPts val="600"/>
              </a:spcBef>
              <a:buClr>
                <a:schemeClr val="tx1"/>
              </a:buClr>
              <a:buSzPct val="80000"/>
              <a:defRPr lang="en-US" sz="1800" b="0" i="0" kern="1200" dirty="0" smtClean="0">
                <a:solidFill>
                  <a:schemeClr val="bg2"/>
                </a:solidFill>
                <a:latin typeface="+mn-lt"/>
                <a:ea typeface="CiscoSansTT Light" panose="020B0503020201020303" pitchFamily="34" charset="0"/>
                <a:cs typeface="CiscoSansTT Light" panose="020B0503020201020303" pitchFamily="34" charset="0"/>
              </a:defRPr>
            </a:lvl2pPr>
            <a:lvl3pPr>
              <a:defRPr lang="en-US" sz="2000" b="0" i="0" kern="1200" dirty="0" smtClean="0">
                <a:solidFill>
                  <a:schemeClr val="tx1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3pPr>
            <a:lvl4pPr>
              <a:defRPr lang="en-US" sz="2000" b="0" i="0" kern="1200" dirty="0" smtClean="0">
                <a:solidFill>
                  <a:schemeClr val="tx1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918DF5AE-8D5B-F141-ACBC-503404AFF81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48055" y="518279"/>
            <a:ext cx="272252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b="0" i="0" u="none" kern="1200" dirty="0">
                <a:solidFill>
                  <a:schemeClr val="bg1">
                    <a:lumMod val="75000"/>
                  </a:schemeClr>
                </a:solidFill>
                <a:latin typeface="CiscoSansTT Light" panose="020B0503020201020303" pitchFamily="34" charset="0"/>
                <a:ea typeface="ＭＳ Ｐゴシック" charset="0"/>
                <a:cs typeface="CiscoSansTT Light" panose="020B0503020201020303" pitchFamily="34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ffectLst/>
                <a:uLnTx/>
                <a:uFillTx/>
                <a:latin typeface="+mj-lt"/>
                <a:ea typeface="ＭＳ Ｐゴシック" charset="0"/>
                <a:cs typeface="CiscoSansTT Light" panose="020B0503020201020303" pitchFamily="34" charset="0"/>
              </a:rPr>
              <a:t>Agenda</a:t>
            </a:r>
          </a:p>
        </p:txBody>
      </p:sp>
      <p:pic>
        <p:nvPicPr>
          <p:cNvPr id="3" name="Picture 2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C1295D0E-82B6-0339-2C64-9DFD97F3D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1971" b="50000"/>
          <a:stretch/>
        </p:blipFill>
        <p:spPr>
          <a:xfrm>
            <a:off x="0" y="3936596"/>
            <a:ext cx="2234450" cy="120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4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446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80092" y="0"/>
            <a:ext cx="4563907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8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83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CiscoSansTT Light" panose="020B0503020201020303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3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8CD4B681-84E6-2CE8-3164-4C24ACA45A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828"/>
          <a:stretch/>
        </p:blipFill>
        <p:spPr>
          <a:xfrm flipH="1">
            <a:off x="5903868" y="818708"/>
            <a:ext cx="3240132" cy="3431658"/>
          </a:xfrm>
          <a:prstGeom prst="rect">
            <a:avLst/>
          </a:prstGeom>
        </p:spPr>
      </p:pic>
      <p:pic>
        <p:nvPicPr>
          <p:cNvPr id="7" name="Picture 6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7D098F9A-CEB1-1858-B9A6-62D2EC862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4523" b="43327"/>
          <a:stretch/>
        </p:blipFill>
        <p:spPr>
          <a:xfrm>
            <a:off x="0" y="3732027"/>
            <a:ext cx="2601432" cy="141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1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C9E12A9C-6FEC-156D-91C1-4AC1E3E4F9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8647" b="12505"/>
          <a:stretch/>
        </p:blipFill>
        <p:spPr>
          <a:xfrm>
            <a:off x="0" y="1312941"/>
            <a:ext cx="4284922" cy="383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5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BC2444A0-E41F-00EC-72F0-057BD9DD5E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3607"/>
          <a:stretch/>
        </p:blipFill>
        <p:spPr>
          <a:xfrm flipH="1">
            <a:off x="6039292" y="1520426"/>
            <a:ext cx="3104707" cy="3623074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2E53C8D8-6328-1946-921C-7CA0C68F0A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7052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</p:spTree>
    <p:extLst>
      <p:ext uri="{BB962C8B-B14F-4D97-AF65-F5344CB8AC3E}">
        <p14:creationId xmlns:p14="http://schemas.microsoft.com/office/powerpoint/2010/main" val="355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white lines&#10;&#10;Description automatically generated">
            <a:extLst>
              <a:ext uri="{FF2B5EF4-FFF2-40B4-BE49-F238E27FC236}">
                <a16:creationId xmlns:a16="http://schemas.microsoft.com/office/drawing/2014/main" id="{8432D4FD-F2C1-9A3C-8DB7-B4C59D777A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7">
            <a:extLst>
              <a:ext uri="{FF2B5EF4-FFF2-40B4-BE49-F238E27FC236}">
                <a16:creationId xmlns:a16="http://schemas.microsoft.com/office/drawing/2014/main" id="{E040945A-BEC7-1744-8395-977A5917D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7052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</p:spTree>
    <p:extLst>
      <p:ext uri="{BB962C8B-B14F-4D97-AF65-F5344CB8AC3E}">
        <p14:creationId xmlns:p14="http://schemas.microsoft.com/office/powerpoint/2010/main" val="337608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2A7A9229-4C1A-8044-BCD0-0E1206B381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9896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  <p:pic>
        <p:nvPicPr>
          <p:cNvPr id="3" name="Picture 2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7E2C0C51-2533-3460-CE7F-B7BA6D49F3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4220" b="28040"/>
          <a:stretch/>
        </p:blipFill>
        <p:spPr>
          <a:xfrm>
            <a:off x="4031353" y="1637414"/>
            <a:ext cx="5112647" cy="350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4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D6B1B6B5-BC5C-9C4F-B539-CDC383507B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9896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  <p:pic>
        <p:nvPicPr>
          <p:cNvPr id="7" name="Picture 6" descr="A picture containing screenshot, design, art&#10;&#10;Description automatically generated">
            <a:extLst>
              <a:ext uri="{FF2B5EF4-FFF2-40B4-BE49-F238E27FC236}">
                <a16:creationId xmlns:a16="http://schemas.microsoft.com/office/drawing/2014/main" id="{FF565997-32B5-0D3E-B61F-D324A6F7D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825" b="15899"/>
          <a:stretch/>
        </p:blipFill>
        <p:spPr>
          <a:xfrm>
            <a:off x="3534228" y="1947240"/>
            <a:ext cx="5609772" cy="319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41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>
            <a:extLst>
              <a:ext uri="{FF2B5EF4-FFF2-40B4-BE49-F238E27FC236}">
                <a16:creationId xmlns:a16="http://schemas.microsoft.com/office/drawing/2014/main" id="{D874FC25-61A6-4E42-BB1D-AA27FA8B4E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420010" y="1600789"/>
            <a:ext cx="3739896" cy="1941922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lang="en-US" sz="3600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a typeface="ＭＳ Ｐゴシック" charset="0"/>
                <a:cs typeface="CiscoSansTT Light" panose="020B0503020201020303" pitchFamily="34" charset="0"/>
              </a:defRPr>
            </a:lvl1pPr>
          </a:lstStyle>
          <a:p>
            <a:pPr marL="6251" lvl="0" indent="-6251" defTabSz="914400" eaLnBrk="0" latinLnBrk="0" hangingPunct="0">
              <a:lnSpc>
                <a:spcPct val="90000"/>
              </a:lnSpc>
            </a:pPr>
            <a:r>
              <a:rPr lang="en-US" dirty="0"/>
              <a:t>Segue</a:t>
            </a:r>
          </a:p>
        </p:txBody>
      </p:sp>
      <p:pic>
        <p:nvPicPr>
          <p:cNvPr id="3" name="Picture 2" descr="A person looking up to the side&#10;&#10;Description automatically generated">
            <a:extLst>
              <a:ext uri="{FF2B5EF4-FFF2-40B4-BE49-F238E27FC236}">
                <a16:creationId xmlns:a16="http://schemas.microsoft.com/office/drawing/2014/main" id="{EADA743C-442E-DB38-126C-976324FFB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5756960" y="1488558"/>
            <a:ext cx="3387040" cy="3654942"/>
          </a:xfrm>
          <a:prstGeom prst="rect">
            <a:avLst/>
          </a:prstGeom>
        </p:spPr>
      </p:pic>
      <p:pic>
        <p:nvPicPr>
          <p:cNvPr id="5" name="Picture 4" descr="A group of colorful lines&#10;&#10;Description automatically generated with medium confidence">
            <a:extLst>
              <a:ext uri="{FF2B5EF4-FFF2-40B4-BE49-F238E27FC236}">
                <a16:creationId xmlns:a16="http://schemas.microsoft.com/office/drawing/2014/main" id="{4219C1C5-B0A0-CC54-57A2-FEA5BC229E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2800" r="23608"/>
          <a:stretch/>
        </p:blipFill>
        <p:spPr>
          <a:xfrm>
            <a:off x="5904707" y="-1"/>
            <a:ext cx="3239294" cy="152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0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88914"/>
            <a:ext cx="825703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3874" r:id="rId2"/>
    <p:sldLayoutId id="2147484042" r:id="rId3"/>
    <p:sldLayoutId id="2147484017" r:id="rId4"/>
    <p:sldLayoutId id="2147484025" r:id="rId5"/>
    <p:sldLayoutId id="2147484027" r:id="rId6"/>
    <p:sldLayoutId id="2147484026" r:id="rId7"/>
    <p:sldLayoutId id="2147484034" r:id="rId8"/>
    <p:sldLayoutId id="2147484043" r:id="rId9"/>
    <p:sldLayoutId id="2147484028" r:id="rId10"/>
    <p:sldLayoutId id="2147484036" r:id="rId11"/>
    <p:sldLayoutId id="2147484035" r:id="rId12"/>
    <p:sldLayoutId id="2147484037" r:id="rId13"/>
    <p:sldLayoutId id="2147484038" r:id="rId14"/>
    <p:sldLayoutId id="2147484041" r:id="rId15"/>
    <p:sldLayoutId id="2147484018" r:id="rId16"/>
    <p:sldLayoutId id="2147483976" r:id="rId17"/>
    <p:sldLayoutId id="2147483885" r:id="rId18"/>
    <p:sldLayoutId id="2147484040" r:id="rId19"/>
    <p:sldLayoutId id="2147484019" r:id="rId20"/>
    <p:sldLayoutId id="2147484020" r:id="rId21"/>
    <p:sldLayoutId id="2147484021" r:id="rId22"/>
    <p:sldLayoutId id="2147484022" r:id="rId23"/>
    <p:sldLayoutId id="2147484023" r:id="rId24"/>
    <p:sldLayoutId id="2147484024" r:id="rId25"/>
    <p:sldLayoutId id="2147484039" r:id="rId26"/>
    <p:sldLayoutId id="2147484011" r:id="rId27"/>
    <p:sldLayoutId id="2147483982" r:id="rId28"/>
    <p:sldLayoutId id="2147483985" r:id="rId29"/>
    <p:sldLayoutId id="2147483986" r:id="rId30"/>
    <p:sldLayoutId id="2147484046" r:id="rId31"/>
    <p:sldLayoutId id="2147484047" r:id="rId32"/>
    <p:sldLayoutId id="2147483978" r:id="rId33"/>
    <p:sldLayoutId id="2147483979" r:id="rId34"/>
    <p:sldLayoutId id="2147483980" r:id="rId35"/>
    <p:sldLayoutId id="2147483969" r:id="rId36"/>
    <p:sldLayoutId id="2147483968" r:id="rId37"/>
    <p:sldLayoutId id="2147483973" r:id="rId38"/>
    <p:sldLayoutId id="2147483970" r:id="rId39"/>
    <p:sldLayoutId id="2147483987" r:id="rId40"/>
    <p:sldLayoutId id="2147483983" r:id="rId41"/>
    <p:sldLayoutId id="2147483971" r:id="rId42"/>
    <p:sldLayoutId id="2147483972" r:id="rId43"/>
    <p:sldLayoutId id="2147484033" r:id="rId44"/>
    <p:sldLayoutId id="2147483897" r:id="rId4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2800" b="0" i="0" u="none" kern="1200" dirty="0">
          <a:gradFill>
            <a:gsLst>
              <a:gs pos="49000">
                <a:srgbClr val="94CE92"/>
              </a:gs>
              <a:gs pos="0">
                <a:srgbClr val="EFED7F"/>
              </a:gs>
              <a:gs pos="100000">
                <a:srgbClr val="87D3E2"/>
              </a:gs>
            </a:gsLst>
            <a:lin ang="8100000" scaled="1"/>
          </a:gradFill>
          <a:latin typeface="+mj-lt"/>
          <a:ea typeface="CiscoSansTT Thin" charset="0"/>
          <a:cs typeface="CiscoSansTT Thin" charset="0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92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5424" userDrawn="1">
          <p15:clr>
            <a:srgbClr val="F26B43"/>
          </p15:clr>
        </p15:guide>
        <p15:guide id="4" orient="horz" pos="757" userDrawn="1">
          <p15:clr>
            <a:srgbClr val="F26B43"/>
          </p15:clr>
        </p15:guide>
        <p15:guide id="5" orient="horz" pos="324" userDrawn="1">
          <p15:clr>
            <a:srgbClr val="F26B43"/>
          </p15:clr>
        </p15:guide>
        <p15:guide id="6" pos="2876" userDrawn="1">
          <p15:clr>
            <a:srgbClr val="F26B43"/>
          </p15:clr>
        </p15:guide>
        <p15:guide id="7" orient="horz" pos="1620" userDrawn="1">
          <p15:clr>
            <a:srgbClr val="F26B43"/>
          </p15:clr>
        </p15:guide>
        <p15:guide id="9" orient="horz" pos="50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7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E77E65A-8B08-6DDF-7277-AB329A2E4B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485899" y="944644"/>
            <a:ext cx="2172202" cy="2481180"/>
          </a:xfrm>
          <a:prstGeom prst="rect">
            <a:avLst/>
          </a:prstGeom>
        </p:spPr>
      </p:pic>
      <p:pic>
        <p:nvPicPr>
          <p:cNvPr id="3" name="Imagem 2" descr="Logotipo&#10;&#10;Descrição gerada automaticamente">
            <a:extLst>
              <a:ext uri="{FF2B5EF4-FFF2-40B4-BE49-F238E27FC236}">
                <a16:creationId xmlns:a16="http://schemas.microsoft.com/office/drawing/2014/main" id="{E454460A-5C65-2EF1-70CA-53134D724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9986" y="4072051"/>
            <a:ext cx="4324028" cy="71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1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CICD Pipeline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5F75B6-3552-7CA7-7C96-9B87B326C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24402"/>
            <a:ext cx="7772400" cy="189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0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6390-96A5-5A88-3C47-49580248C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 security vulnerability in the pipeline….</a:t>
            </a:r>
            <a:br>
              <a:rPr lang="en-US" sz="4400" dirty="0"/>
            </a:br>
            <a:r>
              <a:rPr lang="en-US" sz="4400" dirty="0"/>
              <a:t>CAN WRECK HAVOC</a:t>
            </a:r>
            <a:endParaRPr lang="en-MX" sz="4400" dirty="0"/>
          </a:p>
        </p:txBody>
      </p:sp>
    </p:spTree>
    <p:extLst>
      <p:ext uri="{BB962C8B-B14F-4D97-AF65-F5344CB8AC3E}">
        <p14:creationId xmlns:p14="http://schemas.microsoft.com/office/powerpoint/2010/main" val="197258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21684660_325510513319107_209298958771855795_n.mp4">
            <a:hlinkClick r:id="" action="ppaction://media"/>
            <a:extLst>
              <a:ext uri="{FF2B5EF4-FFF2-40B4-BE49-F238E27FC236}">
                <a16:creationId xmlns:a16="http://schemas.microsoft.com/office/drawing/2014/main" id="{B5540876-4E0F-4247-FA83-635BDCD57F5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17833" b="17048"/>
          <a:stretch/>
        </p:blipFill>
        <p:spPr>
          <a:xfrm>
            <a:off x="2417870" y="77968"/>
            <a:ext cx="4308260" cy="498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3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Cloud Native Application Protection Platform (CNAPP)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079BD2-9385-66E3-B689-CDB40EABA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68" y="1008612"/>
            <a:ext cx="8078064" cy="394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7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Security only Cisco can deliver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526014-7D57-44E3-FA9A-24ED04B5B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2" y="1020282"/>
            <a:ext cx="8728936" cy="367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2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F87B69-A36B-F342-0850-3E77009B8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79403"/>
            <a:ext cx="7772400" cy="378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8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Cloud Application Security (Panoptica)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0293868-C022-85C3-6175-8492E6571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56450"/>
            <a:ext cx="7772400" cy="109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8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Protection from code to runtime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3FF16E-38A4-92DD-D591-61A15DCD1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690" y="1188297"/>
            <a:ext cx="8556620" cy="34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92852-853C-C433-B051-16AC24E99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Demo Time</a:t>
            </a:r>
          </a:p>
        </p:txBody>
      </p:sp>
      <p:pic>
        <p:nvPicPr>
          <p:cNvPr id="3" name="Picture 2" descr="A picture containing text, businesscard, vector graphics&#10;&#10;Description automatically generated">
            <a:extLst>
              <a:ext uri="{FF2B5EF4-FFF2-40B4-BE49-F238E27FC236}">
                <a16:creationId xmlns:a16="http://schemas.microsoft.com/office/drawing/2014/main" id="{1104E118-26A5-7A9E-799E-5BE35D74D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67" b="90000" l="5667" r="92778">
                        <a14:foregroundMark x1="9632" y1="63729" x2="17778" y2="63556"/>
                        <a14:foregroundMark x1="17778" y1="63556" x2="35333" y2="52444"/>
                        <a14:foregroundMark x1="35333" y1="52444" x2="40778" y2="36889"/>
                        <a14:foregroundMark x1="40778" y1="36889" x2="30889" y2="31778"/>
                        <a14:foregroundMark x1="22453" y1="34809" x2="16476" y2="36956"/>
                        <a14:foregroundMark x1="30889" y1="31778" x2="23050" y2="34594"/>
                        <a14:foregroundMark x1="11397" y1="39380" x2="7132" y2="43646"/>
                        <a14:foregroundMark x1="23889" y1="48222" x2="23889" y2="48222"/>
                        <a14:foregroundMark x1="34889" y1="42222" x2="35556" y2="44222"/>
                        <a14:foregroundMark x1="23222" y1="46000" x2="24000" y2="48667"/>
                        <a14:foregroundMark x1="24889" y1="45111" x2="24222" y2="53333"/>
                        <a14:foregroundMark x1="44111" y1="65556" x2="36333" y2="80889"/>
                        <a14:foregroundMark x1="36333" y1="80889" x2="28000" y2="82889"/>
                        <a14:foregroundMark x1="28000" y1="82889" x2="48000" y2="89778"/>
                        <a14:foregroundMark x1="48000" y1="89778" x2="58444" y2="89778"/>
                        <a14:foregroundMark x1="58444" y1="89778" x2="68889" y2="88444"/>
                        <a14:foregroundMark x1="68889" y1="88444" x2="74444" y2="73778"/>
                        <a14:foregroundMark x1="74444" y1="73778" x2="75556" y2="61556"/>
                        <a14:foregroundMark x1="50889" y1="64667" x2="46889" y2="80444"/>
                        <a14:foregroundMark x1="46889" y1="80444" x2="52333" y2="84444"/>
                        <a14:foregroundMark x1="60333" y1="77556" x2="52667" y2="70889"/>
                        <a14:foregroundMark x1="52667" y1="70889" x2="39222" y2="71111"/>
                        <a14:foregroundMark x1="41556" y1="83333" x2="44111" y2="69778"/>
                        <a14:foregroundMark x1="12556" y1="47333" x2="31889" y2="40444"/>
                        <a14:foregroundMark x1="31889" y1="40444" x2="23889" y2="54444"/>
                        <a14:foregroundMark x1="23889" y1="54444" x2="14778" y2="58222"/>
                        <a14:foregroundMark x1="14778" y1="58222" x2="10667" y2="52000"/>
                        <a14:foregroundMark x1="11538" y1="39758" x2="11333" y2="39778"/>
                        <a14:foregroundMark x1="22778" y1="38667" x2="17251" y2="39203"/>
                        <a14:foregroundMark x1="11333" y1="39778" x2="14556" y2="50000"/>
                        <a14:foregroundMark x1="26000" y1="37333" x2="20111" y2="38667"/>
                        <a14:foregroundMark x1="57111" y1="60000" x2="56889" y2="84889"/>
                        <a14:foregroundMark x1="71000" y1="55556" x2="67667" y2="74000"/>
                        <a14:foregroundMark x1="67667" y1="74000" x2="65333" y2="78444"/>
                        <a14:foregroundMark x1="84111" y1="33111" x2="84667" y2="49778"/>
                        <a14:foregroundMark x1="84667" y1="49778" x2="86111" y2="52000"/>
                        <a14:foregroundMark x1="82667" y1="32222" x2="81778" y2="49333"/>
                        <a14:foregroundMark x1="81778" y1="49333" x2="83444" y2="32222"/>
                        <a14:foregroundMark x1="83444" y1="32222" x2="80667" y2="31333"/>
                        <a14:foregroundMark x1="82000" y1="30000" x2="85222" y2="28222"/>
                        <a14:foregroundMark x1="84778" y1="35778" x2="85333" y2="52667"/>
                        <a14:foregroundMark x1="85333" y1="52667" x2="87222" y2="37333"/>
                        <a14:foregroundMark x1="86556" y1="56444" x2="82444" y2="55111"/>
                        <a14:foregroundMark x1="45000" y1="10222" x2="47111" y2="8889"/>
                        <a14:foregroundMark x1="50444" y1="10222" x2="55667" y2="2667"/>
                        <a14:foregroundMark x1="86111" y1="35778" x2="89889" y2="32000"/>
                        <a14:foregroundMark x1="91444" y1="40222" x2="92778" y2="39556"/>
                        <a14:foregroundMark x1="58778" y1="62667" x2="59667" y2="81111"/>
                        <a14:foregroundMark x1="59667" y1="81111" x2="52222" y2="82444"/>
                        <a14:foregroundMark x1="86333" y1="49556" x2="89778" y2="49778"/>
                        <a14:foregroundMark x1="85667" y1="55111" x2="87444" y2="55556"/>
                        <a14:foregroundMark x1="85778" y1="49333" x2="87556" y2="49111"/>
                        <a14:backgroundMark x1="16222" y1="36222" x2="10778" y2="37556"/>
                        <a14:backgroundMark x1="5222" y1="44667" x2="7556" y2="61778"/>
                        <a14:backgroundMark x1="7556" y1="61778" x2="7556" y2="63111"/>
                        <a14:backgroundMark x1="5889" y1="46222" x2="5556" y2="44667"/>
                        <a14:backgroundMark x1="7111" y1="60889" x2="7333" y2="62667"/>
                        <a14:backgroundMark x1="7111" y1="61778" x2="7778" y2="61778"/>
                        <a14:backgroundMark x1="5000" y1="43111" x2="5778" y2="47111"/>
                        <a14:backgroundMark x1="7000" y1="59556" x2="8111" y2="666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0786" y="476272"/>
            <a:ext cx="7591777" cy="3795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324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Multicloud Defense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65C259-4C64-1B4C-EEAE-B2E870837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11954"/>
            <a:ext cx="7772400" cy="124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4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E1FDA9D-5249-DE10-16CF-9F0F4C8DD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82120"/>
            <a:ext cx="2488326" cy="1285867"/>
          </a:xfrm>
          <a:prstGeom prst="rect">
            <a:avLst/>
          </a:prstGeom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150A7960-5192-5F22-C243-BAF93BD9D1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55009" y="1545463"/>
            <a:ext cx="1712490" cy="1956077"/>
          </a:xfrm>
          <a:prstGeom prst="rect">
            <a:avLst/>
          </a:prstGeom>
        </p:spPr>
      </p:pic>
      <p:pic>
        <p:nvPicPr>
          <p:cNvPr id="3" name="Imagem 2" descr="Logotipo&#10;&#10;Descrição gerada automaticamente">
            <a:extLst>
              <a:ext uri="{FF2B5EF4-FFF2-40B4-BE49-F238E27FC236}">
                <a16:creationId xmlns:a16="http://schemas.microsoft.com/office/drawing/2014/main" id="{D1861842-A01B-29E8-406D-1EA3E43B5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9986" y="4072051"/>
            <a:ext cx="4324028" cy="71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Multicloud Defense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45AF1E-CB20-D02C-34A2-218415E934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accent1"/>
                </a:solidFill>
              </a:rPr>
              <a:t>Combining </a:t>
            </a:r>
            <a:r>
              <a:rPr lang="en-US" sz="1800" dirty="0" err="1">
                <a:solidFill>
                  <a:schemeClr val="accent1"/>
                </a:solidFill>
              </a:rPr>
              <a:t>multicloud</a:t>
            </a:r>
            <a:r>
              <a:rPr lang="en-US" sz="1800" dirty="0">
                <a:solidFill>
                  <a:schemeClr val="accent1"/>
                </a:solidFill>
              </a:rPr>
              <a:t> networking, automation, and cloud-native network security controls</a:t>
            </a:r>
            <a:endParaRPr lang="en-MX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A8F138-D089-770F-CB3B-1435DF8FF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02" y="1235034"/>
            <a:ext cx="8661796" cy="358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8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Multicloud Defense Gateways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729E85-E6B2-4DDC-F7B7-CB36DE35D9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58"/>
          <a:stretch/>
        </p:blipFill>
        <p:spPr>
          <a:xfrm>
            <a:off x="552606" y="1155031"/>
            <a:ext cx="8038788" cy="373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70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756313-FABD-7086-44C0-8B3FE6D9E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75" y="320126"/>
            <a:ext cx="8953249" cy="450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76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B72E97-7A06-6179-E604-9DC90463A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54" y="296797"/>
            <a:ext cx="8843692" cy="454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4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4E19DE-6819-AAE5-CBAF-1B2EBB4A6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31" y="342574"/>
            <a:ext cx="8717738" cy="445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8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FD84B2-9E06-5997-F7DC-12ABC2E81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58" y="503732"/>
            <a:ext cx="8706683" cy="413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7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92852-853C-C433-B051-16AC24E99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Demo Time</a:t>
            </a:r>
          </a:p>
        </p:txBody>
      </p:sp>
      <p:pic>
        <p:nvPicPr>
          <p:cNvPr id="3" name="Picture 2" descr="A picture containing text, businesscard, vector graphics&#10;&#10;Description automatically generated">
            <a:extLst>
              <a:ext uri="{FF2B5EF4-FFF2-40B4-BE49-F238E27FC236}">
                <a16:creationId xmlns:a16="http://schemas.microsoft.com/office/drawing/2014/main" id="{1E55C6E1-B1BD-FC87-7771-30C183A7AF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67" b="90000" l="5667" r="92778">
                        <a14:foregroundMark x1="9632" y1="63729" x2="17778" y2="63556"/>
                        <a14:foregroundMark x1="17778" y1="63556" x2="35333" y2="52444"/>
                        <a14:foregroundMark x1="35333" y1="52444" x2="40778" y2="36889"/>
                        <a14:foregroundMark x1="40778" y1="36889" x2="30889" y2="31778"/>
                        <a14:foregroundMark x1="22453" y1="34809" x2="16476" y2="36956"/>
                        <a14:foregroundMark x1="30889" y1="31778" x2="23050" y2="34594"/>
                        <a14:foregroundMark x1="11397" y1="39380" x2="7132" y2="43646"/>
                        <a14:foregroundMark x1="23889" y1="48222" x2="23889" y2="48222"/>
                        <a14:foregroundMark x1="34889" y1="42222" x2="35556" y2="44222"/>
                        <a14:foregroundMark x1="23222" y1="46000" x2="24000" y2="48667"/>
                        <a14:foregroundMark x1="24889" y1="45111" x2="24222" y2="53333"/>
                        <a14:foregroundMark x1="44111" y1="65556" x2="36333" y2="80889"/>
                        <a14:foregroundMark x1="36333" y1="80889" x2="28000" y2="82889"/>
                        <a14:foregroundMark x1="28000" y1="82889" x2="48000" y2="89778"/>
                        <a14:foregroundMark x1="48000" y1="89778" x2="58444" y2="89778"/>
                        <a14:foregroundMark x1="58444" y1="89778" x2="68889" y2="88444"/>
                        <a14:foregroundMark x1="68889" y1="88444" x2="74444" y2="73778"/>
                        <a14:foregroundMark x1="74444" y1="73778" x2="75556" y2="61556"/>
                        <a14:foregroundMark x1="50889" y1="64667" x2="46889" y2="80444"/>
                        <a14:foregroundMark x1="46889" y1="80444" x2="52333" y2="84444"/>
                        <a14:foregroundMark x1="60333" y1="77556" x2="52667" y2="70889"/>
                        <a14:foregroundMark x1="52667" y1="70889" x2="39222" y2="71111"/>
                        <a14:foregroundMark x1="41556" y1="83333" x2="44111" y2="69778"/>
                        <a14:foregroundMark x1="12556" y1="47333" x2="31889" y2="40444"/>
                        <a14:foregroundMark x1="31889" y1="40444" x2="23889" y2="54444"/>
                        <a14:foregroundMark x1="23889" y1="54444" x2="14778" y2="58222"/>
                        <a14:foregroundMark x1="14778" y1="58222" x2="10667" y2="52000"/>
                        <a14:foregroundMark x1="11538" y1="39758" x2="11333" y2="39778"/>
                        <a14:foregroundMark x1="22778" y1="38667" x2="17251" y2="39203"/>
                        <a14:foregroundMark x1="11333" y1="39778" x2="14556" y2="50000"/>
                        <a14:foregroundMark x1="26000" y1="37333" x2="20111" y2="38667"/>
                        <a14:foregroundMark x1="57111" y1="60000" x2="56889" y2="84889"/>
                        <a14:foregroundMark x1="71000" y1="55556" x2="67667" y2="74000"/>
                        <a14:foregroundMark x1="67667" y1="74000" x2="65333" y2="78444"/>
                        <a14:foregroundMark x1="84111" y1="33111" x2="84667" y2="49778"/>
                        <a14:foregroundMark x1="84667" y1="49778" x2="86111" y2="52000"/>
                        <a14:foregroundMark x1="82667" y1="32222" x2="81778" y2="49333"/>
                        <a14:foregroundMark x1="81778" y1="49333" x2="83444" y2="32222"/>
                        <a14:foregroundMark x1="83444" y1="32222" x2="80667" y2="31333"/>
                        <a14:foregroundMark x1="82000" y1="30000" x2="85222" y2="28222"/>
                        <a14:foregroundMark x1="84778" y1="35778" x2="85333" y2="52667"/>
                        <a14:foregroundMark x1="85333" y1="52667" x2="87222" y2="37333"/>
                        <a14:foregroundMark x1="86556" y1="56444" x2="82444" y2="55111"/>
                        <a14:foregroundMark x1="45000" y1="10222" x2="47111" y2="8889"/>
                        <a14:foregroundMark x1="50444" y1="10222" x2="55667" y2="2667"/>
                        <a14:foregroundMark x1="86111" y1="35778" x2="89889" y2="32000"/>
                        <a14:foregroundMark x1="91444" y1="40222" x2="92778" y2="39556"/>
                        <a14:foregroundMark x1="58778" y1="62667" x2="59667" y2="81111"/>
                        <a14:foregroundMark x1="59667" y1="81111" x2="52222" y2="82444"/>
                        <a14:foregroundMark x1="86333" y1="49556" x2="89778" y2="49778"/>
                        <a14:foregroundMark x1="85667" y1="55111" x2="87444" y2="55556"/>
                        <a14:foregroundMark x1="85778" y1="49333" x2="87556" y2="49111"/>
                        <a14:backgroundMark x1="16222" y1="36222" x2="10778" y2="37556"/>
                        <a14:backgroundMark x1="5222" y1="44667" x2="7556" y2="61778"/>
                        <a14:backgroundMark x1="7556" y1="61778" x2="7556" y2="63111"/>
                        <a14:backgroundMark x1="5889" y1="46222" x2="5556" y2="44667"/>
                        <a14:backgroundMark x1="7111" y1="60889" x2="7333" y2="62667"/>
                        <a14:backgroundMark x1="7111" y1="61778" x2="7778" y2="61778"/>
                        <a14:backgroundMark x1="5000" y1="43111" x2="5778" y2="47111"/>
                        <a14:backgroundMark x1="7000" y1="59556" x2="8111" y2="666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0786" y="476272"/>
            <a:ext cx="7591777" cy="3795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198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Workload (Tetration)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65C259-4C64-1B4C-EEAE-B2E870837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11954"/>
            <a:ext cx="7772400" cy="124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87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Workload Visibility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52C60C-A44F-2DEB-67B0-754930174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63434"/>
            <a:ext cx="7772400" cy="420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5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D839-F00C-97F8-C192-E1968EC3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Workload Enforcement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44AD8C-C6A7-0D99-E2AB-DFE0C1451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69354"/>
            <a:ext cx="7772400" cy="413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1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46359" y="4397915"/>
            <a:ext cx="6545159" cy="3090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Ulises Martínez Uribe, Sales Specialist, Observability</a:t>
            </a:r>
          </a:p>
          <a:p>
            <a:pPr>
              <a:lnSpc>
                <a:spcPct val="150000"/>
              </a:lnSpc>
            </a:pPr>
            <a:r>
              <a:rPr lang="en-US" dirty="0"/>
              <a:t>Victor Ramírez, Solutions Engineer, Observability</a:t>
            </a:r>
          </a:p>
          <a:p>
            <a:pPr>
              <a:lnSpc>
                <a:spcPct val="150000"/>
              </a:lnSpc>
            </a:pPr>
            <a:r>
              <a:rPr lang="en-US" dirty="0"/>
              <a:t>Luis Miguel Acosta Guzmán, Solutions Architect, Cybersecurity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6359" y="2798236"/>
            <a:ext cx="6545160" cy="380393"/>
          </a:xfrm>
        </p:spPr>
        <p:txBody>
          <a:bodyPr/>
          <a:lstStyle/>
          <a:p>
            <a:r>
              <a:rPr lang="en-US" dirty="0"/>
              <a:t>CNAPP Unveiled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5762" y="2220302"/>
            <a:ext cx="6565755" cy="644730"/>
          </a:xfrm>
        </p:spPr>
        <p:txBody>
          <a:bodyPr/>
          <a:lstStyle/>
          <a:p>
            <a:r>
              <a:rPr lang="en-US" dirty="0"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</a:rPr>
              <a:t>Cloud Native Application Protection Platform</a:t>
            </a:r>
          </a:p>
        </p:txBody>
      </p:sp>
      <p:pic>
        <p:nvPicPr>
          <p:cNvPr id="8" name="Picture 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A9B00CC-AFB8-7252-DDD9-C11CD82B3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0869" y="127616"/>
            <a:ext cx="954723" cy="19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53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Vulnerability Management (Kenna)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23BC1B-DB8C-9F59-FC43-1B952B65C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0721"/>
            <a:ext cx="7772400" cy="118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1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E117E-CE6D-2C54-2D34-92368AF13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009" y="1600789"/>
            <a:ext cx="5262333" cy="1941922"/>
          </a:xfrm>
        </p:spPr>
        <p:txBody>
          <a:bodyPr/>
          <a:lstStyle/>
          <a:p>
            <a:r>
              <a:rPr lang="en-US" dirty="0"/>
              <a:t>Vulnerability Management…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expectation vs reality</a:t>
            </a:r>
            <a:endParaRPr lang="en-MX" dirty="0"/>
          </a:p>
        </p:txBody>
      </p:sp>
    </p:spTree>
    <p:extLst>
      <p:ext uri="{BB962C8B-B14F-4D97-AF65-F5344CB8AC3E}">
        <p14:creationId xmlns:p14="http://schemas.microsoft.com/office/powerpoint/2010/main" val="263860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997205-02F4-2822-9C83-7191E3F41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63" y="357511"/>
            <a:ext cx="8727906" cy="442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14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6C340B9-B0CF-1E7E-739C-9DDB04917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0911"/>
            <a:ext cx="9135040" cy="441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4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Attack Surface Management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23BC1B-DB8C-9F59-FC43-1B952B65C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0721"/>
            <a:ext cx="7772400" cy="118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15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4E2AE6-7264-365C-3587-93ECC2B89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9" y="354716"/>
            <a:ext cx="8861652" cy="44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9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CC74-79AD-8CAA-DD1E-EAB5A3347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Cisco Secure Application by AppDynamics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23BC1B-DB8C-9F59-FC43-1B952B65C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0721"/>
            <a:ext cx="7772400" cy="118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FC384A-C465-4A19-9BB4-6BC8A0B1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Use Cases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CF9E88-9177-99D6-42CB-F0ED7A84DFFF}"/>
              </a:ext>
            </a:extLst>
          </p:cNvPr>
          <p:cNvGrpSpPr/>
          <p:nvPr/>
        </p:nvGrpSpPr>
        <p:grpSpPr>
          <a:xfrm>
            <a:off x="443996" y="937217"/>
            <a:ext cx="7649244" cy="878952"/>
            <a:chOff x="3746295" y="616954"/>
            <a:chExt cx="7649244" cy="87895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D4F51FB-5CDB-85DA-720A-F7904F2EA575}"/>
                </a:ext>
              </a:extLst>
            </p:cNvPr>
            <p:cNvSpPr/>
            <p:nvPr/>
          </p:nvSpPr>
          <p:spPr>
            <a:xfrm>
              <a:off x="3746296" y="738777"/>
              <a:ext cx="635308" cy="635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01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endParaRPr lang="en-US" sz="2000">
                <a:solidFill>
                  <a:srgbClr val="FFFFFF"/>
                </a:solidFill>
                <a:latin typeface="AppD Sans Light"/>
              </a:endParaRPr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D13D09B5-A3FD-4AC2-F73D-63EEC0358E83}"/>
                </a:ext>
              </a:extLst>
            </p:cNvPr>
            <p:cNvSpPr/>
            <p:nvPr/>
          </p:nvSpPr>
          <p:spPr>
            <a:xfrm>
              <a:off x="3746295" y="738776"/>
              <a:ext cx="635312" cy="635308"/>
            </a:xfrm>
            <a:prstGeom prst="arc">
              <a:avLst>
                <a:gd name="adj1" fmla="val 17226159"/>
                <a:gd name="adj2" fmla="val 4304519"/>
              </a:avLst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01">
                <a:defRPr/>
              </a:pPr>
              <a:endParaRPr lang="en-US" sz="2000">
                <a:solidFill>
                  <a:srgbClr val="19212B"/>
                </a:solidFill>
                <a:latin typeface="AppD Sans Ligh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41D1BD5-D536-CC67-CAED-EDC71D7DE712}"/>
                </a:ext>
              </a:extLst>
            </p:cNvPr>
            <p:cNvGrpSpPr/>
            <p:nvPr/>
          </p:nvGrpSpPr>
          <p:grpSpPr>
            <a:xfrm>
              <a:off x="3853355" y="845841"/>
              <a:ext cx="421190" cy="421178"/>
              <a:chOff x="2303161" y="4526406"/>
              <a:chExt cx="341468" cy="341466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27049D5A-5B21-16B4-2834-D796BB3C1AF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03161" y="4526406"/>
                <a:ext cx="341468" cy="3414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01">
                  <a:defRPr/>
                </a:pPr>
                <a:endParaRPr lang="en-US" sz="2000">
                  <a:solidFill>
                    <a:srgbClr val="FFFFFF"/>
                  </a:solidFill>
                  <a:latin typeface="AppD Sans Light"/>
                </a:endParaRPr>
              </a:p>
            </p:txBody>
          </p:sp>
          <p:sp>
            <p:nvSpPr>
              <p:cNvPr id="10" name="Freeform 4">
                <a:extLst>
                  <a:ext uri="{FF2B5EF4-FFF2-40B4-BE49-F238E27FC236}">
                    <a16:creationId xmlns:a16="http://schemas.microsoft.com/office/drawing/2014/main" id="{EA5EBDF5-7453-0710-5894-85BAD5462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5877" y="4627340"/>
                <a:ext cx="78165" cy="139625"/>
              </a:xfrm>
              <a:custGeom>
                <a:avLst/>
                <a:gdLst>
                  <a:gd name="T0" fmla="*/ 250 w 2188"/>
                  <a:gd name="T1" fmla="*/ 3906 h 3907"/>
                  <a:gd name="T2" fmla="*/ 0 w 2188"/>
                  <a:gd name="T3" fmla="*/ 3656 h 3907"/>
                  <a:gd name="T4" fmla="*/ 1687 w 2188"/>
                  <a:gd name="T5" fmla="*/ 1938 h 3907"/>
                  <a:gd name="T6" fmla="*/ 0 w 2188"/>
                  <a:gd name="T7" fmla="*/ 250 h 3907"/>
                  <a:gd name="T8" fmla="*/ 250 w 2188"/>
                  <a:gd name="T9" fmla="*/ 0 h 3907"/>
                  <a:gd name="T10" fmla="*/ 2187 w 2188"/>
                  <a:gd name="T11" fmla="*/ 1938 h 3907"/>
                  <a:gd name="T12" fmla="*/ 250 w 2188"/>
                  <a:gd name="T13" fmla="*/ 3906 h 3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8" h="3907">
                    <a:moveTo>
                      <a:pt x="250" y="3906"/>
                    </a:moveTo>
                    <a:lnTo>
                      <a:pt x="0" y="3656"/>
                    </a:lnTo>
                    <a:lnTo>
                      <a:pt x="1687" y="1938"/>
                    </a:lnTo>
                    <a:lnTo>
                      <a:pt x="0" y="250"/>
                    </a:lnTo>
                    <a:lnTo>
                      <a:pt x="250" y="0"/>
                    </a:lnTo>
                    <a:lnTo>
                      <a:pt x="2187" y="1938"/>
                    </a:lnTo>
                    <a:lnTo>
                      <a:pt x="250" y="390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4201">
                  <a:defRPr/>
                </a:pPr>
                <a:endParaRPr lang="en-US" sz="2000">
                  <a:solidFill>
                    <a:srgbClr val="19212B"/>
                  </a:solidFill>
                  <a:latin typeface="AppD Sans Light"/>
                </a:endParaRPr>
              </a:p>
            </p:txBody>
          </p:sp>
        </p:grpSp>
        <p:sp>
          <p:nvSpPr>
            <p:cNvPr id="6" name="Content Placeholder 3">
              <a:extLst>
                <a:ext uri="{FF2B5EF4-FFF2-40B4-BE49-F238E27FC236}">
                  <a16:creationId xmlns:a16="http://schemas.microsoft.com/office/drawing/2014/main" id="{164591F2-7682-F363-44BD-32AAF57B4BF4}"/>
                </a:ext>
              </a:extLst>
            </p:cNvPr>
            <p:cNvSpPr txBox="1">
              <a:spLocks/>
            </p:cNvSpPr>
            <p:nvPr/>
          </p:nvSpPr>
          <p:spPr>
            <a:xfrm>
              <a:off x="4668605" y="616954"/>
              <a:ext cx="6726934" cy="87895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5000"/>
                <a:buFont typeface="Arial" panose="020B0604020202020204" pitchFamily="34" charset="0"/>
                <a:buChar char="​"/>
                <a:defRPr sz="1400" kern="1200">
                  <a:solidFill>
                    <a:schemeClr val="bg1"/>
                  </a:solidFill>
                  <a:latin typeface="+mj-lt"/>
                  <a:ea typeface="+mn-ea"/>
                  <a:cs typeface="Arial" panose="020B0604020202020204" pitchFamily="34" charset="0"/>
                </a:defRPr>
              </a:lvl1pPr>
              <a:lvl2pPr marL="284163" indent="-171450" algn="l" defTabSz="914126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457200" indent="-171450" algn="l" defTabSz="914126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90000"/>
                <a:buFont typeface="AppD Sans" panose="00000500000000000000" pitchFamily="2" charset="0"/>
                <a:buChar char="–"/>
                <a:tabLst/>
                <a:defRPr sz="10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0" indent="0" algn="l" defTabSz="914126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SzPct val="25000"/>
                <a:buFontTx/>
                <a:buChar char="​"/>
                <a:tabLst>
                  <a:tab pos="403104" algn="l"/>
                </a:tabLst>
                <a:defRPr sz="2400" kern="1200" baseline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82575" indent="-282575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+mj-lt"/>
                <a:buAutoNum type="arabicPeriod"/>
                <a:defRPr sz="1400" kern="1200" baseline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0" indent="0" algn="l" defTabSz="914126" rtl="0" eaLnBrk="1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1400" kern="1200">
                  <a:solidFill>
                    <a:schemeClr val="bg1"/>
                  </a:solidFill>
                  <a:latin typeface="AppD Sans Medium" panose="00000600000000000000" pitchFamily="2" charset="0"/>
                  <a:ea typeface="+mn-ea"/>
                  <a:cs typeface="Arial" panose="020B0604020202020204" pitchFamily="34" charset="0"/>
                </a:defRPr>
              </a:lvl6pPr>
              <a:lvl7pPr marL="285664" indent="-285664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Font typeface="Wingdings" panose="05000000000000000000" pitchFamily="2" charset="2"/>
                <a:buChar char="q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7pPr>
              <a:lvl8pPr marL="0" indent="0" algn="l" defTabSz="914126" rtl="0" eaLnBrk="1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1000" b="0" kern="1200" cap="all" spc="200" baseline="0">
                  <a:solidFill>
                    <a:schemeClr val="bg1"/>
                  </a:solidFill>
                  <a:latin typeface="AppD Sans Medium" panose="00000600000000000000" pitchFamily="2" charset="0"/>
                  <a:ea typeface="+mn-ea"/>
                  <a:cs typeface="Arial" panose="020B0604020202020204" pitchFamily="34" charset="0"/>
                </a:defRPr>
              </a:lvl8pPr>
              <a:lvl9pPr marL="0" indent="0" algn="l" defTabSz="914126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5400" kern="1200" spc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9pPr>
            </a:lstStyle>
            <a:p>
              <a:pPr lvl="3">
                <a:lnSpc>
                  <a:spcPct val="110000"/>
                </a:lnSpc>
              </a:pPr>
              <a:r>
                <a:rPr lang="en-US" sz="2000" dirty="0">
                  <a:solidFill>
                    <a:srgbClr val="4E3EB1"/>
                  </a:solidFill>
                  <a:latin typeface="AppD Sans Light"/>
                </a:rPr>
                <a:t>Security Visibility in Application Native Context at the Runtime </a:t>
              </a:r>
              <a:br>
                <a:rPr lang="en-US" sz="2000" dirty="0">
                  <a:solidFill>
                    <a:srgbClr val="4E3EB1"/>
                  </a:solidFill>
                  <a:latin typeface="AppD Sans Light"/>
                </a:rPr>
              </a:br>
              <a:r>
                <a:rPr lang="en-US" sz="1800" dirty="0">
                  <a:solidFill>
                    <a:schemeClr val="bg2"/>
                  </a:solidFill>
                  <a:latin typeface="AppD Sans Light"/>
                </a:rPr>
                <a:t>Combines application and security insight to deliver unified user experience.</a:t>
              </a:r>
            </a:p>
            <a:p>
              <a:pPr lvl="3">
                <a:lnSpc>
                  <a:spcPct val="110000"/>
                </a:lnSpc>
              </a:pPr>
              <a:endParaRPr lang="en-US" sz="1800" dirty="0">
                <a:solidFill>
                  <a:srgbClr val="19212B"/>
                </a:solidFill>
                <a:latin typeface="AppD Sans Light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B5BACA-07DE-404E-DE12-337184FC829D}"/>
              </a:ext>
            </a:extLst>
          </p:cNvPr>
          <p:cNvGrpSpPr/>
          <p:nvPr/>
        </p:nvGrpSpPr>
        <p:grpSpPr>
          <a:xfrm>
            <a:off x="443996" y="2155545"/>
            <a:ext cx="8086639" cy="1191885"/>
            <a:chOff x="3746295" y="2592223"/>
            <a:chExt cx="7651280" cy="119188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7B32376-E27F-2F4C-88D6-1C19F662C400}"/>
                </a:ext>
              </a:extLst>
            </p:cNvPr>
            <p:cNvSpPr/>
            <p:nvPr/>
          </p:nvSpPr>
          <p:spPr>
            <a:xfrm>
              <a:off x="3746296" y="2784387"/>
              <a:ext cx="635308" cy="635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01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endParaRPr lang="en-US" sz="2000">
                <a:solidFill>
                  <a:srgbClr val="FFFFFF"/>
                </a:solidFill>
                <a:latin typeface="AppD Sans Light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33A88971-B14E-D244-10AC-88A492A7DA1C}"/>
                </a:ext>
              </a:extLst>
            </p:cNvPr>
            <p:cNvSpPr/>
            <p:nvPr/>
          </p:nvSpPr>
          <p:spPr>
            <a:xfrm>
              <a:off x="3746295" y="2784386"/>
              <a:ext cx="635312" cy="635308"/>
            </a:xfrm>
            <a:prstGeom prst="arc">
              <a:avLst>
                <a:gd name="adj1" fmla="val 17226159"/>
                <a:gd name="adj2" fmla="val 4304519"/>
              </a:avLst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01">
                <a:defRPr/>
              </a:pPr>
              <a:endParaRPr lang="en-US" sz="2000">
                <a:solidFill>
                  <a:srgbClr val="19212B"/>
                </a:solidFill>
                <a:latin typeface="AppD Sans Light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5962E79-9FCE-6DB6-DD04-A3A0C974B835}"/>
                </a:ext>
              </a:extLst>
            </p:cNvPr>
            <p:cNvGrpSpPr/>
            <p:nvPr/>
          </p:nvGrpSpPr>
          <p:grpSpPr>
            <a:xfrm>
              <a:off x="3853355" y="2891451"/>
              <a:ext cx="421190" cy="421178"/>
              <a:chOff x="2303161" y="4526406"/>
              <a:chExt cx="341468" cy="341466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1494D53-EE31-327E-D9CD-A3362B9ACC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03161" y="4526406"/>
                <a:ext cx="341468" cy="3414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01">
                  <a:defRPr/>
                </a:pPr>
                <a:endParaRPr lang="en-US" sz="2000">
                  <a:solidFill>
                    <a:srgbClr val="FFFFFF"/>
                  </a:solidFill>
                  <a:latin typeface="AppD Sans Light"/>
                </a:endParaRPr>
              </a:p>
            </p:txBody>
          </p:sp>
          <p:sp>
            <p:nvSpPr>
              <p:cNvPr id="17" name="Freeform 4">
                <a:extLst>
                  <a:ext uri="{FF2B5EF4-FFF2-40B4-BE49-F238E27FC236}">
                    <a16:creationId xmlns:a16="http://schemas.microsoft.com/office/drawing/2014/main" id="{5F061A43-A49A-67BC-9D5B-DE6192E4E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5877" y="4627340"/>
                <a:ext cx="78165" cy="139625"/>
              </a:xfrm>
              <a:custGeom>
                <a:avLst/>
                <a:gdLst>
                  <a:gd name="T0" fmla="*/ 250 w 2188"/>
                  <a:gd name="T1" fmla="*/ 3906 h 3907"/>
                  <a:gd name="T2" fmla="*/ 0 w 2188"/>
                  <a:gd name="T3" fmla="*/ 3656 h 3907"/>
                  <a:gd name="T4" fmla="*/ 1687 w 2188"/>
                  <a:gd name="T5" fmla="*/ 1938 h 3907"/>
                  <a:gd name="T6" fmla="*/ 0 w 2188"/>
                  <a:gd name="T7" fmla="*/ 250 h 3907"/>
                  <a:gd name="T8" fmla="*/ 250 w 2188"/>
                  <a:gd name="T9" fmla="*/ 0 h 3907"/>
                  <a:gd name="T10" fmla="*/ 2187 w 2188"/>
                  <a:gd name="T11" fmla="*/ 1938 h 3907"/>
                  <a:gd name="T12" fmla="*/ 250 w 2188"/>
                  <a:gd name="T13" fmla="*/ 3906 h 3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8" h="3907">
                    <a:moveTo>
                      <a:pt x="250" y="3906"/>
                    </a:moveTo>
                    <a:lnTo>
                      <a:pt x="0" y="3656"/>
                    </a:lnTo>
                    <a:lnTo>
                      <a:pt x="1687" y="1938"/>
                    </a:lnTo>
                    <a:lnTo>
                      <a:pt x="0" y="250"/>
                    </a:lnTo>
                    <a:lnTo>
                      <a:pt x="250" y="0"/>
                    </a:lnTo>
                    <a:lnTo>
                      <a:pt x="2187" y="1938"/>
                    </a:lnTo>
                    <a:lnTo>
                      <a:pt x="250" y="390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4201">
                  <a:defRPr/>
                </a:pPr>
                <a:endParaRPr lang="en-US" sz="2000">
                  <a:solidFill>
                    <a:srgbClr val="19212B"/>
                  </a:solidFill>
                  <a:latin typeface="AppD Sans Light"/>
                </a:endParaRPr>
              </a:p>
            </p:txBody>
          </p:sp>
        </p:grpSp>
        <p:sp>
          <p:nvSpPr>
            <p:cNvPr id="15" name="Content Placeholder 3">
              <a:extLst>
                <a:ext uri="{FF2B5EF4-FFF2-40B4-BE49-F238E27FC236}">
                  <a16:creationId xmlns:a16="http://schemas.microsoft.com/office/drawing/2014/main" id="{98D5112B-E089-B1AF-C318-347DDE572E29}"/>
                </a:ext>
              </a:extLst>
            </p:cNvPr>
            <p:cNvSpPr txBox="1">
              <a:spLocks/>
            </p:cNvSpPr>
            <p:nvPr/>
          </p:nvSpPr>
          <p:spPr>
            <a:xfrm>
              <a:off x="4670641" y="2592223"/>
              <a:ext cx="6726934" cy="1191885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5000"/>
                <a:buFont typeface="Arial" panose="020B0604020202020204" pitchFamily="34" charset="0"/>
                <a:buChar char="​"/>
                <a:defRPr sz="1400" kern="1200">
                  <a:solidFill>
                    <a:schemeClr val="bg1"/>
                  </a:solidFill>
                  <a:latin typeface="+mj-lt"/>
                  <a:ea typeface="+mn-ea"/>
                  <a:cs typeface="Arial" panose="020B0604020202020204" pitchFamily="34" charset="0"/>
                </a:defRPr>
              </a:lvl1pPr>
              <a:lvl2pPr marL="284163" indent="-171450" algn="l" defTabSz="914126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457200" indent="-171450" algn="l" defTabSz="914126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90000"/>
                <a:buFont typeface="AppD Sans" panose="00000500000000000000" pitchFamily="2" charset="0"/>
                <a:buChar char="–"/>
                <a:tabLst/>
                <a:defRPr sz="10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0" indent="0" algn="l" defTabSz="914126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SzPct val="25000"/>
                <a:buFontTx/>
                <a:buChar char="​"/>
                <a:tabLst>
                  <a:tab pos="403104" algn="l"/>
                </a:tabLst>
                <a:defRPr sz="2400" kern="1200" baseline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82575" indent="-282575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+mj-lt"/>
                <a:buAutoNum type="arabicPeriod"/>
                <a:defRPr sz="1400" kern="1200" baseline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0" indent="0" algn="l" defTabSz="914126" rtl="0" eaLnBrk="1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1400" kern="1200">
                  <a:solidFill>
                    <a:schemeClr val="bg1"/>
                  </a:solidFill>
                  <a:latin typeface="AppD Sans Medium" panose="00000600000000000000" pitchFamily="2" charset="0"/>
                  <a:ea typeface="+mn-ea"/>
                  <a:cs typeface="Arial" panose="020B0604020202020204" pitchFamily="34" charset="0"/>
                </a:defRPr>
              </a:lvl6pPr>
              <a:lvl7pPr marL="285664" indent="-285664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Font typeface="Wingdings" panose="05000000000000000000" pitchFamily="2" charset="2"/>
                <a:buChar char="q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7pPr>
              <a:lvl8pPr marL="0" indent="0" algn="l" defTabSz="914126" rtl="0" eaLnBrk="1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1000" b="0" kern="1200" cap="all" spc="200" baseline="0">
                  <a:solidFill>
                    <a:schemeClr val="bg1"/>
                  </a:solidFill>
                  <a:latin typeface="AppD Sans Medium" panose="00000600000000000000" pitchFamily="2" charset="0"/>
                  <a:ea typeface="+mn-ea"/>
                  <a:cs typeface="Arial" panose="020B0604020202020204" pitchFamily="34" charset="0"/>
                </a:defRPr>
              </a:lvl8pPr>
              <a:lvl9pPr marL="0" indent="0" algn="l" defTabSz="914126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5400" kern="1200" spc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9pPr>
            </a:lstStyle>
            <a:p>
              <a:pPr lvl="3">
                <a:lnSpc>
                  <a:spcPct val="110000"/>
                </a:lnSpc>
              </a:pPr>
              <a:r>
                <a:rPr lang="en-US" sz="2000" dirty="0">
                  <a:solidFill>
                    <a:srgbClr val="4E3EB1"/>
                  </a:solidFill>
                  <a:latin typeface="AppD Sans Light"/>
                </a:rPr>
                <a:t>Vulnerability Assessment and Remediation/Patching at the Runtime </a:t>
              </a:r>
              <a:br>
                <a:rPr lang="en-US" sz="2000" dirty="0">
                  <a:solidFill>
                    <a:srgbClr val="4E3EB1"/>
                  </a:solidFill>
                  <a:latin typeface="AppD Sans Light"/>
                </a:rPr>
              </a:br>
              <a:r>
                <a:rPr lang="en-US" sz="1800" dirty="0">
                  <a:solidFill>
                    <a:schemeClr val="bg2"/>
                  </a:solidFill>
                  <a:latin typeface="AppD Sans Light"/>
                </a:rPr>
                <a:t>Detect and remediate application code dependency and configuration level security vulnerabilities in production at runtime.</a:t>
              </a:r>
            </a:p>
            <a:p>
              <a:pPr lvl="3">
                <a:lnSpc>
                  <a:spcPct val="110000"/>
                </a:lnSpc>
              </a:pPr>
              <a:endParaRPr lang="en-US" sz="1800" dirty="0">
                <a:solidFill>
                  <a:srgbClr val="19212B"/>
                </a:solidFill>
                <a:latin typeface="AppD Sans Ligh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14D67CF-9EE2-445B-E861-05DC7E16FFA6}"/>
              </a:ext>
            </a:extLst>
          </p:cNvPr>
          <p:cNvGrpSpPr/>
          <p:nvPr/>
        </p:nvGrpSpPr>
        <p:grpSpPr>
          <a:xfrm>
            <a:off x="443996" y="3556641"/>
            <a:ext cx="7649244" cy="888299"/>
            <a:chOff x="3746295" y="4141891"/>
            <a:chExt cx="7649244" cy="88829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FA93B59-2E77-D2C9-84E3-D776FA9411D9}"/>
                </a:ext>
              </a:extLst>
            </p:cNvPr>
            <p:cNvSpPr/>
            <p:nvPr/>
          </p:nvSpPr>
          <p:spPr>
            <a:xfrm>
              <a:off x="3746296" y="4182262"/>
              <a:ext cx="635308" cy="635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01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endParaRPr lang="en-US" sz="2000">
                <a:solidFill>
                  <a:srgbClr val="FFFFFF"/>
                </a:solidFill>
                <a:latin typeface="AppD Sans Light"/>
              </a:endParaRP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59F79513-A9C3-D2F5-3657-CE77642CB734}"/>
                </a:ext>
              </a:extLst>
            </p:cNvPr>
            <p:cNvSpPr/>
            <p:nvPr/>
          </p:nvSpPr>
          <p:spPr>
            <a:xfrm>
              <a:off x="3746295" y="4182261"/>
              <a:ext cx="635312" cy="635308"/>
            </a:xfrm>
            <a:prstGeom prst="arc">
              <a:avLst>
                <a:gd name="adj1" fmla="val 17226159"/>
                <a:gd name="adj2" fmla="val 4304519"/>
              </a:avLst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201">
                <a:defRPr/>
              </a:pPr>
              <a:endParaRPr lang="en-US" sz="2000">
                <a:solidFill>
                  <a:srgbClr val="19212B"/>
                </a:solidFill>
                <a:latin typeface="AppD Sans Light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07FA47A-BEFA-895B-2ED1-941678B84444}"/>
                </a:ext>
              </a:extLst>
            </p:cNvPr>
            <p:cNvGrpSpPr/>
            <p:nvPr/>
          </p:nvGrpSpPr>
          <p:grpSpPr>
            <a:xfrm>
              <a:off x="3853355" y="4289326"/>
              <a:ext cx="421190" cy="421178"/>
              <a:chOff x="2303161" y="4526406"/>
              <a:chExt cx="341468" cy="341466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08F7D198-CD41-169A-3265-C41C643F87A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03161" y="4526406"/>
                <a:ext cx="341468" cy="3414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01">
                  <a:defRPr/>
                </a:pPr>
                <a:endParaRPr lang="en-US" sz="2000">
                  <a:solidFill>
                    <a:srgbClr val="FFFFFF"/>
                  </a:solidFill>
                  <a:latin typeface="AppD Sans Light"/>
                </a:endParaRPr>
              </a:p>
            </p:txBody>
          </p:sp>
          <p:sp>
            <p:nvSpPr>
              <p:cNvPr id="24" name="Freeform 4">
                <a:extLst>
                  <a:ext uri="{FF2B5EF4-FFF2-40B4-BE49-F238E27FC236}">
                    <a16:creationId xmlns:a16="http://schemas.microsoft.com/office/drawing/2014/main" id="{43864EFB-28C2-0D97-C9C1-D21B26A73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5877" y="4627340"/>
                <a:ext cx="78165" cy="139625"/>
              </a:xfrm>
              <a:custGeom>
                <a:avLst/>
                <a:gdLst>
                  <a:gd name="T0" fmla="*/ 250 w 2188"/>
                  <a:gd name="T1" fmla="*/ 3906 h 3907"/>
                  <a:gd name="T2" fmla="*/ 0 w 2188"/>
                  <a:gd name="T3" fmla="*/ 3656 h 3907"/>
                  <a:gd name="T4" fmla="*/ 1687 w 2188"/>
                  <a:gd name="T5" fmla="*/ 1938 h 3907"/>
                  <a:gd name="T6" fmla="*/ 0 w 2188"/>
                  <a:gd name="T7" fmla="*/ 250 h 3907"/>
                  <a:gd name="T8" fmla="*/ 250 w 2188"/>
                  <a:gd name="T9" fmla="*/ 0 h 3907"/>
                  <a:gd name="T10" fmla="*/ 2187 w 2188"/>
                  <a:gd name="T11" fmla="*/ 1938 h 3907"/>
                  <a:gd name="T12" fmla="*/ 250 w 2188"/>
                  <a:gd name="T13" fmla="*/ 3906 h 3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8" h="3907">
                    <a:moveTo>
                      <a:pt x="250" y="3906"/>
                    </a:moveTo>
                    <a:lnTo>
                      <a:pt x="0" y="3656"/>
                    </a:lnTo>
                    <a:lnTo>
                      <a:pt x="1687" y="1938"/>
                    </a:lnTo>
                    <a:lnTo>
                      <a:pt x="0" y="250"/>
                    </a:lnTo>
                    <a:lnTo>
                      <a:pt x="250" y="0"/>
                    </a:lnTo>
                    <a:lnTo>
                      <a:pt x="2187" y="1938"/>
                    </a:lnTo>
                    <a:lnTo>
                      <a:pt x="250" y="390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4201">
                  <a:defRPr/>
                </a:pPr>
                <a:endParaRPr lang="en-US" sz="2000">
                  <a:solidFill>
                    <a:srgbClr val="19212B"/>
                  </a:solidFill>
                  <a:latin typeface="AppD Sans Light"/>
                </a:endParaRPr>
              </a:p>
            </p:txBody>
          </p:sp>
        </p:grpSp>
        <p:sp>
          <p:nvSpPr>
            <p:cNvPr id="22" name="Content Placeholder 3">
              <a:extLst>
                <a:ext uri="{FF2B5EF4-FFF2-40B4-BE49-F238E27FC236}">
                  <a16:creationId xmlns:a16="http://schemas.microsoft.com/office/drawing/2014/main" id="{15F8976B-AED6-157F-DA13-C8CB44779665}"/>
                </a:ext>
              </a:extLst>
            </p:cNvPr>
            <p:cNvSpPr txBox="1">
              <a:spLocks/>
            </p:cNvSpPr>
            <p:nvPr/>
          </p:nvSpPr>
          <p:spPr>
            <a:xfrm>
              <a:off x="4668605" y="4141891"/>
              <a:ext cx="6726934" cy="888299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5000"/>
                <a:buFont typeface="Arial" panose="020B0604020202020204" pitchFamily="34" charset="0"/>
                <a:buChar char="​"/>
                <a:defRPr sz="1400" kern="1200">
                  <a:solidFill>
                    <a:schemeClr val="bg1"/>
                  </a:solidFill>
                  <a:latin typeface="+mj-lt"/>
                  <a:ea typeface="+mn-ea"/>
                  <a:cs typeface="Arial" panose="020B0604020202020204" pitchFamily="34" charset="0"/>
                </a:defRPr>
              </a:lvl1pPr>
              <a:lvl2pPr marL="284163" indent="-171450" algn="l" defTabSz="914126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457200" indent="-171450" algn="l" defTabSz="914126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90000"/>
                <a:buFont typeface="AppD Sans" panose="00000500000000000000" pitchFamily="2" charset="0"/>
                <a:buChar char="–"/>
                <a:tabLst/>
                <a:defRPr sz="10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0" indent="0" algn="l" defTabSz="914126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SzPct val="25000"/>
                <a:buFontTx/>
                <a:buChar char="​"/>
                <a:tabLst>
                  <a:tab pos="403104" algn="l"/>
                </a:tabLst>
                <a:defRPr sz="2400" kern="1200" baseline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82575" indent="-282575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+mj-lt"/>
                <a:buAutoNum type="arabicPeriod"/>
                <a:defRPr sz="1400" kern="1200" baseline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0" indent="0" algn="l" defTabSz="914126" rtl="0" eaLnBrk="1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1400" kern="1200">
                  <a:solidFill>
                    <a:schemeClr val="bg1"/>
                  </a:solidFill>
                  <a:latin typeface="AppD Sans Medium" panose="00000600000000000000" pitchFamily="2" charset="0"/>
                  <a:ea typeface="+mn-ea"/>
                  <a:cs typeface="Arial" panose="020B0604020202020204" pitchFamily="34" charset="0"/>
                </a:defRPr>
              </a:lvl6pPr>
              <a:lvl7pPr marL="285664" indent="-285664" algn="l" defTabSz="914126" rtl="0" eaLnBrk="1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Font typeface="Wingdings" panose="05000000000000000000" pitchFamily="2" charset="2"/>
                <a:buChar char="q"/>
                <a:defRPr sz="1400" kern="120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7pPr>
              <a:lvl8pPr marL="0" indent="0" algn="l" defTabSz="914126" rtl="0" eaLnBrk="1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1000" b="0" kern="1200" cap="all" spc="200" baseline="0">
                  <a:solidFill>
                    <a:schemeClr val="bg1"/>
                  </a:solidFill>
                  <a:latin typeface="AppD Sans Medium" panose="00000600000000000000" pitchFamily="2" charset="0"/>
                  <a:ea typeface="+mn-ea"/>
                  <a:cs typeface="Arial" panose="020B0604020202020204" pitchFamily="34" charset="0"/>
                </a:defRPr>
              </a:lvl8pPr>
              <a:lvl9pPr marL="0" indent="0" algn="l" defTabSz="914126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SzPct val="25000"/>
                <a:buFontTx/>
                <a:buChar char="​"/>
                <a:defRPr sz="5400" kern="1200" spc="0">
                  <a:solidFill>
                    <a:schemeClr val="bg1"/>
                  </a:solidFill>
                  <a:latin typeface="+mn-lt"/>
                  <a:ea typeface="+mn-ea"/>
                  <a:cs typeface="Arial" panose="020B0604020202020204" pitchFamily="34" charset="0"/>
                </a:defRPr>
              </a:lvl9pPr>
            </a:lstStyle>
            <a:p>
              <a:pPr lvl="3">
                <a:lnSpc>
                  <a:spcPct val="110000"/>
                </a:lnSpc>
              </a:pPr>
              <a:r>
                <a:rPr lang="en-US" sz="2000" dirty="0">
                  <a:solidFill>
                    <a:srgbClr val="4E3EB1"/>
                  </a:solidFill>
                  <a:latin typeface="AppD Sans Light"/>
                </a:rPr>
                <a:t>Attack Detection and Response at the Runtime </a:t>
              </a:r>
              <a:br>
                <a:rPr lang="en-US" sz="2000" dirty="0">
                  <a:solidFill>
                    <a:srgbClr val="4E3EB1"/>
                  </a:solidFill>
                  <a:latin typeface="AppD Sans Light"/>
                </a:rPr>
              </a:br>
              <a:r>
                <a:rPr lang="en-US" sz="1800" dirty="0">
                  <a:solidFill>
                    <a:schemeClr val="bg2"/>
                  </a:solidFill>
                  <a:latin typeface="AppD Sans Light"/>
                </a:rPr>
                <a:t>Detect what is happening inside of the code and prevent known exploits from occurring at the source in real-time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11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0C414-2DF4-03A1-1217-C15D32136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99" dirty="0">
                <a:latin typeface="+mn-lt"/>
              </a:rPr>
              <a:t>Vulnerability Assessment and Remediation </a:t>
            </a:r>
            <a:br>
              <a:rPr lang="en-US" sz="3199" dirty="0">
                <a:latin typeface="+mn-lt"/>
              </a:rPr>
            </a:br>
            <a:br>
              <a:rPr lang="en-US" sz="3199" dirty="0">
                <a:latin typeface="+mn-lt"/>
              </a:rPr>
            </a:br>
            <a:r>
              <a:rPr lang="en-US" sz="3199" dirty="0">
                <a:latin typeface="+mn-lt"/>
              </a:rPr>
              <a:t>at runtime</a:t>
            </a:r>
            <a:endParaRPr lang="en-MX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7C90C-11D6-8F8C-92C6-4D802AD6BD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sz="2000" dirty="0">
              <a:solidFill>
                <a:srgbClr val="19212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9212B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19212B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19212B"/>
                </a:solidFill>
              </a:rPr>
              <a:t>Detect and remediate application code dependency and configuration level security vulnerabilities in production at runtime.</a:t>
            </a:r>
          </a:p>
          <a:p>
            <a:endParaRPr lang="en-MX" dirty="0"/>
          </a:p>
        </p:txBody>
      </p:sp>
    </p:spTree>
    <p:extLst>
      <p:ext uri="{BB962C8B-B14F-4D97-AF65-F5344CB8AC3E}">
        <p14:creationId xmlns:p14="http://schemas.microsoft.com/office/powerpoint/2010/main" val="305470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863809-5E00-C263-4A80-9C3429840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75" y="398225"/>
            <a:ext cx="8865050" cy="43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00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476973" y="1205898"/>
            <a:ext cx="5247272" cy="3392424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Applications are now the business</a:t>
            </a:r>
          </a:p>
          <a:p>
            <a:r>
              <a:rPr lang="en-US" dirty="0"/>
              <a:t>CICD</a:t>
            </a:r>
          </a:p>
          <a:p>
            <a:r>
              <a:rPr lang="en-US" dirty="0"/>
              <a:t>CNAPP</a:t>
            </a:r>
          </a:p>
          <a:p>
            <a:r>
              <a:rPr lang="en-US" dirty="0"/>
              <a:t>Cloud Protection Suite Solutions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Q&amp;A</a:t>
            </a:r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FBFEBB7-4F62-628A-D75D-78318AF1F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0869" y="127616"/>
            <a:ext cx="954723" cy="19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15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0C414-2DF4-03A1-1217-C15D32136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99" dirty="0">
                <a:latin typeface="+mn-lt"/>
              </a:rPr>
              <a:t>Attack Detection &amp; Response </a:t>
            </a:r>
            <a:br>
              <a:rPr lang="en-US" sz="3199" dirty="0">
                <a:latin typeface="+mn-lt"/>
              </a:rPr>
            </a:br>
            <a:br>
              <a:rPr lang="en-US" sz="3199" dirty="0">
                <a:latin typeface="+mn-lt"/>
              </a:rPr>
            </a:br>
            <a:br>
              <a:rPr lang="en-US" sz="3199" dirty="0">
                <a:latin typeface="+mn-lt"/>
              </a:rPr>
            </a:br>
            <a:r>
              <a:rPr lang="en-US" sz="3199" dirty="0">
                <a:latin typeface="+mn-lt"/>
              </a:rPr>
              <a:t>at runtime</a:t>
            </a:r>
            <a:endParaRPr lang="en-MX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7C90C-11D6-8F8C-92C6-4D802AD6BD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sz="2000" dirty="0">
              <a:solidFill>
                <a:srgbClr val="19212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9212B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19212B"/>
              </a:solidFill>
            </a:endParaRPr>
          </a:p>
          <a:p>
            <a:pPr marL="457200" lvl="3" indent="0">
              <a:lnSpc>
                <a:spcPct val="110000"/>
              </a:lnSpc>
              <a:buNone/>
            </a:pPr>
            <a:r>
              <a:rPr lang="en-US" sz="2000" dirty="0">
                <a:solidFill>
                  <a:srgbClr val="19212B"/>
                </a:solidFill>
                <a:latin typeface="AppD Sans Light"/>
              </a:rPr>
              <a:t>Detect what is happening inside of the code and prevent known exploits from occurring at the source in real-time.</a:t>
            </a:r>
          </a:p>
        </p:txBody>
      </p:sp>
    </p:spTree>
    <p:extLst>
      <p:ext uri="{BB962C8B-B14F-4D97-AF65-F5344CB8AC3E}">
        <p14:creationId xmlns:p14="http://schemas.microsoft.com/office/powerpoint/2010/main" val="195353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69F7FC-9350-BBD9-61C2-A4E2BC628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91" y="342223"/>
            <a:ext cx="8804139" cy="446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5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94D92-7E65-5431-C59D-44A3969A2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Prioritized attack list tied to application context</a:t>
            </a:r>
            <a:endParaRPr lang="en-MX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CD313F-DD8E-3855-D16F-59487277C8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MX" dirty="0"/>
              <a:t>Triage Fast</a:t>
            </a:r>
          </a:p>
          <a:p>
            <a:r>
              <a:rPr lang="en-US" dirty="0"/>
              <a:t>Cisco security insight correlated with app context</a:t>
            </a:r>
          </a:p>
          <a:p>
            <a:r>
              <a:rPr lang="en-US" dirty="0"/>
              <a:t>Risk based prioritization</a:t>
            </a:r>
          </a:p>
          <a:p>
            <a:r>
              <a:rPr lang="en-US" dirty="0"/>
              <a:t>Scope and methodology of attack</a:t>
            </a:r>
          </a:p>
          <a:p>
            <a:endParaRPr lang="en-MX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5053E6-787D-0140-B978-CEE8C2EF3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071" y="1537774"/>
            <a:ext cx="4441395" cy="206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4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FC384A-C465-4A19-9BB4-6BC8A0B1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Application Details with Security Summary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94E9B67-2872-7523-6DE9-B1D6E5C32581}"/>
              </a:ext>
            </a:extLst>
          </p:cNvPr>
          <p:cNvSpPr txBox="1">
            <a:spLocks/>
          </p:cNvSpPr>
          <p:nvPr/>
        </p:nvSpPr>
        <p:spPr>
          <a:xfrm>
            <a:off x="0" y="1624103"/>
            <a:ext cx="3777040" cy="3373302"/>
          </a:xfrm>
          <a:prstGeom prst="rect">
            <a:avLst/>
          </a:prstGeom>
        </p:spPr>
        <p:txBody>
          <a:bodyPr>
            <a:noAutofit/>
          </a:bodyPr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Char char="•"/>
              <a:defRPr lang="en-US" sz="15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lang="en-US" sz="14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178" indent="0">
              <a:buFont typeface="Arial" charset="0"/>
              <a:buNone/>
            </a:pPr>
            <a:r>
              <a:rPr lang="en-US" sz="1400" b="1">
                <a:solidFill>
                  <a:schemeClr val="bg2"/>
                </a:solidFill>
              </a:rPr>
              <a:t>AppDynamics UI</a:t>
            </a:r>
          </a:p>
          <a:p>
            <a:r>
              <a:rPr lang="en-US" sz="1400">
                <a:solidFill>
                  <a:schemeClr val="bg2"/>
                </a:solidFill>
              </a:rPr>
              <a:t>Application Details </a:t>
            </a:r>
          </a:p>
          <a:p>
            <a:pPr lvl="1"/>
            <a:r>
              <a:rPr lang="en-US" sz="1200">
                <a:solidFill>
                  <a:schemeClr val="bg2"/>
                </a:solidFill>
              </a:rPr>
              <a:t>Cloud native or legacy or hybrid apps</a:t>
            </a:r>
          </a:p>
          <a:p>
            <a:pPr lvl="1"/>
            <a:r>
              <a:rPr lang="en-US" sz="1200">
                <a:solidFill>
                  <a:schemeClr val="bg2"/>
                </a:solidFill>
              </a:rPr>
              <a:t>Flowmaps, Business transactions, Endpoint context</a:t>
            </a:r>
          </a:p>
          <a:p>
            <a:r>
              <a:rPr lang="en-US" sz="1400">
                <a:solidFill>
                  <a:schemeClr val="bg2"/>
                </a:solidFill>
              </a:rPr>
              <a:t>Security Summary </a:t>
            </a:r>
          </a:p>
          <a:p>
            <a:pPr lvl="1"/>
            <a:r>
              <a:rPr lang="en-US" sz="1200">
                <a:solidFill>
                  <a:schemeClr val="bg2"/>
                </a:solidFill>
              </a:rPr>
              <a:t>Links to Secure Application details</a:t>
            </a:r>
          </a:p>
        </p:txBody>
      </p:sp>
      <p:pic>
        <p:nvPicPr>
          <p:cNvPr id="25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09B09CAC-FDDC-6891-4099-2DC4184C7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040" y="1149110"/>
            <a:ext cx="5202613" cy="321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11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71B11C-387D-6294-F136-7CEB73EAE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43" y="510638"/>
            <a:ext cx="8893313" cy="428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8A8EA7-A1E7-254D-73ED-60A19B677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36" y="403761"/>
            <a:ext cx="8840006" cy="432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92852-853C-C433-B051-16AC24E99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Demo Time</a:t>
            </a:r>
          </a:p>
        </p:txBody>
      </p:sp>
      <p:pic>
        <p:nvPicPr>
          <p:cNvPr id="3" name="Picture 2" descr="A picture containing text, businesscard, vector graphics&#10;&#10;Description automatically generated">
            <a:extLst>
              <a:ext uri="{FF2B5EF4-FFF2-40B4-BE49-F238E27FC236}">
                <a16:creationId xmlns:a16="http://schemas.microsoft.com/office/drawing/2014/main" id="{C8ECD673-6731-AEC8-8DDA-4D24DA8863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67" b="90000" l="5667" r="92778">
                        <a14:foregroundMark x1="9632" y1="63729" x2="17778" y2="63556"/>
                        <a14:foregroundMark x1="17778" y1="63556" x2="35333" y2="52444"/>
                        <a14:foregroundMark x1="35333" y1="52444" x2="40778" y2="36889"/>
                        <a14:foregroundMark x1="40778" y1="36889" x2="30889" y2="31778"/>
                        <a14:foregroundMark x1="22453" y1="34809" x2="16476" y2="36956"/>
                        <a14:foregroundMark x1="30889" y1="31778" x2="23050" y2="34594"/>
                        <a14:foregroundMark x1="11397" y1="39380" x2="7132" y2="43646"/>
                        <a14:foregroundMark x1="23889" y1="48222" x2="23889" y2="48222"/>
                        <a14:foregroundMark x1="34889" y1="42222" x2="35556" y2="44222"/>
                        <a14:foregroundMark x1="23222" y1="46000" x2="24000" y2="48667"/>
                        <a14:foregroundMark x1="24889" y1="45111" x2="24222" y2="53333"/>
                        <a14:foregroundMark x1="44111" y1="65556" x2="36333" y2="80889"/>
                        <a14:foregroundMark x1="36333" y1="80889" x2="28000" y2="82889"/>
                        <a14:foregroundMark x1="28000" y1="82889" x2="48000" y2="89778"/>
                        <a14:foregroundMark x1="48000" y1="89778" x2="58444" y2="89778"/>
                        <a14:foregroundMark x1="58444" y1="89778" x2="68889" y2="88444"/>
                        <a14:foregroundMark x1="68889" y1="88444" x2="74444" y2="73778"/>
                        <a14:foregroundMark x1="74444" y1="73778" x2="75556" y2="61556"/>
                        <a14:foregroundMark x1="50889" y1="64667" x2="46889" y2="80444"/>
                        <a14:foregroundMark x1="46889" y1="80444" x2="52333" y2="84444"/>
                        <a14:foregroundMark x1="60333" y1="77556" x2="52667" y2="70889"/>
                        <a14:foregroundMark x1="52667" y1="70889" x2="39222" y2="71111"/>
                        <a14:foregroundMark x1="41556" y1="83333" x2="44111" y2="69778"/>
                        <a14:foregroundMark x1="12556" y1="47333" x2="31889" y2="40444"/>
                        <a14:foregroundMark x1="31889" y1="40444" x2="23889" y2="54444"/>
                        <a14:foregroundMark x1="23889" y1="54444" x2="14778" y2="58222"/>
                        <a14:foregroundMark x1="14778" y1="58222" x2="10667" y2="52000"/>
                        <a14:foregroundMark x1="11538" y1="39758" x2="11333" y2="39778"/>
                        <a14:foregroundMark x1="22778" y1="38667" x2="17251" y2="39203"/>
                        <a14:foregroundMark x1="11333" y1="39778" x2="14556" y2="50000"/>
                        <a14:foregroundMark x1="26000" y1="37333" x2="20111" y2="38667"/>
                        <a14:foregroundMark x1="57111" y1="60000" x2="56889" y2="84889"/>
                        <a14:foregroundMark x1="71000" y1="55556" x2="67667" y2="74000"/>
                        <a14:foregroundMark x1="67667" y1="74000" x2="65333" y2="78444"/>
                        <a14:foregroundMark x1="84111" y1="33111" x2="84667" y2="49778"/>
                        <a14:foregroundMark x1="84667" y1="49778" x2="86111" y2="52000"/>
                        <a14:foregroundMark x1="82667" y1="32222" x2="81778" y2="49333"/>
                        <a14:foregroundMark x1="81778" y1="49333" x2="83444" y2="32222"/>
                        <a14:foregroundMark x1="83444" y1="32222" x2="80667" y2="31333"/>
                        <a14:foregroundMark x1="82000" y1="30000" x2="85222" y2="28222"/>
                        <a14:foregroundMark x1="84778" y1="35778" x2="85333" y2="52667"/>
                        <a14:foregroundMark x1="85333" y1="52667" x2="87222" y2="37333"/>
                        <a14:foregroundMark x1="86556" y1="56444" x2="82444" y2="55111"/>
                        <a14:foregroundMark x1="45000" y1="10222" x2="47111" y2="8889"/>
                        <a14:foregroundMark x1="50444" y1="10222" x2="55667" y2="2667"/>
                        <a14:foregroundMark x1="86111" y1="35778" x2="89889" y2="32000"/>
                        <a14:foregroundMark x1="91444" y1="40222" x2="92778" y2="39556"/>
                        <a14:foregroundMark x1="58778" y1="62667" x2="59667" y2="81111"/>
                        <a14:foregroundMark x1="59667" y1="81111" x2="52222" y2="82444"/>
                        <a14:foregroundMark x1="86333" y1="49556" x2="89778" y2="49778"/>
                        <a14:foregroundMark x1="85667" y1="55111" x2="87444" y2="55556"/>
                        <a14:foregroundMark x1="85778" y1="49333" x2="87556" y2="49111"/>
                        <a14:backgroundMark x1="16222" y1="36222" x2="10778" y2="37556"/>
                        <a14:backgroundMark x1="5222" y1="44667" x2="7556" y2="61778"/>
                        <a14:backgroundMark x1="7556" y1="61778" x2="7556" y2="63111"/>
                        <a14:backgroundMark x1="5889" y1="46222" x2="5556" y2="44667"/>
                        <a14:backgroundMark x1="7111" y1="60889" x2="7333" y2="62667"/>
                        <a14:backgroundMark x1="7111" y1="61778" x2="7778" y2="61778"/>
                        <a14:backgroundMark x1="5000" y1="43111" x2="5778" y2="47111"/>
                        <a14:backgroundMark x1="7000" y1="59556" x2="8111" y2="666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0786" y="476272"/>
            <a:ext cx="7591777" cy="3795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375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E2EAB16-8B57-FF24-980E-FE2B1A22866E}"/>
              </a:ext>
            </a:extLst>
          </p:cNvPr>
          <p:cNvSpPr txBox="1">
            <a:spLocks/>
          </p:cNvSpPr>
          <p:nvPr/>
        </p:nvSpPr>
        <p:spPr bwMode="white">
          <a:xfrm>
            <a:off x="4349623" y="1910363"/>
            <a:ext cx="2821843" cy="1322774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marL="6251" indent="-6251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200" b="0" i="0" u="none" kern="1200" dirty="0">
                <a:solidFill>
                  <a:schemeClr val="bg2"/>
                </a:solidFill>
                <a:latin typeface="CiscoSansTT Light" panose="020B0503020201020303" pitchFamily="34" charset="0"/>
                <a:ea typeface="ＭＳ Ｐゴシック" charset="0"/>
                <a:cs typeface="CiscoSansTT Light" panose="020B0503020201020303" pitchFamily="34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 marL="6251" marR="0" lvl="0" indent="-6251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49000">
                      <a:srgbClr val="94CE92"/>
                    </a:gs>
                    <a:gs pos="0">
                      <a:srgbClr val="EFED7F"/>
                    </a:gs>
                    <a:gs pos="100000">
                      <a:srgbClr val="87D3E2"/>
                    </a:gs>
                  </a:gsLst>
                  <a:lin ang="8100000" scaled="1"/>
                </a:gradFill>
                <a:effectLst/>
                <a:uLnTx/>
                <a:uFillTx/>
                <a:latin typeface="+mj-lt"/>
                <a:ea typeface="ＭＳ Ｐゴシック" charset="0"/>
                <a:cs typeface="CiscoSansTT Light" panose="020B0503020201020303" pitchFamily="34" charset="0"/>
              </a:rPr>
              <a:t>Thank you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56171427-33D2-367D-3580-63A3AA8C5D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55009" y="1545463"/>
            <a:ext cx="1712490" cy="1956077"/>
          </a:xfrm>
          <a:prstGeom prst="rect">
            <a:avLst/>
          </a:prstGeom>
        </p:spPr>
      </p:pic>
      <p:pic>
        <p:nvPicPr>
          <p:cNvPr id="2" name="Imagem 1" descr="Logotipo&#10;&#10;Descrição gerada automaticamente">
            <a:extLst>
              <a:ext uri="{FF2B5EF4-FFF2-40B4-BE49-F238E27FC236}">
                <a16:creationId xmlns:a16="http://schemas.microsoft.com/office/drawing/2014/main" id="{EF8D9169-C7A9-8827-9EB6-BD8E26F39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6266" y="4314581"/>
            <a:ext cx="3931468" cy="65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5791E-5DD9-30A9-8374-9B36A4DE6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The cloud is our friend… RIGHT?</a:t>
            </a:r>
          </a:p>
        </p:txBody>
      </p:sp>
      <p:pic>
        <p:nvPicPr>
          <p:cNvPr id="3" name="Picture 4" descr="The Simpsons - Old Man Yells At Cloud - YouTube">
            <a:extLst>
              <a:ext uri="{FF2B5EF4-FFF2-40B4-BE49-F238E27FC236}">
                <a16:creationId xmlns:a16="http://schemas.microsoft.com/office/drawing/2014/main" id="{3F81E178-E401-0C23-3C41-909977CA29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0" b="13751"/>
          <a:stretch/>
        </p:blipFill>
        <p:spPr bwMode="auto">
          <a:xfrm>
            <a:off x="985654" y="956649"/>
            <a:ext cx="7255822" cy="399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79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5791E-5DD9-30A9-8374-9B36A4DE6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Cloud Security Shared Responsibility Model</a:t>
            </a:r>
          </a:p>
        </p:txBody>
      </p:sp>
      <p:pic>
        <p:nvPicPr>
          <p:cNvPr id="5" name="Picture 2" descr="Cloud security guidance - NCSC.GOV.UK">
            <a:extLst>
              <a:ext uri="{FF2B5EF4-FFF2-40B4-BE49-F238E27FC236}">
                <a16:creationId xmlns:a16="http://schemas.microsoft.com/office/drawing/2014/main" id="{40D15EEF-8D69-BE0A-A12F-BE66F06ED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67" y="923544"/>
            <a:ext cx="7010866" cy="4074660"/>
          </a:xfrm>
          <a:prstGeom prst="rect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213098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E117E-CE6D-2C54-2D34-92368AF13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009" y="1600789"/>
            <a:ext cx="5262333" cy="1941922"/>
          </a:xfrm>
        </p:spPr>
        <p:txBody>
          <a:bodyPr/>
          <a:lstStyle/>
          <a:p>
            <a:r>
              <a:rPr lang="en-US" dirty="0"/>
              <a:t>Gartner predicted that through 2025, 99% of cloud security failures will be the customer's fault, not the provider's.</a:t>
            </a:r>
            <a:endParaRPr lang="en-MX" dirty="0"/>
          </a:p>
        </p:txBody>
      </p:sp>
    </p:spTree>
    <p:extLst>
      <p:ext uri="{BB962C8B-B14F-4D97-AF65-F5344CB8AC3E}">
        <p14:creationId xmlns:p14="http://schemas.microsoft.com/office/powerpoint/2010/main" val="347167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FC384A-C465-4A19-9BB4-6BC8A0B1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Applications are now the business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DAFD72-8E3B-942F-3B2F-905A976C5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59" y="795647"/>
            <a:ext cx="8956531" cy="354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69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FC384A-C465-4A19-9BB4-6BC8A0B1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X" dirty="0"/>
              <a:t>Applications are now the business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66C6A2-B118-7CA8-215D-68BA3C215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08" y="783649"/>
            <a:ext cx="8345384" cy="416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978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11.0&quot;&gt;&lt;object type=&quot;1&quot; unique_id=&quot;10001&quot;&gt;&lt;object type=&quot;2&quot; unique_id=&quot;10002&quot;&gt;&lt;object type=&quot;3&quot; unique_id=&quot;184153&quot;&gt;&lt;property id=&quot;20148&quot; value=&quot;5&quot;/&gt;&lt;property id=&quot;20300&quot; value=&quot;Slide 6 - &amp;quot;Use this slide for transitions&amp;quot;&quot;/&gt;&lt;property id=&quot;20307&quot; value=&quot;257&quot;/&gt;&lt;/object&gt;&lt;object type=&quot;3&quot; unique_id=&quot;184154&quot;&gt;&lt;property id=&quot;20148&quot; value=&quot;5&quot;/&gt;&lt;property id=&quot;20300&quot; value=&quot;Slide 25 - &amp;quot;Color palette&amp;quot;&quot;/&gt;&lt;property id=&quot;20307&quot; value=&quot;258&quot;/&gt;&lt;/object&gt;&lt;object type=&quot;3&quot; unique_id=&quot;184155&quot;&gt;&lt;property id=&quot;20148&quot; value=&quot;5&quot;/&gt;&lt;property id=&quot;20300&quot; value=&quot;Slide 13 - &amp;quot;Two-column layout&amp;quot;&quot;/&gt;&lt;property id=&quot;20307&quot; value=&quot;259&quot;/&gt;&lt;/object&gt;&lt;object type=&quot;3&quot; unique_id=&quot;184156&quot;&gt;&lt;property id=&quot;20148&quot; value=&quot;5&quot;/&gt;&lt;property id=&quot;20300&quot; value=&quot;Slide 19 - &amp;quot;This is a sample headline&amp;quot;&quot;/&gt;&lt;property id=&quot;20307&quot; value=&quot;260&quot;/&gt;&lt;/object&gt;&lt;object type=&quot;3&quot; unique_id=&quot;184157&quot;&gt;&lt;property id=&quot;20148&quot; value=&quot;5&quot;/&gt;&lt;property id=&quot;20300&quot; value=&quot;Slide 20 - &amp;quot;Slide title&amp;quot;&quot;/&gt;&lt;property id=&quot;20307&quot; value=&quot;261&quot;/&gt;&lt;/object&gt;&lt;object type=&quot;3&quot; unique_id=&quot;184158&quot;&gt;&lt;property id=&quot;20148&quot; value=&quot;5&quot;/&gt;&lt;property id=&quot;20300&quot; value=&quot;Slide 10 - &amp;quot;This is a sample headline&amp;quot;&quot;/&gt;&lt;property id=&quot;20307&quot; value=&quot;262&quot;/&gt;&lt;/object&gt;&lt;object type=&quot;3&quot; unique_id=&quot;184159&quot;&gt;&lt;property id=&quot;20148&quot; value=&quot;5&quot;/&gt;&lt;property id=&quot;20300&quot; value=&quot;Slide 11 - &amp;quot;This is a sample headline&amp;quot;&quot;/&gt;&lt;property id=&quot;20307&quot; value=&quot;263&quot;/&gt;&lt;/object&gt;&lt;object type=&quot;3&quot; unique_id=&quot;184160&quot;&gt;&lt;property id=&quot;20148&quot; value=&quot;5&quot;/&gt;&lt;property id=&quot;20300&quot; value=&quot;Slide 12 - &amp;quot;This is a sample headline&amp;quot;&quot;/&gt;&lt;property id=&quot;20307&quot; value=&quot;264&quot;/&gt;&lt;/object&gt;&lt;object type=&quot;3&quot; unique_id=&quot;184161&quot;&gt;&lt;property id=&quot;20148&quot; value=&quot;5&quot;/&gt;&lt;property id=&quot;20300&quot; value=&quot;Slide 14 - &amp;quot;This is a sample headline&amp;quot;&quot;/&gt;&lt;property id=&quot;20307&quot; value=&quot;265&quot;/&gt;&lt;/object&gt;&lt;object type=&quot;3&quot; unique_id=&quot;184162&quot;&gt;&lt;property id=&quot;20148&quot; value=&quot;5&quot;/&gt;&lt;property id=&quot;20300&quot; value=&quot;Slide 15 - &amp;quot;This is a sample headline&amp;quot;&quot;/&gt;&lt;property id=&quot;20307&quot; value=&quot;266&quot;/&gt;&lt;/object&gt;&lt;object type=&quot;3&quot; unique_id=&quot;184163&quot;&gt;&lt;property id=&quot;20148&quot; value=&quot;5&quot;/&gt;&lt;property id=&quot;20300&quot; value=&quot;Slide 16 - &amp;quot;This is a sample headline&amp;quot;&quot;/&gt;&lt;property id=&quot;20307&quot; value=&quot;267&quot;/&gt;&lt;/object&gt;&lt;object type=&quot;3&quot; unique_id=&quot;184164&quot;&gt;&lt;property id=&quot;20148&quot; value=&quot;5&quot;/&gt;&lt;property id=&quot;20300&quot; value=&quot;Slide 21 - &amp;quot;Use this layout when pairing words with a picture.&amp;quot;&quot;/&gt;&lt;property id=&quot;20307&quot; value=&quot;268&quot;/&gt;&lt;/object&gt;&lt;object type=&quot;3&quot; unique_id=&quot;184165&quot;&gt;&lt;property id=&quot;20148&quot; value=&quot;5&quot;/&gt;&lt;property id=&quot;20300&quot; value=&quot;Slide 22 - &amp;quot;Use this layout when pairing words with a picture.&amp;quot;&quot;/&gt;&lt;property id=&quot;20307&quot; value=&quot;269&quot;/&gt;&lt;/object&gt;&lt;object type=&quot;3&quot; unique_id=&quot;184166&quot;&gt;&lt;property id=&quot;20148&quot; value=&quot;5&quot;/&gt;&lt;property id=&quot;20300&quot; value=&quot;Slide 23&quot;/&gt;&lt;property id=&quot;20307&quot; value=&quot;270&quot;/&gt;&lt;/object&gt;&lt;object type=&quot;3&quot; unique_id=&quot;198815&quot;&gt;&lt;property id=&quot;20148&quot; value=&quot;5&quot;/&gt;&lt;property id=&quot;20300&quot; value=&quot;Slide 24 - &amp;quot;Best practices&amp;quot;&quot;/&gt;&lt;property id=&quot;20307&quot; value=&quot;286&quot;/&gt;&lt;/object&gt;&lt;object type=&quot;3&quot; unique_id=&quot;198816&quot;&gt;&lt;property id=&quot;20148&quot; value=&quot;5&quot;/&gt;&lt;property id=&quot;20300&quot; value=&quot;Slide 26 - &amp;quot;Only use the themes provided&amp;quot;&quot;/&gt;&lt;property id=&quot;20307&quot; value=&quot;287&quot;/&gt;&lt;/object&gt;&lt;object type=&quot;3&quot; unique_id=&quot;198998&quot;&gt;&lt;property id=&quot;20148&quot; value=&quot;5&quot;/&gt;&lt;property id=&quot;20300&quot; value=&quot;Slide 27 - &amp;quot;Seven tips for better presentations&amp;quot;&quot;/&gt;&lt;property id=&quot;20307&quot; value=&quot;288&quot;/&gt;&lt;/object&gt;&lt;object type=&quot;3&quot; unique_id=&quot;199061&quot;&gt;&lt;property id=&quot;20148&quot; value=&quot;5&quot;/&gt;&lt;property id=&quot;20300&quot; value=&quot;Slide 1 - &amp;quot;Please read&amp;quot;&quot;/&gt;&lt;property id=&quot;20307&quot; value=&quot;303&quot;/&gt;&lt;/object&gt;&lt;object type=&quot;3&quot; unique_id=&quot;199062&quot;&gt;&lt;property id=&quot;20148&quot; value=&quot;5&quot;/&gt;&lt;property id=&quot;20300&quot; value=&quot;Slide 2 - &amp;quot;Everyone is responsible  for security&amp;quot;&quot;/&gt;&lt;property id=&quot;20307&quot; value=&quot;443&quot;/&gt;&lt;/object&gt;&lt;object type=&quot;3&quot; unique_id=&quot;199063&quot;&gt;&lt;property id=&quot;20148&quot; value=&quot;5&quot;/&gt;&lt;property id=&quot;20300&quot; value=&quot;Slide 3 - &amp;quot;Please read&amp;quot;&quot;/&gt;&lt;property id=&quot;20307&quot; value=&quot;444&quot;/&gt;&lt;/object&gt;&lt;object type=&quot;3&quot; unique_id=&quot;199064&quot;&gt;&lt;property id=&quot;20148&quot; value=&quot;5&quot;/&gt;&lt;property id=&quot;20300&quot; value=&quot;Slide 4 - &amp;quot;Color themes&amp;quot;&quot;/&gt;&lt;property id=&quot;20307&quot; value=&quot;445&quot;/&gt;&lt;/object&gt;&lt;object type=&quot;3&quot; unique_id=&quot;199065&quot;&gt;&lt;property id=&quot;20148&quot; value=&quot;5&quot;/&gt;&lt;property id=&quot;20300&quot; value=&quot;Slide 5 - &amp;quot;Presentation Title Goes Here&amp;quot;&quot;/&gt;&lt;property id=&quot;20307&quot; value=&quot;256&quot;/&gt;&lt;/object&gt;&lt;object type=&quot;3&quot; unique_id=&quot;199066&quot;&gt;&lt;property id=&quot;20148&quot; value=&quot;5&quot;/&gt;&lt;property id=&quot;20300&quot; value=&quot;Slide 7 - &amp;quot;Use this slide for transitions&amp;quot;&quot;/&gt;&lt;property id=&quot;20307&quot; value=&quot;302&quot;/&gt;&lt;/object&gt;&lt;object type=&quot;3&quot; unique_id=&quot;199067&quot;&gt;&lt;property id=&quot;20148&quot; value=&quot;5&quot;/&gt;&lt;property id=&quot;20300&quot; value=&quot;Slide 8 - &amp;quot;“Design is the silent  ambassador of your brand.”&amp;quot;&quot;/&gt;&lt;property id=&quot;20307&quot; value=&quot;293&quot;/&gt;&lt;/object&gt;&lt;object type=&quot;3&quot; unique_id=&quot;199068&quot;&gt;&lt;property id=&quot;20148&quot; value=&quot;5&quot;/&gt;&lt;property id=&quot;20300&quot; value=&quot;Slide 9 - &amp;quot;“Design is the silent  ambassador of your brand.”&amp;quot;&quot;/&gt;&lt;property id=&quot;20307&quot; value=&quot;301&quot;/&gt;&lt;/object&gt;&lt;object type=&quot;3&quot; unique_id=&quot;199069&quot;&gt;&lt;property id=&quot;20148&quot; value=&quot;5&quot;/&gt;&lt;property id=&quot;20300&quot; value=&quot;Slide 17 - &amp;quot;Bar charts&amp;quot;&quot;/&gt;&lt;property id=&quot;20307&quot; value=&quot;298&quot;/&gt;&lt;/object&gt;&lt;object type=&quot;3&quot; unique_id=&quot;199070&quot;&gt;&lt;property id=&quot;20148&quot; value=&quot;5&quot;/&gt;&lt;property id=&quot;20300&quot; value=&quot;Slide 18 - &amp;quot;Line charts&amp;quot;&quot;/&gt;&lt;property id=&quot;20307&quot; value=&quot;300&quot;/&gt;&lt;/object&gt;&lt;object type=&quot;3&quot; unique_id=&quot;199071&quot;&gt;&lt;property id=&quot;20148&quot; value=&quot;5&quot;/&gt;&lt;property id=&quot;20300&quot; value=&quot;Slide 28&quot;/&gt;&lt;property id=&quot;20307&quot; value=&quot;290&quot;/&gt;&lt;/object&gt;&lt;/object&gt;&lt;object type=&quot;8&quot; unique_id=&quot;1026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Cisco Live 2022">
  <a:themeElements>
    <a:clrScheme name="Custom 41">
      <a:dk1>
        <a:srgbClr val="101820"/>
      </a:dk1>
      <a:lt1>
        <a:srgbClr val="0D274D"/>
      </a:lt1>
      <a:dk2>
        <a:srgbClr val="0051AF"/>
      </a:dk2>
      <a:lt2>
        <a:srgbClr val="FFFFFF"/>
      </a:lt2>
      <a:accent1>
        <a:srgbClr val="00BCEB"/>
      </a:accent1>
      <a:accent2>
        <a:srgbClr val="74BF4B"/>
      </a:accent2>
      <a:accent3>
        <a:srgbClr val="0076D5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0051AF"/>
      </a:folHlink>
    </a:clrScheme>
    <a:fontScheme name="Custom 3">
      <a:majorFont>
        <a:latin typeface="CiscoSansTT Light"/>
        <a:ea typeface=""/>
        <a:cs typeface=""/>
      </a:majorFont>
      <a:minorFont>
        <a:latin typeface="CiscoSansT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D9DFCFCD6B04180C81A4A640A75E0" ma:contentTypeVersion="12" ma:contentTypeDescription="Create a new document." ma:contentTypeScope="" ma:versionID="d3bb94200739234227252cb994ba908a">
  <xsd:schema xmlns:xsd="http://www.w3.org/2001/XMLSchema" xmlns:xs="http://www.w3.org/2001/XMLSchema" xmlns:p="http://schemas.microsoft.com/office/2006/metadata/properties" xmlns:ns2="5ad2d37b-16ea-4274-9da9-da32d366390e" xmlns:ns3="fdc10f26-a213-4e6e-911f-1a4acfd3bda4" targetNamespace="http://schemas.microsoft.com/office/2006/metadata/properties" ma:root="true" ma:fieldsID="6d7c411551ba0967af4a06201a06180c" ns2:_="" ns3:_="">
    <xsd:import namespace="5ad2d37b-16ea-4274-9da9-da32d366390e"/>
    <xsd:import namespace="fdc10f26-a213-4e6e-911f-1a4acfd3bd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2d37b-16ea-4274-9da9-da32d36639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c10f26-a213-4e6e-911f-1a4acfd3bda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dc10f26-a213-4e6e-911f-1a4acfd3bda4">
      <UserInfo>
        <DisplayName>Keli Bartholomew (kbarthol)</DisplayName>
        <AccountId>21522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1398CF1-1D31-49C9-95EB-26EE757B87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F4BB13-C168-4F62-8096-736A5A06B8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d2d37b-16ea-4274-9da9-da32d366390e"/>
    <ds:schemaRef ds:uri="fdc10f26-a213-4e6e-911f-1a4acfd3bd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97D042-0476-4AC1-9450-86CEC844A920}">
  <ds:schemaRefs>
    <ds:schemaRef ds:uri="http://schemas.microsoft.com/office/2006/metadata/properties"/>
    <ds:schemaRef ds:uri="http://schemas.microsoft.com/office/infopath/2007/PartnerControls"/>
    <ds:schemaRef ds:uri="fdc10f26-a213-4e6e-911f-1a4acfd3bda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382</Words>
  <Application>Microsoft Macintosh PowerPoint</Application>
  <PresentationFormat>On-screen Show (16:9)</PresentationFormat>
  <Paragraphs>69</Paragraphs>
  <Slides>47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AppD Sans Light</vt:lpstr>
      <vt:lpstr>Arial</vt:lpstr>
      <vt:lpstr>CiscoSansTT Light</vt:lpstr>
      <vt:lpstr>Cisco Live 2022</vt:lpstr>
      <vt:lpstr>PowerPoint Presentation</vt:lpstr>
      <vt:lpstr>PowerPoint Presentation</vt:lpstr>
      <vt:lpstr>Cloud Native Application Protection Platform</vt:lpstr>
      <vt:lpstr>PowerPoint Presentation</vt:lpstr>
      <vt:lpstr>The cloud is our friend… RIGHT?</vt:lpstr>
      <vt:lpstr>Cloud Security Shared Responsibility Model</vt:lpstr>
      <vt:lpstr>Gartner predicted that through 2025, 99% of cloud security failures will be the customer's fault, not the provider's.</vt:lpstr>
      <vt:lpstr>Applications are now the business</vt:lpstr>
      <vt:lpstr>Applications are now the business</vt:lpstr>
      <vt:lpstr>CICD Pipeline</vt:lpstr>
      <vt:lpstr>A security vulnerability in the pipeline…. CAN WRECK HAVOC</vt:lpstr>
      <vt:lpstr>PowerPoint Presentation</vt:lpstr>
      <vt:lpstr>Cloud Native Application Protection Platform (CNAPP)</vt:lpstr>
      <vt:lpstr>Security only Cisco can deliver</vt:lpstr>
      <vt:lpstr>PowerPoint Presentation</vt:lpstr>
      <vt:lpstr>Cisco Cloud Application Security (Panoptica)</vt:lpstr>
      <vt:lpstr>Protection from code to runtime</vt:lpstr>
      <vt:lpstr>Demo Time</vt:lpstr>
      <vt:lpstr>Cisco Multicloud Defense</vt:lpstr>
      <vt:lpstr>Cisco Multicloud Defense</vt:lpstr>
      <vt:lpstr>Multicloud Defense Gateways</vt:lpstr>
      <vt:lpstr>PowerPoint Presentation</vt:lpstr>
      <vt:lpstr>PowerPoint Presentation</vt:lpstr>
      <vt:lpstr>PowerPoint Presentation</vt:lpstr>
      <vt:lpstr>PowerPoint Presentation</vt:lpstr>
      <vt:lpstr>Demo Time</vt:lpstr>
      <vt:lpstr>Cisco Secure Workload (Tetration)</vt:lpstr>
      <vt:lpstr>Cisco Secure Workload Visibility</vt:lpstr>
      <vt:lpstr>Cisco Secure Workload Enforcement</vt:lpstr>
      <vt:lpstr>Cisco Vulnerability Management (Kenna)</vt:lpstr>
      <vt:lpstr>Vulnerability Management…  expectation vs reality</vt:lpstr>
      <vt:lpstr>PowerPoint Presentation</vt:lpstr>
      <vt:lpstr>PowerPoint Presentation</vt:lpstr>
      <vt:lpstr>Attack Surface Management</vt:lpstr>
      <vt:lpstr>PowerPoint Presentation</vt:lpstr>
      <vt:lpstr>Cisco Secure Application by AppDynamics</vt:lpstr>
      <vt:lpstr>Use Cases</vt:lpstr>
      <vt:lpstr>Vulnerability Assessment and Remediation   at runtime</vt:lpstr>
      <vt:lpstr>PowerPoint Presentation</vt:lpstr>
      <vt:lpstr>Attack Detection &amp; Response    at runtime</vt:lpstr>
      <vt:lpstr>PowerPoint Presentation</vt:lpstr>
      <vt:lpstr>Prioritized attack list tied to application context</vt:lpstr>
      <vt:lpstr>Application Details with Security Summary</vt:lpstr>
      <vt:lpstr>PowerPoint Presentation</vt:lpstr>
      <vt:lpstr>PowerPoint Presentation</vt:lpstr>
      <vt:lpstr>Demo Time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Please read</dc:title>
  <dc:subject/>
  <dc:creator/>
  <cp:keywords/>
  <dc:description/>
  <cp:lastModifiedBy/>
  <cp:revision>2</cp:revision>
  <dcterms:created xsi:type="dcterms:W3CDTF">2018-02-23T21:47:25Z</dcterms:created>
  <dcterms:modified xsi:type="dcterms:W3CDTF">2023-11-30T17:12:24Z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1</vt:lpwstr>
  </property>
  <property fmtid="{D5CDD505-2E9C-101B-9397-08002B2CF9AE}" pid="3" name="Jive_LatestUserAccountName">
    <vt:lpwstr>shhatch</vt:lpwstr>
  </property>
  <property fmtid="{D5CDD505-2E9C-101B-9397-08002B2CF9AE}" pid="4" name="Offisync_ProviderInitializationData">
    <vt:lpwstr>https://cisco.jiveon.com</vt:lpwstr>
  </property>
  <property fmtid="{D5CDD505-2E9C-101B-9397-08002B2CF9AE}" pid="5" name="Offisync_ServerID">
    <vt:lpwstr>07841bbc-cd3c-4a76-827f-75a2226890f4</vt:lpwstr>
  </property>
  <property fmtid="{D5CDD505-2E9C-101B-9397-08002B2CF9AE}" pid="6" name="Jive_VersionGuid">
    <vt:lpwstr>5e9c305a-1681-4648-b92d-e98ec9a6c11a</vt:lpwstr>
  </property>
  <property fmtid="{D5CDD505-2E9C-101B-9397-08002B2CF9AE}" pid="7" name="Offisync_UniqueId">
    <vt:lpwstr>1925511</vt:lpwstr>
  </property>
  <property fmtid="{D5CDD505-2E9C-101B-9397-08002B2CF9AE}" pid="8" name="ContentTypeId">
    <vt:lpwstr>0x010100C57D9DFCFCD6B04180C81A4A640A75E0</vt:lpwstr>
  </property>
</Properties>
</file>