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97" r:id="rId1"/>
  </p:sldMasterIdLst>
  <p:notesMasterIdLst>
    <p:notesMasterId r:id="rId61"/>
  </p:notesMasterIdLst>
  <p:handoutMasterIdLst>
    <p:handoutMasterId r:id="rId62"/>
  </p:handoutMasterIdLst>
  <p:sldIdLst>
    <p:sldId id="358" r:id="rId2"/>
    <p:sldId id="359" r:id="rId3"/>
    <p:sldId id="360" r:id="rId4"/>
    <p:sldId id="361" r:id="rId5"/>
    <p:sldId id="384" r:id="rId6"/>
    <p:sldId id="362" r:id="rId7"/>
    <p:sldId id="363" r:id="rId8"/>
    <p:sldId id="312" r:id="rId9"/>
    <p:sldId id="314" r:id="rId10"/>
    <p:sldId id="316" r:id="rId11"/>
    <p:sldId id="315" r:id="rId12"/>
    <p:sldId id="317" r:id="rId13"/>
    <p:sldId id="331" r:id="rId14"/>
    <p:sldId id="346" r:id="rId15"/>
    <p:sldId id="347" r:id="rId16"/>
    <p:sldId id="365" r:id="rId17"/>
    <p:sldId id="310" r:id="rId18"/>
    <p:sldId id="325" r:id="rId19"/>
    <p:sldId id="336" r:id="rId20"/>
    <p:sldId id="333" r:id="rId21"/>
    <p:sldId id="334" r:id="rId22"/>
    <p:sldId id="335" r:id="rId23"/>
    <p:sldId id="337" r:id="rId24"/>
    <p:sldId id="350" r:id="rId25"/>
    <p:sldId id="338" r:id="rId26"/>
    <p:sldId id="339" r:id="rId27"/>
    <p:sldId id="341" r:id="rId28"/>
    <p:sldId id="367" r:id="rId29"/>
    <p:sldId id="313" r:id="rId30"/>
    <p:sldId id="319" r:id="rId31"/>
    <p:sldId id="318" r:id="rId32"/>
    <p:sldId id="342" r:id="rId33"/>
    <p:sldId id="326" r:id="rId34"/>
    <p:sldId id="327" r:id="rId35"/>
    <p:sldId id="329" r:id="rId36"/>
    <p:sldId id="330" r:id="rId37"/>
    <p:sldId id="353" r:id="rId38"/>
    <p:sldId id="354" r:id="rId39"/>
    <p:sldId id="351" r:id="rId40"/>
    <p:sldId id="340" r:id="rId41"/>
    <p:sldId id="349" r:id="rId42"/>
    <p:sldId id="328" r:id="rId43"/>
    <p:sldId id="332" r:id="rId44"/>
    <p:sldId id="345" r:id="rId45"/>
    <p:sldId id="355" r:id="rId46"/>
    <p:sldId id="352" r:id="rId47"/>
    <p:sldId id="343" r:id="rId48"/>
    <p:sldId id="356" r:id="rId49"/>
    <p:sldId id="370" r:id="rId50"/>
    <p:sldId id="371" r:id="rId51"/>
    <p:sldId id="372" r:id="rId52"/>
    <p:sldId id="381" r:id="rId53"/>
    <p:sldId id="383" r:id="rId54"/>
    <p:sldId id="379" r:id="rId55"/>
    <p:sldId id="374" r:id="rId56"/>
    <p:sldId id="375" r:id="rId57"/>
    <p:sldId id="377" r:id="rId58"/>
    <p:sldId id="378" r:id="rId59"/>
    <p:sldId id="302" r:id="rId60"/>
  </p:sldIdLst>
  <p:sldSz cx="9144000" cy="6858000" type="screen4x3"/>
  <p:notesSz cx="6858000" cy="9296400"/>
  <p:embeddedFontLst>
    <p:embeddedFont>
      <p:font typeface="Ciscolight"/>
      <p:regular r:id="rId63"/>
    </p:embeddedFont>
    <p:embeddedFont>
      <p:font typeface="Calibri" pitchFamily="34" charset="0"/>
      <p:regular r:id="rId64"/>
      <p:bold r:id="rId65"/>
      <p:italic r:id="rId66"/>
      <p:boldItalic r:id="rId6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0096D6"/>
    <a:srgbClr val="F68B1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19" autoAdjust="0"/>
    <p:restoredTop sz="91030" autoAdjust="0"/>
  </p:normalViewPr>
  <p:slideViewPr>
    <p:cSldViewPr snapToGrid="0" snapToObjects="1">
      <p:cViewPr varScale="1">
        <p:scale>
          <a:sx n="67" d="100"/>
          <a:sy n="67" d="100"/>
        </p:scale>
        <p:origin x="-1728" y="-108"/>
      </p:cViewPr>
      <p:guideLst>
        <p:guide orient="horz" pos="271"/>
        <p:guide pos="2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1950" y="-9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1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2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F16EB-E352-4BC7-A64D-129B9E30C0DF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EC69A-2241-430A-8A99-862755013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46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362EE-FAAF-4BA0-B76E-20FDF89EB03C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92861-21B3-4E8E-9867-6A3BCA5B5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356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sapedia/index.php/IKEv2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A7EBB0-144D-40A4-9F0D-4B7E43A39194}" type="slidenum">
              <a:rPr lang="en-US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03275" y="244475"/>
            <a:ext cx="5319713" cy="3990975"/>
          </a:xfrm>
          <a:noFill/>
          <a:ln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en-US" smtClean="0"/>
              <a:t>TWO PRESENTERS SLIDE TEMPLATE </a:t>
            </a:r>
          </a:p>
          <a:p>
            <a:pPr eaLnBrk="1" hangingPunct="1"/>
            <a:r>
              <a:rPr lang="en-US" smtClean="0"/>
              <a:t>OPTIONAL for video webcast</a:t>
            </a:r>
          </a:p>
          <a:p>
            <a:pPr eaLnBrk="1" hangingPunct="1">
              <a:buFont typeface="Wingdings" charset="2"/>
              <a:buNone/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dirty="0" err="1" smtClean="0"/>
              <a:t>Common</a:t>
            </a:r>
            <a:r>
              <a:rPr lang="es-MX" dirty="0" smtClean="0"/>
              <a:t> </a:t>
            </a:r>
            <a:r>
              <a:rPr lang="es-MX" dirty="0" err="1" smtClean="0"/>
              <a:t>any</a:t>
            </a:r>
            <a:r>
              <a:rPr lang="es-MX" dirty="0" smtClean="0"/>
              <a:t> </a:t>
            </a:r>
            <a:r>
              <a:rPr lang="es-MX" dirty="0" err="1" smtClean="0"/>
              <a:t>aaa</a:t>
            </a:r>
            <a:r>
              <a:rPr lang="es-MX" dirty="0" smtClean="0"/>
              <a:t> </a:t>
            </a:r>
            <a:r>
              <a:rPr lang="es-MX" dirty="0" err="1" smtClean="0"/>
              <a:t>authentication</a:t>
            </a:r>
            <a:r>
              <a:rPr lang="es-MX" dirty="0" smtClean="0"/>
              <a:t> </a:t>
            </a:r>
            <a:r>
              <a:rPr lang="es-MX" dirty="0" err="1" smtClean="0"/>
              <a:t>method</a:t>
            </a:r>
            <a:r>
              <a:rPr lang="es-MX" dirty="0" smtClean="0"/>
              <a:t> 8.0</a:t>
            </a:r>
            <a:r>
              <a:rPr lang="en-US" dirty="0" smtClean="0"/>
              <a:t>+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10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gateway</a:t>
            </a:r>
            <a:r>
              <a:rPr lang="en-US" dirty="0" smtClean="0"/>
              <a:t> seconds enables DPD performed by the ASA (gateway) and specifies the frequency, from 5 to 3600 seconds, with which the ASA (gateway) performs DPD. </a:t>
            </a:r>
          </a:p>
          <a:p>
            <a:r>
              <a:rPr lang="en-US" b="1" dirty="0" smtClean="0"/>
              <a:t>gateway none</a:t>
            </a:r>
            <a:r>
              <a:rPr lang="en-US" dirty="0" smtClean="0"/>
              <a:t> disables DPD performed by the ASA. </a:t>
            </a:r>
          </a:p>
          <a:p>
            <a:r>
              <a:rPr lang="en-US" b="1" dirty="0" smtClean="0"/>
              <a:t>client</a:t>
            </a:r>
            <a:r>
              <a:rPr lang="en-US" dirty="0" smtClean="0"/>
              <a:t> </a:t>
            </a:r>
            <a:r>
              <a:rPr lang="en-US" i="1" dirty="0" smtClean="0"/>
              <a:t>seconds</a:t>
            </a:r>
            <a:r>
              <a:rPr lang="en-US" dirty="0" smtClean="0"/>
              <a:t> enable DPD performed by the client, and specifies the frequency, from 5 to 3600 seconds, with which the client performs DPD. </a:t>
            </a:r>
          </a:p>
          <a:p>
            <a:r>
              <a:rPr lang="en-US" b="1" dirty="0" smtClean="0"/>
              <a:t>client</a:t>
            </a:r>
            <a:r>
              <a:rPr lang="en-US" dirty="0" smtClean="0"/>
              <a:t> </a:t>
            </a:r>
            <a:r>
              <a:rPr lang="en-US" b="1" dirty="0" smtClean="0"/>
              <a:t>none</a:t>
            </a:r>
            <a:r>
              <a:rPr lang="en-US" dirty="0" smtClean="0"/>
              <a:t> disables DPD performed by the client.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67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XX SON LOS 2 </a:t>
            </a:r>
            <a:r>
              <a:rPr lang="en-US" dirty="0" err="1" smtClean="0"/>
              <a:t>últimos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digitos</a:t>
            </a:r>
            <a:r>
              <a:rPr lang="en-US" baseline="0" dirty="0" smtClean="0"/>
              <a:t> del </a:t>
            </a:r>
            <a:r>
              <a:rPr lang="en-US" baseline="0" dirty="0" err="1" smtClean="0"/>
              <a:t>modelo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asa</a:t>
            </a:r>
            <a:endParaRPr lang="en-US" baseline="0" dirty="0" smtClean="0"/>
          </a:p>
          <a:p>
            <a:r>
              <a:rPr lang="es-MX" baseline="0" dirty="0" err="1" smtClean="0"/>
              <a:t>Yyyy</a:t>
            </a:r>
            <a:r>
              <a:rPr lang="es-MX" baseline="0" dirty="0" smtClean="0"/>
              <a:t> es el número de usuarios </a:t>
            </a:r>
            <a:r>
              <a:rPr lang="es-MX" baseline="0" smtClean="0"/>
              <a:t>simultaneos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73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1D2B2F-96BE-4EFE-A659-033B489EC67B}" type="slidenum">
              <a:rPr lang="en-US"/>
              <a:pPr/>
              <a:t>50</a:t>
            </a:fld>
            <a:endParaRPr lang="en-US"/>
          </a:p>
        </p:txBody>
      </p:sp>
      <p:sp>
        <p:nvSpPr>
          <p:cNvPr id="38915" name="AutoShap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00100" y="246063"/>
            <a:ext cx="5319713" cy="3990975"/>
          </a:xfrm>
          <a:noFill/>
          <a:ln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3700" y="4378670"/>
            <a:ext cx="5989638" cy="4251166"/>
          </a:xfrm>
          <a:noFill/>
        </p:spPr>
        <p:txBody>
          <a:bodyPr/>
          <a:lstStyle/>
          <a:p>
            <a:pPr marL="0" indent="0" defTabSz="912813"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5DFE9-477F-44D0-83D0-25A3D97CA4E1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5DFE9-477F-44D0-83D0-25A3D97CA4E1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F7FDF0-D97C-484A-816E-0FB5719F45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5DFE9-477F-44D0-83D0-25A3D97CA4E1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DCF258-3D82-46C3-9347-4078A217B089}" type="slidenum">
              <a:rPr lang="en-US"/>
              <a:pPr/>
              <a:t>3</a:t>
            </a:fld>
            <a:endParaRPr lang="en-US"/>
          </a:p>
        </p:txBody>
      </p:sp>
      <p:sp>
        <p:nvSpPr>
          <p:cNvPr id="33795" name="AutoShap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01688" y="246063"/>
            <a:ext cx="5321300" cy="3990975"/>
          </a:xfrm>
          <a:noFill/>
          <a:ln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3700" y="4377055"/>
            <a:ext cx="5989638" cy="4256009"/>
          </a:xfrm>
          <a:noFill/>
        </p:spPr>
        <p:txBody>
          <a:bodyPr lIns="92007" tIns="46006" rIns="92007" bIns="46006"/>
          <a:lstStyle/>
          <a:p>
            <a:pPr marL="0" indent="0" defTabSz="912813" eaLnBrk="1" hangingPunct="1"/>
            <a:r>
              <a:rPr lang="en-GB" b="1" smtClean="0"/>
              <a:t>Applies to ON24 webcast console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9A1E76-D624-447F-96AD-EA079A47CCCD}" type="slidenum">
              <a:rPr lang="en-US"/>
              <a:pPr/>
              <a:t>4</a:t>
            </a:fld>
            <a:endParaRPr lang="en-US"/>
          </a:p>
        </p:txBody>
      </p:sp>
      <p:sp>
        <p:nvSpPr>
          <p:cNvPr id="34819" name="AutoShap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01688" y="246063"/>
            <a:ext cx="5321300" cy="3990975"/>
          </a:xfrm>
          <a:noFill/>
          <a:ln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3700" y="4377055"/>
            <a:ext cx="5989638" cy="4256009"/>
          </a:xfrm>
          <a:noFill/>
        </p:spPr>
        <p:txBody>
          <a:bodyPr lIns="92007" tIns="46006" rIns="92007" bIns="46006"/>
          <a:lstStyle/>
          <a:p>
            <a:pPr marL="0" indent="0" defTabSz="912813" eaLnBrk="1" hangingPunct="1"/>
            <a:r>
              <a:rPr lang="en-GB" b="1" smtClean="0"/>
              <a:t>Applies to ON24 webcast console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err="1" smtClean="0"/>
              <a:t>Clientless</a:t>
            </a:r>
            <a:endParaRPr lang="es-MX" dirty="0" smtClean="0"/>
          </a:p>
          <a:p>
            <a:r>
              <a:rPr lang="es-MX" dirty="0" err="1" smtClean="0"/>
              <a:t>Cifs</a:t>
            </a:r>
            <a:r>
              <a:rPr lang="es-MX" dirty="0" smtClean="0"/>
              <a:t> are </a:t>
            </a:r>
            <a:r>
              <a:rPr lang="es-MX" dirty="0" err="1" smtClean="0"/>
              <a:t>microsoft</a:t>
            </a:r>
            <a:r>
              <a:rPr lang="es-MX" dirty="0" smtClean="0"/>
              <a:t> shares</a:t>
            </a:r>
          </a:p>
          <a:p>
            <a:endParaRPr lang="es-MX" dirty="0" smtClean="0"/>
          </a:p>
          <a:p>
            <a:r>
              <a:rPr lang="es-MX" dirty="0" err="1" smtClean="0"/>
              <a:t>Thin</a:t>
            </a:r>
            <a:r>
              <a:rPr lang="es-MX" dirty="0" smtClean="0"/>
              <a:t> </a:t>
            </a:r>
            <a:r>
              <a:rPr lang="es-MX" dirty="0" err="1" smtClean="0"/>
              <a:t>client</a:t>
            </a:r>
            <a:r>
              <a:rPr lang="es-MX" dirty="0" smtClean="0"/>
              <a:t>.-</a:t>
            </a:r>
            <a:r>
              <a:rPr lang="es-MX" baseline="0" dirty="0" smtClean="0"/>
              <a:t> permite acceso a aplicaciones que usan puertos estáticos como telnet, </a:t>
            </a:r>
            <a:r>
              <a:rPr lang="es-MX" baseline="0" dirty="0" err="1" smtClean="0"/>
              <a:t>ssh</a:t>
            </a:r>
            <a:r>
              <a:rPr lang="es-MX" baseline="0" dirty="0" smtClean="0"/>
              <a:t>, </a:t>
            </a:r>
            <a:r>
              <a:rPr lang="es-MX" baseline="0" dirty="0" err="1" smtClean="0"/>
              <a:t>smtp</a:t>
            </a:r>
            <a:r>
              <a:rPr lang="es-MX" baseline="0" dirty="0" smtClean="0"/>
              <a:t>, etc.</a:t>
            </a:r>
            <a:endParaRPr lang="es-MX" dirty="0" smtClean="0"/>
          </a:p>
          <a:p>
            <a:r>
              <a:rPr lang="es-MX" dirty="0" smtClean="0"/>
              <a:t>Smart </a:t>
            </a:r>
            <a:r>
              <a:rPr lang="es-MX" dirty="0" err="1" smtClean="0"/>
              <a:t>tunnels</a:t>
            </a:r>
            <a:r>
              <a:rPr lang="es-MX" dirty="0" smtClean="0"/>
              <a:t>.- Es</a:t>
            </a:r>
            <a:r>
              <a:rPr lang="es-MX" baseline="0" dirty="0" smtClean="0"/>
              <a:t> una conexión entre una aplicación basada en TCP y un sitio privado donde el asa está en medio del camino y actúa como un servidor proxy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err="1" smtClean="0"/>
              <a:t>Client</a:t>
            </a:r>
            <a:r>
              <a:rPr lang="es-MX" dirty="0" smtClean="0"/>
              <a:t> </a:t>
            </a:r>
            <a:r>
              <a:rPr lang="es-MX" dirty="0" err="1" smtClean="0"/>
              <a:t>based</a:t>
            </a:r>
            <a:endParaRPr lang="es-MX" dirty="0" smtClean="0"/>
          </a:p>
          <a:p>
            <a:r>
              <a:rPr lang="es-MX" dirty="0" smtClean="0"/>
              <a:t>Essentials </a:t>
            </a:r>
            <a:r>
              <a:rPr lang="es-MX" dirty="0" err="1" smtClean="0"/>
              <a:t>is</a:t>
            </a:r>
            <a:r>
              <a:rPr lang="es-MX" dirty="0" smtClean="0"/>
              <a:t> a light </a:t>
            </a:r>
            <a:r>
              <a:rPr lang="es-MX" dirty="0" err="1" smtClean="0"/>
              <a:t>version</a:t>
            </a:r>
            <a:r>
              <a:rPr lang="es-MX" dirty="0" smtClean="0"/>
              <a:t> of </a:t>
            </a:r>
            <a:r>
              <a:rPr lang="es-MX" dirty="0" err="1" smtClean="0"/>
              <a:t>anyconect</a:t>
            </a:r>
            <a:r>
              <a:rPr lang="es-MX" dirty="0" smtClean="0"/>
              <a:t> </a:t>
            </a:r>
            <a:r>
              <a:rPr lang="es-MX" dirty="0" err="1" smtClean="0"/>
              <a:t>support</a:t>
            </a:r>
            <a:r>
              <a:rPr lang="es-MX" dirty="0" smtClean="0"/>
              <a:t> </a:t>
            </a:r>
            <a:r>
              <a:rPr lang="es-MX" dirty="0" err="1" smtClean="0"/>
              <a:t>wher</a:t>
            </a:r>
            <a:r>
              <a:rPr lang="es-MX" baseline="0" dirty="0" err="1" smtClean="0"/>
              <a:t>e</a:t>
            </a:r>
            <a:r>
              <a:rPr lang="es-MX" baseline="0" dirty="0" smtClean="0"/>
              <a:t> </a:t>
            </a:r>
            <a:r>
              <a:rPr lang="es-MX" baseline="0" dirty="0" err="1" smtClean="0"/>
              <a:t>the</a:t>
            </a:r>
            <a:r>
              <a:rPr lang="es-MX" baseline="0" dirty="0" smtClean="0"/>
              <a:t> </a:t>
            </a:r>
            <a:r>
              <a:rPr lang="es-MX" baseline="0" dirty="0" err="1" smtClean="0"/>
              <a:t>user</a:t>
            </a:r>
            <a:r>
              <a:rPr lang="es-MX" baseline="0" dirty="0" smtClean="0"/>
              <a:t> </a:t>
            </a:r>
            <a:r>
              <a:rPr lang="es-MX" baseline="0" dirty="0" err="1" smtClean="0"/>
              <a:t>is</a:t>
            </a:r>
            <a:r>
              <a:rPr lang="es-MX" baseline="0" dirty="0" smtClean="0"/>
              <a:t> </a:t>
            </a:r>
            <a:r>
              <a:rPr lang="es-MX" baseline="0" dirty="0" err="1" smtClean="0"/>
              <a:t>able</a:t>
            </a:r>
            <a:r>
              <a:rPr lang="es-MX" baseline="0" dirty="0" smtClean="0"/>
              <a:t> </a:t>
            </a:r>
            <a:r>
              <a:rPr lang="es-MX" baseline="0" dirty="0" err="1" smtClean="0"/>
              <a:t>to</a:t>
            </a:r>
            <a:r>
              <a:rPr lang="es-MX" baseline="0" dirty="0" smtClean="0"/>
              <a:t> </a:t>
            </a:r>
            <a:r>
              <a:rPr lang="es-MX" baseline="0" dirty="0" err="1" smtClean="0"/>
              <a:t>connect</a:t>
            </a:r>
            <a:r>
              <a:rPr lang="es-MX" baseline="0" dirty="0" smtClean="0"/>
              <a:t> </a:t>
            </a:r>
            <a:r>
              <a:rPr lang="es-MX" baseline="0" dirty="0" err="1" smtClean="0"/>
              <a:t>but</a:t>
            </a:r>
            <a:r>
              <a:rPr lang="es-MX" baseline="0" dirty="0" smtClean="0"/>
              <a:t> </a:t>
            </a:r>
            <a:r>
              <a:rPr lang="es-MX" baseline="0" dirty="0" err="1" smtClean="0"/>
              <a:t>clientless</a:t>
            </a:r>
            <a:r>
              <a:rPr lang="es-MX" baseline="0" dirty="0" smtClean="0"/>
              <a:t> and </a:t>
            </a:r>
            <a:r>
              <a:rPr lang="es-MX" baseline="0" dirty="0" err="1" smtClean="0"/>
              <a:t>thinclient</a:t>
            </a:r>
            <a:r>
              <a:rPr lang="es-MX" baseline="0" dirty="0" smtClean="0"/>
              <a:t> </a:t>
            </a:r>
            <a:r>
              <a:rPr lang="es-MX" baseline="0" dirty="0" err="1" smtClean="0"/>
              <a:t>will</a:t>
            </a:r>
            <a:r>
              <a:rPr lang="es-MX" baseline="0" dirty="0" smtClean="0"/>
              <a:t> be </a:t>
            </a:r>
            <a:r>
              <a:rPr lang="es-MX" baseline="0" dirty="0" err="1" smtClean="0"/>
              <a:t>disabled</a:t>
            </a:r>
            <a:r>
              <a:rPr lang="es-MX" baseline="0" dirty="0" smtClean="0"/>
              <a:t>.</a:t>
            </a:r>
          </a:p>
          <a:p>
            <a:r>
              <a:rPr lang="es-MX" baseline="0" dirty="0" smtClean="0"/>
              <a:t>No </a:t>
            </a:r>
            <a:r>
              <a:rPr lang="es-MX" baseline="0" dirty="0" err="1" smtClean="0"/>
              <a:t>clientless</a:t>
            </a:r>
            <a:r>
              <a:rPr lang="es-MX" baseline="0" dirty="0" smtClean="0"/>
              <a:t> </a:t>
            </a:r>
            <a:r>
              <a:rPr lang="es-MX" baseline="0" dirty="0" err="1" smtClean="0"/>
              <a:t>ssl</a:t>
            </a:r>
            <a:r>
              <a:rPr lang="es-MX" baseline="0" dirty="0" smtClean="0"/>
              <a:t> </a:t>
            </a:r>
            <a:r>
              <a:rPr lang="es-MX" baseline="0" dirty="0" err="1" smtClean="0"/>
              <a:t>vpn</a:t>
            </a:r>
            <a:r>
              <a:rPr lang="es-MX" baseline="0" dirty="0" smtClean="0"/>
              <a:t>, no </a:t>
            </a:r>
            <a:r>
              <a:rPr lang="es-MX" baseline="0" dirty="0" err="1" smtClean="0"/>
              <a:t>csd</a:t>
            </a:r>
            <a:r>
              <a:rPr lang="es-MX" baseline="0" dirty="0" smtClean="0"/>
              <a:t> (</a:t>
            </a:r>
            <a:r>
              <a:rPr lang="es-MX" baseline="0" dirty="0" err="1" smtClean="0"/>
              <a:t>hostscan</a:t>
            </a:r>
            <a:r>
              <a:rPr lang="es-MX" baseline="0" dirty="0" smtClean="0"/>
              <a:t>, </a:t>
            </a:r>
            <a:r>
              <a:rPr lang="es-MX" baseline="0" dirty="0" err="1" smtClean="0"/>
              <a:t>vault</a:t>
            </a:r>
            <a:r>
              <a:rPr lang="es-MX" baseline="0" dirty="0" smtClean="0"/>
              <a:t>, cache)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83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DTLS </a:t>
            </a:r>
            <a:r>
              <a:rPr lang="en-US" dirty="0" err="1" smtClean="0"/>
              <a:t>evita</a:t>
            </a:r>
            <a:r>
              <a:rPr lang="en-US" dirty="0" smtClean="0"/>
              <a:t> </a:t>
            </a:r>
            <a:r>
              <a:rPr lang="en-US" dirty="0" err="1" smtClean="0"/>
              <a:t>latencia</a:t>
            </a:r>
            <a:r>
              <a:rPr lang="en-US" dirty="0" smtClean="0"/>
              <a:t> y </a:t>
            </a:r>
            <a:r>
              <a:rPr lang="en-US" dirty="0" err="1" smtClean="0"/>
              <a:t>problemas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ancho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banda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normalmente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presentan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enconexiones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ssl</a:t>
            </a:r>
            <a:r>
              <a:rPr lang="en-US" baseline="0" dirty="0" smtClean="0"/>
              <a:t> as[I </a:t>
            </a:r>
            <a:r>
              <a:rPr lang="en-US" baseline="0" dirty="0" err="1" smtClean="0"/>
              <a:t>como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mejora</a:t>
            </a:r>
            <a:r>
              <a:rPr lang="en-US" baseline="0" dirty="0" smtClean="0"/>
              <a:t> el </a:t>
            </a:r>
            <a:r>
              <a:rPr lang="en-US" baseline="0" dirty="0" err="1" smtClean="0"/>
              <a:t>desempe;o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aplicaciones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tiempo</a:t>
            </a:r>
            <a:r>
              <a:rPr lang="en-US" baseline="0" dirty="0" smtClean="0"/>
              <a:t> real.</a:t>
            </a:r>
          </a:p>
          <a:p>
            <a:endParaRPr lang="es-MX" baseline="0" dirty="0" smtClean="0"/>
          </a:p>
          <a:p>
            <a:r>
              <a:rPr lang="es-MX" baseline="0" dirty="0" smtClean="0"/>
              <a:t>Inclusive se puede remover la aplicación del cliente una vez terminada </a:t>
            </a:r>
            <a:r>
              <a:rPr lang="es-MX" baseline="0" smtClean="0"/>
              <a:t>la sesión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953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Network Access Manager</a:t>
            </a:r>
            <a:r>
              <a:rPr lang="en-US" dirty="0" smtClean="0"/>
              <a:t>.-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un </a:t>
            </a:r>
            <a:r>
              <a:rPr lang="en-US" dirty="0" err="1" smtClean="0"/>
              <a:t>suplicante</a:t>
            </a:r>
            <a:r>
              <a:rPr lang="en-US" dirty="0" smtClean="0"/>
              <a:t> de 802.1X,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remplaza</a:t>
            </a:r>
            <a:r>
              <a:rPr lang="en-US" dirty="0" smtClean="0"/>
              <a:t> el cisco secure services client</a:t>
            </a:r>
          </a:p>
          <a:p>
            <a:r>
              <a:rPr lang="en-US" b="1" dirty="0" smtClean="0"/>
              <a:t>Telemetry</a:t>
            </a:r>
            <a:r>
              <a:rPr lang="en-US" dirty="0" smtClean="0"/>
              <a:t>.- </a:t>
            </a:r>
            <a:r>
              <a:rPr lang="en-US" dirty="0" err="1" smtClean="0"/>
              <a:t>envía</a:t>
            </a:r>
            <a:r>
              <a:rPr lang="en-US" dirty="0" smtClean="0"/>
              <a:t> la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hacia</a:t>
            </a:r>
            <a:r>
              <a:rPr lang="en-US" dirty="0" smtClean="0"/>
              <a:t> el WSA</a:t>
            </a:r>
          </a:p>
          <a:p>
            <a:r>
              <a:rPr lang="en-US" b="1" dirty="0" smtClean="0"/>
              <a:t>Host Scan.- </a:t>
            </a:r>
            <a:r>
              <a:rPr lang="en-US" dirty="0" smtClean="0"/>
              <a:t>el </a:t>
            </a:r>
            <a:r>
              <a:rPr lang="en-US" dirty="0" err="1" smtClean="0"/>
              <a:t>cliente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colectar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de la </a:t>
            </a:r>
            <a:r>
              <a:rPr lang="en-US" dirty="0" err="1" smtClean="0"/>
              <a:t>compu</a:t>
            </a:r>
            <a:r>
              <a:rPr lang="en-US" dirty="0" smtClean="0"/>
              <a:t> antes de </a:t>
            </a:r>
            <a:r>
              <a:rPr lang="en-US" dirty="0" err="1" smtClean="0"/>
              <a:t>autenticarse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revisar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registros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programas</a:t>
            </a:r>
            <a:r>
              <a:rPr lang="en-US" baseline="0" dirty="0" smtClean="0"/>
              <a:t>.</a:t>
            </a:r>
            <a:endParaRPr lang="en-US" dirty="0" smtClean="0"/>
          </a:p>
          <a:p>
            <a:r>
              <a:rPr lang="en-US" b="1" dirty="0" smtClean="0"/>
              <a:t>Web Security (</a:t>
            </a:r>
            <a:r>
              <a:rPr lang="en-US" b="1" dirty="0" err="1" smtClean="0"/>
              <a:t>ScanSafe</a:t>
            </a:r>
            <a:r>
              <a:rPr lang="en-US" b="1" dirty="0" smtClean="0"/>
              <a:t> Integration).-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solución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seguridad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permite</a:t>
            </a:r>
            <a:r>
              <a:rPr lang="en-US" baseline="0" dirty="0" smtClean="0"/>
              <a:t> al </a:t>
            </a:r>
            <a:r>
              <a:rPr lang="en-US" baseline="0" dirty="0" err="1" smtClean="0"/>
              <a:t>usuario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conectarse</a:t>
            </a:r>
            <a:r>
              <a:rPr lang="en-US" baseline="0" dirty="0" smtClean="0"/>
              <a:t> y </a:t>
            </a:r>
            <a:r>
              <a:rPr lang="en-US" baseline="0" dirty="0" err="1" smtClean="0"/>
              <a:t>basado</a:t>
            </a:r>
            <a:r>
              <a:rPr lang="en-US" baseline="0" dirty="0" smtClean="0"/>
              <a:t> en ISO, </a:t>
            </a:r>
            <a:r>
              <a:rPr lang="en-US" baseline="0" dirty="0" err="1" smtClean="0"/>
              <a:t>permite</a:t>
            </a:r>
            <a:r>
              <a:rPr lang="en-US" baseline="0" dirty="0" smtClean="0"/>
              <a:t> o no </a:t>
            </a:r>
            <a:r>
              <a:rPr lang="en-US" baseline="0" dirty="0" err="1" smtClean="0"/>
              <a:t>ir</a:t>
            </a:r>
            <a:r>
              <a:rPr lang="en-US" baseline="0" dirty="0" smtClean="0"/>
              <a:t> al </a:t>
            </a:r>
            <a:r>
              <a:rPr lang="en-US" baseline="0" dirty="0" err="1" smtClean="0"/>
              <a:t>cliente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algún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sitio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malicioso</a:t>
            </a:r>
            <a:r>
              <a:rPr lang="en-US" baseline="0" dirty="0" smtClean="0"/>
              <a:t>.</a:t>
            </a:r>
            <a:endParaRPr lang="en-US" dirty="0" smtClean="0"/>
          </a:p>
          <a:p>
            <a:r>
              <a:rPr lang="en-US" b="1" dirty="0" smtClean="0"/>
              <a:t>IPsec IKEv2.-  </a:t>
            </a:r>
            <a:r>
              <a:rPr lang="en-US" b="1" dirty="0" err="1" smtClean="0"/>
              <a:t>provee</a:t>
            </a:r>
            <a:r>
              <a:rPr lang="en-US" b="1" dirty="0" smtClean="0"/>
              <a:t> </a:t>
            </a:r>
            <a:r>
              <a:rPr lang="en-US" b="1" dirty="0" err="1" smtClean="0"/>
              <a:t>seguridad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mejorada</a:t>
            </a:r>
            <a:r>
              <a:rPr lang="en-US" b="1" baseline="0" dirty="0" smtClean="0"/>
              <a:t>, </a:t>
            </a:r>
            <a:r>
              <a:rPr lang="en-US" b="1" baseline="0" dirty="0" err="1" smtClean="0"/>
              <a:t>características</a:t>
            </a:r>
            <a:r>
              <a:rPr lang="en-US" b="1" baseline="0" dirty="0" smtClean="0"/>
              <a:t> de </a:t>
            </a:r>
            <a:r>
              <a:rPr lang="en-US" b="1" baseline="0" dirty="0" err="1" smtClean="0"/>
              <a:t>mobilidad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que</a:t>
            </a:r>
            <a:r>
              <a:rPr lang="en-US" b="1" baseline="0" dirty="0" smtClean="0"/>
              <a:t> se </a:t>
            </a:r>
            <a:r>
              <a:rPr lang="en-US" b="1" baseline="0" dirty="0" err="1" smtClean="0"/>
              <a:t>asemejan</a:t>
            </a:r>
            <a:r>
              <a:rPr lang="en-US" b="1" baseline="0" dirty="0" smtClean="0"/>
              <a:t> a </a:t>
            </a:r>
            <a:r>
              <a:rPr lang="en-US" b="1" baseline="0" dirty="0" err="1" smtClean="0"/>
              <a:t>las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capacidades</a:t>
            </a:r>
            <a:r>
              <a:rPr lang="en-US" b="1" baseline="0" dirty="0" smtClean="0"/>
              <a:t> de </a:t>
            </a:r>
            <a:r>
              <a:rPr lang="en-US" b="1" baseline="0" dirty="0" err="1" smtClean="0"/>
              <a:t>anyconnect</a:t>
            </a:r>
            <a:r>
              <a:rPr lang="en-US" b="1" baseline="0" dirty="0" smtClean="0"/>
              <a:t>.</a:t>
            </a:r>
            <a:endParaRPr lang="en-US" b="1" dirty="0" smtClean="0"/>
          </a:p>
          <a:p>
            <a:r>
              <a:rPr lang="en-US" dirty="0" smtClean="0">
                <a:hlinkClick r:id="rId3" tooltip="IKEv2"/>
              </a:rPr>
              <a:t>IKEv2</a:t>
            </a:r>
            <a:r>
              <a:rPr lang="en-US" dirty="0" smtClean="0"/>
              <a:t> was chosen because it could provide significantly improved security, mobility features (in terms of session resiliency) that mirror existing </a:t>
            </a:r>
            <a:r>
              <a:rPr lang="en-US" dirty="0" err="1" smtClean="0"/>
              <a:t>AnyConnect</a:t>
            </a:r>
            <a:r>
              <a:rPr lang="en-US" dirty="0" smtClean="0"/>
              <a:t> capabilities while using IPsec, and better integration in to the </a:t>
            </a:r>
            <a:r>
              <a:rPr lang="en-US" dirty="0" err="1" smtClean="0"/>
              <a:t>AnyConnect</a:t>
            </a:r>
            <a:r>
              <a:rPr lang="en-US" dirty="0" smtClean="0"/>
              <a:t> client. Not all capabilities are available in a pure IKEv2/IPsec environment. For example, in order to support head-end deployed software and policy updates, </a:t>
            </a:r>
          </a:p>
          <a:p>
            <a:r>
              <a:rPr lang="en-US" dirty="0" err="1" smtClean="0"/>
              <a:t>Anyconnect</a:t>
            </a:r>
            <a:r>
              <a:rPr lang="en-US" dirty="0" smtClean="0"/>
              <a:t> </a:t>
            </a:r>
            <a:r>
              <a:rPr lang="en-US" dirty="0" err="1" smtClean="0"/>
              <a:t>sólo</a:t>
            </a:r>
            <a:r>
              <a:rPr lang="en-US" dirty="0" smtClean="0"/>
              <a:t> </a:t>
            </a:r>
            <a:r>
              <a:rPr lang="en-US" dirty="0" err="1" smtClean="0"/>
              <a:t>encapsula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datos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ipsec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través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udp</a:t>
            </a:r>
            <a:r>
              <a:rPr lang="en-US" baseline="0" dirty="0" smtClean="0"/>
              <a:t> y no hay </a:t>
            </a:r>
            <a:r>
              <a:rPr lang="en-US" baseline="0" dirty="0" err="1" smtClean="0"/>
              <a:t>transporte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ESP </a:t>
            </a:r>
            <a:r>
              <a:rPr lang="en-US" baseline="0" dirty="0" err="1" smtClean="0"/>
              <a:t>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algún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puerto</a:t>
            </a:r>
            <a:r>
              <a:rPr lang="en-US" baseline="0" dirty="0" smtClean="0"/>
              <a:t> de TCP. Para </a:t>
            </a:r>
            <a:r>
              <a:rPr lang="en-US" baseline="0" dirty="0" err="1" smtClean="0"/>
              <a:t>clietnes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requieren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usar</a:t>
            </a:r>
            <a:r>
              <a:rPr lang="en-US" baseline="0" dirty="0" smtClean="0"/>
              <a:t> TCP,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recomendable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utilizar</a:t>
            </a:r>
            <a:r>
              <a:rPr lang="en-US" baseline="0" dirty="0" smtClean="0"/>
              <a:t> TLS/HTTPS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DART..- </a:t>
            </a:r>
            <a:r>
              <a:rPr lang="en-US" b="0" dirty="0" smtClean="0"/>
              <a:t>low level troubleshooting</a:t>
            </a:r>
          </a:p>
          <a:p>
            <a:r>
              <a:rPr lang="en-US" b="1" dirty="0" smtClean="0"/>
              <a:t>Windows services lockdown</a:t>
            </a:r>
          </a:p>
          <a:p>
            <a:r>
              <a:rPr lang="en-US" b="1" dirty="0" smtClean="0"/>
              <a:t>Software Profile Locks.-</a:t>
            </a:r>
            <a:r>
              <a:rPr lang="en-US" b="1" baseline="0" dirty="0" smtClean="0"/>
              <a:t> el </a:t>
            </a:r>
            <a:r>
              <a:rPr lang="en-US" b="1" baseline="0" dirty="0" err="1" smtClean="0"/>
              <a:t>cliente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revisa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que</a:t>
            </a:r>
            <a:r>
              <a:rPr lang="en-US" b="1" baseline="0" dirty="0" smtClean="0"/>
              <a:t> el </a:t>
            </a:r>
            <a:r>
              <a:rPr lang="en-US" b="1" baseline="0" dirty="0" err="1" smtClean="0"/>
              <a:t>asa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est</a:t>
            </a:r>
            <a:r>
              <a:rPr lang="es-MX" b="1" baseline="0" dirty="0" smtClean="0"/>
              <a:t>é en la lista de servidores autorizados antes de actualizar el cliente de </a:t>
            </a:r>
            <a:r>
              <a:rPr lang="es-MX" b="1" baseline="0" dirty="0" err="1" smtClean="0"/>
              <a:t>vpn</a:t>
            </a:r>
            <a:r>
              <a:rPr lang="es-MX" b="1" baseline="0" dirty="0" smtClean="0"/>
              <a:t> y módulos opcionales como el </a:t>
            </a:r>
            <a:r>
              <a:rPr lang="es-MX" b="1" baseline="0" dirty="0" err="1" smtClean="0"/>
              <a:t>network</a:t>
            </a:r>
            <a:r>
              <a:rPr lang="es-MX" b="1" baseline="0" dirty="0" smtClean="0"/>
              <a:t> </a:t>
            </a:r>
            <a:r>
              <a:rPr lang="es-MX" b="1" baseline="0" dirty="0" err="1" smtClean="0"/>
              <a:t>access</a:t>
            </a:r>
            <a:r>
              <a:rPr lang="es-MX" b="1" baseline="0" dirty="0" smtClean="0"/>
              <a:t> manager, </a:t>
            </a:r>
            <a:r>
              <a:rPr lang="es-MX" b="1" baseline="0" dirty="0" err="1" smtClean="0"/>
              <a:t>telemetry</a:t>
            </a:r>
            <a:r>
              <a:rPr lang="es-MX" b="1" baseline="0" dirty="0" smtClean="0"/>
              <a:t> o web </a:t>
            </a:r>
            <a:r>
              <a:rPr lang="es-MX" b="1" baseline="0" dirty="0" err="1" smtClean="0"/>
              <a:t>security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45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77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hostname(</a:t>
            </a:r>
            <a:r>
              <a:rPr lang="en-US" dirty="0" err="1" smtClean="0"/>
              <a:t>config</a:t>
            </a:r>
            <a:r>
              <a:rPr lang="en-US" dirty="0" smtClean="0"/>
              <a:t>)# </a:t>
            </a:r>
            <a:r>
              <a:rPr lang="en-US" dirty="0" err="1" smtClean="0"/>
              <a:t>ip</a:t>
            </a:r>
            <a:r>
              <a:rPr lang="en-US" dirty="0" smtClean="0"/>
              <a:t> local pool pool_1 192.168.10.1-192.168.10.100 mask 255.255.0.0 </a:t>
            </a:r>
          </a:p>
          <a:p>
            <a:r>
              <a:rPr lang="en-US" dirty="0" smtClean="0"/>
              <a:t>hostname(</a:t>
            </a:r>
            <a:r>
              <a:rPr lang="en-US" dirty="0" err="1" smtClean="0"/>
              <a:t>config</a:t>
            </a:r>
            <a:r>
              <a:rPr lang="en-US" dirty="0" smtClean="0"/>
              <a:t>)# </a:t>
            </a:r>
            <a:r>
              <a:rPr lang="en-US" dirty="0" err="1" smtClean="0"/>
              <a:t>ip</a:t>
            </a:r>
            <a:r>
              <a:rPr lang="en-US" dirty="0" smtClean="0"/>
              <a:t> local pool pool_20 192.168.20.1-192.168.20.200 mask 255.255.0.0 </a:t>
            </a:r>
          </a:p>
          <a:p>
            <a:r>
              <a:rPr lang="en-US" dirty="0" smtClean="0"/>
              <a:t>hostname(</a:t>
            </a:r>
            <a:r>
              <a:rPr lang="en-US" dirty="0" err="1" smtClean="0"/>
              <a:t>config</a:t>
            </a:r>
            <a:r>
              <a:rPr lang="en-US" dirty="0" smtClean="0"/>
              <a:t>)# group-policy GroupPolicy1 attributes </a:t>
            </a:r>
          </a:p>
          <a:p>
            <a:r>
              <a:rPr lang="en-US" dirty="0" smtClean="0"/>
              <a:t>hostname(</a:t>
            </a:r>
            <a:r>
              <a:rPr lang="en-US" dirty="0" err="1" smtClean="0"/>
              <a:t>config</a:t>
            </a:r>
            <a:r>
              <a:rPr lang="en-US" dirty="0" smtClean="0"/>
              <a:t>-group-policy)# address-pools value pool_1 pool_20 </a:t>
            </a:r>
          </a:p>
          <a:p>
            <a:r>
              <a:rPr lang="en-US" dirty="0" smtClean="0"/>
              <a:t>hostname(</a:t>
            </a:r>
            <a:r>
              <a:rPr lang="en-US" dirty="0" err="1" smtClean="0"/>
              <a:t>config</a:t>
            </a:r>
            <a:r>
              <a:rPr lang="en-US" dirty="0" smtClean="0"/>
              <a:t>-group-policy)#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77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 se habilita </a:t>
            </a:r>
            <a:r>
              <a:rPr lang="es-MX" dirty="0" err="1" smtClean="0"/>
              <a:t>password</a:t>
            </a:r>
            <a:r>
              <a:rPr lang="es-MX" dirty="0" smtClean="0"/>
              <a:t> </a:t>
            </a:r>
            <a:r>
              <a:rPr lang="es-MX" dirty="0" err="1" smtClean="0"/>
              <a:t>management</a:t>
            </a:r>
            <a:r>
              <a:rPr lang="es-MX" baseline="0" dirty="0" smtClean="0"/>
              <a:t> en el </a:t>
            </a:r>
            <a:r>
              <a:rPr lang="es-MX" baseline="0" dirty="0" err="1" smtClean="0"/>
              <a:t>tunnel’group</a:t>
            </a:r>
            <a:r>
              <a:rPr lang="es-MX" baseline="0" dirty="0" smtClean="0"/>
              <a:t> el </a:t>
            </a:r>
            <a:r>
              <a:rPr lang="es-MX" baseline="0" dirty="0" err="1" smtClean="0"/>
              <a:t>request</a:t>
            </a:r>
            <a:r>
              <a:rPr lang="es-MX" baseline="0" dirty="0" smtClean="0"/>
              <a:t> primario y secundario debe incluir atributos de ms-chapv2</a:t>
            </a:r>
          </a:p>
          <a:p>
            <a:r>
              <a:rPr lang="es-MX" baseline="0" dirty="0" smtClean="0"/>
              <a:t>Si el servidor no lo soporta. Puede configurarse </a:t>
            </a:r>
            <a:r>
              <a:rPr lang="es-MX" i="1" baseline="0" dirty="0" smtClean="0"/>
              <a:t>no mschapv2-capable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92861-21B3-4E8E-9867-6A3BCA5B57A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61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3405352" y="5948636"/>
            <a:ext cx="599089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60939" y="5948636"/>
            <a:ext cx="472965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4771697" y="5948636"/>
            <a:ext cx="472965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5869870" y="6614159"/>
            <a:ext cx="780312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6933206" y="661416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191486" y="6719450"/>
            <a:ext cx="66254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2794161" y="6668595"/>
            <a:ext cx="779356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341313" y="6708752"/>
            <a:ext cx="780312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8038251" y="8318268"/>
            <a:ext cx="780312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59" name="Group 67"/>
          <p:cNvGrpSpPr/>
          <p:nvPr userDrawn="1"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7103350" y="6584512"/>
            <a:ext cx="1472300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Support</a:t>
            </a:r>
            <a:r>
              <a:rPr lang="en-US" sz="600" baseline="0" dirty="0" smtClean="0">
                <a:solidFill>
                  <a:srgbClr val="C0C0C0"/>
                </a:solidFill>
                <a:latin typeface="+mj-lt"/>
              </a:rPr>
              <a:t> Community en </a:t>
            </a:r>
            <a:r>
              <a:rPr lang="en-US" sz="600" baseline="0" dirty="0" err="1" smtClean="0">
                <a:solidFill>
                  <a:srgbClr val="C0C0C0"/>
                </a:solidFill>
                <a:latin typeface="+mj-lt"/>
              </a:rPr>
              <a:t>Español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295275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30903" y="295275"/>
            <a:ext cx="413226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600200"/>
            <a:ext cx="2622550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600200"/>
            <a:ext cx="2593975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8" y="1600200"/>
            <a:ext cx="2633662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73302" y="100584"/>
            <a:ext cx="2670048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5201" y="5842635"/>
            <a:ext cx="8112126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7" y="6355828"/>
            <a:ext cx="8694295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1927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341313" y="311150"/>
            <a:ext cx="908367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7103350" y="6584512"/>
            <a:ext cx="1472300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Support Community en </a:t>
            </a:r>
            <a:r>
              <a:rPr lang="en-US" sz="600" dirty="0" err="1" smtClean="0">
                <a:solidFill>
                  <a:srgbClr val="C0C0C0"/>
                </a:solidFill>
                <a:latin typeface="+mj-lt"/>
              </a:rPr>
              <a:t>Español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6141720"/>
            <a:ext cx="9156700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1823499" y="-3578087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013791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7111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1" y="8348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3377648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10896"/>
            <a:ext cx="8474869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4862"/>
            <a:ext cx="847725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39917" y="778669"/>
            <a:ext cx="589788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1823499" y="-3570592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013791" y="424860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6585483" y="-291327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8105451" y="569919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3036073" y="1516172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72" name="Group 38"/>
          <p:cNvGrpSpPr/>
          <p:nvPr userDrawn="1"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 userDrawn="1"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 userDrawn="1"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 userDrawn="1"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 userDrawn="1"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4" y="304800"/>
            <a:ext cx="7435849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4" y="1600206"/>
            <a:ext cx="7435849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3754" y="1186542"/>
            <a:ext cx="7435849" cy="381000"/>
          </a:xfrm>
        </p:spPr>
        <p:txBody>
          <a:bodyPr anchor="ctr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93751" y="6372429"/>
            <a:ext cx="7461250" cy="307777"/>
          </a:xfrm>
        </p:spPr>
        <p:txBody>
          <a:bodyPr anchor="b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964336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4" y="304800"/>
            <a:ext cx="7435849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4" y="1600206"/>
            <a:ext cx="7435849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3754" y="1186542"/>
            <a:ext cx="7435849" cy="381000"/>
          </a:xfrm>
        </p:spPr>
        <p:txBody>
          <a:bodyPr anchor="ctr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93751" y="6372429"/>
            <a:ext cx="7461250" cy="307777"/>
          </a:xfrm>
        </p:spPr>
        <p:txBody>
          <a:bodyPr anchor="b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4822979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4" y="304800"/>
            <a:ext cx="7435849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4" y="1600206"/>
            <a:ext cx="7435849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3754" y="1186542"/>
            <a:ext cx="7435849" cy="381000"/>
          </a:xfrm>
        </p:spPr>
        <p:txBody>
          <a:bodyPr anchor="ctr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93751" y="6372429"/>
            <a:ext cx="7461250" cy="307777"/>
          </a:xfrm>
        </p:spPr>
        <p:txBody>
          <a:bodyPr anchor="b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460164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046" y="304800"/>
            <a:ext cx="7769834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40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12700" y="-2056029"/>
            <a:ext cx="984789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236383" y="4768852"/>
            <a:ext cx="8097838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236538" y="5232770"/>
            <a:ext cx="8112125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17357" y="3020518"/>
            <a:ext cx="8694295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3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17357" y="3020519"/>
            <a:ext cx="8694295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967967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7103350" y="6584512"/>
            <a:ext cx="1472300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kern="1200" dirty="0" smtClean="0">
                <a:solidFill>
                  <a:srgbClr val="C0C0C0"/>
                </a:solidFill>
                <a:latin typeface="+mn-lt"/>
                <a:ea typeface="+mn-ea"/>
                <a:cs typeface="+mn-cs"/>
              </a:rPr>
              <a:t>Cisco Support Community en </a:t>
            </a:r>
            <a:r>
              <a:rPr lang="en-US" sz="600" kern="1200" dirty="0" err="1" smtClean="0">
                <a:solidFill>
                  <a:srgbClr val="C0C0C0"/>
                </a:solidFill>
                <a:latin typeface="+mn-lt"/>
                <a:ea typeface="+mn-ea"/>
                <a:cs typeface="+mn-cs"/>
              </a:rPr>
              <a:t>Español</a:t>
            </a:r>
            <a:endParaRPr lang="en-US" sz="600" kern="1200" dirty="0">
              <a:solidFill>
                <a:srgbClr val="C0C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239713" y="1339745"/>
            <a:ext cx="4122425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747683"/>
            <a:ext cx="3236976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4876800"/>
            <a:ext cx="32004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2011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5"/>
            <a:ext cx="855144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2013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082512" y="6584512"/>
            <a:ext cx="149313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</a:t>
            </a: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Suppor</a:t>
            </a:r>
            <a:r>
              <a:rPr lang="en-US" sz="600" baseline="0" dirty="0" smtClean="0">
                <a:solidFill>
                  <a:srgbClr val="C0C0C0"/>
                </a:solidFill>
                <a:latin typeface="+mj-lt"/>
              </a:rPr>
              <a:t>t Community en </a:t>
            </a:r>
            <a:r>
              <a:rPr lang="en-US" sz="600" baseline="0" dirty="0" err="1" smtClean="0">
                <a:solidFill>
                  <a:srgbClr val="C0C0C0"/>
                </a:solidFill>
                <a:latin typeface="+mj-lt"/>
              </a:rPr>
              <a:t>Español</a:t>
            </a:r>
            <a:r>
              <a:rPr lang="en-US" sz="600" baseline="0" dirty="0" smtClean="0">
                <a:solidFill>
                  <a:srgbClr val="C0C0C0"/>
                </a:solidFill>
                <a:latin typeface="+mj-lt"/>
              </a:rPr>
              <a:t>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9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35" r:id="rId2"/>
    <p:sldLayoutId id="2147483936" r:id="rId3"/>
    <p:sldLayoutId id="2147483937" r:id="rId4"/>
    <p:sldLayoutId id="2147483900" r:id="rId5"/>
    <p:sldLayoutId id="214748393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  <p:sldLayoutId id="2147483911" r:id="rId17"/>
    <p:sldLayoutId id="2147483931" r:id="rId18"/>
    <p:sldLayoutId id="2147483912" r:id="rId19"/>
    <p:sldLayoutId id="2147483913" r:id="rId20"/>
    <p:sldLayoutId id="2147483914" r:id="rId21"/>
    <p:sldLayoutId id="2147483915" r:id="rId22"/>
    <p:sldLayoutId id="2147483916" r:id="rId23"/>
    <p:sldLayoutId id="2147483917" r:id="rId24"/>
    <p:sldLayoutId id="2147483918" r:id="rId25"/>
    <p:sldLayoutId id="2147483919" r:id="rId26"/>
    <p:sldLayoutId id="2147483921" r:id="rId27"/>
    <p:sldLayoutId id="2147483922" r:id="rId28"/>
    <p:sldLayoutId id="2147483923" r:id="rId29"/>
    <p:sldLayoutId id="2147483924" r:id="rId30"/>
    <p:sldLayoutId id="2147483925" r:id="rId31"/>
    <p:sldLayoutId id="2147483926" r:id="rId32"/>
    <p:sldLayoutId id="2147483927" r:id="rId33"/>
    <p:sldLayoutId id="2147483938" r:id="rId34"/>
    <p:sldLayoutId id="2147483939" r:id="rId35"/>
    <p:sldLayoutId id="2147483940" r:id="rId36"/>
    <p:sldLayoutId id="2147483941" r:id="rId37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forums.cisco.com/docs/DOC-3082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forums.cisco.com/docs/DOC-2780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2" Type="http://schemas.openxmlformats.org/officeDocument/2006/relationships/hyperlink" Target="https://supportforums.cisco.com/community/spanish/espacio-de-los-expertos/webcasts" TargetMode="Externa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forums.cisco.com/thread/2202189" TargetMode="Externa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2.gif@01CE14D1.DD29D630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79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slideLayout" Target="../slideLayouts/slideLayout2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8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slideLayout" Target="../slideLayouts/slideLayout2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36689"/>
            <a:ext cx="9051235" cy="2918779"/>
          </a:xfrm>
        </p:spPr>
        <p:txBody>
          <a:bodyPr/>
          <a:lstStyle/>
          <a:p>
            <a:r>
              <a:rPr lang="en-US" sz="4000" dirty="0" err="1" smtClean="0"/>
              <a:t>Comunidad</a:t>
            </a:r>
            <a:r>
              <a:rPr lang="en-US" sz="4000" dirty="0" smtClean="0"/>
              <a:t> de </a:t>
            </a:r>
            <a:r>
              <a:rPr lang="en-US" sz="4000" dirty="0" err="1" smtClean="0"/>
              <a:t>Soporte</a:t>
            </a:r>
            <a:r>
              <a:rPr lang="en-US" sz="4000" dirty="0" smtClean="0"/>
              <a:t> de Cisco - Webcast en vivo:</a:t>
            </a:r>
            <a:br>
              <a:rPr lang="en-US" sz="4000" dirty="0" smtClean="0"/>
            </a:br>
            <a:r>
              <a:rPr lang="en-US" sz="4000" dirty="0" err="1" smtClean="0"/>
              <a:t>Anyconnect</a:t>
            </a:r>
            <a:r>
              <a:rPr lang="en-US" sz="4000" dirty="0" smtClean="0"/>
              <a:t> </a:t>
            </a:r>
            <a:r>
              <a:rPr lang="en-US" sz="4000" dirty="0" err="1"/>
              <a:t>VPN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Configuración</a:t>
            </a:r>
            <a:r>
              <a:rPr lang="en-US" sz="4000" dirty="0"/>
              <a:t> y troubleshooting en </a:t>
            </a:r>
            <a:r>
              <a:rPr lang="en-US" sz="4000" dirty="0" err="1"/>
              <a:t>ASA</a:t>
            </a:r>
            <a:r>
              <a:rPr lang="en-US" sz="4000" dirty="0"/>
              <a:t> </a:t>
            </a:r>
            <a:r>
              <a:rPr lang="en-US" sz="4000" dirty="0" err="1"/>
              <a:t>8.x</a:t>
            </a:r>
            <a:endParaRPr sz="4000" spc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Experto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Alexandro </a:t>
            </a:r>
            <a:r>
              <a:rPr lang="en-US" dirty="0"/>
              <a:t>Carrasquedo </a:t>
            </a:r>
            <a:r>
              <a:rPr lang="en-US" dirty="0" err="1"/>
              <a:t>CCIE</a:t>
            </a:r>
            <a:r>
              <a:rPr lang="en-US" dirty="0"/>
              <a:t> Security # 22040, 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Martes</a:t>
            </a:r>
            <a:r>
              <a:rPr lang="en-US" dirty="0" smtClean="0"/>
              <a:t> 12 de </a:t>
            </a:r>
            <a:r>
              <a:rPr lang="en-US" dirty="0" err="1" smtClean="0"/>
              <a:t>marzo</a:t>
            </a:r>
            <a:r>
              <a:rPr lang="en-US" dirty="0" smtClean="0"/>
              <a:t> de 2013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88577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err="1" smtClean="0"/>
              <a:t>Introducción</a:t>
            </a:r>
            <a:r>
              <a:rPr dirty="0" smtClean="0"/>
              <a:t> a SSL VPN</a:t>
            </a:r>
            <a:endParaRPr sz="2000" spc="0" dirty="0"/>
          </a:p>
        </p:txBody>
      </p:sp>
    </p:spTree>
    <p:extLst>
      <p:ext uri="{BB962C8B-B14F-4D97-AF65-F5344CB8AC3E}">
        <p14:creationId xmlns:p14="http://schemas.microsoft.com/office/powerpoint/2010/main" val="2661230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44475" y="2352675"/>
            <a:ext cx="2622550" cy="4391025"/>
          </a:xfrm>
        </p:spPr>
        <p:txBody>
          <a:bodyPr/>
          <a:lstStyle/>
          <a:p>
            <a:r>
              <a:rPr lang="es-MX" dirty="0" smtClean="0"/>
              <a:t>Basic Web,</a:t>
            </a:r>
          </a:p>
          <a:p>
            <a:r>
              <a:rPr lang="es-MX" dirty="0" smtClean="0"/>
              <a:t>Email</a:t>
            </a:r>
          </a:p>
          <a:p>
            <a:r>
              <a:rPr lang="es-MX" dirty="0" smtClean="0"/>
              <a:t>Acceso a CIFS</a:t>
            </a:r>
          </a:p>
          <a:p>
            <a:r>
              <a:rPr lang="es-MX" dirty="0" smtClean="0"/>
              <a:t>Pantalla personalizada para cada usuario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3292474" y="2352675"/>
            <a:ext cx="2593975" cy="4362450"/>
          </a:xfrm>
        </p:spPr>
        <p:txBody>
          <a:bodyPr/>
          <a:lstStyle/>
          <a:p>
            <a:r>
              <a:rPr lang="es-MX" dirty="0" smtClean="0"/>
              <a:t>Redirección de puertos para aplicaciones que usan TCP</a:t>
            </a:r>
          </a:p>
          <a:p>
            <a:r>
              <a:rPr lang="es-MX" dirty="0" smtClean="0"/>
              <a:t>Smart </a:t>
            </a:r>
            <a:r>
              <a:rPr lang="es-MX" dirty="0" err="1" smtClean="0"/>
              <a:t>Tunnels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6300788" y="2352675"/>
            <a:ext cx="2633662" cy="4333875"/>
          </a:xfrm>
        </p:spPr>
        <p:txBody>
          <a:bodyPr/>
          <a:lstStyle/>
          <a:p>
            <a:r>
              <a:rPr lang="es-MX" dirty="0" err="1" smtClean="0"/>
              <a:t>Anyconnect</a:t>
            </a:r>
            <a:r>
              <a:rPr lang="es-MX" dirty="0" smtClean="0"/>
              <a:t> Essentials</a:t>
            </a:r>
          </a:p>
          <a:p>
            <a:r>
              <a:rPr lang="es-MX" b="1" dirty="0" err="1" smtClean="0"/>
              <a:t>Anyconnect</a:t>
            </a:r>
            <a:endParaRPr lang="en-US" b="1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219456" y="853059"/>
            <a:ext cx="2670048" cy="1152144"/>
          </a:xfrm>
        </p:spPr>
        <p:txBody>
          <a:bodyPr/>
          <a:lstStyle/>
          <a:p>
            <a:r>
              <a:rPr lang="es-MX" dirty="0" err="1" smtClean="0"/>
              <a:t>Clientless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3255264" y="853059"/>
            <a:ext cx="2670048" cy="1152144"/>
          </a:xfrm>
        </p:spPr>
        <p:txBody>
          <a:bodyPr/>
          <a:lstStyle/>
          <a:p>
            <a:r>
              <a:rPr lang="es-MX" dirty="0" err="1" smtClean="0"/>
              <a:t>Thin-Client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6273302" y="853059"/>
            <a:ext cx="2670048" cy="1152144"/>
          </a:xfrm>
        </p:spPr>
        <p:txBody>
          <a:bodyPr/>
          <a:lstStyle/>
          <a:p>
            <a:r>
              <a:rPr lang="es-MX" b="1" dirty="0" err="1" smtClean="0"/>
              <a:t>Client-Based</a:t>
            </a:r>
            <a:endParaRPr lang="en-US" b="1" dirty="0"/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conexiones</a:t>
            </a:r>
            <a:r>
              <a:rPr lang="en-US" dirty="0" smtClean="0"/>
              <a:t> </a:t>
            </a:r>
            <a:r>
              <a:rPr lang="en-US" dirty="0" err="1" smtClean="0"/>
              <a:t>seguras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 SSL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8010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Clientless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Utilizado para aplicaciones basadas en Web</a:t>
            </a:r>
          </a:p>
          <a:p>
            <a:pPr lvl="1"/>
            <a:r>
              <a:rPr lang="es-MX" dirty="0" smtClean="0"/>
              <a:t>OWA, archivos compartidos de </a:t>
            </a:r>
            <a:r>
              <a:rPr lang="es-MX" dirty="0"/>
              <a:t>W</a:t>
            </a:r>
            <a:r>
              <a:rPr lang="es-MX" dirty="0" smtClean="0"/>
              <a:t>indows (CIFS), etc.</a:t>
            </a:r>
          </a:p>
          <a:p>
            <a:r>
              <a:rPr lang="es-MX" dirty="0" smtClean="0"/>
              <a:t>Beneficios</a:t>
            </a:r>
          </a:p>
          <a:p>
            <a:pPr lvl="1"/>
            <a:r>
              <a:rPr lang="es-MX" dirty="0" smtClean="0"/>
              <a:t>No requiere permisos de administrador en la computadora</a:t>
            </a:r>
          </a:p>
          <a:p>
            <a:pPr lvl="1"/>
            <a:r>
              <a:rPr lang="es-MX" dirty="0" smtClean="0"/>
              <a:t>El usuario tiene requerimientos mínimos, sólo un navegador web</a:t>
            </a:r>
          </a:p>
          <a:p>
            <a:r>
              <a:rPr lang="es-MX" dirty="0" smtClean="0"/>
              <a:t>Problemas comunes</a:t>
            </a:r>
          </a:p>
          <a:p>
            <a:pPr lvl="1"/>
            <a:r>
              <a:rPr lang="es-MX" dirty="0" smtClean="0"/>
              <a:t>Contenido dinámico como </a:t>
            </a:r>
            <a:r>
              <a:rPr lang="es-MX" dirty="0" err="1" smtClean="0"/>
              <a:t>Applets</a:t>
            </a:r>
            <a:r>
              <a:rPr lang="es-MX" dirty="0" smtClean="0"/>
              <a:t> de Active X y Java embebido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815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s-MX" dirty="0" err="1" smtClean="0"/>
              <a:t>ómo</a:t>
            </a:r>
            <a:r>
              <a:rPr lang="es-MX" dirty="0" smtClean="0"/>
              <a:t> funciona </a:t>
            </a:r>
            <a:r>
              <a:rPr lang="es-MX" dirty="0" err="1" smtClean="0"/>
              <a:t>Anyconnect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Provee una conexión segura mediante SSL a usuarios remotos.</a:t>
            </a:r>
          </a:p>
          <a:p>
            <a:r>
              <a:rPr lang="es-MX" dirty="0" smtClean="0"/>
              <a:t>No se requiere instalación previa del cliente.</a:t>
            </a:r>
          </a:p>
          <a:p>
            <a:r>
              <a:rPr lang="es-MX" dirty="0" smtClean="0"/>
              <a:t>Descargable una vez que el cliente se autentica en el portal WEB.</a:t>
            </a:r>
          </a:p>
          <a:p>
            <a:r>
              <a:rPr lang="es-MX" dirty="0" smtClean="0"/>
              <a:t>Si es necesario, el cliente se actualizará automáticamente.</a:t>
            </a:r>
          </a:p>
          <a:p>
            <a:r>
              <a:rPr lang="es-MX" dirty="0" smtClean="0"/>
              <a:t>Se conecta mediante TLS o DTLS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4558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Carácterísticas</a:t>
            </a:r>
            <a:r>
              <a:rPr lang="es-MX" dirty="0" smtClean="0"/>
              <a:t> de </a:t>
            </a:r>
            <a:r>
              <a:rPr lang="es-MX" dirty="0" err="1" smtClean="0"/>
              <a:t>Anyconnect</a:t>
            </a:r>
            <a:r>
              <a:rPr lang="es-MX" dirty="0" smtClean="0"/>
              <a:t> 3.0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Network Access Manager</a:t>
            </a:r>
          </a:p>
          <a:p>
            <a:r>
              <a:rPr lang="en-US" dirty="0"/>
              <a:t>Telemetry</a:t>
            </a:r>
          </a:p>
          <a:p>
            <a:r>
              <a:rPr lang="en-US" dirty="0"/>
              <a:t>Host Scan</a:t>
            </a:r>
          </a:p>
          <a:p>
            <a:r>
              <a:rPr lang="en-US" dirty="0"/>
              <a:t>Web Security (</a:t>
            </a:r>
            <a:r>
              <a:rPr lang="en-US" dirty="0" err="1"/>
              <a:t>ScanSafe</a:t>
            </a:r>
            <a:r>
              <a:rPr lang="en-US" dirty="0"/>
              <a:t> Integration)</a:t>
            </a:r>
          </a:p>
          <a:p>
            <a:r>
              <a:rPr lang="en-US" dirty="0" smtClean="0"/>
              <a:t>DART</a:t>
            </a:r>
            <a:endParaRPr lang="en-US" dirty="0"/>
          </a:p>
          <a:p>
            <a:r>
              <a:rPr lang="en-US" dirty="0"/>
              <a:t>Windows services lockdown</a:t>
            </a:r>
          </a:p>
          <a:p>
            <a:r>
              <a:rPr lang="en-US" dirty="0"/>
              <a:t>Software Profile Locks</a:t>
            </a:r>
          </a:p>
        </p:txBody>
      </p:sp>
    </p:spTree>
    <p:extLst>
      <p:ext uri="{BB962C8B-B14F-4D97-AF65-F5344CB8AC3E}">
        <p14:creationId xmlns:p14="http://schemas.microsoft.com/office/powerpoint/2010/main" val="4673195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Soporte de </a:t>
            </a:r>
            <a:r>
              <a:rPr lang="es-MX" dirty="0" err="1" smtClean="0"/>
              <a:t>Anyconnect</a:t>
            </a:r>
            <a:r>
              <a:rPr lang="es-MX" dirty="0" smtClean="0"/>
              <a:t> 3.0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2014538"/>
            <a:ext cx="530542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6353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02388" y="889027"/>
            <a:ext cx="7435849" cy="838200"/>
          </a:xfrm>
        </p:spPr>
        <p:txBody>
          <a:bodyPr/>
          <a:lstStyle/>
          <a:p>
            <a:r>
              <a:rPr lang="es-ES" dirty="0" smtClean="0"/>
              <a:t>Segunda Pregunta a la audiencia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334894" y="2971662"/>
            <a:ext cx="2376793" cy="1414813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lphaLcParenR"/>
            </a:pPr>
            <a:r>
              <a:rPr lang="en-US" sz="2800" b="1" dirty="0" err="1" smtClean="0"/>
              <a:t>Cliente</a:t>
            </a:r>
            <a:endParaRPr lang="en-US" sz="2800" b="1" dirty="0" smtClean="0"/>
          </a:p>
          <a:p>
            <a:pPr marL="457200" indent="-457200" eaLnBrk="1" hangingPunct="1">
              <a:buFont typeface="+mj-lt"/>
              <a:buAutoNum type="alphaLcParenR"/>
            </a:pPr>
            <a:r>
              <a:rPr lang="en-US" sz="2800" b="1" dirty="0" err="1" smtClean="0"/>
              <a:t>Servidor</a:t>
            </a:r>
            <a:endParaRPr lang="en-US" sz="2800" b="1" dirty="0" smtClean="0"/>
          </a:p>
        </p:txBody>
      </p:sp>
      <p:sp>
        <p:nvSpPr>
          <p:cNvPr id="1536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34867" y="1896042"/>
            <a:ext cx="6348959" cy="100965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¿</a:t>
            </a:r>
            <a:r>
              <a:rPr lang="es-ES" sz="2800" b="1" dirty="0" smtClean="0">
                <a:solidFill>
                  <a:srgbClr val="002060"/>
                </a:solidFill>
              </a:rPr>
              <a:t>Quién </a:t>
            </a:r>
            <a:r>
              <a:rPr lang="es-ES" sz="2800" b="1" dirty="0">
                <a:solidFill>
                  <a:srgbClr val="002060"/>
                </a:solidFill>
              </a:rPr>
              <a:t>elige </a:t>
            </a:r>
            <a:r>
              <a:rPr lang="es-ES" sz="2800" b="1" dirty="0" smtClean="0">
                <a:solidFill>
                  <a:srgbClr val="002060"/>
                </a:solidFill>
              </a:rPr>
              <a:t>qué </a:t>
            </a:r>
            <a:r>
              <a:rPr lang="es-ES" sz="2800" b="1" dirty="0">
                <a:solidFill>
                  <a:srgbClr val="002060"/>
                </a:solidFill>
              </a:rPr>
              <a:t>cifrado </a:t>
            </a:r>
            <a:r>
              <a:rPr lang="es-ES" sz="2800" b="1" dirty="0" smtClean="0">
                <a:solidFill>
                  <a:srgbClr val="002060"/>
                </a:solidFill>
              </a:rPr>
              <a:t>utilizar</a:t>
            </a:r>
            <a:r>
              <a:rPr lang="en-US" sz="2800" b="1" dirty="0" smtClean="0">
                <a:solidFill>
                  <a:srgbClr val="00206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436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err="1" smtClean="0"/>
              <a:t>Configuración</a:t>
            </a:r>
            <a:r>
              <a:rPr dirty="0" smtClean="0"/>
              <a:t> de </a:t>
            </a:r>
            <a:r>
              <a:rPr dirty="0" err="1" smtClean="0"/>
              <a:t>Anyconnect</a:t>
            </a:r>
            <a:endParaRPr sz="2000" spc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Pasos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configuraci</a:t>
            </a:r>
            <a:r>
              <a:rPr lang="es-MX" dirty="0" err="1" smtClean="0"/>
              <a:t>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Identificar el perfil</a:t>
            </a:r>
          </a:p>
          <a:p>
            <a:r>
              <a:rPr lang="es-MX" dirty="0" smtClean="0"/>
              <a:t>Protocolo de VPN a utilizar</a:t>
            </a:r>
          </a:p>
          <a:p>
            <a:r>
              <a:rPr lang="es-MX" dirty="0" smtClean="0"/>
              <a:t>Imagen del cliente.</a:t>
            </a:r>
          </a:p>
          <a:p>
            <a:r>
              <a:rPr lang="es-MX" dirty="0" smtClean="0"/>
              <a:t>Método de autenticación</a:t>
            </a:r>
          </a:p>
          <a:p>
            <a:r>
              <a:rPr lang="es-MX" dirty="0" smtClean="0"/>
              <a:t>Asignación de dirección IP</a:t>
            </a:r>
          </a:p>
          <a:p>
            <a:r>
              <a:rPr lang="es-MX" dirty="0" smtClean="0"/>
              <a:t>Servidores de resolución de nombres</a:t>
            </a:r>
          </a:p>
          <a:p>
            <a:r>
              <a:rPr lang="es-MX" dirty="0" smtClean="0"/>
              <a:t>Excepción de NAT</a:t>
            </a:r>
          </a:p>
          <a:p>
            <a:r>
              <a:rPr lang="es-MX" dirty="0" smtClean="0"/>
              <a:t>Despliegue </a:t>
            </a:r>
            <a:r>
              <a:rPr lang="es-MX" smtClean="0"/>
              <a:t>del cliente.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277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Configuración :: Identificar perfil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84" y="1680210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98364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Comunidad</a:t>
            </a:r>
            <a:r>
              <a:rPr lang="en-US" sz="3200" dirty="0" smtClean="0"/>
              <a:t> de </a:t>
            </a:r>
            <a:r>
              <a:rPr lang="en-US" sz="3200" dirty="0" err="1" smtClean="0"/>
              <a:t>Soporte</a:t>
            </a:r>
            <a:r>
              <a:rPr lang="en-US" sz="3200" dirty="0" smtClean="0"/>
              <a:t> de Cisco – Webcast en vivo</a:t>
            </a:r>
          </a:p>
        </p:txBody>
      </p:sp>
      <p:sp>
        <p:nvSpPr>
          <p:cNvPr id="12291" name="Content Placeholder 20"/>
          <p:cNvSpPr>
            <a:spLocks noGrp="1"/>
          </p:cNvSpPr>
          <p:nvPr>
            <p:ph idx="1"/>
          </p:nvPr>
        </p:nvSpPr>
        <p:spPr>
          <a:xfrm>
            <a:off x="523760" y="1143000"/>
            <a:ext cx="7436199" cy="4465478"/>
          </a:xfrm>
        </p:spPr>
        <p:txBody>
          <a:bodyPr/>
          <a:lstStyle/>
          <a:p>
            <a:r>
              <a:rPr lang="es-ES" dirty="0" smtClean="0"/>
              <a:t>El experto </a:t>
            </a:r>
            <a:r>
              <a:rPr lang="es-ES" dirty="0"/>
              <a:t>del día de hoy es </a:t>
            </a:r>
            <a:r>
              <a:rPr lang="es-ES" b="1" dirty="0" smtClean="0"/>
              <a:t>Alexandro Carrasquedo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12292" name="Rectangle 275"/>
          <p:cNvSpPr>
            <a:spLocks noChangeArrowheads="1"/>
          </p:cNvSpPr>
          <p:nvPr/>
        </p:nvSpPr>
        <p:spPr bwMode="auto">
          <a:xfrm>
            <a:off x="2070631" y="5103134"/>
            <a:ext cx="3872272" cy="84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124" tIns="41061" rIns="36576" bIns="41061">
            <a:spAutoFit/>
          </a:bodyPr>
          <a:lstStyle/>
          <a:p>
            <a:pPr algn="ctr" defTabSz="814388">
              <a:spcBef>
                <a:spcPct val="40000"/>
              </a:spcBef>
              <a:buClr>
                <a:srgbClr val="35C5FF"/>
              </a:buClr>
            </a:pPr>
            <a:r>
              <a:rPr lang="en-US" sz="2400" dirty="0" smtClean="0"/>
              <a:t>Alexandro Carrasquedo</a:t>
            </a:r>
          </a:p>
          <a:p>
            <a:pPr algn="ctr" defTabSz="814388">
              <a:spcBef>
                <a:spcPct val="40000"/>
              </a:spcBef>
              <a:buClr>
                <a:srgbClr val="35C5FF"/>
              </a:buClr>
            </a:pPr>
            <a:r>
              <a:rPr lang="en-US" dirty="0" err="1">
                <a:solidFill>
                  <a:srgbClr val="5F5F65"/>
                </a:solidFill>
              </a:rPr>
              <a:t>CCIE</a:t>
            </a:r>
            <a:r>
              <a:rPr lang="en-US" dirty="0">
                <a:solidFill>
                  <a:srgbClr val="5F5F65"/>
                </a:solidFill>
              </a:rPr>
              <a:t> Security # 22040</a:t>
            </a:r>
            <a:endParaRPr lang="en-US" dirty="0" smtClean="0">
              <a:solidFill>
                <a:srgbClr val="5F5F65"/>
              </a:solidFill>
            </a:endParaRPr>
          </a:p>
        </p:txBody>
      </p:sp>
      <p:grpSp>
        <p:nvGrpSpPr>
          <p:cNvPr id="2" name="Group 294"/>
          <p:cNvGrpSpPr>
            <a:grpSpLocks/>
          </p:cNvGrpSpPr>
          <p:nvPr/>
        </p:nvGrpSpPr>
        <p:grpSpPr bwMode="auto">
          <a:xfrm>
            <a:off x="3086620" y="2640966"/>
            <a:ext cx="1917406" cy="2366962"/>
            <a:chOff x="2273" y="1836"/>
            <a:chExt cx="1208" cy="1491"/>
          </a:xfrm>
        </p:grpSpPr>
        <p:pic>
          <p:nvPicPr>
            <p:cNvPr id="12298" name="Picture 27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73" y="3201"/>
              <a:ext cx="1208" cy="1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299" name="Rectangle 278"/>
            <p:cNvSpPr>
              <a:spLocks noChangeArrowheads="1"/>
            </p:cNvSpPr>
            <p:nvPr/>
          </p:nvSpPr>
          <p:spPr bwMode="auto">
            <a:xfrm>
              <a:off x="2286" y="1836"/>
              <a:ext cx="1182" cy="1434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73025" tIns="36511" rIns="73025" bIns="36511" anchor="ctr"/>
            <a:lstStyle/>
            <a:p>
              <a:endParaRPr lang="en-US" b="1">
                <a:solidFill>
                  <a:srgbClr val="000000"/>
                </a:solidFill>
              </a:endParaRPr>
            </a:p>
          </p:txBody>
        </p:sp>
      </p:grpSp>
      <p:sp>
        <p:nvSpPr>
          <p:cNvPr id="12297" name="Rectangle 300"/>
          <p:cNvSpPr>
            <a:spLocks noChangeArrowheads="1"/>
          </p:cNvSpPr>
          <p:nvPr/>
        </p:nvSpPr>
        <p:spPr bwMode="auto">
          <a:xfrm>
            <a:off x="8680148" y="6637339"/>
            <a:ext cx="236384" cy="2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249AFEDD-8ADF-4D5E-8B61-F73ECF8DA9B3}" type="slidenum">
              <a:rPr lang="en-US" sz="1000">
                <a:solidFill>
                  <a:srgbClr val="8E8E95"/>
                </a:solidFill>
              </a:rPr>
              <a:pPr algn="r" defTabSz="814388"/>
              <a:t>2</a:t>
            </a:fld>
            <a:endParaRPr lang="en-US" sz="1000">
              <a:solidFill>
                <a:srgbClr val="8E8E95"/>
              </a:solidFill>
            </a:endParaRPr>
          </a:p>
        </p:txBody>
      </p:sp>
      <p:pic>
        <p:nvPicPr>
          <p:cNvPr id="10" name="Picture 9" descr="C:\Users\jozamarr\AppData\Local\Microsoft\Windows\Temporary Internet Files\Content.Outlook\B1W338GP\photo (2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587" y="1948070"/>
            <a:ext cx="2116266" cy="2833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2944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Configuración :: Protocolo de VPN a </a:t>
            </a:r>
            <a:r>
              <a:rPr lang="es-MX" dirty="0" smtClean="0"/>
              <a:t>utilizar y Certificado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1344168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1973932"/>
            <a:ext cx="6143625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1916781"/>
            <a:ext cx="501967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7" y="2325243"/>
            <a:ext cx="6143625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3186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Configuración :: Seleccionar la imagen para el cliente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67349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1762125"/>
            <a:ext cx="47434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81898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762870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Configuración :: Método de autenticación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99433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84156"/>
            <a:ext cx="4572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99433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0668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Configuración :: Asignación de dirección IP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31517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2433638"/>
            <a:ext cx="358140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34606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53858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Configuración :: Asignación de dirección IP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asignar</a:t>
            </a:r>
            <a:r>
              <a:rPr lang="en-US" dirty="0" smtClean="0"/>
              <a:t> </a:t>
            </a:r>
            <a:r>
              <a:rPr lang="en-US" dirty="0" err="1" smtClean="0"/>
              <a:t>direcciones</a:t>
            </a:r>
            <a:r>
              <a:rPr lang="en-US" dirty="0" smtClean="0"/>
              <a:t> al tunnel-group o al group-policy</a:t>
            </a:r>
          </a:p>
          <a:p>
            <a:r>
              <a:rPr lang="es-MX" dirty="0" smtClean="0"/>
              <a:t>El ordenen el que se aplican las pools es importante</a:t>
            </a:r>
            <a:endParaRPr lang="en-US" dirty="0"/>
          </a:p>
          <a:p>
            <a:r>
              <a:rPr lang="es-MX" dirty="0" smtClean="0"/>
              <a:t>El pool de direcciones que se pone en el </a:t>
            </a:r>
            <a:r>
              <a:rPr lang="es-MX" dirty="0" err="1" smtClean="0"/>
              <a:t>group-policy</a:t>
            </a:r>
            <a:r>
              <a:rPr lang="es-MX" dirty="0" smtClean="0"/>
              <a:t> sobre escribe el pool del </a:t>
            </a:r>
            <a:r>
              <a:rPr lang="es-MX" dirty="0" err="1" smtClean="0"/>
              <a:t>tunnel-group</a:t>
            </a:r>
            <a:r>
              <a:rPr lang="es-MX" dirty="0" smtClean="0"/>
              <a:t>.</a:t>
            </a:r>
          </a:p>
          <a:p>
            <a:r>
              <a:rPr lang="es-MX" dirty="0" smtClean="0"/>
              <a:t>Se pueden definir hasta 6 pools de direcciones.</a:t>
            </a:r>
          </a:p>
        </p:txBody>
      </p:sp>
    </p:spTree>
    <p:extLst>
      <p:ext uri="{BB962C8B-B14F-4D97-AF65-F5344CB8AC3E}">
        <p14:creationId xmlns:p14="http://schemas.microsoft.com/office/powerpoint/2010/main" val="19742840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Configuración :: Configuración de servidores de resolución de nombres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63" y="1531520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3910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Configuración :: No </a:t>
            </a:r>
            <a:r>
              <a:rPr lang="es-MX" dirty="0" err="1" smtClean="0"/>
              <a:t>Nat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67257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341" y="1344169"/>
            <a:ext cx="5382434" cy="503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59853"/>
            <a:ext cx="77724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99387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Autenticación doble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Sólo disponible en SSL VPN y el cliente de </a:t>
            </a:r>
            <a:r>
              <a:rPr lang="es-MX" dirty="0" err="1" smtClean="0"/>
              <a:t>Anyconnect</a:t>
            </a:r>
            <a:r>
              <a:rPr lang="es-MX" dirty="0" smtClean="0"/>
              <a:t>.</a:t>
            </a:r>
          </a:p>
          <a:p>
            <a:r>
              <a:rPr lang="es-MX" dirty="0" smtClean="0"/>
              <a:t>El cliente deberá ingresar 2 conjuntos de credenciales.</a:t>
            </a:r>
          </a:p>
          <a:p>
            <a:r>
              <a:rPr lang="es-MX" dirty="0" smtClean="0"/>
              <a:t>Por ejemplo: </a:t>
            </a:r>
            <a:r>
              <a:rPr lang="es-MX" dirty="0" err="1" smtClean="0"/>
              <a:t>Radius</a:t>
            </a:r>
            <a:r>
              <a:rPr lang="es-MX" dirty="0" smtClean="0"/>
              <a:t> y AD</a:t>
            </a:r>
          </a:p>
          <a:p>
            <a:r>
              <a:rPr lang="es-MX" dirty="0" smtClean="0"/>
              <a:t>RSA/SDI no está soportado como servidor </a:t>
            </a:r>
            <a:r>
              <a:rPr lang="es-MX" b="1" dirty="0" smtClean="0"/>
              <a:t>secundario</a:t>
            </a:r>
            <a:r>
              <a:rPr lang="es-MX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232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68648" y="809515"/>
            <a:ext cx="7435849" cy="838200"/>
          </a:xfrm>
        </p:spPr>
        <p:txBody>
          <a:bodyPr/>
          <a:lstStyle/>
          <a:p>
            <a:r>
              <a:rPr lang="es-ES" dirty="0" smtClean="0"/>
              <a:t>Tercer Pregunta a la audiencia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43485" y="3342705"/>
            <a:ext cx="7881134" cy="1547335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s-ES" b="1" dirty="0" smtClean="0"/>
              <a:t>2 </a:t>
            </a:r>
            <a:r>
              <a:rPr lang="es-ES" b="1" dirty="0"/>
              <a:t>y después se envían datos mediante un canal </a:t>
            </a:r>
            <a:r>
              <a:rPr lang="es-ES" b="1" dirty="0" smtClean="0"/>
              <a:t>seguro</a:t>
            </a:r>
          </a:p>
          <a:p>
            <a:pPr marL="457200" lvl="0" indent="-457200">
              <a:buFont typeface="+mj-lt"/>
              <a:buAutoNum type="alphaLcParenR"/>
            </a:pPr>
            <a:r>
              <a:rPr lang="es-MX" b="1" dirty="0"/>
              <a:t>4 y después se envían datos mediante un canal seguro</a:t>
            </a:r>
            <a:endParaRPr lang="en-US" b="1" dirty="0"/>
          </a:p>
          <a:p>
            <a:pPr marL="457200" lvl="0" indent="-457200">
              <a:buFont typeface="+mj-lt"/>
              <a:buAutoNum type="alphaLcParenR"/>
            </a:pPr>
            <a:r>
              <a:rPr lang="es-MX" b="1" dirty="0"/>
              <a:t>6 y después se envían datos mediante un canal seguro</a:t>
            </a:r>
            <a:endParaRPr lang="en-US" b="1" dirty="0"/>
          </a:p>
          <a:p>
            <a:pPr marL="457200" indent="-457200">
              <a:buFont typeface="+mj-lt"/>
              <a:buAutoNum type="alphaLcParenR"/>
            </a:pPr>
            <a:endParaRPr lang="en-US" b="1" dirty="0" smtClean="0"/>
          </a:p>
        </p:txBody>
      </p:sp>
      <p:sp>
        <p:nvSpPr>
          <p:cNvPr id="1536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24070" y="1851842"/>
            <a:ext cx="8600705" cy="100965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¿</a:t>
            </a:r>
            <a:r>
              <a:rPr lang="es-ES" sz="2800" b="1" dirty="0" smtClean="0">
                <a:solidFill>
                  <a:srgbClr val="002060"/>
                </a:solidFill>
              </a:rPr>
              <a:t>Cuántos </a:t>
            </a:r>
            <a:r>
              <a:rPr lang="es-ES" sz="2800" b="1" dirty="0">
                <a:solidFill>
                  <a:srgbClr val="002060"/>
                </a:solidFill>
              </a:rPr>
              <a:t>mensajes se intercambian cuando se hace el </a:t>
            </a:r>
            <a:r>
              <a:rPr lang="es-ES" sz="2800" b="1" dirty="0" err="1">
                <a:solidFill>
                  <a:srgbClr val="002060"/>
                </a:solidFill>
              </a:rPr>
              <a:t>handshake</a:t>
            </a:r>
            <a:r>
              <a:rPr lang="es-ES" sz="2800" b="1" dirty="0">
                <a:solidFill>
                  <a:srgbClr val="002060"/>
                </a:solidFill>
              </a:rPr>
              <a:t> de SSL</a:t>
            </a:r>
            <a:r>
              <a:rPr lang="en-US" sz="2800" b="1" dirty="0" smtClean="0">
                <a:solidFill>
                  <a:srgbClr val="00206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2891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Troubleshooting</a:t>
            </a:r>
            <a:endParaRPr sz="2000" spc="0" dirty="0"/>
          </a:p>
        </p:txBody>
      </p:sp>
      <p:sp>
        <p:nvSpPr>
          <p:cNvPr id="2" name="Rectangle 1"/>
          <p:cNvSpPr/>
          <p:nvPr/>
        </p:nvSpPr>
        <p:spPr>
          <a:xfrm>
            <a:off x="29742" y="654451"/>
            <a:ext cx="90845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</a:rPr>
              <a:t>Primer </a:t>
            </a:r>
            <a:r>
              <a:rPr lang="en-US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</a:rPr>
              <a:t>paso</a:t>
            </a:r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</a:rPr>
              <a:t>, </a:t>
            </a:r>
            <a:r>
              <a:rPr lang="en-US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</a:rPr>
              <a:t>configurar</a:t>
            </a:r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</a:rPr>
              <a:t> </a:t>
            </a:r>
          </a:p>
          <a:p>
            <a:pPr algn="ctr"/>
            <a:r>
              <a:rPr lang="en-US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</a:rPr>
              <a:t>correctamente</a:t>
            </a:r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</a:rPr>
              <a:t> la </a:t>
            </a:r>
            <a:r>
              <a:rPr lang="en-US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</a:rPr>
              <a:t>solución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7454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Gracias por su asistencia el día de hoy</a:t>
            </a:r>
          </a:p>
        </p:txBody>
      </p:sp>
      <p:sp>
        <p:nvSpPr>
          <p:cNvPr id="13315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09600" y="1897698"/>
            <a:ext cx="7718611" cy="381000"/>
          </a:xfrm>
        </p:spPr>
        <p:txBody>
          <a:bodyPr/>
          <a:lstStyle/>
          <a:p>
            <a:r>
              <a:rPr lang="es-ES" dirty="0" smtClean="0"/>
              <a:t>La presentación incluirá algunas preguntas a la audiencia.</a:t>
            </a:r>
          </a:p>
          <a:p>
            <a:r>
              <a:rPr lang="es-ES" dirty="0" smtClean="0"/>
              <a:t>Le invitamos cordialmente a participar activamente en las preguntas que le haremos durante la sesión</a:t>
            </a:r>
          </a:p>
        </p:txBody>
      </p:sp>
      <p:pic>
        <p:nvPicPr>
          <p:cNvPr id="13316" name="Picture 5" descr="MemberLecture_polling_60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7686" y="3161592"/>
            <a:ext cx="5397318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1919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Problemas de instalación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Utilizar </a:t>
            </a:r>
            <a:r>
              <a:rPr lang="es-MX" i="1" dirty="0" smtClean="0"/>
              <a:t>Windows </a:t>
            </a:r>
            <a:r>
              <a:rPr lang="es-MX" i="1" dirty="0" err="1" smtClean="0"/>
              <a:t>Event</a:t>
            </a:r>
            <a:r>
              <a:rPr lang="es-MX" i="1" dirty="0" smtClean="0"/>
              <a:t> </a:t>
            </a:r>
            <a:r>
              <a:rPr lang="es-MX" i="1" dirty="0" err="1" smtClean="0"/>
              <a:t>Viewer</a:t>
            </a:r>
            <a:endParaRPr lang="en-US" dirty="0" smtClean="0"/>
          </a:p>
          <a:p>
            <a:pPr lvl="1"/>
            <a:r>
              <a:rPr lang="es-MX" dirty="0" smtClean="0"/>
              <a:t>Guardar en formato .</a:t>
            </a:r>
            <a:r>
              <a:rPr lang="es-MX" dirty="0" err="1" smtClean="0"/>
              <a:t>evt</a:t>
            </a:r>
            <a:endParaRPr lang="es-MX" dirty="0" smtClean="0"/>
          </a:p>
          <a:p>
            <a:r>
              <a:rPr lang="es-MX" dirty="0" smtClean="0"/>
              <a:t>Linux </a:t>
            </a:r>
            <a:r>
              <a:rPr lang="en-US" dirty="0" smtClean="0"/>
              <a:t>/</a:t>
            </a:r>
            <a:r>
              <a:rPr lang="en-US" dirty="0" err="1" smtClean="0"/>
              <a:t>var</a:t>
            </a:r>
            <a:r>
              <a:rPr lang="en-US" dirty="0" smtClean="0"/>
              <a:t>/log/messages</a:t>
            </a:r>
          </a:p>
          <a:p>
            <a:r>
              <a:rPr lang="en-US" dirty="0" smtClean="0"/>
              <a:t>Mac /</a:t>
            </a:r>
            <a:r>
              <a:rPr lang="en-US" dirty="0" err="1" smtClean="0"/>
              <a:t>var</a:t>
            </a:r>
            <a:r>
              <a:rPr lang="en-US" dirty="0" smtClean="0"/>
              <a:t>/log/system.log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994338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Vista de </a:t>
            </a:r>
            <a:r>
              <a:rPr lang="es-MX" dirty="0" err="1" smtClean="0"/>
              <a:t>event</a:t>
            </a:r>
            <a:r>
              <a:rPr lang="es-MX" dirty="0" smtClean="0"/>
              <a:t> </a:t>
            </a:r>
            <a:r>
              <a:rPr lang="es-MX" dirty="0" err="1" smtClean="0"/>
              <a:t>viewer</a:t>
            </a:r>
            <a:r>
              <a:rPr lang="es-MX" dirty="0" smtClean="0"/>
              <a:t> de Windows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29" y="1344168"/>
            <a:ext cx="8299376" cy="4992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2786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Debugs</a:t>
            </a:r>
            <a:r>
              <a:rPr lang="es-MX" dirty="0" smtClean="0"/>
              <a:t> para autenticación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err="1" smtClean="0"/>
              <a:t>Debug</a:t>
            </a:r>
            <a:r>
              <a:rPr lang="es-MX" dirty="0" smtClean="0"/>
              <a:t> LDAP (1-255)</a:t>
            </a:r>
          </a:p>
          <a:p>
            <a:r>
              <a:rPr lang="es-MX" dirty="0" err="1" smtClean="0"/>
              <a:t>Debug</a:t>
            </a:r>
            <a:r>
              <a:rPr lang="es-MX" dirty="0" smtClean="0"/>
              <a:t> </a:t>
            </a:r>
            <a:r>
              <a:rPr lang="es-MX" dirty="0" err="1" smtClean="0"/>
              <a:t>sdi</a:t>
            </a:r>
            <a:r>
              <a:rPr lang="es-MX" dirty="0" smtClean="0"/>
              <a:t> (1-255)</a:t>
            </a:r>
          </a:p>
          <a:p>
            <a:r>
              <a:rPr lang="es-MX" dirty="0" err="1" smtClean="0"/>
              <a:t>Debug</a:t>
            </a:r>
            <a:r>
              <a:rPr lang="es-MX" dirty="0" smtClean="0"/>
              <a:t> </a:t>
            </a:r>
            <a:r>
              <a:rPr lang="es-MX" dirty="0" err="1" smtClean="0"/>
              <a:t>kerberos</a:t>
            </a:r>
            <a:r>
              <a:rPr lang="es-MX" dirty="0" smtClean="0"/>
              <a:t> (1-255)</a:t>
            </a:r>
          </a:p>
          <a:p>
            <a:r>
              <a:rPr lang="es-MX" dirty="0" err="1" smtClean="0"/>
              <a:t>Debug</a:t>
            </a:r>
            <a:r>
              <a:rPr lang="es-MX" dirty="0" smtClean="0"/>
              <a:t> </a:t>
            </a:r>
            <a:r>
              <a:rPr lang="es-MX" dirty="0" err="1" smtClean="0"/>
              <a:t>aaa</a:t>
            </a:r>
            <a:r>
              <a:rPr lang="es-MX" dirty="0" smtClean="0"/>
              <a:t> </a:t>
            </a:r>
            <a:r>
              <a:rPr lang="es-MX" dirty="0" err="1" smtClean="0"/>
              <a:t>common</a:t>
            </a:r>
            <a:endParaRPr lang="es-MX" dirty="0"/>
          </a:p>
          <a:p>
            <a:r>
              <a:rPr lang="es-MX" dirty="0" err="1" smtClean="0"/>
              <a:t>Debug</a:t>
            </a:r>
            <a:r>
              <a:rPr lang="es-MX" dirty="0" smtClean="0"/>
              <a:t> </a:t>
            </a:r>
            <a:r>
              <a:rPr lang="es-MX" dirty="0" err="1" smtClean="0"/>
              <a:t>radius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121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</a:t>
            </a:r>
            <a:r>
              <a:rPr lang="en-US" dirty="0" smtClean="0"/>
              <a:t> de AAA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1366838"/>
            <a:ext cx="54102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4914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Certificado</a:t>
            </a:r>
            <a:r>
              <a:rPr lang="en-US" dirty="0" smtClean="0"/>
              <a:t> no </a:t>
            </a:r>
            <a:r>
              <a:rPr lang="en-US" dirty="0" err="1" smtClean="0"/>
              <a:t>confiable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7" y="1344168"/>
            <a:ext cx="8253826" cy="496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2423307"/>
            <a:ext cx="445770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99048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Certificado no confiable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2285047"/>
            <a:ext cx="863917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91" y="1346835"/>
            <a:ext cx="3990975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54930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Certificado no confiable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323" y="1249146"/>
            <a:ext cx="4943475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1410717"/>
            <a:ext cx="488632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804" y="1410717"/>
            <a:ext cx="488632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059" y="1463105"/>
            <a:ext cx="488632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999" y="1724616"/>
            <a:ext cx="488632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038359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Certificado no confiable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02" y="1298739"/>
            <a:ext cx="4943475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58" y="1298739"/>
            <a:ext cx="488632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8" y="1209675"/>
            <a:ext cx="488632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014" y="1344168"/>
            <a:ext cx="488632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820" y="1403514"/>
            <a:ext cx="488632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81138"/>
            <a:ext cx="4724400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05765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Certificado Confiable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92" y="1344168"/>
            <a:ext cx="7928517" cy="4769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bottom b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79533" y="1680032"/>
            <a:ext cx="4798183" cy="9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4835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Ajuste</a:t>
            </a:r>
            <a:r>
              <a:rPr lang="en-US" dirty="0" smtClean="0"/>
              <a:t> de DPD (Dead peer detection)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DPD se </a:t>
            </a:r>
            <a:r>
              <a:rPr lang="en-US" dirty="0" err="1" smtClean="0"/>
              <a:t>asegura</a:t>
            </a:r>
            <a:r>
              <a:rPr lang="en-US" dirty="0" smtClean="0"/>
              <a:t> de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cliente</a:t>
            </a:r>
            <a:r>
              <a:rPr lang="en-US" dirty="0" smtClean="0"/>
              <a:t> </a:t>
            </a:r>
            <a:r>
              <a:rPr lang="en-US" dirty="0" err="1" smtClean="0"/>
              <a:t>sepa</a:t>
            </a:r>
            <a:r>
              <a:rPr lang="en-US" dirty="0" smtClean="0"/>
              <a:t> r</a:t>
            </a:r>
            <a:r>
              <a:rPr lang="es-MX" dirty="0" err="1" smtClean="0"/>
              <a:t>ápidamente</a:t>
            </a:r>
            <a:r>
              <a:rPr lang="es-MX" dirty="0" smtClean="0"/>
              <a:t> cuando se ha perdido la conexión con el ASA o el cliente.</a:t>
            </a:r>
          </a:p>
          <a:p>
            <a:pPr lvl="1"/>
            <a:r>
              <a:rPr lang="es-MX" dirty="0" err="1"/>
              <a:t>ciscoasa</a:t>
            </a:r>
            <a:r>
              <a:rPr lang="es-MX" dirty="0"/>
              <a:t>(</a:t>
            </a:r>
            <a:r>
              <a:rPr lang="es-MX" dirty="0" err="1"/>
              <a:t>config</a:t>
            </a:r>
            <a:r>
              <a:rPr lang="es-MX" dirty="0"/>
              <a:t>)# </a:t>
            </a:r>
            <a:r>
              <a:rPr lang="es-MX" dirty="0" err="1"/>
              <a:t>group-pol</a:t>
            </a:r>
            <a:r>
              <a:rPr lang="es-MX" dirty="0"/>
              <a:t> </a:t>
            </a:r>
            <a:r>
              <a:rPr lang="es-MX" dirty="0" err="1"/>
              <a:t>GroupPolicy_webcast-anyconnect</a:t>
            </a:r>
            <a:r>
              <a:rPr lang="es-MX" dirty="0"/>
              <a:t> </a:t>
            </a:r>
            <a:r>
              <a:rPr lang="es-MX" dirty="0" err="1"/>
              <a:t>attributes</a:t>
            </a:r>
            <a:endParaRPr lang="es-MX" dirty="0"/>
          </a:p>
          <a:p>
            <a:pPr lvl="1"/>
            <a:r>
              <a:rPr lang="es-MX" dirty="0" err="1"/>
              <a:t>ciscoasa</a:t>
            </a:r>
            <a:r>
              <a:rPr lang="es-MX" dirty="0"/>
              <a:t>(</a:t>
            </a:r>
            <a:r>
              <a:rPr lang="es-MX" dirty="0" err="1"/>
              <a:t>config-group-policy</a:t>
            </a:r>
            <a:r>
              <a:rPr lang="es-MX" dirty="0"/>
              <a:t>)#   </a:t>
            </a:r>
            <a:r>
              <a:rPr lang="es-MX" dirty="0" err="1"/>
              <a:t>webvpn</a:t>
            </a:r>
            <a:r>
              <a:rPr lang="es-MX" dirty="0"/>
              <a:t>                 </a:t>
            </a:r>
          </a:p>
          <a:p>
            <a:pPr lvl="1"/>
            <a:r>
              <a:rPr lang="es-MX" dirty="0" err="1"/>
              <a:t>ciscoasa</a:t>
            </a:r>
            <a:r>
              <a:rPr lang="es-MX" dirty="0"/>
              <a:t>(</a:t>
            </a:r>
            <a:r>
              <a:rPr lang="es-MX" dirty="0" err="1"/>
              <a:t>config-group-webvpn</a:t>
            </a:r>
            <a:r>
              <a:rPr lang="es-MX" dirty="0"/>
              <a:t>)# </a:t>
            </a:r>
            <a:r>
              <a:rPr lang="es-MX" dirty="0" err="1"/>
              <a:t>anyconnect</a:t>
            </a:r>
            <a:r>
              <a:rPr lang="es-MX" dirty="0"/>
              <a:t> </a:t>
            </a:r>
            <a:r>
              <a:rPr lang="es-MX" dirty="0" err="1"/>
              <a:t>dpd-interval</a:t>
            </a:r>
            <a:r>
              <a:rPr lang="es-MX" dirty="0"/>
              <a:t> ?</a:t>
            </a:r>
          </a:p>
          <a:p>
            <a:pPr lvl="1"/>
            <a:endParaRPr lang="es-MX" dirty="0"/>
          </a:p>
          <a:p>
            <a:pPr lvl="1"/>
            <a:r>
              <a:rPr lang="es-MX" dirty="0" err="1"/>
              <a:t>config-group-webvpn</a:t>
            </a:r>
            <a:r>
              <a:rPr lang="es-MX" dirty="0"/>
              <a:t> </a:t>
            </a:r>
            <a:r>
              <a:rPr lang="es-MX" dirty="0" err="1"/>
              <a:t>mode</a:t>
            </a:r>
            <a:r>
              <a:rPr lang="es-MX" dirty="0"/>
              <a:t> </a:t>
            </a:r>
            <a:r>
              <a:rPr lang="es-MX" dirty="0" err="1"/>
              <a:t>commands</a:t>
            </a:r>
            <a:r>
              <a:rPr lang="es-MX" dirty="0"/>
              <a:t>/</a:t>
            </a:r>
            <a:r>
              <a:rPr lang="es-MX" dirty="0" err="1"/>
              <a:t>options</a:t>
            </a:r>
            <a:r>
              <a:rPr lang="es-MX" dirty="0"/>
              <a:t>:</a:t>
            </a:r>
          </a:p>
          <a:p>
            <a:pPr lvl="1"/>
            <a:r>
              <a:rPr lang="es-MX" dirty="0"/>
              <a:t>  </a:t>
            </a:r>
            <a:r>
              <a:rPr lang="es-MX" dirty="0" err="1"/>
              <a:t>client</a:t>
            </a:r>
            <a:r>
              <a:rPr lang="es-MX" dirty="0"/>
              <a:t>   Configure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AnyConnect</a:t>
            </a:r>
            <a:r>
              <a:rPr lang="es-MX" dirty="0"/>
              <a:t> </a:t>
            </a:r>
            <a:r>
              <a:rPr lang="es-MX" dirty="0" err="1"/>
              <a:t>client</a:t>
            </a:r>
            <a:r>
              <a:rPr lang="es-MX" dirty="0"/>
              <a:t> DPD </a:t>
            </a:r>
            <a:r>
              <a:rPr lang="es-MX" dirty="0" err="1"/>
              <a:t>interval</a:t>
            </a:r>
            <a:endParaRPr lang="es-MX" dirty="0"/>
          </a:p>
          <a:p>
            <a:pPr lvl="1"/>
            <a:r>
              <a:rPr lang="es-MX" dirty="0"/>
              <a:t>  </a:t>
            </a:r>
            <a:r>
              <a:rPr lang="es-MX" dirty="0" err="1"/>
              <a:t>gateway</a:t>
            </a:r>
            <a:r>
              <a:rPr lang="es-MX" dirty="0"/>
              <a:t>  Configure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AnyConnect</a:t>
            </a:r>
            <a:r>
              <a:rPr lang="es-MX" dirty="0"/>
              <a:t> </a:t>
            </a:r>
            <a:r>
              <a:rPr lang="es-MX" dirty="0" err="1"/>
              <a:t>gateway</a:t>
            </a:r>
            <a:r>
              <a:rPr lang="es-MX" dirty="0"/>
              <a:t> DPD </a:t>
            </a:r>
            <a:r>
              <a:rPr lang="es-MX" dirty="0" err="1" smtClean="0"/>
              <a:t>interval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39097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914" y="304800"/>
            <a:ext cx="7435849" cy="838200"/>
          </a:xfrm>
        </p:spPr>
        <p:txBody>
          <a:bodyPr/>
          <a:lstStyle/>
          <a:p>
            <a:r>
              <a:rPr lang="en-US" sz="3200" dirty="0" err="1" smtClean="0"/>
              <a:t>Copia</a:t>
            </a:r>
            <a:r>
              <a:rPr lang="en-US" sz="3200" dirty="0" smtClean="0"/>
              <a:t> de la </a:t>
            </a:r>
            <a:r>
              <a:rPr lang="en-US" sz="3200" dirty="0" err="1" smtClean="0"/>
              <a:t>presentación</a:t>
            </a:r>
            <a:endParaRPr lang="en-US" sz="3200" dirty="0" smtClean="0"/>
          </a:p>
        </p:txBody>
      </p:sp>
      <p:sp>
        <p:nvSpPr>
          <p:cNvPr id="14339" name="Content Placeholder 5"/>
          <p:cNvSpPr>
            <a:spLocks noGrp="1"/>
          </p:cNvSpPr>
          <p:nvPr>
            <p:ph idx="1"/>
          </p:nvPr>
        </p:nvSpPr>
        <p:spPr>
          <a:xfrm>
            <a:off x="553156" y="1619674"/>
            <a:ext cx="8161865" cy="4636036"/>
          </a:xfrm>
        </p:spPr>
        <p:txBody>
          <a:bodyPr/>
          <a:lstStyle/>
          <a:p>
            <a:pPr>
              <a:buNone/>
            </a:pPr>
            <a:r>
              <a:rPr lang="es-ES" dirty="0"/>
              <a:t>Si desea bajar una copia de la presentación de hoy, vaya  a la liga indicada en el chat o use ésta dirección</a:t>
            </a:r>
          </a:p>
          <a:p>
            <a:pPr>
              <a:buNone/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u="sng" dirty="0">
                <a:hlinkClick r:id="rId3"/>
              </a:rPr>
              <a:t>https://supportforums.cisco.com/docs/DOC-30820</a:t>
            </a:r>
            <a:endParaRPr lang="es-E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</p:txBody>
      </p:sp>
      <p:pic>
        <p:nvPicPr>
          <p:cNvPr id="14341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5305" y="3800732"/>
            <a:ext cx="170322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7510" y="264160"/>
            <a:ext cx="1177925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4867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Falta de portal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Revisar que en la política de grupo, </a:t>
            </a:r>
            <a:r>
              <a:rPr lang="es-MX" dirty="0" err="1" smtClean="0"/>
              <a:t>svc</a:t>
            </a:r>
            <a:r>
              <a:rPr lang="es-MX" dirty="0" smtClean="0"/>
              <a:t> está configurado.</a:t>
            </a:r>
          </a:p>
          <a:p>
            <a:pPr lvl="1"/>
            <a:r>
              <a:rPr lang="en-US" dirty="0" err="1"/>
              <a:t>ciscoasa</a:t>
            </a:r>
            <a:r>
              <a:rPr lang="en-US" dirty="0"/>
              <a:t>(</a:t>
            </a:r>
            <a:r>
              <a:rPr lang="en-US" dirty="0" err="1"/>
              <a:t>config</a:t>
            </a:r>
            <a:r>
              <a:rPr lang="en-US" dirty="0"/>
              <a:t>)# </a:t>
            </a:r>
            <a:r>
              <a:rPr lang="en-US" dirty="0" err="1"/>
              <a:t>sh</a:t>
            </a:r>
            <a:r>
              <a:rPr lang="en-US" dirty="0"/>
              <a:t> run group-pol</a:t>
            </a:r>
          </a:p>
          <a:p>
            <a:pPr lvl="1"/>
            <a:r>
              <a:rPr lang="en-US" dirty="0"/>
              <a:t>group-policy </a:t>
            </a:r>
            <a:r>
              <a:rPr lang="en-US" dirty="0" err="1"/>
              <a:t>GroupPolicy_webcast-anyconnect</a:t>
            </a:r>
            <a:r>
              <a:rPr lang="en-US" dirty="0"/>
              <a:t> internal</a:t>
            </a:r>
          </a:p>
          <a:p>
            <a:pPr lvl="1"/>
            <a:r>
              <a:rPr lang="en-US" dirty="0"/>
              <a:t>group-policy </a:t>
            </a:r>
            <a:r>
              <a:rPr lang="en-US" dirty="0" err="1"/>
              <a:t>GroupPolicy_webcast-anyconnect</a:t>
            </a:r>
            <a:r>
              <a:rPr lang="en-US" dirty="0"/>
              <a:t> attributes</a:t>
            </a:r>
          </a:p>
          <a:p>
            <a:pPr lvl="1"/>
            <a:r>
              <a:rPr lang="en-US" dirty="0"/>
              <a:t> wins-server value 2.2.2.2</a:t>
            </a:r>
          </a:p>
          <a:p>
            <a:pPr lvl="1"/>
            <a:r>
              <a:rPr lang="en-US" dirty="0"/>
              <a:t> </a:t>
            </a:r>
            <a:r>
              <a:rPr lang="en-US" dirty="0" err="1"/>
              <a:t>dns</a:t>
            </a:r>
            <a:r>
              <a:rPr lang="en-US" dirty="0"/>
              <a:t>-server value 1.1.1.1</a:t>
            </a:r>
          </a:p>
          <a:p>
            <a:pPr lvl="1"/>
            <a:r>
              <a:rPr lang="en-US" b="1" dirty="0"/>
              <a:t> </a:t>
            </a:r>
            <a:r>
              <a:rPr lang="en-US" b="1" dirty="0" err="1"/>
              <a:t>vpn</a:t>
            </a:r>
            <a:r>
              <a:rPr lang="en-US" b="1" dirty="0"/>
              <a:t>-tunnel-protocol </a:t>
            </a:r>
            <a:r>
              <a:rPr lang="en-US" b="1" dirty="0" err="1"/>
              <a:t>ssl</a:t>
            </a:r>
            <a:r>
              <a:rPr lang="en-US" b="1" dirty="0"/>
              <a:t>-client </a:t>
            </a:r>
          </a:p>
          <a:p>
            <a:pPr lvl="1"/>
            <a:r>
              <a:rPr lang="en-US" dirty="0"/>
              <a:t> default-domain value webcast.cisco.com</a:t>
            </a:r>
          </a:p>
          <a:p>
            <a:pPr lvl="1"/>
            <a:r>
              <a:rPr lang="en-US" dirty="0" err="1"/>
              <a:t>ciscoasa</a:t>
            </a:r>
            <a:r>
              <a:rPr lang="en-US" dirty="0"/>
              <a:t>(</a:t>
            </a:r>
            <a:r>
              <a:rPr lang="en-US" dirty="0" err="1"/>
              <a:t>config</a:t>
            </a:r>
            <a:r>
              <a:rPr lang="en-US" dirty="0"/>
              <a:t>)# </a:t>
            </a:r>
          </a:p>
        </p:txBody>
      </p:sp>
    </p:spTree>
    <p:extLst>
      <p:ext uri="{BB962C8B-B14F-4D97-AF65-F5344CB8AC3E}">
        <p14:creationId xmlns:p14="http://schemas.microsoft.com/office/powerpoint/2010/main" val="358984484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081" y="2129582"/>
            <a:ext cx="7266150" cy="4110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loud Callout 4"/>
          <p:cNvSpPr/>
          <p:nvPr/>
        </p:nvSpPr>
        <p:spPr>
          <a:xfrm>
            <a:off x="4700336" y="1680406"/>
            <a:ext cx="3368842" cy="1864898"/>
          </a:xfrm>
          <a:prstGeom prst="cloudCallout">
            <a:avLst>
              <a:gd name="adj1" fmla="val -11309"/>
              <a:gd name="adj2" fmla="val 62500"/>
            </a:avLst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r>
              <a:rPr lang="es-MX" dirty="0" err="1" smtClean="0"/>
              <a:t>ónde</a:t>
            </a:r>
            <a:r>
              <a:rPr lang="es-MX" dirty="0" smtClean="0"/>
              <a:t> está la red 10.1.2.0/24?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 alcanzo la red interna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Ruteo</a:t>
            </a:r>
          </a:p>
          <a:p>
            <a:r>
              <a:rPr lang="es-MX" dirty="0" smtClean="0"/>
              <a:t>ACL</a:t>
            </a:r>
            <a:endParaRPr lang="en-US" dirty="0"/>
          </a:p>
        </p:txBody>
      </p:sp>
      <p:sp>
        <p:nvSpPr>
          <p:cNvPr id="4" name="7-Point Star 3"/>
          <p:cNvSpPr/>
          <p:nvPr/>
        </p:nvSpPr>
        <p:spPr>
          <a:xfrm>
            <a:off x="4708476" y="3643952"/>
            <a:ext cx="968990" cy="777923"/>
          </a:xfrm>
          <a:prstGeom prst="star7">
            <a:avLst/>
          </a:prstGeom>
          <a:solidFill>
            <a:srgbClr val="FF00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ACL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02664921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NAT hacia la red remota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1609725"/>
            <a:ext cx="780097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 rot="10800000">
            <a:off x="3534941" y="2921620"/>
            <a:ext cx="1371600" cy="457200"/>
          </a:xfrm>
          <a:prstGeom prst="rightArrow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02409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Split </a:t>
            </a:r>
            <a:r>
              <a:rPr lang="es-MX" dirty="0" err="1" smtClean="0"/>
              <a:t>tunneling</a:t>
            </a:r>
            <a:endParaRPr lang="es-MX" dirty="0" smtClean="0"/>
          </a:p>
          <a:p>
            <a:pPr lvl="1"/>
            <a:r>
              <a:rPr lang="es-MX" dirty="0" smtClean="0"/>
              <a:t>Seleccionar el tráfico que será cifrado o no desde el punto de vista del cliente.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10" y="2334280"/>
            <a:ext cx="4410827" cy="38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Pérdida de Internet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8152" y="3961939"/>
            <a:ext cx="769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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398" y="2242926"/>
            <a:ext cx="67341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74" y="4196404"/>
            <a:ext cx="389572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10" y="2334276"/>
            <a:ext cx="4410827" cy="38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50236" y="4138401"/>
            <a:ext cx="769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492771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Pérdida de Internet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err="1"/>
              <a:t>Hairpinning</a:t>
            </a:r>
            <a:endParaRPr lang="es-MX" dirty="0"/>
          </a:p>
          <a:p>
            <a:pPr lvl="1"/>
            <a:r>
              <a:rPr lang="es-MX" dirty="0"/>
              <a:t>Enviar el tráfico hacia internet desde el ASA</a:t>
            </a:r>
          </a:p>
          <a:p>
            <a:pPr marL="0" indent="0">
              <a:buNone/>
            </a:pPr>
            <a:endParaRPr lang="es-MX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351" y="2418044"/>
            <a:ext cx="4228053" cy="3265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79659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Pérdida de Internet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Ruteo </a:t>
            </a:r>
            <a:r>
              <a:rPr lang="es-MX" dirty="0"/>
              <a:t>apropiado del tráfico del usuario remoto</a:t>
            </a:r>
          </a:p>
          <a:p>
            <a:pPr lvl="1"/>
            <a:r>
              <a:rPr lang="es-MX" dirty="0"/>
              <a:t>Cifrar todo el tráfico teniendo las políticas de ruteo adecuadas en la red interna.</a:t>
            </a:r>
            <a:endParaRPr lang="en-US" dirty="0"/>
          </a:p>
          <a:p>
            <a:endParaRPr lang="es-MX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809" y="2877377"/>
            <a:ext cx="5915839" cy="3346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75873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Tirar sesiones de VPN desde el ASA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US" dirty="0" err="1"/>
              <a:t>ciscoasa</a:t>
            </a:r>
            <a:r>
              <a:rPr lang="en-US" dirty="0"/>
              <a:t>(</a:t>
            </a:r>
            <a:r>
              <a:rPr lang="en-US" dirty="0" err="1"/>
              <a:t>config</a:t>
            </a:r>
            <a:r>
              <a:rPr lang="en-US" dirty="0"/>
              <a:t>-group-</a:t>
            </a:r>
            <a:r>
              <a:rPr lang="en-US" dirty="0" err="1"/>
              <a:t>webvpn</a:t>
            </a:r>
            <a:r>
              <a:rPr lang="en-US" dirty="0"/>
              <a:t>)# </a:t>
            </a:r>
            <a:r>
              <a:rPr lang="en-US" dirty="0" err="1"/>
              <a:t>sh</a:t>
            </a:r>
            <a:r>
              <a:rPr lang="en-US" dirty="0"/>
              <a:t> </a:t>
            </a:r>
            <a:r>
              <a:rPr lang="en-US" dirty="0" err="1"/>
              <a:t>vpn-sessiondb</a:t>
            </a:r>
            <a:r>
              <a:rPr lang="en-US" dirty="0"/>
              <a:t> </a:t>
            </a:r>
            <a:r>
              <a:rPr lang="en-US" dirty="0" err="1"/>
              <a:t>anyconnect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Session Type: </a:t>
            </a:r>
            <a:r>
              <a:rPr lang="en-US" dirty="0" err="1"/>
              <a:t>AnyConnect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Username     : </a:t>
            </a:r>
            <a:r>
              <a:rPr lang="en-US" dirty="0" err="1"/>
              <a:t>alecarra-acs</a:t>
            </a:r>
            <a:r>
              <a:rPr lang="en-US" dirty="0"/>
              <a:t>           Index        : 39</a:t>
            </a:r>
          </a:p>
          <a:p>
            <a:pPr lvl="1"/>
            <a:r>
              <a:rPr lang="en-US" dirty="0"/>
              <a:t>Assigned IP  : 8.8.8.1                Public IP    : 10.152.4.58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  <a:p>
            <a:pPr lvl="1"/>
            <a:r>
              <a:rPr lang="en-US" dirty="0" err="1"/>
              <a:t>ciscoasa</a:t>
            </a:r>
            <a:r>
              <a:rPr lang="en-US" dirty="0"/>
              <a:t>(</a:t>
            </a:r>
            <a:r>
              <a:rPr lang="en-US" dirty="0" err="1"/>
              <a:t>config</a:t>
            </a:r>
            <a:r>
              <a:rPr lang="en-US" dirty="0"/>
              <a:t>-group-</a:t>
            </a:r>
            <a:r>
              <a:rPr lang="en-US" dirty="0" err="1"/>
              <a:t>webvpn</a:t>
            </a:r>
            <a:r>
              <a:rPr lang="en-US" dirty="0"/>
              <a:t>)# </a:t>
            </a:r>
            <a:r>
              <a:rPr lang="en-US" dirty="0" err="1"/>
              <a:t>sh</a:t>
            </a:r>
            <a:r>
              <a:rPr lang="en-US" dirty="0"/>
              <a:t> deb                      </a:t>
            </a:r>
          </a:p>
          <a:p>
            <a:pPr lvl="1"/>
            <a:r>
              <a:rPr lang="en-US" dirty="0"/>
              <a:t>debug </a:t>
            </a:r>
            <a:r>
              <a:rPr lang="en-US" dirty="0" err="1"/>
              <a:t>webvpn</a:t>
            </a:r>
            <a:r>
              <a:rPr lang="en-US" dirty="0"/>
              <a:t> </a:t>
            </a:r>
            <a:r>
              <a:rPr lang="en-US" dirty="0" err="1"/>
              <a:t>anyconnect</a:t>
            </a:r>
            <a:r>
              <a:rPr lang="en-US" dirty="0"/>
              <a:t> enabled at level 100</a:t>
            </a:r>
          </a:p>
          <a:p>
            <a:pPr lvl="1"/>
            <a:r>
              <a:rPr lang="en-US" dirty="0" err="1"/>
              <a:t>ciscoasa</a:t>
            </a:r>
            <a:r>
              <a:rPr lang="en-US" dirty="0"/>
              <a:t>(</a:t>
            </a:r>
            <a:r>
              <a:rPr lang="en-US" dirty="0" err="1"/>
              <a:t>config</a:t>
            </a:r>
            <a:r>
              <a:rPr lang="en-US" dirty="0"/>
              <a:t>-group-</a:t>
            </a:r>
            <a:r>
              <a:rPr lang="en-US" dirty="0" err="1"/>
              <a:t>webvpn</a:t>
            </a:r>
            <a:r>
              <a:rPr lang="en-US" dirty="0"/>
              <a:t>)# </a:t>
            </a:r>
            <a:r>
              <a:rPr lang="en-US" dirty="0" err="1"/>
              <a:t>vpn-sessiondb</a:t>
            </a:r>
            <a:r>
              <a:rPr lang="en-US" dirty="0"/>
              <a:t> logoff name </a:t>
            </a:r>
            <a:r>
              <a:rPr lang="en-US" dirty="0" err="1"/>
              <a:t>alecarra-acs</a:t>
            </a:r>
            <a:endParaRPr lang="en-US" dirty="0"/>
          </a:p>
          <a:p>
            <a:pPr lvl="1"/>
            <a:r>
              <a:rPr lang="en-US" dirty="0"/>
              <a:t>Do you want to logoff the VPN session(s)? [confirm] </a:t>
            </a:r>
          </a:p>
          <a:p>
            <a:pPr lvl="1"/>
            <a:r>
              <a:rPr lang="en-US" dirty="0"/>
              <a:t>INFO: Number of sessions with name "</a:t>
            </a:r>
            <a:r>
              <a:rPr lang="en-US" dirty="0" err="1"/>
              <a:t>alecarra-acs</a:t>
            </a:r>
            <a:r>
              <a:rPr lang="en-US" dirty="0"/>
              <a:t>" logged off : 1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ciscoasa</a:t>
            </a:r>
            <a:r>
              <a:rPr lang="en-US" dirty="0"/>
              <a:t>(</a:t>
            </a:r>
            <a:r>
              <a:rPr lang="en-US" dirty="0" err="1"/>
              <a:t>config</a:t>
            </a:r>
            <a:r>
              <a:rPr lang="en-US" dirty="0"/>
              <a:t>-group-</a:t>
            </a:r>
            <a:r>
              <a:rPr lang="en-US" dirty="0" err="1"/>
              <a:t>webvpn</a:t>
            </a:r>
            <a:r>
              <a:rPr lang="en-US" dirty="0"/>
              <a:t>)# Called </a:t>
            </a:r>
            <a:r>
              <a:rPr lang="en-US" dirty="0" err="1"/>
              <a:t>vpn_remove_uauth</a:t>
            </a:r>
            <a:r>
              <a:rPr lang="en-US" dirty="0"/>
              <a:t>: success!</a:t>
            </a:r>
          </a:p>
        </p:txBody>
      </p:sp>
    </p:spTree>
    <p:extLst>
      <p:ext uri="{BB962C8B-B14F-4D97-AF65-F5344CB8AC3E}">
        <p14:creationId xmlns:p14="http://schemas.microsoft.com/office/powerpoint/2010/main" val="25949100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Shows y Debugs </a:t>
            </a:r>
            <a:r>
              <a:rPr lang="es-MX" dirty="0" smtClean="0"/>
              <a:t>útiles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 dirty="0" smtClean="0"/>
              <a:t>Show </a:t>
            </a:r>
            <a:r>
              <a:rPr lang="es-MX" dirty="0" err="1" smtClean="0"/>
              <a:t>vpn-sessiondb</a:t>
            </a:r>
            <a:r>
              <a:rPr lang="es-MX" dirty="0" smtClean="0"/>
              <a:t> </a:t>
            </a:r>
            <a:r>
              <a:rPr lang="es-MX" dirty="0" err="1" smtClean="0"/>
              <a:t>anyconnect</a:t>
            </a:r>
            <a:endParaRPr lang="es-MX" dirty="0" smtClean="0"/>
          </a:p>
          <a:p>
            <a:r>
              <a:rPr lang="es-MX" dirty="0" smtClean="0"/>
              <a:t>Show </a:t>
            </a:r>
            <a:r>
              <a:rPr lang="es-MX" dirty="0" err="1" smtClean="0"/>
              <a:t>vpn-sessiondb</a:t>
            </a:r>
            <a:r>
              <a:rPr lang="es-MX" dirty="0" smtClean="0"/>
              <a:t> </a:t>
            </a:r>
            <a:r>
              <a:rPr lang="es-MX" dirty="0" err="1" smtClean="0"/>
              <a:t>webvpn</a:t>
            </a:r>
            <a:endParaRPr lang="es-MX" dirty="0" smtClean="0"/>
          </a:p>
          <a:p>
            <a:r>
              <a:rPr lang="es-MX" dirty="0" smtClean="0"/>
              <a:t>Show </a:t>
            </a:r>
            <a:r>
              <a:rPr lang="es-MX" dirty="0" err="1" smtClean="0"/>
              <a:t>vpn-sessiondb</a:t>
            </a:r>
            <a:r>
              <a:rPr lang="es-MX" dirty="0" smtClean="0"/>
              <a:t> </a:t>
            </a:r>
            <a:r>
              <a:rPr lang="es-MX" dirty="0" err="1" smtClean="0"/>
              <a:t>detail</a:t>
            </a:r>
            <a:endParaRPr lang="es-MX" dirty="0" smtClean="0"/>
          </a:p>
          <a:p>
            <a:r>
              <a:rPr lang="es-MX" dirty="0"/>
              <a:t>Show </a:t>
            </a:r>
            <a:r>
              <a:rPr lang="es-MX" dirty="0" err="1"/>
              <a:t>vpn-sessiondb</a:t>
            </a:r>
            <a:r>
              <a:rPr lang="es-MX" dirty="0"/>
              <a:t> </a:t>
            </a:r>
            <a:r>
              <a:rPr lang="es-MX" dirty="0" err="1"/>
              <a:t>anyconnect</a:t>
            </a:r>
            <a:r>
              <a:rPr lang="es-MX" dirty="0"/>
              <a:t> </a:t>
            </a:r>
            <a:r>
              <a:rPr lang="es-MX" dirty="0" err="1"/>
              <a:t>filter</a:t>
            </a:r>
            <a:r>
              <a:rPr lang="es-MX" dirty="0"/>
              <a:t> p-</a:t>
            </a:r>
            <a:r>
              <a:rPr lang="es-MX" dirty="0" err="1"/>
              <a:t>ipaddress</a:t>
            </a:r>
            <a:r>
              <a:rPr lang="es-MX" dirty="0"/>
              <a:t> </a:t>
            </a:r>
            <a:r>
              <a:rPr lang="en-US" dirty="0" smtClean="0"/>
              <a:t>&lt;IP&gt;</a:t>
            </a:r>
          </a:p>
          <a:p>
            <a:r>
              <a:rPr lang="es-MX" dirty="0" err="1" smtClean="0"/>
              <a:t>Debug</a:t>
            </a:r>
            <a:r>
              <a:rPr lang="es-MX" dirty="0" smtClean="0"/>
              <a:t> </a:t>
            </a:r>
            <a:r>
              <a:rPr lang="es-MX" dirty="0" err="1"/>
              <a:t>webvpn</a:t>
            </a:r>
            <a:r>
              <a:rPr lang="es-MX" dirty="0"/>
              <a:t> </a:t>
            </a:r>
            <a:r>
              <a:rPr lang="es-MX" dirty="0" err="1"/>
              <a:t>anyconnect</a:t>
            </a:r>
            <a:endParaRPr lang="es-MX" dirty="0"/>
          </a:p>
          <a:p>
            <a:r>
              <a:rPr lang="es-MX" dirty="0" err="1"/>
              <a:t>Debug</a:t>
            </a:r>
            <a:r>
              <a:rPr lang="es-MX" dirty="0"/>
              <a:t> </a:t>
            </a:r>
            <a:r>
              <a:rPr lang="es-MX" dirty="0" err="1"/>
              <a:t>aaa</a:t>
            </a:r>
            <a:r>
              <a:rPr lang="es-MX" dirty="0"/>
              <a:t> </a:t>
            </a:r>
            <a:r>
              <a:rPr lang="es-MX" dirty="0" err="1"/>
              <a:t>common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295080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Anyconnect</a:t>
            </a:r>
            <a:r>
              <a:rPr lang="en-US" dirty="0" smtClean="0"/>
              <a:t> &amp; </a:t>
            </a:r>
            <a:r>
              <a:rPr lang="en-US" dirty="0" err="1" smtClean="0"/>
              <a:t>iOS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8.0(3)1+</a:t>
            </a:r>
          </a:p>
          <a:p>
            <a:r>
              <a:rPr lang="en-US" dirty="0" err="1" smtClean="0"/>
              <a:t>Anyconnect</a:t>
            </a:r>
            <a:r>
              <a:rPr lang="en-US" dirty="0" smtClean="0"/>
              <a:t> Mobile license (L-ASA-AC-M-55XX=)</a:t>
            </a:r>
          </a:p>
          <a:p>
            <a:r>
              <a:rPr lang="en-US" dirty="0" err="1" smtClean="0"/>
              <a:t>Anyconnect</a:t>
            </a:r>
            <a:r>
              <a:rPr lang="en-US" dirty="0" smtClean="0"/>
              <a:t> Essentials L-ASA-AC-E-55XX o </a:t>
            </a:r>
            <a:r>
              <a:rPr lang="en-US" dirty="0" err="1" smtClean="0"/>
              <a:t>Anyconnect</a:t>
            </a:r>
            <a:r>
              <a:rPr lang="en-US" dirty="0" smtClean="0"/>
              <a:t> Premium L-ASA-AC-SSL-YYY</a:t>
            </a:r>
          </a:p>
          <a:p>
            <a:r>
              <a:rPr lang="en-US">
                <a:hlinkClick r:id="rId3"/>
              </a:rPr>
              <a:t>https://</a:t>
            </a:r>
            <a:r>
              <a:rPr lang="en-US" smtClean="0">
                <a:hlinkClick r:id="rId3"/>
              </a:rPr>
              <a:t>supportforums.cisco.com/docs/DOC-27800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7610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21393" y="1967967"/>
            <a:ext cx="8625427" cy="1560093"/>
          </a:xfrm>
        </p:spPr>
        <p:txBody>
          <a:bodyPr/>
          <a:lstStyle/>
          <a:p>
            <a:r>
              <a:rPr lang="es-ES" sz="4800" dirty="0" smtClean="0"/>
              <a:t>Sesión de Preguntas y Respuestas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white">
          <a:xfrm>
            <a:off x="509337" y="3680460"/>
            <a:ext cx="772202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ts val="2300"/>
              </a:lnSpc>
              <a:spcBef>
                <a:spcPts val="3000"/>
              </a:spcBef>
              <a:spcAft>
                <a:spcPts val="7200"/>
              </a:spcAft>
              <a:buClr>
                <a:srgbClr val="0183B7"/>
              </a:buClr>
              <a:buFont typeface="Wingdings" charset="2"/>
              <a:buNone/>
            </a:pPr>
            <a:r>
              <a:rPr lang="es-ES" sz="2000" dirty="0" smtClean="0">
                <a:solidFill>
                  <a:srgbClr val="5F5F65"/>
                </a:solidFill>
              </a:rPr>
              <a:t>El experto responderá verbalmente algunas de las preguntas que hayan realizado. Use  el panel de preguntas y respuestas (</a:t>
            </a:r>
            <a:r>
              <a:rPr lang="es-ES" sz="2000" dirty="0" err="1" smtClean="0">
                <a:solidFill>
                  <a:srgbClr val="5F5F65"/>
                </a:solidFill>
              </a:rPr>
              <a:t>Q&amp;A</a:t>
            </a:r>
            <a:r>
              <a:rPr lang="es-ES" sz="2000" dirty="0" smtClean="0">
                <a:solidFill>
                  <a:srgbClr val="5F5F65"/>
                </a:solidFill>
              </a:rPr>
              <a:t>) para preguntar a los expertos ahora</a:t>
            </a:r>
            <a:endParaRPr lang="en-US" sz="2000" dirty="0">
              <a:solidFill>
                <a:srgbClr val="5F5F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47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990" y="132524"/>
            <a:ext cx="7435849" cy="838200"/>
          </a:xfrm>
        </p:spPr>
        <p:txBody>
          <a:bodyPr/>
          <a:lstStyle/>
          <a:p>
            <a:r>
              <a:rPr lang="en-US" dirty="0" smtClean="0"/>
              <a:t>Webcast </a:t>
            </a:r>
            <a:r>
              <a:rPr lang="en-US" dirty="0" err="1" smtClean="0"/>
              <a:t>pasados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0817" y="2392474"/>
            <a:ext cx="8401879" cy="381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Usted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puede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encontrar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todos</a:t>
            </a:r>
            <a:r>
              <a:rPr lang="en-US" dirty="0" smtClean="0">
                <a:solidFill>
                  <a:schemeClr val="tx2"/>
                </a:solidFill>
              </a:rPr>
              <a:t> los Webcast de la </a:t>
            </a:r>
            <a:r>
              <a:rPr lang="en-US" dirty="0" err="1" smtClean="0">
                <a:solidFill>
                  <a:schemeClr val="tx2"/>
                </a:solidFill>
              </a:rPr>
              <a:t>Comunidad</a:t>
            </a:r>
            <a:r>
              <a:rPr lang="en-US" dirty="0" smtClean="0">
                <a:solidFill>
                  <a:schemeClr val="tx2"/>
                </a:solidFill>
              </a:rPr>
              <a:t> de </a:t>
            </a:r>
            <a:r>
              <a:rPr lang="en-US" dirty="0" err="1" smtClean="0">
                <a:solidFill>
                  <a:schemeClr val="tx2"/>
                </a:solidFill>
              </a:rPr>
              <a:t>Soporte</a:t>
            </a:r>
            <a:r>
              <a:rPr lang="en-US" dirty="0" smtClean="0">
                <a:solidFill>
                  <a:schemeClr val="tx2"/>
                </a:solidFill>
              </a:rPr>
              <a:t> de Cisco en </a:t>
            </a:r>
            <a:r>
              <a:rPr lang="en-US" dirty="0" err="1" smtClean="0">
                <a:solidFill>
                  <a:schemeClr val="tx2"/>
                </a:solidFill>
              </a:rPr>
              <a:t>español</a:t>
            </a:r>
            <a:r>
              <a:rPr lang="en-US" dirty="0" smtClean="0">
                <a:solidFill>
                  <a:schemeClr val="tx2"/>
                </a:solidFill>
              </a:rPr>
              <a:t> en:</a:t>
            </a:r>
          </a:p>
          <a:p>
            <a:r>
              <a:rPr lang="en-US" sz="3200" dirty="0">
                <a:hlinkClick r:id="rId2"/>
              </a:rPr>
              <a:t>https://</a:t>
            </a:r>
            <a:r>
              <a:rPr lang="en-US" sz="3200" dirty="0" smtClean="0">
                <a:hlinkClick r:id="rId2"/>
              </a:rPr>
              <a:t>supportforums.cisco.com/community/spanish/espacio-de-los-expertos/webcasts</a:t>
            </a:r>
            <a:endParaRPr lang="en-US" sz="3200" dirty="0" smtClean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70142" y="3004386"/>
            <a:ext cx="8104015" cy="1554371"/>
            <a:chOff x="470142" y="3693490"/>
            <a:chExt cx="8104015" cy="155437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142" y="3694043"/>
              <a:ext cx="1154158" cy="15538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 descr="virgilio-vargas_foto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020" y="3693490"/>
              <a:ext cx="1188635" cy="1554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foto_CarlosNivo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8655" y="3694043"/>
              <a:ext cx="1153310" cy="15538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" descr="mariram2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965" y="3693491"/>
              <a:ext cx="1165777" cy="15543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2" name="Picture 10" descr="pablogon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901" y="3694043"/>
              <a:ext cx="1168145" cy="1553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4" name="Picture 12" descr="foto_Julio_Carvajal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4047" y="3694043"/>
              <a:ext cx="1144719" cy="1553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6" name="Picture 14" descr="foto_LuisPreciado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8766" y="3697493"/>
              <a:ext cx="1155391" cy="1550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88" name="Picture 16" descr="foto_Scott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09" y="4562757"/>
            <a:ext cx="1155391" cy="143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foto_Javi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439" y="4558012"/>
            <a:ext cx="1156328" cy="143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alejgonz2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341" y="4562756"/>
            <a:ext cx="1203098" cy="143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PA210250tw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57" y="4569685"/>
            <a:ext cx="1069184" cy="142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122" y="4571264"/>
            <a:ext cx="1072643" cy="142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 descr="C:\Users\jozamarr\AppData\Local\Microsoft\Windows\Temporary Internet Files\Content.Outlook\B1W338GP\photo (2)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7" y="4569685"/>
            <a:ext cx="1050844" cy="14256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1252786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21331" y="613791"/>
            <a:ext cx="6068310" cy="838200"/>
          </a:xfrm>
        </p:spPr>
        <p:txBody>
          <a:bodyPr/>
          <a:lstStyle/>
          <a:p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interesa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opinión</a:t>
            </a:r>
            <a:r>
              <a:rPr lang="en-US" dirty="0" smtClean="0"/>
              <a:t>!!!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85530" y="1763595"/>
            <a:ext cx="8772939" cy="232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124" tIns="41061" rIns="82124" bIns="41061" anchor="ctr">
            <a:spAutoFit/>
          </a:bodyPr>
          <a:lstStyle/>
          <a:p>
            <a:pPr algn="ctr"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buFont typeface="Wingdings" charset="2"/>
              <a:buNone/>
            </a:pPr>
            <a:r>
              <a:rPr lang="es-ES" sz="2800" dirty="0" smtClean="0"/>
              <a:t>Habrá un sorteo con los que llenen el </a:t>
            </a:r>
            <a:r>
              <a:rPr lang="es-ES" sz="2800" dirty="0" err="1" smtClean="0"/>
              <a:t>questionario</a:t>
            </a:r>
            <a:r>
              <a:rPr lang="es-ES" sz="2800" dirty="0" smtClean="0"/>
              <a:t> de evaluación</a:t>
            </a:r>
          </a:p>
          <a:p>
            <a:pPr algn="ctr"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buFont typeface="Wingdings" charset="2"/>
              <a:buNone/>
            </a:pPr>
            <a:r>
              <a:rPr lang="es-ES" sz="2800" dirty="0" smtClean="0"/>
              <a:t>Tres asistentes recibirán un</a:t>
            </a:r>
          </a:p>
          <a:p>
            <a:pPr algn="ctr"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buFont typeface="Wingdings" charset="2"/>
              <a:buNone/>
            </a:pPr>
            <a:r>
              <a:rPr lang="es-ES" sz="2800" b="1" dirty="0" smtClean="0"/>
              <a:t>Regalo sorpresa</a:t>
            </a: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736520" y="4872279"/>
            <a:ext cx="8076176" cy="63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124" tIns="41061" rIns="82124" bIns="41061">
            <a:spAutoFit/>
          </a:bodyPr>
          <a:lstStyle/>
          <a:p>
            <a:pPr defTabSz="814388">
              <a:spcBef>
                <a:spcPct val="50000"/>
              </a:spcBef>
            </a:pPr>
            <a:r>
              <a:rPr lang="es-ES" dirty="0" smtClean="0"/>
              <a:t>Para llenar la evaluación haga </a:t>
            </a:r>
            <a:r>
              <a:rPr lang="es-ES" dirty="0" err="1" smtClean="0"/>
              <a:t>click</a:t>
            </a:r>
            <a:r>
              <a:rPr lang="es-ES" dirty="0" smtClean="0"/>
              <a:t> en el link que está en el chat. También saldrá automáticamente al cerrar el browser de la sesión.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28381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white">
          <a:xfrm>
            <a:off x="203200" y="210388"/>
            <a:ext cx="8940800" cy="4622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82296" tIns="45720" rIns="82296" bIns="45720" numCol="1" anchor="ctr" anchorCtr="0" compatLnSpc="1">
            <a:prstTxWarp prst="textNoShape">
              <a:avLst/>
            </a:prstTxWarp>
          </a:bodyPr>
          <a:lstStyle/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600" b="1" dirty="0" smtClean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Pregunte al Experto </a:t>
            </a:r>
            <a:r>
              <a:rPr lang="es-ES" sz="2800" b="1" dirty="0" smtClean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(con Alex Carrasquedo)</a:t>
            </a:r>
            <a:endParaRPr lang="es-ES" sz="3600" b="1" dirty="0" smtClean="0">
              <a:gradFill>
                <a:gsLst>
                  <a:gs pos="0">
                    <a:schemeClr val="tx1"/>
                  </a:gs>
                  <a:gs pos="44000">
                    <a:srgbClr val="01BBBB"/>
                  </a:gs>
                  <a:gs pos="100000">
                    <a:schemeClr val="accent4"/>
                  </a:gs>
                </a:gsLst>
                <a:lin ang="4800000" scaled="0"/>
              </a:gradFill>
              <a:latin typeface="+mj-lt"/>
              <a:ea typeface="+mj-ea"/>
              <a:cs typeface="+mj-cs"/>
            </a:endParaRP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sz="2800" dirty="0"/>
          </a:p>
          <a:p>
            <a:pPr marL="342900">
              <a:lnSpc>
                <a:spcPct val="90000"/>
              </a:lnSpc>
              <a:defRPr/>
            </a:pPr>
            <a:r>
              <a:rPr lang="es-ES" sz="2000" b="1" dirty="0" smtClean="0">
                <a:solidFill>
                  <a:srgbClr val="5F5F65"/>
                </a:solidFill>
              </a:rPr>
              <a:t>Si tiene preguntas adicionales pregunte aquí</a:t>
            </a:r>
          </a:p>
          <a:p>
            <a:pPr marL="342900">
              <a:lnSpc>
                <a:spcPct val="90000"/>
              </a:lnSpc>
              <a:defRPr/>
            </a:pPr>
            <a:endParaRPr lang="es-ES" sz="2000" b="1" dirty="0" smtClean="0">
              <a:solidFill>
                <a:srgbClr val="5F5F65"/>
              </a:solidFill>
            </a:endParaRPr>
          </a:p>
          <a:p>
            <a:pPr marL="342900">
              <a:lnSpc>
                <a:spcPct val="90000"/>
              </a:lnSpc>
              <a:defRPr/>
            </a:pPr>
            <a:r>
              <a:rPr lang="en-US" sz="2000" b="1" u="sng" dirty="0">
                <a:hlinkClick r:id="rId2"/>
              </a:rPr>
              <a:t>https://supportforums.cisco.com/thread/2202189</a:t>
            </a:r>
            <a:endParaRPr lang="es-ES" sz="2000" b="1" dirty="0" smtClean="0">
              <a:solidFill>
                <a:srgbClr val="5F5F65"/>
              </a:solidFill>
            </a:endParaRPr>
          </a:p>
          <a:p>
            <a:pPr marL="342900">
              <a:lnSpc>
                <a:spcPct val="90000"/>
              </a:lnSpc>
              <a:defRPr/>
            </a:pPr>
            <a:endParaRPr lang="es-ES" sz="2000" b="1" dirty="0" smtClean="0">
              <a:solidFill>
                <a:srgbClr val="5F5F65"/>
              </a:solidFill>
            </a:endParaRPr>
          </a:p>
          <a:p>
            <a:pPr marL="342900">
              <a:lnSpc>
                <a:spcPct val="90000"/>
              </a:lnSpc>
              <a:defRPr/>
            </a:pPr>
            <a:r>
              <a:rPr lang="es-ES" sz="2000" b="1" dirty="0" smtClean="0">
                <a:solidFill>
                  <a:srgbClr val="5F5F65"/>
                </a:solidFill>
              </a:rPr>
              <a:t>Alex responderá del martes 12 de marzo al viernes 22 de marzo. </a:t>
            </a:r>
          </a:p>
        </p:txBody>
      </p:sp>
    </p:spTree>
    <p:extLst>
      <p:ext uri="{BB962C8B-B14F-4D97-AF65-F5344CB8AC3E}">
        <p14:creationId xmlns:p14="http://schemas.microsoft.com/office/powerpoint/2010/main" val="26190285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959" y="251256"/>
            <a:ext cx="8580923" cy="838200"/>
          </a:xfrm>
        </p:spPr>
        <p:txBody>
          <a:bodyPr/>
          <a:lstStyle/>
          <a:p>
            <a:r>
              <a:rPr lang="es-MX" b="1" dirty="0" smtClean="0"/>
              <a:t>Próximo Webcast en inglés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660073" y="1789043"/>
            <a:ext cx="6391161" cy="449745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2600" b="1" dirty="0" smtClean="0">
                <a:solidFill>
                  <a:schemeClr val="accent2"/>
                </a:solidFill>
                <a:sym typeface="Helvetica" charset="0"/>
              </a:rPr>
              <a:t>Con el experto de Cisco: </a:t>
            </a:r>
            <a:r>
              <a:rPr lang="es-MX" sz="2600" b="1" dirty="0">
                <a:solidFill>
                  <a:schemeClr val="accent2"/>
                </a:solidFill>
                <a:sym typeface="Helvetica" charset="0"/>
              </a:rPr>
              <a:t>Tejas </a:t>
            </a:r>
            <a:r>
              <a:rPr lang="es-MX" sz="2600" b="1" dirty="0" err="1">
                <a:solidFill>
                  <a:schemeClr val="accent2"/>
                </a:solidFill>
                <a:sym typeface="Helvetica" charset="0"/>
              </a:rPr>
              <a:t>Shah</a:t>
            </a:r>
            <a:r>
              <a:rPr lang="es-MX" sz="2600" b="1" dirty="0">
                <a:solidFill>
                  <a:schemeClr val="accent2"/>
                </a:solidFill>
                <a:sym typeface="Helvetica" charset="0"/>
              </a:rPr>
              <a:t> </a:t>
            </a:r>
            <a:endParaRPr lang="es-MX" sz="2600" b="1" dirty="0" smtClean="0">
              <a:solidFill>
                <a:schemeClr val="accent2"/>
              </a:solidFill>
              <a:sym typeface="Helvetica" charset="0"/>
            </a:endParaRPr>
          </a:p>
          <a:p>
            <a:pPr marL="0" indent="0">
              <a:buNone/>
            </a:pPr>
            <a:r>
              <a:rPr lang="es-MX" sz="2600" b="1" dirty="0" smtClean="0">
                <a:solidFill>
                  <a:schemeClr val="accent4"/>
                </a:solidFill>
                <a:sym typeface="Helvetica" charset="0"/>
              </a:rPr>
              <a:t>Martes 2 de abril</a:t>
            </a:r>
            <a:endParaRPr lang="en-US" sz="2600" b="1" dirty="0" smtClean="0">
              <a:solidFill>
                <a:schemeClr val="accent4"/>
              </a:solidFill>
              <a:sym typeface="Helvetica" charset="0"/>
            </a:endParaRP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1"/>
                </a:solidFill>
              </a:rPr>
              <a:t>9:00 a.m. Ciudad de México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1"/>
                </a:solidFill>
              </a:rPr>
              <a:t>10:30 a.m. Caracas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1"/>
                </a:solidFill>
              </a:rPr>
              <a:t>12:00 p.m. Buenos Aires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1"/>
                </a:solidFill>
              </a:rPr>
              <a:t>4:00 p.m. Madrid</a:t>
            </a:r>
          </a:p>
          <a:p>
            <a:pPr marL="0" indent="0" algn="just">
              <a:buNone/>
            </a:pPr>
            <a:r>
              <a:rPr lang="en-US" sz="2100" dirty="0" smtClean="0">
                <a:solidFill>
                  <a:schemeClr val="accent2"/>
                </a:solidFill>
              </a:rPr>
              <a:t>Durante </a:t>
            </a:r>
            <a:r>
              <a:rPr lang="en-US" sz="2100" dirty="0" err="1" smtClean="0">
                <a:solidFill>
                  <a:schemeClr val="accent2"/>
                </a:solidFill>
              </a:rPr>
              <a:t>este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evento</a:t>
            </a:r>
            <a:r>
              <a:rPr lang="en-US" sz="2100" dirty="0" smtClean="0">
                <a:solidFill>
                  <a:schemeClr val="accent2"/>
                </a:solidFill>
              </a:rPr>
              <a:t> en vivo, el </a:t>
            </a:r>
            <a:r>
              <a:rPr lang="en-US" sz="2100" dirty="0" err="1" smtClean="0">
                <a:solidFill>
                  <a:schemeClr val="accent2"/>
                </a:solidFill>
              </a:rPr>
              <a:t>experto</a:t>
            </a:r>
            <a:r>
              <a:rPr lang="en-US" sz="2100" dirty="0" smtClean="0">
                <a:solidFill>
                  <a:schemeClr val="accent2"/>
                </a:solidFill>
              </a:rPr>
              <a:t> de Cisco </a:t>
            </a:r>
            <a:r>
              <a:rPr lang="en-US" sz="2100" dirty="0" err="1" smtClean="0">
                <a:solidFill>
                  <a:schemeClr val="accent2"/>
                </a:solidFill>
              </a:rPr>
              <a:t>Tejas</a:t>
            </a:r>
            <a:r>
              <a:rPr lang="en-US" sz="2100" dirty="0" smtClean="0">
                <a:solidFill>
                  <a:schemeClr val="accent2"/>
                </a:solidFill>
              </a:rPr>
              <a:t> Shah </a:t>
            </a:r>
            <a:r>
              <a:rPr lang="en-US" sz="2100" dirty="0" err="1" smtClean="0">
                <a:solidFill>
                  <a:schemeClr val="accent2"/>
                </a:solidFill>
              </a:rPr>
              <a:t>dará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una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visión</a:t>
            </a:r>
            <a:r>
              <a:rPr lang="en-US" sz="2100" dirty="0" smtClean="0">
                <a:solidFill>
                  <a:schemeClr val="accent2"/>
                </a:solidFill>
              </a:rPr>
              <a:t> general de la </a:t>
            </a:r>
            <a:r>
              <a:rPr lang="en-US" sz="2100" dirty="0" err="1" smtClean="0">
                <a:solidFill>
                  <a:schemeClr val="accent2"/>
                </a:solidFill>
              </a:rPr>
              <a:t>infraestructura</a:t>
            </a:r>
            <a:r>
              <a:rPr lang="en-US" sz="2100" dirty="0" smtClean="0">
                <a:solidFill>
                  <a:schemeClr val="accent2"/>
                </a:solidFill>
              </a:rPr>
              <a:t> Cisco Prime. </a:t>
            </a:r>
            <a:r>
              <a:rPr lang="en-US" sz="2100" dirty="0" err="1" smtClean="0">
                <a:solidFill>
                  <a:schemeClr val="accent2"/>
                </a:solidFill>
              </a:rPr>
              <a:t>Además</a:t>
            </a:r>
            <a:r>
              <a:rPr lang="en-US" sz="2100" dirty="0" smtClean="0">
                <a:solidFill>
                  <a:schemeClr val="accent2"/>
                </a:solidFill>
              </a:rPr>
              <a:t>, </a:t>
            </a:r>
            <a:r>
              <a:rPr lang="en-US" sz="2100" dirty="0" err="1" smtClean="0">
                <a:solidFill>
                  <a:schemeClr val="accent2"/>
                </a:solidFill>
              </a:rPr>
              <a:t>Tejas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explicará</a:t>
            </a:r>
            <a:r>
              <a:rPr lang="en-US" sz="2100" dirty="0" smtClean="0">
                <a:solidFill>
                  <a:schemeClr val="accent2"/>
                </a:solidFill>
              </a:rPr>
              <a:t> los </a:t>
            </a:r>
            <a:r>
              <a:rPr lang="en-US" sz="2100" dirty="0" err="1" smtClean="0">
                <a:solidFill>
                  <a:schemeClr val="accent2"/>
                </a:solidFill>
              </a:rPr>
              <a:t>conceptos</a:t>
            </a:r>
            <a:r>
              <a:rPr lang="en-US" sz="2100" dirty="0" smtClean="0">
                <a:solidFill>
                  <a:schemeClr val="accent2"/>
                </a:solidFill>
              </a:rPr>
              <a:t> y </a:t>
            </a:r>
            <a:r>
              <a:rPr lang="en-US" sz="2100" dirty="0" err="1" smtClean="0">
                <a:solidFill>
                  <a:schemeClr val="accent2"/>
                </a:solidFill>
              </a:rPr>
              <a:t>terminología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más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comunes</a:t>
            </a:r>
            <a:r>
              <a:rPr lang="en-US" sz="2100" dirty="0" smtClean="0">
                <a:solidFill>
                  <a:schemeClr val="accent2"/>
                </a:solidFill>
              </a:rPr>
              <a:t> de </a:t>
            </a:r>
            <a:r>
              <a:rPr lang="en-US" sz="2100" dirty="0" err="1" smtClean="0">
                <a:solidFill>
                  <a:schemeClr val="accent2"/>
                </a:solidFill>
              </a:rPr>
              <a:t>esta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tecnología</a:t>
            </a:r>
            <a:r>
              <a:rPr lang="en-US" sz="2100" dirty="0" smtClean="0">
                <a:solidFill>
                  <a:schemeClr val="accent2"/>
                </a:solidFill>
              </a:rPr>
              <a:t>, </a:t>
            </a:r>
            <a:r>
              <a:rPr lang="en-US" sz="2100" dirty="0" err="1" smtClean="0">
                <a:solidFill>
                  <a:schemeClr val="accent2"/>
                </a:solidFill>
              </a:rPr>
              <a:t>cómo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usar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las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plantillas</a:t>
            </a:r>
            <a:r>
              <a:rPr lang="en-US" sz="2100" dirty="0" smtClean="0">
                <a:solidFill>
                  <a:schemeClr val="accent2"/>
                </a:solidFill>
              </a:rPr>
              <a:t> de </a:t>
            </a:r>
            <a:r>
              <a:rPr lang="en-US" sz="2100" dirty="0" err="1" smtClean="0">
                <a:solidFill>
                  <a:schemeClr val="accent2"/>
                </a:solidFill>
              </a:rPr>
              <a:t>configuración</a:t>
            </a:r>
            <a:r>
              <a:rPr lang="en-US" sz="2100" dirty="0" smtClean="0">
                <a:solidFill>
                  <a:schemeClr val="accent2"/>
                </a:solidFill>
              </a:rPr>
              <a:t>, </a:t>
            </a:r>
            <a:r>
              <a:rPr lang="en-US" sz="2100" dirty="0" err="1" smtClean="0">
                <a:solidFill>
                  <a:schemeClr val="accent2"/>
                </a:solidFill>
              </a:rPr>
              <a:t>resolución</a:t>
            </a:r>
            <a:r>
              <a:rPr lang="en-US" sz="2100" dirty="0" smtClean="0">
                <a:solidFill>
                  <a:schemeClr val="accent2"/>
                </a:solidFill>
              </a:rPr>
              <a:t> de </a:t>
            </a:r>
            <a:r>
              <a:rPr lang="en-US" sz="2100" dirty="0" err="1" smtClean="0">
                <a:solidFill>
                  <a:schemeClr val="accent2"/>
                </a:solidFill>
              </a:rPr>
              <a:t>problemas</a:t>
            </a:r>
            <a:r>
              <a:rPr lang="en-US" sz="2100" dirty="0" smtClean="0">
                <a:solidFill>
                  <a:schemeClr val="accent2"/>
                </a:solidFill>
              </a:rPr>
              <a:t> y </a:t>
            </a:r>
            <a:r>
              <a:rPr lang="en-US" sz="2100" dirty="0" err="1" smtClean="0">
                <a:solidFill>
                  <a:schemeClr val="accent2"/>
                </a:solidFill>
              </a:rPr>
              <a:t>administración</a:t>
            </a:r>
            <a:r>
              <a:rPr lang="en-US" sz="2100" dirty="0" smtClean="0">
                <a:solidFill>
                  <a:schemeClr val="accent2"/>
                </a:solidFill>
              </a:rPr>
              <a:t> de la red </a:t>
            </a:r>
            <a:r>
              <a:rPr lang="en-US" sz="2100" dirty="0" err="1" smtClean="0">
                <a:solidFill>
                  <a:schemeClr val="accent2"/>
                </a:solidFill>
              </a:rPr>
              <a:t>alámbrica-inalámbrica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convergente</a:t>
            </a:r>
            <a:r>
              <a:rPr lang="en-US" sz="2100" dirty="0" smtClean="0">
                <a:solidFill>
                  <a:schemeClr val="accent2"/>
                </a:solidFill>
              </a:rPr>
              <a:t>. </a:t>
            </a:r>
            <a:r>
              <a:rPr lang="en-US" sz="2100" dirty="0" err="1" smtClean="0">
                <a:solidFill>
                  <a:schemeClr val="accent2"/>
                </a:solidFill>
              </a:rPr>
              <a:t>Finalmente</a:t>
            </a:r>
            <a:r>
              <a:rPr lang="en-US" sz="2100" dirty="0" smtClean="0">
                <a:solidFill>
                  <a:schemeClr val="accent2"/>
                </a:solidFill>
              </a:rPr>
              <a:t>, </a:t>
            </a:r>
            <a:r>
              <a:rPr lang="en-US" sz="2100" dirty="0" err="1" smtClean="0">
                <a:solidFill>
                  <a:schemeClr val="accent2"/>
                </a:solidFill>
              </a:rPr>
              <a:t>Tejas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hará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una</a:t>
            </a:r>
            <a:r>
              <a:rPr lang="en-US" sz="2100" dirty="0" smtClean="0">
                <a:solidFill>
                  <a:schemeClr val="accent2"/>
                </a:solidFill>
              </a:rPr>
              <a:t> </a:t>
            </a:r>
            <a:r>
              <a:rPr lang="en-US" sz="2100" dirty="0" err="1" smtClean="0">
                <a:solidFill>
                  <a:schemeClr val="accent2"/>
                </a:solidFill>
              </a:rPr>
              <a:t>demostración</a:t>
            </a:r>
            <a:r>
              <a:rPr lang="en-US" sz="2100" dirty="0" smtClean="0">
                <a:solidFill>
                  <a:schemeClr val="accent2"/>
                </a:solidFill>
              </a:rPr>
              <a:t> en vivo. </a:t>
            </a:r>
            <a:endParaRPr lang="es-MX" sz="21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200" dirty="0" smtClean="0"/>
          </a:p>
          <a:p>
            <a:endParaRPr lang="en-US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279825" y="1049700"/>
            <a:ext cx="8428891" cy="8079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en-US" sz="2400" b="1" dirty="0"/>
              <a:t>Configure and Troubleshoot Wired and Wireless Networks Using Cisco Prime Infrastructure</a:t>
            </a:r>
            <a:endParaRPr lang="es-ES" sz="2400" b="1" dirty="0"/>
          </a:p>
        </p:txBody>
      </p:sp>
      <p:pic>
        <p:nvPicPr>
          <p:cNvPr id="7" name="Picture 6" descr="cid:image002.gif@01CE14D1.DD29D630"/>
          <p:cNvPicPr/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27" y="2648950"/>
            <a:ext cx="1925596" cy="24398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4214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959" y="32888"/>
            <a:ext cx="8580923" cy="838200"/>
          </a:xfrm>
        </p:spPr>
        <p:txBody>
          <a:bodyPr/>
          <a:lstStyle/>
          <a:p>
            <a:r>
              <a:rPr lang="es-MX" b="1" dirty="0" smtClean="0"/>
              <a:t>Próximo Pregunta al experto en inglés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1808" y="941886"/>
            <a:ext cx="78921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Mobile Wireless: How </a:t>
            </a:r>
            <a:r>
              <a:rPr lang="en-US" sz="1600" b="1" dirty="0">
                <a:solidFill>
                  <a:schemeClr val="tx2"/>
                </a:solidFill>
              </a:rPr>
              <a:t>Your Cellular Phone Surfs the Internet</a:t>
            </a:r>
          </a:p>
          <a:p>
            <a:r>
              <a:rPr lang="en-US" sz="1600" dirty="0" smtClean="0"/>
              <a:t>con </a:t>
            </a:r>
            <a:r>
              <a:rPr lang="en-US" sz="1600" dirty="0"/>
              <a:t>Deepak </a:t>
            </a:r>
            <a:r>
              <a:rPr lang="en-US" sz="1600" dirty="0" smtClean="0"/>
              <a:t>Michael</a:t>
            </a:r>
          </a:p>
          <a:p>
            <a:r>
              <a:rPr lang="en-US" sz="1600" dirty="0" err="1" smtClean="0">
                <a:solidFill>
                  <a:schemeClr val="accent6"/>
                </a:solidFill>
              </a:rPr>
              <a:t>Pregunte</a:t>
            </a:r>
            <a:r>
              <a:rPr lang="en-US" sz="1600" dirty="0" smtClean="0">
                <a:solidFill>
                  <a:schemeClr val="accent6"/>
                </a:solidFill>
              </a:rPr>
              <a:t> y </a:t>
            </a:r>
            <a:r>
              <a:rPr lang="en-US" sz="1600" dirty="0" err="1" smtClean="0">
                <a:solidFill>
                  <a:schemeClr val="accent6"/>
                </a:solidFill>
              </a:rPr>
              <a:t>aprenda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acerca</a:t>
            </a:r>
            <a:r>
              <a:rPr lang="en-US" sz="1600" dirty="0" smtClean="0">
                <a:solidFill>
                  <a:schemeClr val="accent6"/>
                </a:solidFill>
              </a:rPr>
              <a:t> de la </a:t>
            </a:r>
            <a:r>
              <a:rPr lang="en-US" sz="1600" dirty="0" err="1" smtClean="0">
                <a:solidFill>
                  <a:schemeClr val="accent6"/>
                </a:solidFill>
              </a:rPr>
              <a:t>tecnología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inalámbrica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móvil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así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como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una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visión</a:t>
            </a:r>
            <a:r>
              <a:rPr lang="en-US" sz="1600" dirty="0" smtClean="0">
                <a:solidFill>
                  <a:schemeClr val="accent6"/>
                </a:solidFill>
              </a:rPr>
              <a:t> general de Long Term Evolution (</a:t>
            </a:r>
            <a:r>
              <a:rPr lang="en-US" sz="1600" dirty="0" err="1" smtClean="0">
                <a:solidFill>
                  <a:schemeClr val="accent6"/>
                </a:solidFill>
              </a:rPr>
              <a:t>LTE</a:t>
            </a:r>
            <a:r>
              <a:rPr lang="en-US" sz="1600" dirty="0" smtClean="0">
                <a:solidFill>
                  <a:schemeClr val="accent6"/>
                </a:solidFill>
              </a:rPr>
              <a:t>) y </a:t>
            </a:r>
            <a:r>
              <a:rPr lang="en-US" sz="1600" dirty="0" err="1" smtClean="0">
                <a:solidFill>
                  <a:schemeClr val="accent6"/>
                </a:solidFill>
              </a:rPr>
              <a:t>una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detallada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explicación</a:t>
            </a:r>
            <a:r>
              <a:rPr lang="en-US" sz="1600" dirty="0" smtClean="0">
                <a:solidFill>
                  <a:schemeClr val="accent6"/>
                </a:solidFill>
              </a:rPr>
              <a:t> del </a:t>
            </a:r>
            <a:r>
              <a:rPr lang="en-US" sz="1600" dirty="0" err="1" smtClean="0">
                <a:solidFill>
                  <a:schemeClr val="accent6"/>
                </a:solidFill>
              </a:rPr>
              <a:t>flujo</a:t>
            </a:r>
            <a:r>
              <a:rPr lang="en-US" sz="1600" dirty="0" smtClean="0">
                <a:solidFill>
                  <a:schemeClr val="accent6"/>
                </a:solidFill>
              </a:rPr>
              <a:t> de la </a:t>
            </a:r>
            <a:r>
              <a:rPr lang="en-US" sz="1600" dirty="0" err="1" smtClean="0">
                <a:solidFill>
                  <a:schemeClr val="accent6"/>
                </a:solidFill>
              </a:rPr>
              <a:t>llamada</a:t>
            </a:r>
            <a:r>
              <a:rPr lang="en-US" sz="1600" dirty="0" smtClean="0">
                <a:solidFill>
                  <a:schemeClr val="accent6"/>
                </a:solidFill>
              </a:rPr>
              <a:t>.</a:t>
            </a:r>
          </a:p>
          <a:p>
            <a:r>
              <a:rPr lang="en-US" sz="1600" dirty="0" err="1" smtClean="0"/>
              <a:t>Termina</a:t>
            </a:r>
            <a:r>
              <a:rPr lang="en-US" sz="1600" dirty="0" smtClean="0"/>
              <a:t> el </a:t>
            </a:r>
            <a:r>
              <a:rPr lang="en-US" sz="1600" dirty="0" err="1" smtClean="0"/>
              <a:t>viernes</a:t>
            </a:r>
            <a:r>
              <a:rPr lang="en-US" sz="1600" dirty="0" smtClean="0"/>
              <a:t> 15 de </a:t>
            </a:r>
            <a:r>
              <a:rPr lang="en-US" sz="1600" dirty="0" err="1" smtClean="0"/>
              <a:t>marzo</a:t>
            </a:r>
            <a:r>
              <a:rPr lang="en-US" sz="1600" dirty="0" smtClean="0"/>
              <a:t> del 2013</a:t>
            </a:r>
          </a:p>
          <a:p>
            <a:r>
              <a:rPr lang="en-US" sz="1600" dirty="0" err="1" smtClean="0"/>
              <a:t>Haga</a:t>
            </a:r>
            <a:r>
              <a:rPr lang="en-US" sz="1600" dirty="0" smtClean="0"/>
              <a:t> </a:t>
            </a:r>
            <a:r>
              <a:rPr lang="en-US" sz="1600" dirty="0" err="1" smtClean="0"/>
              <a:t>aquí</a:t>
            </a:r>
            <a:r>
              <a:rPr lang="en-US" sz="1600" dirty="0" smtClean="0"/>
              <a:t> </a:t>
            </a:r>
            <a:r>
              <a:rPr lang="en-US" sz="1600" dirty="0" err="1" smtClean="0"/>
              <a:t>sus</a:t>
            </a:r>
            <a:r>
              <a:rPr lang="en-US" sz="1600" dirty="0" smtClean="0"/>
              <a:t> </a:t>
            </a:r>
            <a:r>
              <a:rPr lang="en-US" sz="1600" dirty="0" err="1" smtClean="0"/>
              <a:t>preguntas</a:t>
            </a:r>
            <a:r>
              <a:rPr lang="en-US" sz="1600" dirty="0"/>
              <a:t>: https://supportforums.cisco.com/thread/2202208</a:t>
            </a:r>
            <a:endParaRPr lang="en-US" sz="16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12" y="1129143"/>
            <a:ext cx="1060495" cy="135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2877099"/>
            <a:ext cx="9144000" cy="26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6784" y="2991358"/>
            <a:ext cx="7892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High Availability on Wireless </a:t>
            </a:r>
            <a:r>
              <a:rPr lang="en-US" sz="1600" b="1" dirty="0" err="1">
                <a:solidFill>
                  <a:schemeClr val="tx2"/>
                </a:solidFill>
              </a:rPr>
              <a:t>Lan</a:t>
            </a:r>
            <a:r>
              <a:rPr lang="en-US" sz="1600" b="1" dirty="0">
                <a:solidFill>
                  <a:schemeClr val="tx2"/>
                </a:solidFill>
              </a:rPr>
              <a:t> Controller (</a:t>
            </a:r>
            <a:r>
              <a:rPr lang="en-US" sz="1600" b="1" dirty="0" err="1">
                <a:solidFill>
                  <a:schemeClr val="tx2"/>
                </a:solidFill>
              </a:rPr>
              <a:t>WLC</a:t>
            </a:r>
            <a:r>
              <a:rPr lang="en-US" sz="1600" b="1" dirty="0" smtClean="0">
                <a:solidFill>
                  <a:schemeClr val="tx2"/>
                </a:solidFill>
              </a:rPr>
              <a:t>).</a:t>
            </a:r>
          </a:p>
          <a:p>
            <a:r>
              <a:rPr lang="en-US" sz="1600" dirty="0"/>
              <a:t>con </a:t>
            </a:r>
            <a:r>
              <a:rPr lang="en-US" sz="1600" dirty="0" err="1"/>
              <a:t>Madhuri</a:t>
            </a:r>
            <a:r>
              <a:rPr lang="en-US" sz="1600" dirty="0"/>
              <a:t> C.</a:t>
            </a:r>
            <a:endParaRPr lang="en-US" sz="1600" dirty="0" smtClean="0"/>
          </a:p>
          <a:p>
            <a:r>
              <a:rPr lang="en-US" sz="1600" dirty="0" err="1" smtClean="0">
                <a:solidFill>
                  <a:schemeClr val="accent6"/>
                </a:solidFill>
              </a:rPr>
              <a:t>Pregunte</a:t>
            </a:r>
            <a:r>
              <a:rPr lang="en-US" sz="1600" dirty="0" smtClean="0">
                <a:solidFill>
                  <a:schemeClr val="accent6"/>
                </a:solidFill>
              </a:rPr>
              <a:t> y </a:t>
            </a:r>
            <a:r>
              <a:rPr lang="en-US" sz="1600" dirty="0" err="1" smtClean="0">
                <a:solidFill>
                  <a:schemeClr val="accent6"/>
                </a:solidFill>
              </a:rPr>
              <a:t>aprenda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acerca</a:t>
            </a:r>
            <a:r>
              <a:rPr lang="en-US" sz="1600" dirty="0" smtClean="0">
                <a:solidFill>
                  <a:schemeClr val="accent6"/>
                </a:solidFill>
              </a:rPr>
              <a:t> de la </a:t>
            </a:r>
            <a:r>
              <a:rPr lang="en-US" sz="1600" dirty="0" err="1" smtClean="0">
                <a:solidFill>
                  <a:schemeClr val="accent6"/>
                </a:solidFill>
              </a:rPr>
              <a:t>configuración</a:t>
            </a:r>
            <a:r>
              <a:rPr lang="en-US" sz="1600" dirty="0" smtClean="0">
                <a:solidFill>
                  <a:schemeClr val="accent6"/>
                </a:solidFill>
              </a:rPr>
              <a:t> y </a:t>
            </a:r>
            <a:r>
              <a:rPr lang="en-US" sz="1600" dirty="0" err="1" smtClean="0">
                <a:solidFill>
                  <a:schemeClr val="accent6"/>
                </a:solidFill>
              </a:rPr>
              <a:t>resolución</a:t>
            </a:r>
            <a:r>
              <a:rPr lang="en-US" sz="1600" dirty="0" smtClean="0">
                <a:solidFill>
                  <a:schemeClr val="accent6"/>
                </a:solidFill>
              </a:rPr>
              <a:t> de </a:t>
            </a:r>
            <a:r>
              <a:rPr lang="en-US" sz="1600" dirty="0" err="1" smtClean="0">
                <a:solidFill>
                  <a:schemeClr val="accent6"/>
                </a:solidFill>
              </a:rPr>
              <a:t>problemas</a:t>
            </a:r>
            <a:r>
              <a:rPr lang="en-US" sz="1600" dirty="0" smtClean="0">
                <a:solidFill>
                  <a:schemeClr val="accent6"/>
                </a:solidFill>
              </a:rPr>
              <a:t> en el Wireless LAN Controller de </a:t>
            </a:r>
            <a:r>
              <a:rPr lang="en-US" sz="1600" dirty="0" err="1" smtClean="0">
                <a:solidFill>
                  <a:schemeClr val="accent6"/>
                </a:solidFill>
              </a:rPr>
              <a:t>alta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disponibilidad</a:t>
            </a:r>
            <a:endParaRPr lang="en-US" sz="1600" dirty="0" smtClean="0">
              <a:solidFill>
                <a:schemeClr val="accent6"/>
              </a:solidFill>
            </a:endParaRPr>
          </a:p>
          <a:p>
            <a:r>
              <a:rPr lang="en-US" sz="1600" dirty="0" err="1" smtClean="0"/>
              <a:t>Termina</a:t>
            </a:r>
            <a:r>
              <a:rPr lang="en-US" sz="1600" dirty="0" smtClean="0"/>
              <a:t> el </a:t>
            </a:r>
            <a:r>
              <a:rPr lang="en-US" sz="1600" dirty="0" err="1" smtClean="0"/>
              <a:t>viernes</a:t>
            </a:r>
            <a:r>
              <a:rPr lang="en-US" sz="1600" dirty="0" smtClean="0"/>
              <a:t> 22 de </a:t>
            </a:r>
            <a:r>
              <a:rPr lang="en-US" sz="1600" dirty="0" err="1" smtClean="0"/>
              <a:t>marzo</a:t>
            </a:r>
            <a:r>
              <a:rPr lang="en-US" sz="1600" dirty="0" smtClean="0"/>
              <a:t> del 2013</a:t>
            </a:r>
          </a:p>
          <a:p>
            <a:r>
              <a:rPr lang="en-US" sz="1600" dirty="0"/>
              <a:t>https://supportforums.cisco.com/thread/2204256</a:t>
            </a:r>
            <a:endParaRPr lang="en-US" sz="16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3" y="3133108"/>
            <a:ext cx="945204" cy="1263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/>
          <p:nvPr/>
        </p:nvCxnSpPr>
        <p:spPr>
          <a:xfrm>
            <a:off x="2272" y="4544427"/>
            <a:ext cx="9144000" cy="26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229056" y="4685982"/>
            <a:ext cx="7892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Catalyst </a:t>
            </a:r>
            <a:r>
              <a:rPr lang="en-US" sz="1600" b="1" dirty="0" err="1">
                <a:solidFill>
                  <a:schemeClr val="tx2"/>
                </a:solidFill>
              </a:rPr>
              <a:t>3K</a:t>
            </a:r>
            <a:r>
              <a:rPr lang="en-US" sz="1600" b="1" dirty="0">
                <a:solidFill>
                  <a:schemeClr val="tx2"/>
                </a:solidFill>
              </a:rPr>
              <a:t> Series </a:t>
            </a:r>
            <a:r>
              <a:rPr lang="en-US" sz="1600" b="1" dirty="0" smtClean="0">
                <a:solidFill>
                  <a:schemeClr val="tx2"/>
                </a:solidFill>
              </a:rPr>
              <a:t>Update</a:t>
            </a:r>
          </a:p>
          <a:p>
            <a:r>
              <a:rPr lang="en-US" sz="1600" dirty="0" smtClean="0"/>
              <a:t>con </a:t>
            </a:r>
            <a:r>
              <a:rPr lang="en-US" sz="1600" b="1" dirty="0"/>
              <a:t>Dan </a:t>
            </a:r>
            <a:r>
              <a:rPr lang="en-US" sz="1600" b="1" dirty="0" err="1" smtClean="0"/>
              <a:t>Schnour</a:t>
            </a:r>
            <a:endParaRPr lang="en-US" sz="1600" b="1" dirty="0" smtClean="0"/>
          </a:p>
          <a:p>
            <a:r>
              <a:rPr lang="en-US" sz="1600" dirty="0" err="1" smtClean="0">
                <a:solidFill>
                  <a:schemeClr val="accent6"/>
                </a:solidFill>
              </a:rPr>
              <a:t>Obtenga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una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actualización</a:t>
            </a:r>
            <a:r>
              <a:rPr lang="en-US" sz="1600" dirty="0" smtClean="0">
                <a:solidFill>
                  <a:schemeClr val="accent6"/>
                </a:solidFill>
              </a:rPr>
              <a:t> de los Cisco Catalyst </a:t>
            </a:r>
            <a:r>
              <a:rPr lang="en-US" sz="1600" dirty="0" err="1" smtClean="0">
                <a:solidFill>
                  <a:schemeClr val="accent6"/>
                </a:solidFill>
              </a:rPr>
              <a:t>3k</a:t>
            </a:r>
            <a:r>
              <a:rPr lang="en-US" sz="1600" dirty="0" smtClean="0">
                <a:solidFill>
                  <a:schemeClr val="accent6"/>
                </a:solidFill>
              </a:rPr>
              <a:t> series</a:t>
            </a:r>
          </a:p>
          <a:p>
            <a:r>
              <a:rPr lang="en-US" sz="1600" dirty="0" err="1" smtClean="0"/>
              <a:t>Termina</a:t>
            </a:r>
            <a:r>
              <a:rPr lang="en-US" sz="1600" dirty="0" smtClean="0"/>
              <a:t> el </a:t>
            </a:r>
            <a:r>
              <a:rPr lang="en-US" sz="1600" dirty="0" err="1" smtClean="0"/>
              <a:t>viernes</a:t>
            </a:r>
            <a:r>
              <a:rPr lang="en-US" sz="1600" dirty="0" smtClean="0"/>
              <a:t> 22 de </a:t>
            </a:r>
            <a:r>
              <a:rPr lang="en-US" sz="1600" dirty="0" err="1" smtClean="0"/>
              <a:t>marzo</a:t>
            </a:r>
            <a:r>
              <a:rPr lang="en-US" sz="1600" dirty="0" smtClean="0"/>
              <a:t> del 2013</a:t>
            </a:r>
          </a:p>
          <a:p>
            <a:r>
              <a:rPr lang="en-US" sz="1600" dirty="0"/>
              <a:t>https://supportforums.cisco.com/thread/2204255</a:t>
            </a:r>
            <a:endParaRPr lang="en-US" sz="1600" dirty="0" smtClean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16" y="4772717"/>
            <a:ext cx="946493" cy="120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604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9702" y="379207"/>
            <a:ext cx="8588861" cy="838200"/>
          </a:xfrm>
        </p:spPr>
        <p:txBody>
          <a:bodyPr/>
          <a:lstStyle/>
          <a:p>
            <a:r>
              <a:rPr lang="en-US" b="1" dirty="0" smtClean="0"/>
              <a:t>Webinars </a:t>
            </a:r>
            <a:r>
              <a:rPr lang="en-US" b="1" dirty="0" err="1" smtClean="0"/>
              <a:t>técnicos</a:t>
            </a:r>
            <a:r>
              <a:rPr lang="en-US" b="1" dirty="0" smtClean="0"/>
              <a:t> </a:t>
            </a:r>
            <a:r>
              <a:rPr lang="en-US" b="1" dirty="0" err="1" smtClean="0"/>
              <a:t>CCNA</a:t>
            </a:r>
            <a:r>
              <a:rPr lang="en-US" b="1" dirty="0" smtClean="0"/>
              <a:t> Data Center</a:t>
            </a:r>
            <a:endParaRPr lang="en-US" b="1" dirty="0"/>
          </a:p>
        </p:txBody>
      </p:sp>
      <p:pic>
        <p:nvPicPr>
          <p:cNvPr id="1026" name="Picture 2" descr="C:\Users\jozamarr\Documents\Cisco\Banner\DC_Webinar_Spanish_Banners\DC_Webinar_Spanish_Banners\DC_TechWebinar_Spanish_Facebook_4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86" y="1432895"/>
            <a:ext cx="3031435" cy="454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35892" y="2811114"/>
            <a:ext cx="50416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Segunda sesión:</a:t>
            </a:r>
          </a:p>
          <a:p>
            <a:r>
              <a:rPr lang="es-ES" sz="2000" b="1" dirty="0" smtClean="0"/>
              <a:t>Introducción </a:t>
            </a:r>
            <a:r>
              <a:rPr lang="es-ES" sz="2000" b="1" dirty="0"/>
              <a:t>a las tecnologías y productos de Data </a:t>
            </a:r>
            <a:r>
              <a:rPr lang="es-ES" sz="2000" b="1" dirty="0" smtClean="0"/>
              <a:t>Center</a:t>
            </a:r>
          </a:p>
          <a:p>
            <a:endParaRPr lang="es-ES" sz="2000" b="1" dirty="0"/>
          </a:p>
          <a:p>
            <a:r>
              <a:rPr lang="es-ES" sz="2000" b="1" dirty="0" smtClean="0"/>
              <a:t>Fecha: miércoles 20 de marzo</a:t>
            </a:r>
            <a:endParaRPr lang="es-E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650275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1" y="51866"/>
            <a:ext cx="8903041" cy="838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b="1" dirty="0" err="1" smtClean="0"/>
              <a:t>Próximo</a:t>
            </a:r>
            <a:r>
              <a:rPr b="1" dirty="0" smtClean="0"/>
              <a:t> Webcast en </a:t>
            </a:r>
            <a:r>
              <a:rPr b="1" dirty="0" err="1" smtClean="0"/>
              <a:t>portugués</a:t>
            </a:r>
            <a:endParaRPr b="1" dirty="0">
              <a:solidFill>
                <a:srgbClr val="C00000"/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144713" y="1836738"/>
            <a:ext cx="6326187" cy="4351337"/>
          </a:xfrm>
        </p:spPr>
        <p:txBody>
          <a:bodyPr rtlCol="0">
            <a:normAutofit fontScale="92500" lnSpcReduction="10000"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accent2"/>
                </a:solidFill>
                <a:sym typeface="Helvetica" charset="0"/>
              </a:rPr>
              <a:t>Con el </a:t>
            </a:r>
            <a:r>
              <a:rPr lang="en-US" b="1" dirty="0" err="1" smtClean="0">
                <a:solidFill>
                  <a:schemeClr val="accent2"/>
                </a:solidFill>
                <a:sym typeface="Helvetica" charset="0"/>
              </a:rPr>
              <a:t>experto</a:t>
            </a:r>
            <a:r>
              <a:rPr lang="en-US" b="1" dirty="0" smtClean="0">
                <a:solidFill>
                  <a:schemeClr val="accent2"/>
                </a:solidFill>
                <a:sym typeface="Helvetica" charset="0"/>
              </a:rPr>
              <a:t> de Cisco </a:t>
            </a:r>
            <a:r>
              <a:rPr lang="en-US" b="1" dirty="0" smtClean="0">
                <a:solidFill>
                  <a:schemeClr val="accent2"/>
                </a:solidFill>
              </a:rPr>
              <a:t>Jose </a:t>
            </a:r>
            <a:r>
              <a:rPr lang="en-US" b="1" dirty="0" err="1" smtClean="0">
                <a:solidFill>
                  <a:schemeClr val="accent2"/>
                </a:solidFill>
              </a:rPr>
              <a:t>Luiz</a:t>
            </a:r>
            <a:r>
              <a:rPr lang="en-US" b="1" dirty="0" smtClean="0">
                <a:solidFill>
                  <a:schemeClr val="accent2"/>
                </a:solidFill>
              </a:rPr>
              <a:t> Marques </a:t>
            </a:r>
            <a:endParaRPr lang="en-US" b="1" dirty="0" smtClean="0">
              <a:solidFill>
                <a:schemeClr val="accent2"/>
              </a:solidFill>
              <a:sym typeface="Helvetica" charset="0"/>
            </a:endParaRPr>
          </a:p>
          <a:p>
            <a:pPr marL="514350" indent="-5143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b="1" dirty="0" err="1" smtClean="0">
                <a:solidFill>
                  <a:schemeClr val="accent4"/>
                </a:solidFill>
                <a:sym typeface="Helvetica" charset="0"/>
              </a:rPr>
              <a:t>Martes</a:t>
            </a:r>
            <a:r>
              <a:rPr lang="en-US" sz="2600" b="1" dirty="0" smtClean="0">
                <a:solidFill>
                  <a:schemeClr val="accent4"/>
                </a:solidFill>
                <a:sym typeface="Helvetica" charset="0"/>
              </a:rPr>
              <a:t> 16 de </a:t>
            </a:r>
            <a:r>
              <a:rPr lang="en-US" sz="2600" b="1" dirty="0" err="1" smtClean="0">
                <a:solidFill>
                  <a:schemeClr val="accent4"/>
                </a:solidFill>
                <a:sym typeface="Helvetica" charset="0"/>
              </a:rPr>
              <a:t>abril</a:t>
            </a:r>
            <a:endParaRPr lang="en-US" sz="2600" b="1" dirty="0" smtClean="0">
              <a:solidFill>
                <a:schemeClr val="accent4"/>
              </a:solidFill>
              <a:sym typeface="Helvetica" charset="0"/>
            </a:endParaRPr>
          </a:p>
          <a:p>
            <a:pPr marL="514350" indent="-51435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600" dirty="0" smtClean="0">
                <a:solidFill>
                  <a:schemeClr val="accent1"/>
                </a:solidFill>
                <a:sym typeface="Helvetica" charset="0"/>
              </a:rPr>
              <a:t>9:00 a.m. Ciudad de México</a:t>
            </a:r>
          </a:p>
          <a:p>
            <a:pPr marL="514350" indent="-51435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600" dirty="0" smtClean="0">
                <a:solidFill>
                  <a:schemeClr val="accent1"/>
                </a:solidFill>
                <a:sym typeface="Helvetica" charset="0"/>
              </a:rPr>
              <a:t>9:30 a.m. Caracas</a:t>
            </a:r>
          </a:p>
          <a:p>
            <a:pPr marL="514350" indent="-51435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600" dirty="0" smtClean="0">
                <a:solidFill>
                  <a:schemeClr val="accent1"/>
                </a:solidFill>
                <a:sym typeface="Helvetica" charset="0"/>
              </a:rPr>
              <a:t>11:00 a.m. Buenos Aires</a:t>
            </a:r>
          </a:p>
          <a:p>
            <a:pPr marL="514350" indent="-51435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600" dirty="0" smtClean="0">
                <a:solidFill>
                  <a:schemeClr val="accent1"/>
                </a:solidFill>
                <a:sym typeface="Helvetica" charset="0"/>
              </a:rPr>
              <a:t>4:00 p.m. Madrid</a:t>
            </a:r>
            <a:endParaRPr lang="en-US" sz="2400" dirty="0" smtClean="0">
              <a:solidFill>
                <a:schemeClr val="accent1"/>
              </a:solidFill>
              <a:sym typeface="Helvetica" charset="0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dirty="0" smtClean="0">
                <a:solidFill>
                  <a:schemeClr val="tx2"/>
                </a:solidFill>
              </a:rPr>
              <a:t>Durante este evento en vivo, usted </a:t>
            </a:r>
            <a:r>
              <a:rPr lang="es-MX" sz="2000" dirty="0" err="1" smtClean="0">
                <a:solidFill>
                  <a:schemeClr val="tx2"/>
                </a:solidFill>
              </a:rPr>
              <a:t>pordrá</a:t>
            </a:r>
            <a:r>
              <a:rPr lang="es-MX" sz="2000" dirty="0" smtClean="0">
                <a:solidFill>
                  <a:schemeClr val="tx2"/>
                </a:solidFill>
              </a:rPr>
              <a:t> aprender los conceptos básicos de la herramienta </a:t>
            </a:r>
            <a:r>
              <a:rPr lang="es-MX" sz="2000" dirty="0" err="1" smtClean="0">
                <a:solidFill>
                  <a:schemeClr val="tx2"/>
                </a:solidFill>
              </a:rPr>
              <a:t>Multicast</a:t>
            </a:r>
            <a:r>
              <a:rPr lang="es-MX" sz="2000" dirty="0" smtClean="0">
                <a:solidFill>
                  <a:schemeClr val="tx2"/>
                </a:solidFill>
              </a:rPr>
              <a:t> </a:t>
            </a:r>
            <a:r>
              <a:rPr lang="es-MX" sz="2000" dirty="0" err="1" smtClean="0">
                <a:solidFill>
                  <a:schemeClr val="tx2"/>
                </a:solidFill>
              </a:rPr>
              <a:t>VPN</a:t>
            </a:r>
            <a:r>
              <a:rPr lang="es-MX" sz="2000" dirty="0" smtClean="0">
                <a:solidFill>
                  <a:schemeClr val="tx2"/>
                </a:solidFill>
              </a:rPr>
              <a:t>, su configuración y resolución de problemas.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 smtClean="0">
                <a:solidFill>
                  <a:schemeClr val="accent1"/>
                </a:solidFill>
              </a:rPr>
              <a:t>Regístrese en la Comunidad de Soporte de Cisco en portugués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u="sng" dirty="0" smtClean="0"/>
              <a:t>https://supportforums.cisco.com/community/portuguese</a:t>
            </a:r>
            <a:endParaRPr lang="en-US" dirty="0" smtClean="0"/>
          </a:p>
        </p:txBody>
      </p:sp>
      <p:sp>
        <p:nvSpPr>
          <p:cNvPr id="3076" name="TextBox 20"/>
          <p:cNvSpPr txBox="1">
            <a:spLocks noChangeArrowheads="1"/>
          </p:cNvSpPr>
          <p:nvPr/>
        </p:nvSpPr>
        <p:spPr bwMode="auto">
          <a:xfrm>
            <a:off x="134658" y="1023938"/>
            <a:ext cx="9296400" cy="80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 b="1" dirty="0" err="1"/>
              <a:t>Tema</a:t>
            </a:r>
            <a:r>
              <a:rPr lang="en-US" sz="2400" b="1" dirty="0"/>
              <a:t>: </a:t>
            </a:r>
            <a:r>
              <a:rPr lang="pt-BR" sz="2400" b="1" dirty="0"/>
              <a:t>VPN Multicast – Fundamentos, </a:t>
            </a:r>
            <a:r>
              <a:rPr lang="pt-BR" sz="2400" b="1" dirty="0" smtClean="0"/>
              <a:t>configuración y resolución de problemas</a:t>
            </a:r>
            <a:endParaRPr lang="en-US" sz="2400" dirty="0"/>
          </a:p>
        </p:txBody>
      </p:sp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83" y="2540000"/>
            <a:ext cx="1618192" cy="205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7293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959" y="251256"/>
            <a:ext cx="8580923" cy="838200"/>
          </a:xfrm>
        </p:spPr>
        <p:txBody>
          <a:bodyPr/>
          <a:lstStyle/>
          <a:p>
            <a:r>
              <a:rPr lang="es-MX" b="1" dirty="0" smtClean="0"/>
              <a:t>Próximo Webcast en español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660073" y="1789043"/>
            <a:ext cx="6391161" cy="44974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600" b="1" dirty="0" smtClean="0">
                <a:solidFill>
                  <a:schemeClr val="accent2"/>
                </a:solidFill>
                <a:sym typeface="Helvetica" charset="0"/>
              </a:rPr>
              <a:t>Con el experto de Cisco: Daniel Castillo</a:t>
            </a:r>
          </a:p>
          <a:p>
            <a:pPr marL="0" indent="0">
              <a:buNone/>
            </a:pPr>
            <a:r>
              <a:rPr lang="es-MX" sz="2600" b="1" dirty="0" smtClean="0">
                <a:solidFill>
                  <a:schemeClr val="accent4"/>
                </a:solidFill>
                <a:sym typeface="Helvetica" charset="0"/>
              </a:rPr>
              <a:t>Martes </a:t>
            </a:r>
            <a:r>
              <a:rPr lang="es-MX" sz="2600" b="1" dirty="0">
                <a:solidFill>
                  <a:schemeClr val="accent4"/>
                </a:solidFill>
                <a:sym typeface="Helvetica" charset="0"/>
              </a:rPr>
              <a:t>9</a:t>
            </a:r>
            <a:r>
              <a:rPr lang="es-MX" sz="2600" b="1" dirty="0" smtClean="0">
                <a:solidFill>
                  <a:schemeClr val="accent4"/>
                </a:solidFill>
                <a:sym typeface="Helvetica" charset="0"/>
              </a:rPr>
              <a:t> de abril</a:t>
            </a:r>
            <a:endParaRPr lang="en-US" sz="2600" b="1" dirty="0" smtClean="0">
              <a:solidFill>
                <a:schemeClr val="accent4"/>
              </a:solidFill>
              <a:sym typeface="Helvetica" charset="0"/>
            </a:endParaRP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1"/>
                </a:solidFill>
              </a:rPr>
              <a:t>9:00 a.m. Ciudad de México</a:t>
            </a:r>
          </a:p>
          <a:p>
            <a:pPr marL="0" indent="0" algn="ctr">
              <a:buNone/>
            </a:pPr>
            <a:r>
              <a:rPr lang="es-MX" b="1" dirty="0">
                <a:solidFill>
                  <a:schemeClr val="tx1"/>
                </a:solidFill>
              </a:rPr>
              <a:t>9</a:t>
            </a:r>
            <a:r>
              <a:rPr lang="es-MX" b="1" dirty="0" smtClean="0">
                <a:solidFill>
                  <a:schemeClr val="tx1"/>
                </a:solidFill>
              </a:rPr>
              <a:t>:30 a.m. Caracas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1"/>
                </a:solidFill>
              </a:rPr>
              <a:t>11:00 </a:t>
            </a:r>
            <a:r>
              <a:rPr lang="es-MX" b="1" dirty="0">
                <a:solidFill>
                  <a:schemeClr val="tx1"/>
                </a:solidFill>
              </a:rPr>
              <a:t>a</a:t>
            </a:r>
            <a:r>
              <a:rPr lang="es-MX" b="1" dirty="0" smtClean="0">
                <a:solidFill>
                  <a:schemeClr val="tx1"/>
                </a:solidFill>
              </a:rPr>
              <a:t>.m. Buenos Aires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1"/>
                </a:solidFill>
              </a:rPr>
              <a:t>4:00 p.m. Madrid</a:t>
            </a:r>
          </a:p>
          <a:p>
            <a:pPr marL="0" indent="0" algn="just">
              <a:buNone/>
            </a:pPr>
            <a:r>
              <a:rPr lang="es-ES" dirty="0">
                <a:solidFill>
                  <a:schemeClr val="accent2"/>
                </a:solidFill>
              </a:rPr>
              <a:t>Durante este evento en vivo, el experto Daniel Castillo hablará de un “día en la vida del paquete IP” dentro de la </a:t>
            </a:r>
            <a:r>
              <a:rPr lang="es-ES" dirty="0" smtClean="0">
                <a:solidFill>
                  <a:schemeClr val="accent2"/>
                </a:solidFill>
              </a:rPr>
              <a:t>solución Cisco </a:t>
            </a:r>
            <a:r>
              <a:rPr lang="es-ES" dirty="0" err="1">
                <a:solidFill>
                  <a:schemeClr val="accent2"/>
                </a:solidFill>
              </a:rPr>
              <a:t>UCS</a:t>
            </a:r>
            <a:r>
              <a:rPr lang="es-ES" dirty="0">
                <a:solidFill>
                  <a:schemeClr val="accent2"/>
                </a:solidFill>
              </a:rPr>
              <a:t> desde la perspectiva de Ethernet. Daniel explicará distintos componentes de la </a:t>
            </a:r>
            <a:r>
              <a:rPr lang="es-ES" dirty="0" smtClean="0">
                <a:solidFill>
                  <a:schemeClr val="accent2"/>
                </a:solidFill>
              </a:rPr>
              <a:t>solución Cisco </a:t>
            </a:r>
            <a:r>
              <a:rPr lang="es-ES" dirty="0" err="1">
                <a:solidFill>
                  <a:schemeClr val="accent2"/>
                </a:solidFill>
              </a:rPr>
              <a:t>UCS</a:t>
            </a:r>
            <a:r>
              <a:rPr lang="es-ES" dirty="0">
                <a:solidFill>
                  <a:schemeClr val="accent2"/>
                </a:solidFill>
              </a:rPr>
              <a:t> encargados del flujo de datos y cómo toman decisión de envío</a:t>
            </a:r>
            <a:r>
              <a:rPr lang="es-ES" dirty="0" smtClean="0">
                <a:solidFill>
                  <a:schemeClr val="accent2"/>
                </a:solidFill>
              </a:rPr>
              <a:t>.</a:t>
            </a:r>
            <a:endParaRPr lang="es-MX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200" dirty="0" smtClean="0"/>
          </a:p>
          <a:p>
            <a:endParaRPr lang="en-US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293077" y="1221976"/>
            <a:ext cx="8428891" cy="43859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es-ES" sz="2400" b="1" dirty="0"/>
              <a:t>Cisco </a:t>
            </a:r>
            <a:r>
              <a:rPr lang="es-ES" sz="2400" b="1" dirty="0" err="1"/>
              <a:t>UCS</a:t>
            </a:r>
            <a:r>
              <a:rPr lang="es-ES" sz="2400" b="1" dirty="0"/>
              <a:t>: un día en la vida del paquete IP.</a:t>
            </a:r>
          </a:p>
        </p:txBody>
      </p:sp>
      <p:pic>
        <p:nvPicPr>
          <p:cNvPr id="6" name="Picture 5" descr="C:\Users\jozamarr\AppData\Local\Microsoft\Windows\Temporary Internet Files\Content.Outlook\B1W338GP\537853_536701266348174_718522711_n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46" y="2615227"/>
            <a:ext cx="1961588" cy="25133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3446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09650" y="2150894"/>
            <a:ext cx="8591550" cy="35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 algn="ctr"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b="1" u="sng" dirty="0">
                <a:solidFill>
                  <a:schemeClr val="tx2"/>
                </a:solidFill>
              </a:rPr>
              <a:t>https://</a:t>
            </a:r>
            <a:r>
              <a:rPr lang="en-US" b="1" u="sng" dirty="0" smtClean="0">
                <a:solidFill>
                  <a:schemeClr val="tx2"/>
                </a:solidFill>
              </a:rPr>
              <a:t>supportforums.cisco.com/community/spanish</a:t>
            </a:r>
            <a:endParaRPr lang="en-US" b="1" dirty="0">
              <a:solidFill>
                <a:schemeClr val="tx2"/>
              </a:solidFill>
              <a:sym typeface="Wingdings" pitchFamily="2" charset="2"/>
            </a:endParaRPr>
          </a:p>
        </p:txBody>
      </p:sp>
      <p:pic>
        <p:nvPicPr>
          <p:cNvPr id="4" name="Picture 3" descr="June-2011-Social-Mdia-Buttons-Twitter.gi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6866" y="4765962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June-2011-Social-Media-Buttons-FB.gi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2550" y="3105400"/>
            <a:ext cx="7651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876300" y="6638925"/>
            <a:ext cx="4630738" cy="180975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1542" y="336624"/>
            <a:ext cx="8619257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buFont typeface="Wingdings" charset="2"/>
              <a:buNone/>
            </a:pPr>
            <a:r>
              <a:rPr lang="es-ES" sz="2700" b="1" dirty="0" smtClean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Lo invitamos a colaborar activamente en </a:t>
            </a:r>
            <a:r>
              <a:rPr lang="es-ES" sz="2700" b="1" dirty="0" err="1" smtClean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CSC</a:t>
            </a:r>
            <a:r>
              <a:rPr lang="es-ES" sz="2700" b="1" dirty="0" smtClean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 en español y en nuestras redes sociales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10799" y="2971800"/>
            <a:ext cx="2425525" cy="151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b="1" dirty="0" err="1">
                <a:solidFill>
                  <a:schemeClr val="tx2"/>
                </a:solidFill>
                <a:latin typeface="CiscoSans ExtraLight" pitchFamily="34" charset="0"/>
              </a:rPr>
              <a:t>CiscoLatinoamerica</a:t>
            </a:r>
            <a:endParaRPr lang="en-US" b="1" dirty="0">
              <a:solidFill>
                <a:schemeClr val="tx2"/>
              </a:solidFill>
              <a:latin typeface="CiscoSans ExtraLight" pitchFamily="34" charset="0"/>
            </a:endParaRP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b="1" dirty="0">
                <a:solidFill>
                  <a:schemeClr val="tx2"/>
                </a:solidFill>
                <a:latin typeface="CiscoSans ExtraLight" pitchFamily="34" charset="0"/>
              </a:rPr>
              <a:t>Cisco Mexico</a:t>
            </a: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b="1" dirty="0">
                <a:solidFill>
                  <a:schemeClr val="tx2"/>
                </a:solidFill>
                <a:latin typeface="CiscoSans ExtraLight" pitchFamily="34" charset="0"/>
              </a:rPr>
              <a:t>Cisco </a:t>
            </a:r>
            <a:r>
              <a:rPr lang="en-US" b="1" dirty="0" err="1">
                <a:solidFill>
                  <a:schemeClr val="tx2"/>
                </a:solidFill>
                <a:latin typeface="CiscoSans ExtraLight" pitchFamily="34" charset="0"/>
              </a:rPr>
              <a:t>España</a:t>
            </a:r>
            <a:endParaRPr lang="en-US" b="1" dirty="0">
              <a:solidFill>
                <a:schemeClr val="tx2"/>
              </a:solidFill>
              <a:latin typeface="CiscoSans ExtraLight" pitchFamily="34" charset="0"/>
            </a:endParaRPr>
          </a:p>
          <a:p>
            <a:endParaRPr lang="en-US" b="1" dirty="0">
              <a:solidFill>
                <a:schemeClr val="tx2"/>
              </a:solidFill>
              <a:latin typeface="CiscoSans ExtraLigh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1975" y="3581400"/>
            <a:ext cx="96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273825" y="2976923"/>
            <a:ext cx="3082895" cy="1518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b="1" dirty="0">
                <a:solidFill>
                  <a:schemeClr val="tx2"/>
                </a:solidFill>
                <a:latin typeface="CiscoSans ExtraLight" pitchFamily="34" charset="0"/>
              </a:rPr>
              <a:t>Cisco </a:t>
            </a:r>
            <a:r>
              <a:rPr lang="en-US" b="1" dirty="0" err="1">
                <a:solidFill>
                  <a:schemeClr val="tx2"/>
                </a:solidFill>
                <a:latin typeface="CiscoSans ExtraLight" pitchFamily="34" charset="0"/>
              </a:rPr>
              <a:t>Cono</a:t>
            </a:r>
            <a:r>
              <a:rPr lang="en-US" b="1" dirty="0">
                <a:solidFill>
                  <a:schemeClr val="tx2"/>
                </a:solidFill>
                <a:latin typeface="CiscoSans ExtraLight" pitchFamily="34" charset="0"/>
              </a:rPr>
              <a:t> Sur</a:t>
            </a: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b="1" dirty="0" err="1">
                <a:solidFill>
                  <a:schemeClr val="tx2"/>
                </a:solidFill>
                <a:latin typeface="CiscoSans ExtraLight" pitchFamily="34" charset="0"/>
              </a:rPr>
              <a:t>Comunidad</a:t>
            </a:r>
            <a:r>
              <a:rPr lang="en-US" b="1" dirty="0">
                <a:solidFill>
                  <a:schemeClr val="tx2"/>
                </a:solidFill>
                <a:latin typeface="CiscoSans ExtraLight" pitchFamily="34" charset="0"/>
              </a:rPr>
              <a:t> Cisco </a:t>
            </a:r>
            <a:r>
              <a:rPr lang="en-US" b="1" dirty="0" err="1">
                <a:solidFill>
                  <a:schemeClr val="tx2"/>
                </a:solidFill>
                <a:latin typeface="CiscoSans ExtraLight" pitchFamily="34" charset="0"/>
              </a:rPr>
              <a:t>Cansac</a:t>
            </a:r>
            <a:r>
              <a:rPr lang="en-US" b="1" dirty="0">
                <a:solidFill>
                  <a:schemeClr val="tx2"/>
                </a:solidFill>
                <a:latin typeface="CiscoSans ExtraLight" pitchFamily="34" charset="0"/>
              </a:rPr>
              <a:t> </a:t>
            </a: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b="1" dirty="0" err="1" smtClean="0">
                <a:solidFill>
                  <a:schemeClr val="tx2"/>
                </a:solidFill>
                <a:latin typeface="CiscoSans ExtraLight" pitchFamily="34" charset="0"/>
              </a:rPr>
              <a:t>CiscoSupportCommunity</a:t>
            </a:r>
            <a:endParaRPr lang="en-US" b="1" dirty="0">
              <a:solidFill>
                <a:schemeClr val="tx2"/>
              </a:solidFill>
              <a:latin typeface="CiscoSans ExtraLight" pitchFamily="34" charset="0"/>
            </a:endParaRPr>
          </a:p>
          <a:p>
            <a:endParaRPr lang="en-US" b="1" dirty="0">
              <a:solidFill>
                <a:schemeClr val="tx2"/>
              </a:solidFill>
              <a:latin typeface="CiscoSans ExtraLight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01505" y="4549322"/>
            <a:ext cx="1805302" cy="1241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s-MX" b="1" dirty="0" smtClean="0">
                <a:solidFill>
                  <a:schemeClr val="tx2"/>
                </a:solidFill>
                <a:latin typeface="CiscoSans ExtraLight" pitchFamily="34" charset="0"/>
              </a:rPr>
              <a:t>@</a:t>
            </a:r>
            <a:r>
              <a:rPr lang="es-MX" b="1" dirty="0" err="1" smtClean="0">
                <a:solidFill>
                  <a:schemeClr val="tx2"/>
                </a:solidFill>
                <a:latin typeface="CiscoSans ExtraLight" pitchFamily="34" charset="0"/>
              </a:rPr>
              <a:t>Cisco_LA</a:t>
            </a:r>
            <a:endParaRPr lang="es-MX" b="1" dirty="0" smtClean="0">
              <a:solidFill>
                <a:schemeClr val="tx2"/>
              </a:solidFill>
              <a:latin typeface="CiscoSans ExtraLight" pitchFamily="34" charset="0"/>
            </a:endParaRP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s-MX" b="1" dirty="0" smtClean="0">
                <a:solidFill>
                  <a:schemeClr val="tx2"/>
                </a:solidFill>
                <a:latin typeface="CiscoSans ExtraLight" pitchFamily="34" charset="0"/>
              </a:rPr>
              <a:t>@</a:t>
            </a:r>
            <a:r>
              <a:rPr lang="es-MX" b="1" dirty="0" err="1" smtClean="0">
                <a:solidFill>
                  <a:schemeClr val="tx2"/>
                </a:solidFill>
                <a:latin typeface="CiscoSans ExtraLight" pitchFamily="34" charset="0"/>
              </a:rPr>
              <a:t>CiscoMexico</a:t>
            </a:r>
            <a:endParaRPr lang="es-MX" b="1" dirty="0" smtClean="0">
              <a:solidFill>
                <a:schemeClr val="tx2"/>
              </a:solidFill>
              <a:latin typeface="CiscoSans ExtraLight" pitchFamily="34" charset="0"/>
            </a:endParaRP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s-MX" b="1" dirty="0" smtClean="0">
                <a:solidFill>
                  <a:schemeClr val="tx2"/>
                </a:solidFill>
                <a:latin typeface="CiscoSans ExtraLight" pitchFamily="34" charset="0"/>
              </a:rPr>
              <a:t>@</a:t>
            </a:r>
            <a:r>
              <a:rPr lang="es-MX" b="1" dirty="0" err="1" smtClean="0">
                <a:solidFill>
                  <a:schemeClr val="tx2"/>
                </a:solidFill>
                <a:latin typeface="CiscoSans ExtraLight" pitchFamily="34" charset="0"/>
              </a:rPr>
              <a:t>cisco_spain</a:t>
            </a:r>
            <a:endParaRPr lang="en-US" b="1" dirty="0">
              <a:solidFill>
                <a:schemeClr val="tx2"/>
              </a:solidFill>
              <a:latin typeface="CiscoSans ExtraLight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3441" y="4549322"/>
            <a:ext cx="2077813" cy="1241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s-MX" b="1" dirty="0" smtClean="0">
                <a:solidFill>
                  <a:schemeClr val="tx2"/>
                </a:solidFill>
                <a:latin typeface="CiscoSans ExtraLight" pitchFamily="34" charset="0"/>
              </a:rPr>
              <a:t>@</a:t>
            </a:r>
            <a:r>
              <a:rPr lang="es-MX" b="1" dirty="0" err="1" smtClean="0">
                <a:solidFill>
                  <a:schemeClr val="tx2"/>
                </a:solidFill>
                <a:latin typeface="CiscoSans ExtraLight" pitchFamily="34" charset="0"/>
              </a:rPr>
              <a:t>ciscocansacsm</a:t>
            </a:r>
            <a:endParaRPr lang="es-MX" b="1" dirty="0" smtClean="0">
              <a:solidFill>
                <a:schemeClr val="tx2"/>
              </a:solidFill>
              <a:latin typeface="CiscoSans ExtraLight" pitchFamily="34" charset="0"/>
            </a:endParaRP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s-MX" b="1" dirty="0" smtClean="0">
                <a:solidFill>
                  <a:schemeClr val="tx2"/>
                </a:solidFill>
                <a:latin typeface="CiscoSans ExtraLight" pitchFamily="34" charset="0"/>
              </a:rPr>
              <a:t>@</a:t>
            </a:r>
            <a:r>
              <a:rPr lang="es-MX" b="1" dirty="0" err="1" smtClean="0">
                <a:solidFill>
                  <a:schemeClr val="tx2"/>
                </a:solidFill>
                <a:latin typeface="CiscoSans ExtraLight" pitchFamily="34" charset="0"/>
              </a:rPr>
              <a:t>ciscoconosur</a:t>
            </a:r>
            <a:endParaRPr lang="es-MX" b="1" dirty="0" smtClean="0">
              <a:solidFill>
                <a:schemeClr val="tx2"/>
              </a:solidFill>
              <a:latin typeface="CiscoSans ExtraLight" pitchFamily="34" charset="0"/>
            </a:endParaRP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s-MX" b="1" dirty="0" smtClean="0">
                <a:solidFill>
                  <a:schemeClr val="tx2"/>
                </a:solidFill>
                <a:latin typeface="CiscoSans ExtraLight" pitchFamily="34" charset="0"/>
              </a:rPr>
              <a:t>@</a:t>
            </a:r>
            <a:r>
              <a:rPr lang="es-MX" b="1" dirty="0" err="1" smtClean="0">
                <a:solidFill>
                  <a:schemeClr val="tx2"/>
                </a:solidFill>
                <a:latin typeface="CiscoSans ExtraLight" pitchFamily="34" charset="0"/>
              </a:rPr>
              <a:t>cisco_support</a:t>
            </a:r>
            <a:endParaRPr lang="en-US" b="1" dirty="0">
              <a:solidFill>
                <a:schemeClr val="tx2"/>
              </a:solidFill>
              <a:latin typeface="CiscoSans ExtraLight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100" y="2038600"/>
            <a:ext cx="8191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5017320" y="2983675"/>
            <a:ext cx="0" cy="1422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27220" y="4537325"/>
            <a:ext cx="0" cy="1422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6870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1542" y="336624"/>
            <a:ext cx="8619257" cy="528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buFont typeface="Wingdings" charset="2"/>
              <a:buNone/>
            </a:pPr>
            <a:r>
              <a:rPr lang="es-ES" sz="2700" b="1" dirty="0" smtClean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Más redes sociales:</a:t>
            </a:r>
          </a:p>
        </p:txBody>
      </p:sp>
      <p:pic>
        <p:nvPicPr>
          <p:cNvPr id="4" name="Picture 10" descr="June-2011-Social-Mdia-Buttons-youtube.gi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17700" y="1524000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24200" y="1390471"/>
            <a:ext cx="30390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sz="2000" b="1" dirty="0" err="1" smtClean="0">
                <a:solidFill>
                  <a:schemeClr val="tx2"/>
                </a:solidFill>
                <a:latin typeface="CiscoSans ExtraLight" pitchFamily="34" charset="0"/>
              </a:rPr>
              <a:t>CiscoLatam</a:t>
            </a:r>
            <a:endParaRPr lang="en-US" sz="2000" b="1" dirty="0" smtClean="0">
              <a:solidFill>
                <a:schemeClr val="tx2"/>
              </a:solidFill>
              <a:latin typeface="CiscoSans ExtraLight" pitchFamily="34" charset="0"/>
            </a:endParaRPr>
          </a:p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sz="2000" b="1" dirty="0" err="1">
                <a:solidFill>
                  <a:schemeClr val="tx2"/>
                </a:solidFill>
                <a:latin typeface="CiscoSans ExtraLight" pitchFamily="34" charset="0"/>
              </a:rPr>
              <a:t>ciscosupportchannel</a:t>
            </a:r>
            <a:endParaRPr lang="en-US" sz="2000" b="1" dirty="0">
              <a:solidFill>
                <a:schemeClr val="tx2"/>
              </a:solidFill>
              <a:latin typeface="CiscoSans ExtraLight" pitchFamily="34" charset="0"/>
            </a:endParaRPr>
          </a:p>
          <a:p>
            <a:endParaRPr lang="en-US" sz="2000" b="1" u="sng" dirty="0">
              <a:solidFill>
                <a:schemeClr val="tx2"/>
              </a:solidFill>
              <a:latin typeface="CiscoSans ExtraLight" pitchFamily="34" charset="0"/>
            </a:endParaRPr>
          </a:p>
        </p:txBody>
      </p:sp>
      <p:pic>
        <p:nvPicPr>
          <p:cNvPr id="7" name="Picture 5" descr="June-2011-Social-Mdia-Buttons-Apple.gi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55800" y="2895600"/>
            <a:ext cx="7112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124200" y="3048000"/>
            <a:ext cx="365661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sz="2000" b="1" dirty="0" smtClean="0">
                <a:solidFill>
                  <a:schemeClr val="tx2"/>
                </a:solidFill>
                <a:latin typeface="CiscoSans ExtraLight" pitchFamily="34" charset="0"/>
              </a:rPr>
              <a:t>Cisco Technical Support</a:t>
            </a:r>
            <a:endParaRPr lang="en-US" sz="2000" b="1" dirty="0">
              <a:solidFill>
                <a:schemeClr val="tx2"/>
              </a:solidFill>
              <a:latin typeface="CiscoSans ExtraLight" pitchFamily="34" charset="0"/>
            </a:endParaRPr>
          </a:p>
          <a:p>
            <a:endParaRPr lang="en-US" sz="2000" b="1" dirty="0">
              <a:solidFill>
                <a:schemeClr val="tx2"/>
              </a:solidFill>
              <a:latin typeface="CiscoSans ExtraLight" pitchFamily="34" charset="0"/>
            </a:endParaRPr>
          </a:p>
        </p:txBody>
      </p:sp>
      <p:pic>
        <p:nvPicPr>
          <p:cNvPr id="9" name="Picture 8" descr="June-2011-Social-Mdia-Buttons-linkedin.gi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55800" y="4343400"/>
            <a:ext cx="73183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124200" y="4492825"/>
            <a:ext cx="54102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4388">
              <a:lnSpc>
                <a:spcPct val="105000"/>
              </a:lnSpc>
              <a:spcBef>
                <a:spcPct val="50000"/>
              </a:spcBef>
              <a:buClr>
                <a:schemeClr val="tx2"/>
              </a:buClr>
              <a:buSzPct val="100000"/>
              <a:defRPr/>
            </a:pPr>
            <a:r>
              <a:rPr lang="en-US" sz="2000" b="1" dirty="0" smtClean="0">
                <a:solidFill>
                  <a:schemeClr val="tx2"/>
                </a:solidFill>
                <a:latin typeface="CiscoSans ExtraLight" pitchFamily="34" charset="0"/>
              </a:rPr>
              <a:t>CSC-Cisco-Support-Community</a:t>
            </a:r>
            <a:endParaRPr lang="en-US" sz="2000" b="1" dirty="0">
              <a:solidFill>
                <a:schemeClr val="tx2"/>
              </a:solidFill>
              <a:latin typeface="CiscoSans ExtraLight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62916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87033" y="2967335"/>
            <a:ext cx="2569935" cy="92333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Gracias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74819" y="566373"/>
            <a:ext cx="7435849" cy="838200"/>
          </a:xfrm>
        </p:spPr>
        <p:txBody>
          <a:bodyPr/>
          <a:lstStyle/>
          <a:p>
            <a:r>
              <a:rPr lang="es-ES" dirty="0" smtClean="0"/>
              <a:t>Primer Pregunta a la audiencia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181529" y="2942407"/>
            <a:ext cx="7436199" cy="2119917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lphaLcParenR"/>
            </a:pPr>
            <a:r>
              <a:rPr lang="en-US" b="1" dirty="0" err="1" smtClean="0"/>
              <a:t>Mediante</a:t>
            </a:r>
            <a:r>
              <a:rPr lang="en-US" b="1" dirty="0" smtClean="0"/>
              <a:t> </a:t>
            </a:r>
            <a:r>
              <a:rPr lang="en-US" b="1" dirty="0" err="1" smtClean="0"/>
              <a:t>una</a:t>
            </a:r>
            <a:r>
              <a:rPr lang="en-US" b="1" dirty="0" smtClean="0"/>
              <a:t> </a:t>
            </a:r>
            <a:r>
              <a:rPr lang="en-US" b="1" dirty="0" err="1" smtClean="0"/>
              <a:t>página</a:t>
            </a:r>
            <a:r>
              <a:rPr lang="en-US" b="1" dirty="0" smtClean="0"/>
              <a:t> Web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 smtClean="0"/>
              <a:t>Sólo </a:t>
            </a:r>
            <a:r>
              <a:rPr lang="es-ES" b="1" dirty="0"/>
              <a:t>si el administrador proporciona el archivo al </a:t>
            </a:r>
            <a:r>
              <a:rPr lang="es-ES" b="1" dirty="0" smtClean="0"/>
              <a:t>usuario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 smtClean="0"/>
              <a:t>Desde </a:t>
            </a:r>
            <a:r>
              <a:rPr lang="es-ES" b="1" dirty="0"/>
              <a:t>un servidor </a:t>
            </a:r>
            <a:r>
              <a:rPr lang="es-ES" b="1" dirty="0" err="1" smtClean="0"/>
              <a:t>TFTP</a:t>
            </a:r>
            <a:endParaRPr lang="en-US" sz="2000" b="1" dirty="0" smtClean="0"/>
          </a:p>
        </p:txBody>
      </p:sp>
      <p:sp>
        <p:nvSpPr>
          <p:cNvPr id="1536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97849" y="1929815"/>
            <a:ext cx="8188342" cy="100965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¿</a:t>
            </a:r>
            <a:r>
              <a:rPr lang="es-ES" sz="2800" b="1" dirty="0" smtClean="0">
                <a:solidFill>
                  <a:srgbClr val="002060"/>
                </a:solidFill>
              </a:rPr>
              <a:t>Cómo </a:t>
            </a:r>
            <a:r>
              <a:rPr lang="es-ES" sz="2800" b="1" dirty="0">
                <a:solidFill>
                  <a:srgbClr val="002060"/>
                </a:solidFill>
              </a:rPr>
              <a:t>se puede descargar el cliente de </a:t>
            </a:r>
            <a:r>
              <a:rPr lang="es-ES" sz="2800" b="1" dirty="0" smtClean="0">
                <a:solidFill>
                  <a:srgbClr val="002060"/>
                </a:solidFill>
              </a:rPr>
              <a:t>SSL</a:t>
            </a:r>
            <a:r>
              <a:rPr lang="en-US" sz="2800" b="1" dirty="0" smtClean="0">
                <a:solidFill>
                  <a:srgbClr val="00206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550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21393" y="1967967"/>
            <a:ext cx="8625427" cy="1560093"/>
          </a:xfrm>
        </p:spPr>
        <p:txBody>
          <a:bodyPr/>
          <a:lstStyle/>
          <a:p>
            <a:r>
              <a:rPr lang="es-ES" sz="4800" dirty="0" smtClean="0"/>
              <a:t>¡ Ahora puede realizar sus preguntas al panel de expertos!</a:t>
            </a:r>
            <a:endParaRPr sz="4800" spc="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white">
          <a:xfrm>
            <a:off x="509337" y="3680460"/>
            <a:ext cx="772202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ts val="2300"/>
              </a:lnSpc>
              <a:spcBef>
                <a:spcPts val="3000"/>
              </a:spcBef>
              <a:spcAft>
                <a:spcPts val="7200"/>
              </a:spcAft>
              <a:buClr>
                <a:srgbClr val="0183B7"/>
              </a:buClr>
              <a:buFont typeface="Wingdings" charset="2"/>
              <a:buNone/>
            </a:pPr>
            <a:r>
              <a:rPr lang="es-ES" sz="2000" dirty="0" smtClean="0">
                <a:solidFill>
                  <a:srgbClr val="5F5F65"/>
                </a:solidFill>
              </a:rPr>
              <a:t>Use  el panel de preguntas y respuestas (</a:t>
            </a:r>
            <a:r>
              <a:rPr lang="es-ES" sz="2000" dirty="0" err="1" smtClean="0">
                <a:solidFill>
                  <a:srgbClr val="5F5F65"/>
                </a:solidFill>
              </a:rPr>
              <a:t>Q&amp;A</a:t>
            </a:r>
            <a:r>
              <a:rPr lang="es-ES" sz="2000" dirty="0" smtClean="0">
                <a:solidFill>
                  <a:srgbClr val="5F5F65"/>
                </a:solidFill>
              </a:rPr>
              <a:t>) para preguntar a los expertos ahora. Ellos empezarán a responder.</a:t>
            </a:r>
            <a:endParaRPr lang="es-ES" sz="2000" dirty="0">
              <a:solidFill>
                <a:srgbClr val="5F5F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4116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Anyconnect</a:t>
            </a:r>
            <a:r>
              <a:rPr lang="en-US" dirty="0" smtClean="0"/>
              <a:t> VPN</a:t>
            </a:r>
            <a:br>
              <a:rPr lang="en-US" dirty="0" smtClean="0"/>
            </a:br>
            <a:r>
              <a:rPr lang="en-US" dirty="0" err="1" smtClean="0"/>
              <a:t>Configuraci</a:t>
            </a:r>
            <a:r>
              <a:rPr lang="es-MX" dirty="0" err="1" smtClean="0"/>
              <a:t>ón</a:t>
            </a:r>
            <a:r>
              <a:rPr lang="es-MX" dirty="0" smtClean="0"/>
              <a:t> y </a:t>
            </a:r>
            <a:r>
              <a:rPr lang="es-MX" dirty="0" err="1" smtClean="0"/>
              <a:t>troubleshooting</a:t>
            </a:r>
            <a:r>
              <a:rPr lang="es-MX" dirty="0" smtClean="0"/>
              <a:t> en ASA 8.x</a:t>
            </a:r>
            <a:endParaRPr lang="en-US" sz="2000" spc="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Alexandro Carrasquedo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CCIE # 22040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Marzo</a:t>
            </a:r>
            <a:r>
              <a:rPr lang="en-US" dirty="0" smtClean="0"/>
              <a:t> 12, 2013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Introducción</a:t>
            </a:r>
            <a:r>
              <a:rPr lang="en-US" dirty="0" smtClean="0"/>
              <a:t> a SSL VPN</a:t>
            </a:r>
          </a:p>
          <a:p>
            <a:r>
              <a:rPr lang="es-MX" dirty="0" smtClean="0"/>
              <a:t>Vista general de la solución de </a:t>
            </a:r>
            <a:r>
              <a:rPr lang="es-MX" dirty="0" err="1" smtClean="0"/>
              <a:t>Anyconnect</a:t>
            </a:r>
            <a:endParaRPr lang="es-MX" dirty="0" smtClean="0"/>
          </a:p>
          <a:p>
            <a:r>
              <a:rPr lang="es-MX" dirty="0" smtClean="0"/>
              <a:t>Configuración de </a:t>
            </a:r>
            <a:r>
              <a:rPr lang="es-MX" dirty="0" err="1" smtClean="0"/>
              <a:t>Anyconnect</a:t>
            </a:r>
            <a:endParaRPr lang="es-MX" dirty="0" smtClean="0"/>
          </a:p>
          <a:p>
            <a:r>
              <a:rPr lang="es-MX" dirty="0" err="1" smtClean="0"/>
              <a:t>Troubleshooting</a:t>
            </a:r>
            <a:r>
              <a:rPr lang="es-MX" dirty="0" smtClean="0"/>
              <a:t> de sesiones de </a:t>
            </a:r>
            <a:r>
              <a:rPr lang="es-MX" dirty="0" err="1" smtClean="0"/>
              <a:t>Anyconnect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379300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cPJPhP6cZZCMe8Mrsgr8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fn56ksO3FHsLNCRKGfw5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KRf3Sc9G0FFIAlJauDnVk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tfIvjc3L2levnh73H4pI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jtl9zHAbBHfkDeQhACTY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542w0vLSHjBOxMHICr6P3"/>
</p:tagLst>
</file>

<file path=ppt/theme/theme1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4x3 template</Template>
  <TotalTime>2107</TotalTime>
  <Words>2204</Words>
  <Application>Microsoft Office PowerPoint</Application>
  <PresentationFormat>On-screen Show (4:3)</PresentationFormat>
  <Paragraphs>352</Paragraphs>
  <Slides>59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6" baseType="lpstr">
      <vt:lpstr>Arial</vt:lpstr>
      <vt:lpstr>CiscoSans ExtraLight</vt:lpstr>
      <vt:lpstr>Wingdings</vt:lpstr>
      <vt:lpstr>Ciscolight</vt:lpstr>
      <vt:lpstr>Calibri</vt:lpstr>
      <vt:lpstr>Helvetica</vt:lpstr>
      <vt:lpstr>Cisco Arial 4x3 template</vt:lpstr>
      <vt:lpstr>Comunidad de Soporte de Cisco - Webcast en vivo: Anyconnect VPN Configuración y troubleshooting en ASA 8.x</vt:lpstr>
      <vt:lpstr>Comunidad de Soporte de Cisco – Webcast en vivo</vt:lpstr>
      <vt:lpstr>Gracias por su asistencia el día de hoy</vt:lpstr>
      <vt:lpstr>Copia de la presentación</vt:lpstr>
      <vt:lpstr>Webcast pasados:</vt:lpstr>
      <vt:lpstr>Primer Pregunta a la audiencia</vt:lpstr>
      <vt:lpstr>¡ Ahora puede realizar sus preguntas al panel de expertos!</vt:lpstr>
      <vt:lpstr>Anyconnect VPN Configuración y troubleshooting en ASA 8.x</vt:lpstr>
      <vt:lpstr>Agenda</vt:lpstr>
      <vt:lpstr>Introducción a SSL VPN</vt:lpstr>
      <vt:lpstr>PowerPoint Presentation</vt:lpstr>
      <vt:lpstr>Clientless</vt:lpstr>
      <vt:lpstr>Cómo funciona Anyconnect</vt:lpstr>
      <vt:lpstr>Carácterísticas de Anyconnect 3.0</vt:lpstr>
      <vt:lpstr>Soporte de Anyconnect 3.0</vt:lpstr>
      <vt:lpstr>Segunda Pregunta a la audiencia</vt:lpstr>
      <vt:lpstr>Configuración de Anyconnect</vt:lpstr>
      <vt:lpstr>Pasos para la configuración</vt:lpstr>
      <vt:lpstr>Configuración :: Identificar perfil</vt:lpstr>
      <vt:lpstr>Configuración :: Protocolo de VPN a utilizar y Certificado</vt:lpstr>
      <vt:lpstr>Configuración :: Seleccionar la imagen para el cliente</vt:lpstr>
      <vt:lpstr>Configuración :: Método de autenticación</vt:lpstr>
      <vt:lpstr>Configuración :: Asignación de dirección IP</vt:lpstr>
      <vt:lpstr>Configuración :: Asignación de dirección IP</vt:lpstr>
      <vt:lpstr>Configuración :: Configuración de servidores de resolución de nombres</vt:lpstr>
      <vt:lpstr>Configuración :: No Nat</vt:lpstr>
      <vt:lpstr>Autenticación doble</vt:lpstr>
      <vt:lpstr>Tercer Pregunta a la audiencia</vt:lpstr>
      <vt:lpstr>Troubleshooting</vt:lpstr>
      <vt:lpstr>Problemas de instalación</vt:lpstr>
      <vt:lpstr>Vista de event viewer de Windows</vt:lpstr>
      <vt:lpstr>Debugs para autenticación</vt:lpstr>
      <vt:lpstr>Problema de AAA</vt:lpstr>
      <vt:lpstr>Certificado no confiable</vt:lpstr>
      <vt:lpstr>Certificado no confiable</vt:lpstr>
      <vt:lpstr> Certificado no confiable</vt:lpstr>
      <vt:lpstr>Certificado no confiable</vt:lpstr>
      <vt:lpstr>Certificado Confiable</vt:lpstr>
      <vt:lpstr>Ajuste de DPD (Dead peer detection)</vt:lpstr>
      <vt:lpstr>Falta de portal</vt:lpstr>
      <vt:lpstr>No alcanzo la red interna</vt:lpstr>
      <vt:lpstr>NAT hacia la red remota</vt:lpstr>
      <vt:lpstr>Pérdida de Internet</vt:lpstr>
      <vt:lpstr>Pérdida de Internet</vt:lpstr>
      <vt:lpstr>Pérdida de Internet</vt:lpstr>
      <vt:lpstr>Tirar sesiones de VPN desde el ASA</vt:lpstr>
      <vt:lpstr>Shows y Debugs útiles</vt:lpstr>
      <vt:lpstr>Anyconnect &amp; iOS</vt:lpstr>
      <vt:lpstr>Sesión de Preguntas y Respuestas</vt:lpstr>
      <vt:lpstr>Nos interesa su opinión!!!</vt:lpstr>
      <vt:lpstr>PowerPoint Presentation</vt:lpstr>
      <vt:lpstr>Próximo Webcast en inglés</vt:lpstr>
      <vt:lpstr>Próximo Pregunta al experto en inglés</vt:lpstr>
      <vt:lpstr>Webinars técnicos CCNA Data Center</vt:lpstr>
      <vt:lpstr>Próximo Webcast en portugués</vt:lpstr>
      <vt:lpstr>Próximo Webcast en español</vt:lpstr>
      <vt:lpstr>PowerPoint Presentation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Anyconnect VPN Configuración y troubleshooting en ASA 8.x</dc:title>
  <dc:creator>Alexandro Carrasquedo (alecarra)</dc:creator>
  <cp:lastModifiedBy>jozamarr</cp:lastModifiedBy>
  <cp:revision>82</cp:revision>
  <dcterms:created xsi:type="dcterms:W3CDTF">2013-02-27T18:01:23Z</dcterms:created>
  <dcterms:modified xsi:type="dcterms:W3CDTF">2013-03-11T21:52:10Z</dcterms:modified>
</cp:coreProperties>
</file>