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56" r:id="rId2"/>
    <p:sldId id="373" r:id="rId3"/>
    <p:sldId id="331" r:id="rId4"/>
    <p:sldId id="374" r:id="rId5"/>
    <p:sldId id="375" r:id="rId6"/>
    <p:sldId id="376" r:id="rId7"/>
    <p:sldId id="391" r:id="rId8"/>
    <p:sldId id="379" r:id="rId9"/>
    <p:sldId id="380" r:id="rId10"/>
    <p:sldId id="394" r:id="rId11"/>
    <p:sldId id="381" r:id="rId12"/>
    <p:sldId id="383" r:id="rId13"/>
    <p:sldId id="384" r:id="rId14"/>
    <p:sldId id="385" r:id="rId15"/>
    <p:sldId id="386" r:id="rId16"/>
    <p:sldId id="393" r:id="rId17"/>
    <p:sldId id="387" r:id="rId18"/>
    <p:sldId id="392" r:id="rId19"/>
    <p:sldId id="389" r:id="rId20"/>
    <p:sldId id="390" r:id="rId21"/>
    <p:sldId id="382" r:id="rId22"/>
    <p:sldId id="349" r:id="rId23"/>
    <p:sldId id="35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ana Anheier" initials="LA" lastIdx="27" clrIdx="0">
    <p:extLst/>
  </p:cmAuthor>
  <p:cmAuthor id="2" name="James Defty" initials="JD" lastIdx="1" clrIdx="1">
    <p:extLst/>
  </p:cmAuthor>
  <p:cmAuthor id="3" name="James Defty" initials="JD [2]" lastIdx="1" clrIdx="2">
    <p:extLst/>
  </p:cmAuthor>
  <p:cmAuthor id="4" name="James Defty" initials="JD [3]" lastIdx="1" clrIdx="3">
    <p:extLst/>
  </p:cmAuthor>
  <p:cmAuthor id="5" name="James Defty" initials="JD [4]" lastIdx="1" clrIdx="4">
    <p:extLst/>
  </p:cmAuthor>
  <p:cmAuthor id="6" name="James Defty" initials="JD [5]" lastIdx="1" clrIdx="5">
    <p:extLst/>
  </p:cmAuthor>
  <p:cmAuthor id="7" name="James Defty" initials="JD [6]" lastIdx="1" clrIdx="6">
    <p:extLst/>
  </p:cmAuthor>
  <p:cmAuthor id="8" name="James Defty" initials="JD [7]" lastIdx="1" clrIdx="7">
    <p:extLst/>
  </p:cmAuthor>
  <p:cmAuthor id="9" name="James Defty" initials="JD [8]" lastIdx="1" clrIdx="8">
    <p:extLst/>
  </p:cmAuthor>
  <p:cmAuthor id="10" name="James Defty" initials="JD [9]" lastIdx="1" clrIdx="9">
    <p:extLst/>
  </p:cmAuthor>
  <p:cmAuthor id="11" name="James Defty" initials="JD [10]" lastIdx="1" clrIdx="10">
    <p:extLst/>
  </p:cmAuthor>
  <p:cmAuthor id="12" name="James Defty" initials="JD [11]" lastIdx="1" clrIdx="11">
    <p:extLst/>
  </p:cmAuthor>
  <p:cmAuthor id="13" name="James Defty" initials="JD [12]" lastIdx="1" clrIdx="12">
    <p:extLst/>
  </p:cmAuthor>
  <p:cmAuthor id="14" name="James Defty" initials="JD [13]" lastIdx="1" clrIdx="13">
    <p:extLst/>
  </p:cmAuthor>
  <p:cmAuthor id="15" name="James Defty" initials="JD [14]" lastIdx="1" clrIdx="14">
    <p:extLst/>
  </p:cmAuthor>
  <p:cmAuthor id="16" name="Neil" initials="N" lastIdx="2" clrIdx="15"/>
  <p:cmAuthor id="17" name="Owner" initials="O" lastIdx="1" clrIdx="16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56"/>
    <a:srgbClr val="6EBE4A"/>
    <a:srgbClr val="00BCEB"/>
    <a:srgbClr val="005073"/>
    <a:srgbClr val="5E1B51"/>
    <a:srgbClr val="565656"/>
    <a:srgbClr val="414042"/>
    <a:srgbClr val="DBD9CC"/>
    <a:srgbClr val="F6F6F3"/>
    <a:srgbClr val="968D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843" autoAdjust="0"/>
    <p:restoredTop sz="96242" autoAdjust="0"/>
  </p:normalViewPr>
  <p:slideViewPr>
    <p:cSldViewPr snapToGrid="0">
      <p:cViewPr varScale="1">
        <p:scale>
          <a:sx n="90" d="100"/>
          <a:sy n="90" d="100"/>
        </p:scale>
        <p:origin x="232" y="68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17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8027C-D281-418D-963D-CDB635A029B1}" type="datetimeFigureOut">
              <a:rPr lang="en-US" smtClean="0"/>
              <a:t>6/19/18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C4C07-6582-47DA-A910-0C730A50F5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614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3AEF0-E662-4728-80A8-6735C11BB5DD}" type="datetimeFigureOut">
              <a:rPr lang="en-US" smtClean="0"/>
              <a:t>6/19/18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3C918-5596-49CC-BAB2-00B1E71CFB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523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471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81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7445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791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en-US" dirty="0"/>
              <a:t>Finding the right source translation tools critical to success</a:t>
            </a:r>
          </a:p>
          <a:p>
            <a:pPr marL="171450" indent="-171450">
              <a:buFont typeface="Arial" charset="0"/>
              <a:buChar char="•"/>
            </a:pPr>
            <a:r>
              <a:rPr lang="en-US" dirty="0"/>
              <a:t>Batch</a:t>
            </a:r>
            <a:r>
              <a:rPr lang="en-US" baseline="0" dirty="0"/>
              <a:t> processing is the key web of dependencies that should be figured out soonest in the project, before online</a:t>
            </a:r>
          </a:p>
          <a:p>
            <a:pPr marL="171450" indent="-171450">
              <a:buFont typeface="Arial" charset="0"/>
              <a:buChar char="•"/>
            </a:pPr>
            <a:r>
              <a:rPr lang="en-US" baseline="0" dirty="0"/>
              <a:t>Communicate heavily and often with business stakeholders and users</a:t>
            </a:r>
          </a:p>
          <a:p>
            <a:pPr marL="171450" indent="-171450">
              <a:buFont typeface="Arial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 backwards to find tools and partners</a:t>
            </a:r>
            <a:endParaRPr lang="en-US" baseline="0" dirty="0"/>
          </a:p>
          <a:p>
            <a:pPr marL="628650" lvl="1" indent="-171450">
              <a:buFont typeface="Arial" charset="0"/>
              <a:buChar char="•"/>
            </a:pPr>
            <a:r>
              <a:rPr lang="en-US" baseline="0" dirty="0"/>
              <a:t>Finding the right TYPE of emulation software is important.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runtime environment is good</a:t>
            </a:r>
          </a:p>
          <a:p>
            <a:pPr marL="1085850" lvl="2" indent="-171450">
              <a:buFont typeface="Arial" charset="0"/>
              <a:buChar char="•"/>
            </a:pPr>
            <a:r>
              <a:rPr lang="en-US" baseline="0" dirty="0"/>
              <a:t>Emulating the processing instructions is not so good</a:t>
            </a:r>
          </a:p>
          <a:p>
            <a:pPr marL="171450" indent="-171450">
              <a:buFont typeface="Arial" charset="0"/>
              <a:buChar char="•"/>
            </a:pPr>
            <a:endParaRPr lang="en-US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155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723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C918-5596-49CC-BAB2-00B1E71CFB2E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943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217517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26969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70C0"/>
              </a:buClr>
              <a:buSzPct val="75000"/>
              <a:buFontTx/>
              <a:buNone/>
              <a:defRPr sz="2000" i="1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70C0"/>
              </a:buClr>
              <a:buSzPct val="68000"/>
              <a:buFontTx/>
              <a:buNone/>
              <a:defRPr sz="1600" b="1" i="1" cap="none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2000" i="1" cap="none" baseline="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“Edit Master text styles”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9C00C55-69A9-4C22-A850-EF5A6F9C67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1D6EAB2-2E71-4C40-8AE5-96A33504612A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0C957CBB-1A8D-4628-991D-5A70FE0C0B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83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up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59B13E9-4BFF-47B4-936E-05252F9D2A77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43051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443071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2"/>
          </p:nvPr>
        </p:nvSpPr>
        <p:spPr>
          <a:xfrm>
            <a:off x="8060584" y="5709088"/>
            <a:ext cx="3323793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Rectangle 21"/>
          <p:cNvSpPr/>
          <p:nvPr userDrawn="1"/>
        </p:nvSpPr>
        <p:spPr>
          <a:xfrm>
            <a:off x="8060782" y="6142700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3"/>
          </p:nvPr>
        </p:nvSpPr>
        <p:spPr>
          <a:xfrm>
            <a:off x="443051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half" idx="14"/>
          </p:nvPr>
        </p:nvSpPr>
        <p:spPr>
          <a:xfrm>
            <a:off x="8060584" y="4634630"/>
            <a:ext cx="3323793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8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1AE6E94-2587-4D0A-9BFD-69E23E3A93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097F6493-E85E-493A-A284-6E813DBEAF9E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52C110CC-115B-432A-8FD5-22016314D20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157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up-tall/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2A17A4E-E657-4D30-80F8-3D3F07395FB4}"/>
              </a:ext>
            </a:extLst>
          </p:cNvPr>
          <p:cNvSpPr/>
          <p:nvPr userDrawn="1"/>
        </p:nvSpPr>
        <p:spPr>
          <a:xfrm>
            <a:off x="0" y="-207940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164014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4014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1" name="Rectangle 30"/>
          <p:cNvSpPr/>
          <p:nvPr userDrawn="1"/>
        </p:nvSpPr>
        <p:spPr>
          <a:xfrm>
            <a:off x="4164013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Picture Placeholder 2"/>
          <p:cNvSpPr>
            <a:spLocks noGrp="1"/>
          </p:cNvSpPr>
          <p:nvPr>
            <p:ph type="pic" idx="11"/>
          </p:nvPr>
        </p:nvSpPr>
        <p:spPr>
          <a:xfrm>
            <a:off x="6810376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4" name="Text Placeholder 3"/>
          <p:cNvSpPr>
            <a:spLocks noGrp="1"/>
          </p:cNvSpPr>
          <p:nvPr>
            <p:ph type="body" sz="half" idx="12"/>
          </p:nvPr>
        </p:nvSpPr>
        <p:spPr>
          <a:xfrm>
            <a:off x="6810376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5" name="Rectangle 34"/>
          <p:cNvSpPr/>
          <p:nvPr userDrawn="1"/>
        </p:nvSpPr>
        <p:spPr>
          <a:xfrm>
            <a:off x="6810375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Picture Placeholder 2"/>
          <p:cNvSpPr>
            <a:spLocks noGrp="1"/>
          </p:cNvSpPr>
          <p:nvPr>
            <p:ph type="pic" idx="13"/>
          </p:nvPr>
        </p:nvSpPr>
        <p:spPr>
          <a:xfrm>
            <a:off x="9455579" y="913969"/>
            <a:ext cx="2309384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Text Placeholder 3"/>
          <p:cNvSpPr>
            <a:spLocks noGrp="1"/>
          </p:cNvSpPr>
          <p:nvPr>
            <p:ph type="body" sz="half" idx="14"/>
          </p:nvPr>
        </p:nvSpPr>
        <p:spPr>
          <a:xfrm>
            <a:off x="9455579" y="5548663"/>
            <a:ext cx="2309384" cy="462000"/>
          </a:xfrm>
        </p:spPr>
        <p:txBody>
          <a:bodyPr>
            <a:noAutofit/>
          </a:bodyPr>
          <a:lstStyle>
            <a:lvl1pPr marL="0" indent="0">
              <a:buNone/>
              <a:defRPr sz="1200" cap="all" baseline="0">
                <a:solidFill>
                  <a:schemeClr val="accent3">
                    <a:lumMod val="7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9" name="Rectangle 38"/>
          <p:cNvSpPr/>
          <p:nvPr userDrawn="1"/>
        </p:nvSpPr>
        <p:spPr>
          <a:xfrm>
            <a:off x="9455578" y="5996469"/>
            <a:ext cx="2309813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 Placeholder 3"/>
          <p:cNvSpPr>
            <a:spLocks noGrp="1"/>
          </p:cNvSpPr>
          <p:nvPr>
            <p:ph type="body" sz="half" idx="15"/>
          </p:nvPr>
        </p:nvSpPr>
        <p:spPr>
          <a:xfrm>
            <a:off x="4164013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half" idx="16"/>
          </p:nvPr>
        </p:nvSpPr>
        <p:spPr>
          <a:xfrm>
            <a:off x="6808789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half" idx="17"/>
          </p:nvPr>
        </p:nvSpPr>
        <p:spPr>
          <a:xfrm>
            <a:off x="9453565" y="4488399"/>
            <a:ext cx="2309385" cy="1060264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buNone/>
              <a:defRPr sz="2700" cap="none" baseline="0"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3C5B58B-CAF0-4C0B-805B-7723B9B80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36F6DCF-6EC5-4D26-804F-EB4F9E2DE4DE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9" name="TextBox 3">
            <a:extLst>
              <a:ext uri="{FF2B5EF4-FFF2-40B4-BE49-F238E27FC236}">
                <a16:creationId xmlns:a16="http://schemas.microsoft.com/office/drawing/2014/main" id="{80E1221B-73DB-40C7-9EFD-4F147E0915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264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up-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7" name="Rectangle 26"/>
          <p:cNvSpPr/>
          <p:nvPr userDrawn="1"/>
        </p:nvSpPr>
        <p:spPr>
          <a:xfrm>
            <a:off x="4055633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 userDrawn="1"/>
        </p:nvSpPr>
        <p:spPr>
          <a:xfrm>
            <a:off x="6045806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 userDrawn="1"/>
        </p:nvSpPr>
        <p:spPr>
          <a:xfrm>
            <a:off x="8035979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>
            <a:off x="10026152" y="5093479"/>
            <a:ext cx="1837349" cy="307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Picture Placeholder 2"/>
          <p:cNvSpPr>
            <a:spLocks noGrp="1"/>
          </p:cNvSpPr>
          <p:nvPr>
            <p:ph type="pic" idx="10"/>
          </p:nvPr>
        </p:nvSpPr>
        <p:spPr>
          <a:xfrm>
            <a:off x="4055633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idx="18"/>
          </p:nvPr>
        </p:nvSpPr>
        <p:spPr>
          <a:xfrm>
            <a:off x="6045805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9" name="Picture Placeholder 2"/>
          <p:cNvSpPr>
            <a:spLocks noGrp="1"/>
          </p:cNvSpPr>
          <p:nvPr>
            <p:ph type="pic" idx="19"/>
          </p:nvPr>
        </p:nvSpPr>
        <p:spPr>
          <a:xfrm>
            <a:off x="8035979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9" name="Picture Placeholder 2"/>
          <p:cNvSpPr>
            <a:spLocks noGrp="1"/>
          </p:cNvSpPr>
          <p:nvPr>
            <p:ph type="pic" idx="20"/>
          </p:nvPr>
        </p:nvSpPr>
        <p:spPr>
          <a:xfrm>
            <a:off x="10026152" y="1408046"/>
            <a:ext cx="1837349" cy="30163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D4C1498-18E3-4244-A0D4-A1F9BCC66C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BF928F3-BB15-4091-8FB6-F75D8B242C5B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B4E8B9D3-D705-474F-99AA-E61471C6A0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6866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5447A22-93B4-4DB6-A056-66467426B292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9AB0803-7006-4478-B754-F9540A3FFCA8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rgbClr val="DBD9CC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009424A-63B3-42FA-BB1F-93B800F049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34869" y="403057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C868CC-DF19-44BF-B9C3-83D09BFFA1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319" y="1709826"/>
            <a:ext cx="3929613" cy="2235192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18E4AC86-A305-44E2-8B1C-011733A0FC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469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251B3B5-9FD4-425E-821E-3D2CDDA15528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BC3297-BEE8-4E87-93CE-F812AB5C992C}"/>
              </a:ext>
            </a:extLst>
          </p:cNvPr>
          <p:cNvSpPr/>
          <p:nvPr userDrawn="1"/>
        </p:nvSpPr>
        <p:spPr>
          <a:xfrm>
            <a:off x="7796462" y="0"/>
            <a:ext cx="4395537" cy="6858000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1BE4A-7D83-4BDD-9E4D-D89309741463}"/>
              </a:ext>
            </a:extLst>
          </p:cNvPr>
          <p:cNvSpPr/>
          <p:nvPr userDrawn="1"/>
        </p:nvSpPr>
        <p:spPr>
          <a:xfrm>
            <a:off x="0" y="4030578"/>
            <a:ext cx="12191999" cy="2827421"/>
          </a:xfrm>
          <a:prstGeom prst="rect">
            <a:avLst/>
          </a:prstGeom>
          <a:solidFill>
            <a:schemeClr val="tx2">
              <a:lumMod val="75000"/>
              <a:lumOff val="25000"/>
              <a:alpha val="1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47946AB-9A1A-4E69-916E-AE68929110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7069" y="4731257"/>
            <a:ext cx="3783724" cy="322258"/>
          </a:xfrm>
        </p:spPr>
        <p:txBody>
          <a:bodyPr>
            <a:noAutofit/>
          </a:bodyPr>
          <a:lstStyle>
            <a:lvl1pPr marL="0" indent="0" algn="l">
              <a:buNone/>
              <a:defRPr sz="1800" cap="all" baseline="0">
                <a:solidFill>
                  <a:schemeClr val="bg1">
                    <a:lumMod val="95000"/>
                  </a:schemeClr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784007-2FF9-4A62-A8BE-A96618BEF2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17" y="2055475"/>
            <a:ext cx="4571298" cy="2600188"/>
          </a:xfrm>
          <a:prstGeom prst="rect">
            <a:avLst/>
          </a:prstGeom>
        </p:spPr>
      </p:pic>
      <p:sp>
        <p:nvSpPr>
          <p:cNvPr id="11" name="TextBox 3">
            <a:extLst>
              <a:ext uri="{FF2B5EF4-FFF2-40B4-BE49-F238E27FC236}">
                <a16:creationId xmlns:a16="http://schemas.microsoft.com/office/drawing/2014/main" id="{0468169E-FC96-4E36-AC3C-A9E1CD3ADB9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63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1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265526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239186" y="2028668"/>
            <a:ext cx="9742331" cy="939385"/>
          </a:xfrm>
        </p:spPr>
        <p:txBody>
          <a:bodyPr lIns="0" tIns="0" rIns="0" bIns="0"/>
          <a:lstStyle>
            <a:lvl1pPr>
              <a:defRPr sz="8000" b="0" i="0" spc="400">
                <a:solidFill>
                  <a:schemeClr val="bg1"/>
                </a:solidFill>
                <a:latin typeface="CiscoSansTT Heavy" panose="020B0903020201020303" pitchFamily="34" charset="0"/>
                <a:ea typeface="CiscoSansTT Heavy" panose="020B0903020201020303" pitchFamily="34" charset="0"/>
                <a:cs typeface="CiscoSansTT Heavy" panose="020B09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 Light" panose="020B0503020201020303" pitchFamily="34" charset="0"/>
                <a:ea typeface="Amazon Ember" charset="0"/>
                <a:cs typeface="CiscoSansTT Ligh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Amazon Ember" charset="0"/>
                <a:ea typeface="Amazon Ember" charset="0"/>
                <a:cs typeface="Amazon Ember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E4ACB6-2380-4D46-BE52-EBE3E070721F}"/>
              </a:ext>
            </a:extLst>
          </p:cNvPr>
          <p:cNvSpPr/>
          <p:nvPr userDrawn="1"/>
        </p:nvSpPr>
        <p:spPr>
          <a:xfrm>
            <a:off x="9702264" y="6754421"/>
            <a:ext cx="26689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2968BC-4F61-428B-ACEB-72A07B7ED5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7" y="6459454"/>
            <a:ext cx="1401339" cy="7970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E2E8BA-9627-4DA4-B7EC-3C530A5497C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5658" y="6003786"/>
            <a:ext cx="701164" cy="70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613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Invent Title Slide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" y="-1"/>
            <a:ext cx="12191999" cy="6858001"/>
          </a:xfrm>
          <a:prstGeom prst="rect">
            <a:avLst/>
          </a:prstGeom>
        </p:spPr>
      </p:pic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239186" y="3342865"/>
            <a:ext cx="9742331" cy="509667"/>
          </a:xfrm>
        </p:spPr>
        <p:txBody>
          <a:bodyPr lIns="0" tIns="0" rIns="0" bIns="0"/>
          <a:lstStyle>
            <a:lvl1pPr>
              <a:defRPr sz="3733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1239189" y="3938318"/>
            <a:ext cx="9742329" cy="279817"/>
          </a:xfrm>
        </p:spPr>
        <p:txBody>
          <a:bodyPr lIns="0" tIns="0" rIns="0" bIns="0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39187" y="1296680"/>
            <a:ext cx="9753599" cy="624589"/>
          </a:xfrm>
        </p:spPr>
        <p:txBody>
          <a:bodyPr lIns="0" tIns="0" rIns="0" bIns="0" anchor="b"/>
          <a:lstStyle>
            <a:lvl1pPr>
              <a:defRPr sz="1600" b="0" i="0" spc="400" baseline="0">
                <a:solidFill>
                  <a:schemeClr val="bg1"/>
                </a:solidFill>
                <a:latin typeface="CiscoSansTT" panose="020B0503020201020303" pitchFamily="34" charset="0"/>
                <a:ea typeface="Amazon Ember" charset="0"/>
                <a:cs typeface="CiscoSansTT" panose="020B0503020201020303" pitchFamily="34" charset="0"/>
              </a:defRPr>
            </a:lvl1pPr>
            <a:lvl2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2pPr>
            <a:lvl3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3pPr>
            <a:lvl4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4pPr>
            <a:lvl5pPr>
              <a:defRPr b="0" i="0">
                <a:latin typeface="Roboto Condensed Light" charset="0"/>
                <a:ea typeface="Roboto Condensed Light" charset="0"/>
                <a:cs typeface="Roboto Condensed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BB62B0B8-4A55-40E0-97DC-253E97DADDF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659640" y="6685425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</a:t>
            </a:r>
            <a:r>
              <a:rPr lang="en-US" sz="800" b="0" i="0" u="none" strike="noStrike" kern="1200" baseline="0" dirty="0">
                <a:solidFill>
                  <a:schemeClr val="tx1"/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.</a:t>
            </a:r>
            <a:endParaRPr lang="en-US" altLang="x-none" sz="800" b="0" i="0" dirty="0">
              <a:solidFill>
                <a:srgbClr val="7F7F7F"/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64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- title/photo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18D2D1AB-27D8-4462-9138-FEA6BF0364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E4584F-4AD4-4FE5-9B8A-2FE56113BB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2A1C312-9DAF-4D4B-80E6-C053F31F59B4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</p:spTree>
    <p:extLst>
      <p:ext uri="{BB962C8B-B14F-4D97-AF65-F5344CB8AC3E}">
        <p14:creationId xmlns:p14="http://schemas.microsoft.com/office/powerpoint/2010/main" val="2049220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- title/photo/multiple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2" y="-111020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312709" y="1253331"/>
            <a:ext cx="5647061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marR="0" indent="-28575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tabLst/>
              <a:defRPr sz="18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651510" indent="-285750">
              <a:spcBef>
                <a:spcPts val="1800"/>
              </a:spcBef>
              <a:buClr>
                <a:srgbClr val="0070C0"/>
              </a:buClr>
              <a:buSzPct val="68000"/>
              <a:buFont typeface="Arial" panose="020B0604020202020204" pitchFamily="34" charset="0"/>
              <a:buChar char="•"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  <a:lvl6pPr marL="914400" indent="-228600"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6pPr>
            <a:lvl7pPr marL="1147763" indent="-228600">
              <a:tabLst>
                <a:tab pos="1196975" algn="l"/>
              </a:tabLst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7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5"/>
            <a:r>
              <a:rPr lang="en-US" dirty="0"/>
              <a:t>Third level</a:t>
            </a:r>
          </a:p>
          <a:p>
            <a:pPr lvl="6"/>
            <a:r>
              <a:rPr lang="en-US" dirty="0"/>
              <a:t>Fourth level</a:t>
            </a:r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Picture Placeholder 2"/>
          <p:cNvSpPr>
            <a:spLocks noGrp="1"/>
          </p:cNvSpPr>
          <p:nvPr>
            <p:ph type="pic" idx="1"/>
          </p:nvPr>
        </p:nvSpPr>
        <p:spPr>
          <a:xfrm>
            <a:off x="3722144" y="1"/>
            <a:ext cx="2215352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900865-F957-4792-BC09-EB9D6949A0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BB14F83-6327-4809-88CE-0EA12DAA0746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56F1C53D-05BC-47E5-B740-3C88C6D92B3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466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title/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3F1F15FE-1EAD-4969-9E05-9B5C0DD217E9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367D31-AC7B-40B1-A2F2-ECF131ECC5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59331B-F1A9-4270-BB79-80D53AB3A350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16447E3F-5A55-448D-AE72-112A99E557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09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bar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F213601-B22B-4BE3-A3DE-92A568EA0760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4596063" y="1253332"/>
            <a:ext cx="7363707" cy="435133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65760" indent="-365760">
              <a:spcBef>
                <a:spcPts val="3000"/>
              </a:spcBef>
              <a:buClr>
                <a:srgbClr val="414042"/>
              </a:buClr>
              <a:buSzPct val="85000"/>
              <a:buFont typeface="Wingdings" panose="05000000000000000000" pitchFamily="2" charset="2"/>
              <a:buChar char="§"/>
              <a:defRPr sz="2400" cap="none" baseline="0">
                <a:solidFill>
                  <a:srgbClr val="414042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651510" indent="-285750">
              <a:spcBef>
                <a:spcPts val="600"/>
              </a:spcBef>
              <a:buClr>
                <a:srgbClr val="003C56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2pPr>
            <a:lvl3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3pPr>
            <a:lvl4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4pPr>
            <a:lvl5pPr marL="365760" indent="0">
              <a:spcBef>
                <a:spcPts val="1800"/>
              </a:spcBef>
              <a:buClr>
                <a:srgbClr val="0070C0"/>
              </a:buClr>
              <a:buSzPct val="68000"/>
              <a:buFontTx/>
              <a:buNone/>
              <a:defRPr sz="1600">
                <a:solidFill>
                  <a:schemeClr val="accent6">
                    <a:lumMod val="75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8CCDAC-8C92-4950-ABC4-BB6E19D188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0FFE19A-545B-4496-AD87-1C98C528B6F2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9D0B3B7-7279-4714-AA7A-34F97CF90C4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67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stiti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0" y="0"/>
            <a:ext cx="12191998" cy="28085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328" y="2823029"/>
            <a:ext cx="9144000" cy="1654390"/>
          </a:xfrm>
        </p:spPr>
        <p:txBody>
          <a:bodyPr anchor="b"/>
          <a:lstStyle>
            <a:lvl1pPr algn="l">
              <a:lnSpc>
                <a:spcPct val="80000"/>
              </a:lnSpc>
              <a:defRPr sz="6000">
                <a:solidFill>
                  <a:srgbClr val="414042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9328" y="4512158"/>
            <a:ext cx="9144000" cy="1655762"/>
          </a:xfrm>
          <a:prstGeom prst="rect">
            <a:avLst/>
          </a:prstGeom>
        </p:spPr>
        <p:txBody>
          <a:bodyPr>
            <a:normAutofit/>
          </a:bodyPr>
          <a:lstStyle>
            <a:lvl1pPr marL="27432" indent="0" algn="l">
              <a:lnSpc>
                <a:spcPct val="80000"/>
              </a:lnSpc>
              <a:buNone/>
              <a:defRPr sz="2000" cap="all" baseline="0">
                <a:solidFill>
                  <a:srgbClr val="003C56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E59273-C12F-44F9-BB6E-4C24EAEE7C83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666DA8-787C-421F-8D31-9D2EFE0915E5}"/>
              </a:ext>
            </a:extLst>
          </p:cNvPr>
          <p:cNvSpPr/>
          <p:nvPr userDrawn="1"/>
        </p:nvSpPr>
        <p:spPr>
          <a:xfrm>
            <a:off x="0" y="6514853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57C169AD-4849-4A7D-BC33-FBF6F7B9A29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384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58800"/>
            <a:ext cx="7073900" cy="1038225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507027" cy="949325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6F7BEEE6-3333-4188-85E0-3E718D4611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348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AA706CF-9808-4C67-A7A0-BCDC46B3A36B}"/>
              </a:ext>
            </a:extLst>
          </p:cNvPr>
          <p:cNvSpPr/>
          <p:nvPr userDrawn="1"/>
        </p:nvSpPr>
        <p:spPr>
          <a:xfrm>
            <a:off x="1" y="6448201"/>
            <a:ext cx="12191999" cy="4445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1F0051-DE3D-41CE-913F-29643FABFB3E}"/>
              </a:ext>
            </a:extLst>
          </p:cNvPr>
          <p:cNvSpPr txBox="1">
            <a:spLocks/>
          </p:cNvSpPr>
          <p:nvPr userDrawn="1"/>
        </p:nvSpPr>
        <p:spPr>
          <a:xfrm>
            <a:off x="-136414" y="6587598"/>
            <a:ext cx="6016513" cy="5408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3F2858-2F88-4A41-8341-D58CE1DE6A91}"/>
              </a:ext>
            </a:extLst>
          </p:cNvPr>
          <p:cNvSpPr/>
          <p:nvPr userDrawn="1"/>
        </p:nvSpPr>
        <p:spPr>
          <a:xfrm>
            <a:off x="98352" y="6516562"/>
            <a:ext cx="29718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Thin" panose="020B0203020201020303" pitchFamily="34" charset="0"/>
                <a:cs typeface="CiscoSansTT Thin" panose="020B0203020201020303" pitchFamily="34" charset="0"/>
              </a:rPr>
              <a:t>NSO Developer Days 2018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6F7BEEE6-3333-4188-85E0-3E718D4611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439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87DBEDA-C332-49D7-9875-6EE6EECFA28C}"/>
              </a:ext>
            </a:extLst>
          </p:cNvPr>
          <p:cNvSpPr/>
          <p:nvPr userDrawn="1"/>
        </p:nvSpPr>
        <p:spPr>
          <a:xfrm>
            <a:off x="0" y="1"/>
            <a:ext cx="3722146" cy="6858000"/>
          </a:xfrm>
          <a:prstGeom prst="rect">
            <a:avLst/>
          </a:prstGeom>
          <a:solidFill>
            <a:srgbClr val="003C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1325563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CiscoSansTT" panose="020B0503020201020303" pitchFamily="34" charset="0"/>
                <a:cs typeface="CiscoSansTT" panose="020B05030202010203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8060585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4430712" y="5196153"/>
            <a:ext cx="3323595" cy="283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4430712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1"/>
          </p:nvPr>
        </p:nvSpPr>
        <p:spPr>
          <a:xfrm>
            <a:off x="8060584" y="1074394"/>
            <a:ext cx="3323595" cy="3454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1CD86FC-FBDF-4A5B-B3A0-0FA7E8922D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29" y="6012471"/>
            <a:ext cx="734509" cy="73450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F4F92B4-F8C5-4673-884A-555A044D5888}"/>
              </a:ext>
            </a:extLst>
          </p:cNvPr>
          <p:cNvSpPr/>
          <p:nvPr userDrawn="1"/>
        </p:nvSpPr>
        <p:spPr>
          <a:xfrm>
            <a:off x="1280702" y="6306138"/>
            <a:ext cx="266890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CiscoSansTT Light" panose="020B0503020201020303" pitchFamily="34" charset="0"/>
                <a:cs typeface="CiscoSansTT Light" panose="020B0503020201020303" pitchFamily="34" charset="0"/>
              </a:rPr>
              <a:t>Developer Days 2018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4653BD65-2C46-490E-BC9D-9D80821860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043623" y="6685424"/>
            <a:ext cx="403648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0" i="0" u="none" strike="noStrike" kern="1200" baseline="0" dirty="0">
                <a:solidFill>
                  <a:schemeClr val="bg1">
                    <a:lumMod val="50000"/>
                  </a:schemeClr>
                </a:solidFill>
                <a:latin typeface="CiscoSansTT ExtraLight" panose="020B0303020201020303" pitchFamily="34" charset="0"/>
                <a:ea typeface="+mn-ea"/>
                <a:cs typeface="CiscoSansTT ExtraLight" panose="020B0303020201020303" pitchFamily="34" charset="0"/>
              </a:rPr>
              <a:t>© 2018 Cisco and/or its affiliates. All rights reserved. Cisco Public</a:t>
            </a:r>
            <a:endParaRPr lang="en-US" altLang="x-none" sz="800" b="0" i="0" dirty="0">
              <a:solidFill>
                <a:schemeClr val="bg1">
                  <a:lumMod val="50000"/>
                </a:schemeClr>
              </a:solidFill>
              <a:latin typeface="CiscoSansTT ExtraLight" panose="020B0303020201020303" pitchFamily="34" charset="0"/>
              <a:ea typeface="Amazon Ember" charset="0"/>
              <a:cs typeface="CiscoSansTT ExtraLight" panose="020B030302020102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345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9144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4252919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4" r:id="rId2"/>
    <p:sldLayoutId id="2147483685" r:id="rId3"/>
    <p:sldLayoutId id="2147483665" r:id="rId4"/>
    <p:sldLayoutId id="2147483666" r:id="rId5"/>
    <p:sldLayoutId id="2147483649" r:id="rId6"/>
    <p:sldLayoutId id="2147483679" r:id="rId7"/>
    <p:sldLayoutId id="2147483686" r:id="rId8"/>
    <p:sldLayoutId id="2147483669" r:id="rId9"/>
    <p:sldLayoutId id="2147483670" r:id="rId10"/>
    <p:sldLayoutId id="2147483671" r:id="rId11"/>
    <p:sldLayoutId id="2147483674" r:id="rId12"/>
    <p:sldLayoutId id="2147483680" r:id="rId13"/>
    <p:sldLayoutId id="2147483681" r:id="rId14"/>
    <p:sldLayoutId id="2147483682" r:id="rId15"/>
    <p:sldLayoutId id="214748368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7763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239186" y="1152769"/>
            <a:ext cx="9742331" cy="9393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>
                <a:latin typeface="CiscoSansTT Heavy" panose="020B0903020201020303" pitchFamily="34" charset="0"/>
                <a:cs typeface="CiscoSansTT Heavy" panose="020B0903020201020303" pitchFamily="34" charset="0"/>
              </a:rPr>
              <a:t>Cisco NSO Developer Days</a:t>
            </a:r>
            <a:endParaRPr lang="en-US" dirty="0">
              <a:latin typeface="CiscoSansTT Heavy" panose="020B0903020201020303" pitchFamily="34" charset="0"/>
              <a:ea typeface="Amazon Ember Light" charset="0"/>
              <a:cs typeface="CiscoSansTT Heavy" panose="020B0903020201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239186" y="183732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LSA customer use cases</a:t>
            </a:r>
          </a:p>
          <a:p>
            <a:endParaRPr lang="en-US" dirty="0">
              <a:latin typeface="Amazon Ember" charset="0"/>
              <a:ea typeface="Amazon Ember" charset="0"/>
              <a:cs typeface="Amazon Emb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900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399" y="670568"/>
            <a:ext cx="6507027" cy="949325"/>
          </a:xfrm>
        </p:spPr>
        <p:txBody>
          <a:bodyPr>
            <a:normAutofit/>
          </a:bodyPr>
          <a:lstStyle/>
          <a:p>
            <a:r>
              <a:rPr lang="sv-SE" dirty="0"/>
              <a:t>LSA Design </a:t>
            </a:r>
            <a:r>
              <a:rPr lang="sv-SE" dirty="0" err="1"/>
              <a:t>Cons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AD7145-B933-1C46-940B-4ACAECADA772}"/>
              </a:ext>
            </a:extLst>
          </p:cNvPr>
          <p:cNvSpPr txBox="1"/>
          <p:nvPr/>
        </p:nvSpPr>
        <p:spPr>
          <a:xfrm>
            <a:off x="275376" y="1619893"/>
            <a:ext cx="11446933" cy="4739343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noAutofit/>
          </a:bodyPr>
          <a:lstStyle/>
          <a:p>
            <a:pPr marL="57129"/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Increased complexity (expected)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In order to follow the execution of a reactive </a:t>
            </a:r>
            <a:r>
              <a:rPr lang="en-US" dirty="0" err="1">
                <a:latin typeface="CiscoSans" charset="0"/>
                <a:ea typeface="CiscoSans" charset="0"/>
                <a:cs typeface="CiscoSans" charset="0"/>
              </a:rPr>
              <a:t>FastMap</a:t>
            </a: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 RFS, additional NETCONF notification code has to be written. </a:t>
            </a:r>
          </a:p>
          <a:p>
            <a:pPr marL="342900" lvl="1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These notifications have to be sent from the RFS nodes, and received and processed by the CFS code. </a:t>
            </a:r>
          </a:p>
          <a:p>
            <a:pPr marL="342900" lvl="1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If something goes wrong at </a:t>
            </a:r>
            <a:r>
              <a:rPr lang="en-US" dirty="0" err="1">
                <a:latin typeface="CiscoSans" charset="0"/>
                <a:ea typeface="CiscoSans" charset="0"/>
                <a:cs typeface="CiscoSans" charset="0"/>
              </a:rPr>
              <a:t>e.g</a:t>
            </a: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 the device layer, this information has to be conveyed all the way to the top level of the system.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We do not get a "single pane of glass" view of all managed interfaces on any one node. </a:t>
            </a:r>
          </a:p>
          <a:p>
            <a:pPr marL="342900" lvl="1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lvl="1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Managed devices are spread out over independent RFS nodes.</a:t>
            </a:r>
          </a:p>
          <a:p>
            <a:pPr marL="800100" lvl="1" indent="-342900">
              <a:spcBef>
                <a:spcPts val="600"/>
              </a:spcBef>
              <a:buFont typeface="Arial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3797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Challenges and Learnings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AD7145-B933-1C46-940B-4ACAECADA772}"/>
              </a:ext>
            </a:extLst>
          </p:cNvPr>
          <p:cNvSpPr txBox="1"/>
          <p:nvPr/>
        </p:nvSpPr>
        <p:spPr>
          <a:xfrm>
            <a:off x="275376" y="1619893"/>
            <a:ext cx="11446933" cy="464236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noAutofit/>
          </a:bodyPr>
          <a:lstStyle/>
          <a:p>
            <a:pPr marL="342900" indent="-342900">
              <a:buFont typeface="Arial" charset="0"/>
              <a:buChar char="•"/>
            </a:pPr>
            <a:endParaRPr lang="en-US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Commit Queue, Notification stream &amp; kicker specific each queue handling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Dispatch map handling automation with bulk device on boarding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Cluster configurations special handling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Need of notification stream for status handling</a:t>
            </a:r>
          </a:p>
          <a:p>
            <a:pPr marL="57129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79435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Customer use case 2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Interoperability between multiple NSO Instances using LSA and Stacked Services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A187574-8571-402E-86B9-3C28E0BE89B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3" b="334"/>
          <a:stretch/>
        </p:blipFill>
        <p:spPr>
          <a:xfrm>
            <a:off x="0" y="0"/>
            <a:ext cx="12191998" cy="2808515"/>
          </a:xfrm>
        </p:spPr>
      </p:pic>
    </p:spTree>
    <p:extLst>
      <p:ext uri="{BB962C8B-B14F-4D97-AF65-F5344CB8AC3E}">
        <p14:creationId xmlns:p14="http://schemas.microsoft.com/office/powerpoint/2010/main" val="172680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96900"/>
            <a:ext cx="9814560" cy="949325"/>
          </a:xfrm>
          <a:ln>
            <a:noFill/>
          </a:ln>
        </p:spPr>
        <p:txBody>
          <a:bodyPr>
            <a:normAutofit/>
          </a:bodyPr>
          <a:lstStyle/>
          <a:p>
            <a:r>
              <a:rPr lang="en-US" b="1" dirty="0"/>
              <a:t>Customer requirements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AD7145-B933-1C46-940B-4ACAECADA772}"/>
              </a:ext>
            </a:extLst>
          </p:cNvPr>
          <p:cNvSpPr txBox="1"/>
          <p:nvPr/>
        </p:nvSpPr>
        <p:spPr>
          <a:xfrm>
            <a:off x="124691" y="1546225"/>
            <a:ext cx="11970328" cy="491553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noAutofit/>
          </a:bodyPr>
          <a:lstStyle/>
          <a:p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Why LSA?</a:t>
            </a:r>
            <a:endParaRPr lang="en-US" sz="2400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Ensure Atomicity of service provisioning transactions spanning  across devices that are managed by different NSO instances</a:t>
            </a: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Separate out Service Definitions from Device specific configurations</a:t>
            </a: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Enhanced Performance for devices with large number of lines of device configurations</a:t>
            </a: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r>
              <a:rPr lang="en-US" sz="2400" b="1" dirty="0">
                <a:latin typeface="CiscoSans" charset="0"/>
                <a:ea typeface="CiscoSans" charset="0"/>
                <a:cs typeface="CiscoSans" charset="0"/>
              </a:rPr>
              <a:t>Why Stacked Services?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Abstraction of Wrapper Service offers the capability to cherry pick desired Stacked services</a:t>
            </a: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Encapsulation of micro-services from northbound systems</a:t>
            </a: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Simpler Design and Development of each micro-service </a:t>
            </a: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Logical Separation of micro-service to correspond to a device type</a:t>
            </a:r>
          </a:p>
          <a:p>
            <a:endParaRPr lang="en-US" sz="2400" b="1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endParaRPr lang="en-US" sz="2400" dirty="0"/>
          </a:p>
          <a:p>
            <a:pPr marL="514350" indent="-342900">
              <a:buFont typeface="Arial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9760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NSO LSA design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235132" y="1597025"/>
            <a:ext cx="11716056" cy="5260975"/>
            <a:chOff x="54738" y="910738"/>
            <a:chExt cx="11346073" cy="5542891"/>
          </a:xfrm>
        </p:grpSpPr>
        <p:sp>
          <p:nvSpPr>
            <p:cNvPr id="53" name="Rounded Rectangle 52"/>
            <p:cNvSpPr/>
            <p:nvPr/>
          </p:nvSpPr>
          <p:spPr>
            <a:xfrm>
              <a:off x="265150" y="910738"/>
              <a:ext cx="4811061" cy="2924300"/>
            </a:xfrm>
            <a:prstGeom prst="roundRect">
              <a:avLst>
                <a:gd name="adj" fmla="val 2984"/>
              </a:avLst>
            </a:prstGeom>
            <a:solidFill>
              <a:srgbClr val="1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endParaRPr lang="en-US" sz="28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2533683" y="1486069"/>
              <a:ext cx="2513952" cy="2319322"/>
            </a:xfrm>
            <a:prstGeom prst="roundRect">
              <a:avLst>
                <a:gd name="adj" fmla="val 3101"/>
              </a:avLst>
            </a:prstGeom>
            <a:solidFill>
              <a:schemeClr val="accent3"/>
            </a:solidFill>
            <a:ln w="19050">
              <a:solidFill>
                <a:srgbClr val="008F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endParaRPr lang="en-US" sz="23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 bwMode="auto">
            <a:xfrm>
              <a:off x="2562259" y="3495686"/>
              <a:ext cx="623175" cy="294470"/>
            </a:xfrm>
            <a:prstGeom prst="roundRect">
              <a:avLst>
                <a:gd name="adj" fmla="val 7649"/>
              </a:avLst>
            </a:prstGeom>
            <a:solidFill>
              <a:srgbClr val="008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/>
                <a:t>GW RFS</a:t>
              </a:r>
            </a:p>
          </p:txBody>
        </p:sp>
        <p:sp>
          <p:nvSpPr>
            <p:cNvPr id="56" name="Rounded Rectangle 55"/>
            <p:cNvSpPr/>
            <p:nvPr/>
          </p:nvSpPr>
          <p:spPr bwMode="auto">
            <a:xfrm>
              <a:off x="3214010" y="3495686"/>
              <a:ext cx="556696" cy="294470"/>
            </a:xfrm>
            <a:prstGeom prst="roundRect">
              <a:avLst>
                <a:gd name="adj" fmla="val 7649"/>
              </a:avLst>
            </a:prstGeom>
            <a:solidFill>
              <a:srgbClr val="008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/>
                <a:t>9K RFS</a:t>
              </a:r>
            </a:p>
          </p:txBody>
        </p:sp>
        <p:sp>
          <p:nvSpPr>
            <p:cNvPr id="57" name="Rounded Rectangle 56"/>
            <p:cNvSpPr/>
            <p:nvPr/>
          </p:nvSpPr>
          <p:spPr bwMode="auto">
            <a:xfrm>
              <a:off x="3797462" y="3514892"/>
              <a:ext cx="609901" cy="294470"/>
            </a:xfrm>
            <a:prstGeom prst="roundRect">
              <a:avLst>
                <a:gd name="adj" fmla="val 7649"/>
              </a:avLst>
            </a:prstGeom>
            <a:solidFill>
              <a:srgbClr val="008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/>
                <a:t>Nx7k RFS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977681" y="1606857"/>
              <a:ext cx="178449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Transport Package (new)</a:t>
              </a:r>
            </a:p>
            <a:p>
              <a:r>
                <a:rPr lang="en-US" dirty="0"/>
                <a:t>  4. IP service</a:t>
              </a:r>
            </a:p>
            <a:p>
              <a:r>
                <a:rPr lang="en-US" dirty="0"/>
                <a:t>  5. BGP service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42321" y="921317"/>
              <a:ext cx="4302637" cy="551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NSO Node (Service for LSA)</a:t>
              </a:r>
              <a:r>
                <a:rPr lang="en-US" sz="2800" b="1" dirty="0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54738" y="4935909"/>
              <a:ext cx="1280544" cy="338413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>
                      <a:lumMod val="50000"/>
                    </a:schemeClr>
                  </a:solidFill>
                </a:rPr>
                <a:t>ASR1k</a:t>
              </a:r>
              <a:endParaRPr lang="en-US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1521939" y="4932652"/>
              <a:ext cx="1280544" cy="338413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ASR9k</a:t>
              </a: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2956194" y="4932653"/>
              <a:ext cx="1280544" cy="338413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vEXGW</a:t>
              </a:r>
              <a:endParaRPr lang="en-US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63" name="Rounded Rectangle 3"/>
            <p:cNvSpPr/>
            <p:nvPr/>
          </p:nvSpPr>
          <p:spPr>
            <a:xfrm>
              <a:off x="375115" y="1486070"/>
              <a:ext cx="2118525" cy="2300680"/>
            </a:xfrm>
            <a:prstGeom prst="roundRect">
              <a:avLst>
                <a:gd name="adj" fmla="val 3101"/>
              </a:avLst>
            </a:prstGeom>
            <a:solidFill>
              <a:schemeClr val="accent3"/>
            </a:solidFill>
            <a:ln w="19050">
              <a:solidFill>
                <a:srgbClr val="008F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Existing non LSA Packages</a:t>
              </a:r>
            </a:p>
            <a:p>
              <a:r>
                <a:rPr lang="en-US" sz="12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EnterpriseOB</a:t>
              </a: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- ASR1k </a:t>
              </a: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- </a:t>
              </a:r>
              <a:r>
                <a:rPr lang="en-US" sz="12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vEXGW</a:t>
              </a:r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</a:p>
            <a:p>
              <a:r>
                <a:rPr lang="en-US" sz="1200" dirty="0" err="1">
                  <a:latin typeface="Verdana" pitchFamily="34" charset="0"/>
                  <a:ea typeface="Verdana" pitchFamily="34" charset="0"/>
                  <a:cs typeface="Verdana" pitchFamily="34" charset="0"/>
                </a:rPr>
                <a:t>vexgw</a:t>
              </a:r>
              <a:endParaRPr lang="en-US" sz="12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1. Card</a:t>
              </a: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2. License</a:t>
              </a: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3. Template</a:t>
              </a: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</a:t>
              </a:r>
              <a:r>
                <a:rPr lang="en-US" sz="1200" strike="sngStrike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4. IP service</a:t>
              </a: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</a:t>
              </a:r>
              <a:r>
                <a:rPr lang="en-US" sz="1200" strike="sngStrike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5. BGP service</a:t>
              </a:r>
            </a:p>
            <a:p>
              <a:r>
                <a:rPr lang="en-US" sz="12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 6. Radius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6589750" y="910738"/>
              <a:ext cx="4811061" cy="2924300"/>
            </a:xfrm>
            <a:prstGeom prst="roundRect">
              <a:avLst>
                <a:gd name="adj" fmla="val 2984"/>
              </a:avLst>
            </a:prstGeom>
            <a:solidFill>
              <a:srgbClr val="104B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endParaRPr lang="en-US" sz="28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5" name="Rounded Rectangle 3"/>
            <p:cNvSpPr/>
            <p:nvPr/>
          </p:nvSpPr>
          <p:spPr>
            <a:xfrm>
              <a:off x="6589750" y="1486069"/>
              <a:ext cx="2049932" cy="2319322"/>
            </a:xfrm>
            <a:prstGeom prst="roundRect">
              <a:avLst>
                <a:gd name="adj" fmla="val 3101"/>
              </a:avLst>
            </a:prstGeom>
            <a:solidFill>
              <a:schemeClr val="accent3"/>
            </a:solidFill>
            <a:ln w="19050">
              <a:solidFill>
                <a:srgbClr val="008F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endParaRPr lang="en-US" sz="23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66" name="Rounded Rectangle 65"/>
            <p:cNvSpPr/>
            <p:nvPr/>
          </p:nvSpPr>
          <p:spPr bwMode="auto">
            <a:xfrm>
              <a:off x="6748905" y="3456253"/>
              <a:ext cx="821822" cy="294470"/>
            </a:xfrm>
            <a:prstGeom prst="roundRect">
              <a:avLst>
                <a:gd name="adj" fmla="val 7649"/>
              </a:avLst>
            </a:prstGeom>
            <a:solidFill>
              <a:srgbClr val="008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 err="1"/>
                <a:t>eNSE</a:t>
              </a:r>
              <a:r>
                <a:rPr lang="en-US" sz="1200" dirty="0"/>
                <a:t> RFS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685938" y="962850"/>
              <a:ext cx="4420144" cy="486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NSO Node (Device for LSA)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Rounded Rectangle 3"/>
            <p:cNvSpPr/>
            <p:nvPr/>
          </p:nvSpPr>
          <p:spPr>
            <a:xfrm>
              <a:off x="9200359" y="2767143"/>
              <a:ext cx="1905723" cy="1038247"/>
            </a:xfrm>
            <a:prstGeom prst="roundRect">
              <a:avLst>
                <a:gd name="adj" fmla="val 3101"/>
              </a:avLst>
            </a:prstGeom>
            <a:solidFill>
              <a:schemeClr val="accent3"/>
            </a:solidFill>
            <a:ln w="19050">
              <a:solidFill>
                <a:srgbClr val="008F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Autofit/>
            </a:bodyPr>
            <a:lstStyle/>
            <a:p>
              <a:pPr algn="ctr"/>
              <a:r>
                <a:rPr lang="en-US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Other non LSA Packages</a:t>
              </a:r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9078557" y="4845053"/>
              <a:ext cx="1602297" cy="543568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>
                      <a:lumMod val="50000"/>
                    </a:schemeClr>
                  </a:solidFill>
                </a:rPr>
                <a:t>eNSE</a:t>
              </a:r>
              <a:r>
                <a:rPr lang="en-US" dirty="0">
                  <a:solidFill>
                    <a:schemeClr val="tx1">
                      <a:lumMod val="50000"/>
                    </a:schemeClr>
                  </a:solidFill>
                </a:rPr>
                <a:t>/VTS</a:t>
              </a:r>
            </a:p>
          </p:txBody>
        </p:sp>
        <p:sp>
          <p:nvSpPr>
            <p:cNvPr id="70" name="Rounded Rectangle 69"/>
            <p:cNvSpPr/>
            <p:nvPr/>
          </p:nvSpPr>
          <p:spPr bwMode="auto">
            <a:xfrm>
              <a:off x="269263" y="4236610"/>
              <a:ext cx="3266291" cy="313198"/>
            </a:xfrm>
            <a:prstGeom prst="roundRect">
              <a:avLst>
                <a:gd name="adj" fmla="val 7649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/>
                <a:t>Device NEDs</a:t>
              </a:r>
            </a:p>
          </p:txBody>
        </p:sp>
        <p:sp>
          <p:nvSpPr>
            <p:cNvPr id="71" name="Rounded Rectangle 70"/>
            <p:cNvSpPr/>
            <p:nvPr/>
          </p:nvSpPr>
          <p:spPr bwMode="auto">
            <a:xfrm>
              <a:off x="8954528" y="4231972"/>
              <a:ext cx="1726326" cy="17347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/>
                <a:t>Device NEDs</a:t>
              </a:r>
            </a:p>
          </p:txBody>
        </p:sp>
        <p:pic>
          <p:nvPicPr>
            <p:cNvPr id="72" name="Picture 71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744" y="5413221"/>
              <a:ext cx="344074" cy="37173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72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5134" y="5413220"/>
              <a:ext cx="344074" cy="37173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4" name="Picture 73" descr="ICON_VirtApp_Q109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2478" y="5431485"/>
              <a:ext cx="381521" cy="316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5" name="Straight Arrow Connector 74"/>
            <p:cNvCxnSpPr/>
            <p:nvPr/>
          </p:nvCxnSpPr>
          <p:spPr>
            <a:xfrm>
              <a:off x="2515025" y="3838862"/>
              <a:ext cx="1" cy="469738"/>
            </a:xfrm>
            <a:prstGeom prst="straightConnector1">
              <a:avLst/>
            </a:prstGeom>
            <a:ln w="444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9773360" y="3830400"/>
              <a:ext cx="2056" cy="401571"/>
            </a:xfrm>
            <a:prstGeom prst="straightConnector1">
              <a:avLst/>
            </a:prstGeom>
            <a:ln w="44450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Rounded Rectangle 76"/>
            <p:cNvSpPr/>
            <p:nvPr/>
          </p:nvSpPr>
          <p:spPr bwMode="auto">
            <a:xfrm>
              <a:off x="2585297" y="3171853"/>
              <a:ext cx="2446980" cy="271722"/>
            </a:xfrm>
            <a:prstGeom prst="roundRect">
              <a:avLst>
                <a:gd name="adj" fmla="val 7649"/>
              </a:avLst>
            </a:prstGeom>
            <a:solidFill>
              <a:srgbClr val="008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/>
                <a:t>Wrapper RFS (Stacked Services)</a:t>
              </a:r>
            </a:p>
          </p:txBody>
        </p:sp>
        <p:sp>
          <p:nvSpPr>
            <p:cNvPr id="78" name="Rounded Rectangle 77"/>
            <p:cNvSpPr/>
            <p:nvPr/>
          </p:nvSpPr>
          <p:spPr bwMode="auto">
            <a:xfrm>
              <a:off x="4050597" y="4199705"/>
              <a:ext cx="1007485" cy="295843"/>
            </a:xfrm>
            <a:prstGeom prst="roundRect">
              <a:avLst>
                <a:gd name="adj" fmla="val 7649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/>
                <a:t>LSA NED</a:t>
              </a:r>
              <a:endParaRPr lang="en-US" sz="1200" dirty="0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4407363" y="4932652"/>
              <a:ext cx="1280544" cy="338413"/>
            </a:xfrm>
            <a:prstGeom prst="roundRect">
              <a:avLst/>
            </a:prstGeom>
            <a:pattFill prst="pct5">
              <a:fgClr>
                <a:schemeClr val="accent1"/>
              </a:fgClr>
              <a:bgClr>
                <a:schemeClr val="bg1"/>
              </a:bgClr>
            </a:patt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>
                      <a:lumMod val="50000"/>
                    </a:schemeClr>
                  </a:solidFill>
                </a:rPr>
                <a:t>Nx7K</a:t>
              </a:r>
              <a:endParaRPr lang="en-US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pic>
          <p:nvPicPr>
            <p:cNvPr id="80" name="Picture 7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6669" y="5376413"/>
              <a:ext cx="344074" cy="37173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1" name="Straight Arrow Connector 80"/>
            <p:cNvCxnSpPr/>
            <p:nvPr/>
          </p:nvCxnSpPr>
          <p:spPr>
            <a:xfrm>
              <a:off x="5074154" y="3642866"/>
              <a:ext cx="1509425" cy="0"/>
            </a:xfrm>
            <a:prstGeom prst="straightConnector1">
              <a:avLst/>
            </a:prstGeom>
            <a:ln w="25400"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6833114" y="1668047"/>
              <a:ext cx="16744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Transport Package (new)</a:t>
              </a:r>
            </a:p>
            <a:p>
              <a:r>
                <a:rPr lang="en-US" dirty="0"/>
                <a:t>  4. IP service</a:t>
              </a:r>
            </a:p>
            <a:p>
              <a:r>
                <a:rPr lang="en-US" dirty="0"/>
                <a:t>  5. BGP service</a:t>
              </a:r>
            </a:p>
          </p:txBody>
        </p:sp>
        <p:sp>
          <p:nvSpPr>
            <p:cNvPr id="83" name="Explosion 1 82"/>
            <p:cNvSpPr/>
            <p:nvPr/>
          </p:nvSpPr>
          <p:spPr>
            <a:xfrm>
              <a:off x="5093251" y="962850"/>
              <a:ext cx="1393836" cy="2420998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LSA</a:t>
              </a:r>
            </a:p>
          </p:txBody>
        </p:sp>
        <p:sp>
          <p:nvSpPr>
            <p:cNvPr id="84" name="Rounded Rectangle 83"/>
            <p:cNvSpPr/>
            <p:nvPr/>
          </p:nvSpPr>
          <p:spPr bwMode="auto">
            <a:xfrm>
              <a:off x="4453951" y="3514893"/>
              <a:ext cx="609901" cy="294470"/>
            </a:xfrm>
            <a:prstGeom prst="roundRect">
              <a:avLst>
                <a:gd name="adj" fmla="val 7649"/>
              </a:avLst>
            </a:prstGeom>
            <a:solidFill>
              <a:srgbClr val="008F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990">
                <a:defRPr/>
              </a:pPr>
              <a:r>
                <a:rPr lang="en-US" sz="1200" dirty="0" err="1"/>
                <a:t>eNSE</a:t>
              </a:r>
              <a:endParaRPr lang="en-US" sz="1200" dirty="0"/>
            </a:p>
            <a:p>
              <a:pPr algn="ctr" defTabSz="913990">
                <a:defRPr/>
              </a:pPr>
              <a:r>
                <a:rPr lang="en-US" sz="1200" dirty="0"/>
                <a:t>CFS</a:t>
              </a:r>
            </a:p>
          </p:txBody>
        </p:sp>
        <p:sp>
          <p:nvSpPr>
            <p:cNvPr id="85" name="Text Placeholder 1"/>
            <p:cNvSpPr txBox="1">
              <a:spLocks/>
            </p:cNvSpPr>
            <p:nvPr/>
          </p:nvSpPr>
          <p:spPr>
            <a:xfrm>
              <a:off x="5608311" y="3629726"/>
              <a:ext cx="3592047" cy="2823903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>
                <a:buFont typeface="Wingdings" charset="2"/>
                <a:buChar char="q"/>
              </a:pPr>
              <a:r>
                <a:rPr lang="en-US" sz="1400" dirty="0"/>
                <a:t>Ensure Atomicity of service provisioning transactions spanning  across devices that are managed by different NSO instances</a:t>
              </a:r>
            </a:p>
            <a:p>
              <a:pPr marL="285750" indent="-285750">
                <a:buFont typeface="Wingdings" charset="2"/>
                <a:buChar char="q"/>
              </a:pPr>
              <a:r>
                <a:rPr lang="en-US" sz="1400" dirty="0"/>
                <a:t>Abstraction of Wrapper Service offers the capability to cherry pick desired Stacked services</a:t>
              </a:r>
            </a:p>
            <a:p>
              <a:pPr marL="285750" indent="-285750">
                <a:buFont typeface="Wingdings" charset="2"/>
                <a:buChar char="q"/>
              </a:pPr>
              <a:r>
                <a:rPr lang="en-US" sz="1400" dirty="0"/>
                <a:t>Logical Separation of micro-service to correspond to a device type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7498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Customer use case 3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LSA ready extensible service design pattern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A187574-8571-402E-86B9-3C28E0BE89B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3" b="334"/>
          <a:stretch/>
        </p:blipFill>
        <p:spPr>
          <a:xfrm>
            <a:off x="0" y="0"/>
            <a:ext cx="12191998" cy="2808515"/>
          </a:xfrm>
        </p:spPr>
      </p:pic>
    </p:spTree>
    <p:extLst>
      <p:ext uri="{BB962C8B-B14F-4D97-AF65-F5344CB8AC3E}">
        <p14:creationId xmlns:p14="http://schemas.microsoft.com/office/powerpoint/2010/main" val="13175604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96900"/>
            <a:ext cx="9814560" cy="949325"/>
          </a:xfrm>
        </p:spPr>
        <p:txBody>
          <a:bodyPr>
            <a:normAutofit/>
          </a:bodyPr>
          <a:lstStyle/>
          <a:p>
            <a:r>
              <a:rPr lang="en-US" b="1" dirty="0"/>
              <a:t>Customer requirements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AD7145-B933-1C46-940B-4ACAECADA772}"/>
              </a:ext>
            </a:extLst>
          </p:cNvPr>
          <p:cNvSpPr txBox="1"/>
          <p:nvPr/>
        </p:nvSpPr>
        <p:spPr>
          <a:xfrm>
            <a:off x="110835" y="1662545"/>
            <a:ext cx="11928765" cy="466738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noAutofit/>
          </a:bodyPr>
          <a:lstStyle/>
          <a:p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Customer want to have a design pattern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which can model different types of services.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can be extended to include additional service flavours without service remodelling (whenever a new service is designed)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can work seamlessly on multiple devices ( Cisco , Juniper </a:t>
            </a:r>
            <a:r>
              <a:rPr lang="en-AU" dirty="0" err="1">
                <a:latin typeface="CiscoSans" charset="0"/>
                <a:ea typeface="CiscoSans" charset="0"/>
                <a:cs typeface="CiscoSans" charset="0"/>
              </a:rPr>
              <a:t>etc</a:t>
            </a: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 ) 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can model different topology types, protocol types, connection types.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can be extended by NSO operators rather than NSO developers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can expose minimal parameters to the user in the GUI and to the north bound system</a:t>
            </a:r>
          </a:p>
          <a:p>
            <a:pPr marL="8001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AU" dirty="0">
                <a:latin typeface="CiscoSans" charset="0"/>
                <a:ea typeface="CiscoSans" charset="0"/>
                <a:cs typeface="CiscoSans" charset="0"/>
              </a:rPr>
              <a:t>can migrate to LSA without any major architectural changes </a:t>
            </a: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endParaRPr lang="en-US" sz="2400" dirty="0"/>
          </a:p>
          <a:p>
            <a:pPr marL="514350" indent="-342900">
              <a:buFont typeface="Arial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27873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46285" cy="949325"/>
          </a:xfrm>
        </p:spPr>
        <p:txBody>
          <a:bodyPr>
            <a:normAutofit fontScale="90000"/>
          </a:bodyPr>
          <a:lstStyle/>
          <a:p>
            <a:r>
              <a:rPr lang="en-AU" dirty="0"/>
              <a:t>NSO LSA Ready Extensible Pattern 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39136" y="1679206"/>
            <a:ext cx="11364936" cy="4464775"/>
            <a:chOff x="-17357" y="442737"/>
            <a:chExt cx="9161357" cy="446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22AA05-2109-F045-A883-2B6ED28D64AE}"/>
                </a:ext>
              </a:extLst>
            </p:cNvPr>
            <p:cNvSpPr txBox="1"/>
            <p:nvPr/>
          </p:nvSpPr>
          <p:spPr>
            <a:xfrm>
              <a:off x="200002" y="3312283"/>
              <a:ext cx="8942083" cy="15952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91FA624-82BF-8346-99F3-00C5E6A6F158}"/>
                </a:ext>
              </a:extLst>
            </p:cNvPr>
            <p:cNvSpPr txBox="1"/>
            <p:nvPr/>
          </p:nvSpPr>
          <p:spPr>
            <a:xfrm>
              <a:off x="201917" y="1721235"/>
              <a:ext cx="8942083" cy="159522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3B74742-384D-8D48-9F47-61E9DDAF8877}"/>
                </a:ext>
              </a:extLst>
            </p:cNvPr>
            <p:cNvSpPr txBox="1"/>
            <p:nvPr/>
          </p:nvSpPr>
          <p:spPr>
            <a:xfrm>
              <a:off x="205575" y="442737"/>
              <a:ext cx="8938425" cy="126455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3036324" y="686866"/>
              <a:ext cx="1745848" cy="785059"/>
              <a:chOff x="2860255" y="3540457"/>
              <a:chExt cx="1745848" cy="1329406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CFS_1</a:t>
                </a: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11" name="Straight Connector 10"/>
            <p:cNvCxnSpPr>
              <a:cxnSpLocks/>
              <a:endCxn id="33" idx="2"/>
            </p:cNvCxnSpPr>
            <p:nvPr/>
          </p:nvCxnSpPr>
          <p:spPr>
            <a:xfrm flipH="1" flipV="1">
              <a:off x="3918076" y="1471925"/>
              <a:ext cx="2267942" cy="742868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1"/>
            <p:cNvGrpSpPr/>
            <p:nvPr/>
          </p:nvGrpSpPr>
          <p:grpSpPr>
            <a:xfrm>
              <a:off x="5097649" y="2206550"/>
              <a:ext cx="1745848" cy="785059"/>
              <a:chOff x="2860255" y="3540457"/>
              <a:chExt cx="1745848" cy="1329406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MasterService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216280" y="3684041"/>
              <a:ext cx="1745848" cy="785059"/>
              <a:chOff x="2860255" y="3540457"/>
              <a:chExt cx="1745848" cy="1329406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Service_Vendor</a:t>
                </a:r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2</a:t>
                </a:r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 modify, delete</a:t>
                </a:r>
              </a:p>
            </p:txBody>
          </p:sp>
        </p:grpSp>
        <p:cxnSp>
          <p:nvCxnSpPr>
            <p:cNvPr id="14" name="Straight Connector 13"/>
            <p:cNvCxnSpPr>
              <a:cxnSpLocks/>
              <a:stCxn id="56" idx="0"/>
            </p:cNvCxnSpPr>
            <p:nvPr/>
          </p:nvCxnSpPr>
          <p:spPr>
            <a:xfrm flipH="1" flipV="1">
              <a:off x="5655879" y="2991609"/>
              <a:ext cx="433325" cy="692432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cxnSpLocks/>
            </p:cNvCxnSpPr>
            <p:nvPr/>
          </p:nvCxnSpPr>
          <p:spPr>
            <a:xfrm>
              <a:off x="205575" y="1707293"/>
              <a:ext cx="887374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80241" y="646676"/>
              <a:ext cx="2563319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ea typeface="Arial" charset="0"/>
                  <a:cs typeface="Arial" charset="0"/>
                </a:rPr>
                <a:t> </a:t>
              </a:r>
              <a:r>
                <a:rPr lang="en-US" sz="1000" b="1" dirty="0">
                  <a:ea typeface="Arial" charset="0"/>
                  <a:cs typeface="Arial" charset="0"/>
                </a:rPr>
                <a:t>Customer Facing  Layer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00" dirty="0">
                  <a:latin typeface="Arial" charset="0"/>
                  <a:ea typeface="Arial" charset="0"/>
                  <a:cs typeface="Arial" charset="0"/>
                </a:rPr>
                <a:t> </a:t>
              </a:r>
              <a:r>
                <a:rPr lang="en-US" sz="1000" dirty="0">
                  <a:ea typeface="Arial" charset="0"/>
                  <a:cs typeface="Arial" charset="0"/>
                </a:rPr>
                <a:t>Exposed to UI and NBI systems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00" dirty="0">
                  <a:latin typeface="Arial" charset="0"/>
                  <a:ea typeface="Arial" charset="0"/>
                  <a:cs typeface="Arial" charset="0"/>
                </a:rPr>
                <a:t> Can be extended to different model different CFS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0635" y="1777594"/>
              <a:ext cx="285526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charset="0"/>
                  <a:ea typeface="Arial" charset="0"/>
                  <a:cs typeface="Arial" charset="0"/>
                </a:rPr>
                <a:t>Master Service Layer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00" dirty="0">
                  <a:latin typeface="Arial" charset="0"/>
                  <a:ea typeface="Arial" charset="0"/>
                  <a:cs typeface="Arial" charset="0"/>
                </a:rPr>
                <a:t>H</a:t>
              </a:r>
              <a:r>
                <a:rPr lang="en-US" sz="1000" dirty="0">
                  <a:ea typeface="Arial" charset="0"/>
                  <a:cs typeface="Arial" charset="0"/>
                </a:rPr>
                <a:t>olds the modelling logic for the master </a:t>
              </a:r>
            </a:p>
            <a:p>
              <a:r>
                <a:rPr lang="en-US" sz="1000" dirty="0">
                  <a:latin typeface="Arial" charset="0"/>
                  <a:ea typeface="Arial" charset="0"/>
                  <a:cs typeface="Arial" charset="0"/>
                </a:rPr>
                <a:t>L3VPN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00" dirty="0">
                  <a:ea typeface="Arial" charset="0"/>
                  <a:cs typeface="Arial" charset="0"/>
                </a:rPr>
                <a:t>Implement Profiles ( XML based ) which can</a:t>
              </a:r>
            </a:p>
            <a:p>
              <a:r>
                <a:rPr lang="en-US" sz="1000" dirty="0">
                  <a:ea typeface="Arial" charset="0"/>
                  <a:cs typeface="Arial" charset="0"/>
                </a:rPr>
                <a:t>be used to implement business logic including</a:t>
              </a:r>
            </a:p>
            <a:p>
              <a:r>
                <a:rPr lang="en-US" sz="1000" dirty="0">
                  <a:ea typeface="Arial" charset="0"/>
                  <a:cs typeface="Arial" charset="0"/>
                </a:rPr>
                <a:t>default values</a:t>
              </a:r>
            </a:p>
            <a:p>
              <a:endParaRPr lang="en-US" sz="1000" dirty="0">
                <a:latin typeface="Arial" charset="0"/>
                <a:ea typeface="Arial" charset="0"/>
                <a:cs typeface="Arial" charset="0"/>
              </a:endParaRPr>
            </a:p>
            <a:p>
              <a:endParaRPr lang="en-US" sz="1000" dirty="0">
                <a:latin typeface="Arial" charset="0"/>
                <a:ea typeface="Arial" charset="0"/>
                <a:cs typeface="Arial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3036324" y="2185464"/>
              <a:ext cx="1814755" cy="831045"/>
              <a:chOff x="2860255" y="3540457"/>
              <a:chExt cx="1745848" cy="1158026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ServiceProfiles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2877912" y="3828489"/>
                <a:ext cx="1728191" cy="36421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2877911" y="4194428"/>
                <a:ext cx="1728192" cy="50405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19" name="Straight Connector 18"/>
            <p:cNvCxnSpPr>
              <a:cxnSpLocks/>
              <a:endCxn id="33" idx="2"/>
            </p:cNvCxnSpPr>
            <p:nvPr/>
          </p:nvCxnSpPr>
          <p:spPr>
            <a:xfrm flipV="1">
              <a:off x="3797541" y="1471925"/>
              <a:ext cx="120535" cy="734625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DCFCC38-B4BC-3243-A933-6B28A79DD695}"/>
                </a:ext>
              </a:extLst>
            </p:cNvPr>
            <p:cNvCxnSpPr>
              <a:cxnSpLocks/>
            </p:cNvCxnSpPr>
            <p:nvPr/>
          </p:nvCxnSpPr>
          <p:spPr>
            <a:xfrm>
              <a:off x="188851" y="3317248"/>
              <a:ext cx="8912768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C39797F-EEF1-3347-B95C-C4F2E51A6EC8}"/>
                </a:ext>
              </a:extLst>
            </p:cNvPr>
            <p:cNvSpPr txBox="1"/>
            <p:nvPr/>
          </p:nvSpPr>
          <p:spPr>
            <a:xfrm>
              <a:off x="250179" y="3731849"/>
              <a:ext cx="216597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charset="0"/>
                  <a:ea typeface="Arial" charset="0"/>
                  <a:cs typeface="Arial" charset="0"/>
                </a:rPr>
                <a:t>Vendor Specific Layer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sz="1000" dirty="0">
                  <a:latin typeface="Arial" charset="0"/>
                  <a:ea typeface="Arial" charset="0"/>
                  <a:cs typeface="Arial" charset="0"/>
                </a:rPr>
                <a:t>Vendor </a:t>
              </a:r>
              <a:r>
                <a:rPr lang="en-US" sz="1000" dirty="0">
                  <a:ea typeface="Arial" charset="0"/>
                  <a:cs typeface="Arial" charset="0"/>
                </a:rPr>
                <a:t>specific implementation </a:t>
              </a:r>
            </a:p>
            <a:p>
              <a:r>
                <a:rPr lang="en-US" sz="1000" dirty="0">
                  <a:ea typeface="Arial" charset="0"/>
                  <a:cs typeface="Arial" charset="0"/>
                </a:rPr>
                <a:t> including templates mapping  </a:t>
              </a:r>
              <a:endParaRPr lang="en-US" sz="100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E7C03AA-5278-8549-B4A8-2D398989F9BD}"/>
                </a:ext>
              </a:extLst>
            </p:cNvPr>
            <p:cNvSpPr txBox="1"/>
            <p:nvPr/>
          </p:nvSpPr>
          <p:spPr>
            <a:xfrm rot="16200000">
              <a:off x="-514407" y="2283302"/>
              <a:ext cx="1244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charset="0"/>
                  <a:ea typeface="Arial" charset="0"/>
                  <a:cs typeface="Arial" charset="0"/>
                </a:rPr>
                <a:t>Resource Facing Layer 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7BF6A01-248D-D742-BDD6-8BF833618D60}"/>
                </a:ext>
              </a:extLst>
            </p:cNvPr>
            <p:cNvSpPr txBox="1"/>
            <p:nvPr/>
          </p:nvSpPr>
          <p:spPr>
            <a:xfrm rot="16200000">
              <a:off x="-544310" y="977178"/>
              <a:ext cx="12843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charset="0"/>
                  <a:ea typeface="Arial" charset="0"/>
                  <a:cs typeface="Arial" charset="0"/>
                </a:rPr>
                <a:t>Customer Facing Layer 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9CF2EFD5-BC6B-374D-AC97-F3B7AAE34C70}"/>
                </a:ext>
              </a:extLst>
            </p:cNvPr>
            <p:cNvGrpSpPr/>
            <p:nvPr/>
          </p:nvGrpSpPr>
          <p:grpSpPr>
            <a:xfrm>
              <a:off x="3036324" y="3747826"/>
              <a:ext cx="1745848" cy="785059"/>
              <a:chOff x="2860255" y="3540457"/>
              <a:chExt cx="1745848" cy="1329406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E5AEA982-2B53-C348-B6CE-4E73191DABC7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Service_Vendor</a:t>
                </a:r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1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C4DBC8E5-79FB-F04D-A2EC-AA81691D131E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6871B51B-9D8D-564C-85BF-04204AD57E0C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 modify, delete</a:t>
                </a:r>
              </a:p>
            </p:txBody>
          </p: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33A5792A-A2F2-6843-B03C-CB05723CA9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047893" y="2973606"/>
              <a:ext cx="1622829" cy="75824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9A0AFBE-FC93-294F-910B-ADCA729D3716}"/>
                </a:ext>
              </a:extLst>
            </p:cNvPr>
            <p:cNvGrpSpPr/>
            <p:nvPr/>
          </p:nvGrpSpPr>
          <p:grpSpPr>
            <a:xfrm>
              <a:off x="5033722" y="674487"/>
              <a:ext cx="1745848" cy="785059"/>
              <a:chOff x="2860255" y="3540457"/>
              <a:chExt cx="1745848" cy="1329406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C55881E-7D1D-7B4C-AE5B-B30C7565E21E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CFS_2</a:t>
                </a:r>
              </a:p>
            </p:txBody>
          </p: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45A126CC-99AE-3049-9D07-F4C309451FF4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0734568B-8BDF-A24A-90E4-6883D7DCD3EE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D68BE74A-8007-A248-89BA-DB7A7CE9E2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79885" y="1459546"/>
              <a:ext cx="2135589" cy="74700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42136EE-3386-4D45-826B-68F69D9EDA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915474" y="1459546"/>
              <a:ext cx="270546" cy="766648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4377B4-DD72-1D4C-856C-FF8838A9FDD3}"/>
                </a:ext>
              </a:extLst>
            </p:cNvPr>
            <p:cNvSpPr txBox="1"/>
            <p:nvPr/>
          </p:nvSpPr>
          <p:spPr>
            <a:xfrm>
              <a:off x="6764082" y="1258985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charset="0"/>
                  <a:ea typeface="Arial" charset="0"/>
                  <a:cs typeface="Arial" charset="0"/>
                </a:rPr>
                <a:t>………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F890A41-28F3-4D4F-AB89-813B362C4FB3}"/>
                </a:ext>
              </a:extLst>
            </p:cNvPr>
            <p:cNvGrpSpPr/>
            <p:nvPr/>
          </p:nvGrpSpPr>
          <p:grpSpPr>
            <a:xfrm>
              <a:off x="7333469" y="692370"/>
              <a:ext cx="1745848" cy="785059"/>
              <a:chOff x="2860255" y="3540457"/>
              <a:chExt cx="1745848" cy="1329406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BE8E13C6-FEF7-664F-BD89-20D9101B9879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CFS_n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1A231552-33B5-9541-A2FF-7D35BF851034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7D021881-B8E1-7A44-816A-13F85DF51292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55C8EC2-FB3A-8C48-BE78-080917B629B3}"/>
                </a:ext>
              </a:extLst>
            </p:cNvPr>
            <p:cNvSpPr txBox="1"/>
            <p:nvPr/>
          </p:nvSpPr>
          <p:spPr>
            <a:xfrm rot="16200000">
              <a:off x="-531764" y="4010048"/>
              <a:ext cx="1244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charset="0"/>
                  <a:ea typeface="Arial" charset="0"/>
                  <a:cs typeface="Arial" charset="0"/>
                </a:rPr>
                <a:t>Resource Facing Layer 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76B12DD-21C5-874B-A6F3-657EF373E685}"/>
                </a:ext>
              </a:extLst>
            </p:cNvPr>
            <p:cNvSpPr txBox="1"/>
            <p:nvPr/>
          </p:nvSpPr>
          <p:spPr>
            <a:xfrm>
              <a:off x="6973279" y="4215217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charset="0"/>
                  <a:ea typeface="Arial" charset="0"/>
                  <a:cs typeface="Arial" charset="0"/>
                </a:rPr>
                <a:t>………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51172B7-533F-344E-ACE3-8156EFC65DC3}"/>
                </a:ext>
              </a:extLst>
            </p:cNvPr>
            <p:cNvGrpSpPr/>
            <p:nvPr/>
          </p:nvGrpSpPr>
          <p:grpSpPr>
            <a:xfrm>
              <a:off x="7498003" y="3673123"/>
              <a:ext cx="1603615" cy="785059"/>
              <a:chOff x="2860255" y="3540457"/>
              <a:chExt cx="1745848" cy="1329406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8C18301C-A8D7-6D4E-B13A-D18A951D443C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Service_Vendor</a:t>
                </a:r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n</a:t>
                </a: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A6233AD8-08C6-0D41-BAB2-5984FCE6AF24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5F2A626C-4C58-6C43-8F9E-0B4111FDB300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 modify, delete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847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713019" y="0"/>
            <a:ext cx="8478982" cy="6857999"/>
          </a:xfrm>
        </p:spPr>
        <p:txBody>
          <a:bodyPr/>
          <a:lstStyle/>
          <a:p>
            <a:endParaRPr lang="en-AU" sz="1200" b="1" dirty="0"/>
          </a:p>
          <a:p>
            <a:r>
              <a:rPr lang="en-AU" sz="1200" b="1" dirty="0">
                <a:latin typeface="CiscoSans" charset="0"/>
                <a:ea typeface="CiscoSans" charset="0"/>
                <a:cs typeface="CiscoSans" charset="0"/>
              </a:rPr>
              <a:t>Customer Facing Layer:</a:t>
            </a:r>
          </a:p>
          <a:p>
            <a:pPr marL="800100" lvl="2" indent="-342900">
              <a:lnSpc>
                <a:spcPct val="100000"/>
              </a:lnSpc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Contains the entities , attributes and relationships exposed to the Workflow system, UI and NBI systems .</a:t>
            </a:r>
          </a:p>
          <a:p>
            <a:pPr marL="800100" lvl="2" indent="-342900">
              <a:lnSpc>
                <a:spcPct val="100000"/>
              </a:lnSpc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Additional CFSs can be added at this layer</a:t>
            </a:r>
          </a:p>
          <a:p>
            <a:pPr marL="800100" lvl="2" indent="-342900">
              <a:lnSpc>
                <a:spcPct val="100000"/>
              </a:lnSpc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Exposes the minimum parameters which needs to be exposed to the higher order systems and users</a:t>
            </a:r>
          </a:p>
          <a:p>
            <a:r>
              <a:rPr lang="en-AU" sz="1200" b="1" dirty="0">
                <a:latin typeface="CiscoSans" charset="0"/>
                <a:ea typeface="CiscoSans" charset="0"/>
                <a:cs typeface="CiscoSans" charset="0"/>
              </a:rPr>
              <a:t>Business Logic Layer: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Master model which contains all the entities , attributes and relationships needed to provision a service.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Modelling done to make sure that business logic can be captured in the models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Profiles contains all the entities, attributes and relationships similar to the master model.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Profiles are instantiated to NSO using XML based inputs.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Profiles can be designed in a hierarchical pattern with reusable components across multiple Service flavours.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Additional profile service instances can be added to NSO using XML based inputs .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Profiles can be separated to another Common package to reduce the dependencies on Service Package itself</a:t>
            </a:r>
          </a:p>
          <a:p>
            <a:r>
              <a:rPr lang="en-AU" sz="1200" b="1" dirty="0">
                <a:latin typeface="CiscoSans" charset="0"/>
                <a:ea typeface="CiscoSans" charset="0"/>
                <a:cs typeface="CiscoSans" charset="0"/>
              </a:rPr>
              <a:t>Vendor Specific Layer: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Technology package which has the vendor ( Cisco, Juniper, ALU </a:t>
            </a:r>
            <a:r>
              <a:rPr lang="en-AU" sz="1200" dirty="0" err="1">
                <a:latin typeface="CiscoSans" charset="0"/>
                <a:ea typeface="CiscoSans" charset="0"/>
                <a:cs typeface="CiscoSans" charset="0"/>
              </a:rPr>
              <a:t>etc</a:t>
            </a: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 ) and OS specific templates ( </a:t>
            </a:r>
            <a:r>
              <a:rPr lang="en-AU" sz="1200" dirty="0" err="1">
                <a:latin typeface="CiscoSans" charset="0"/>
                <a:ea typeface="CiscoSans" charset="0"/>
                <a:cs typeface="CiscoSans" charset="0"/>
              </a:rPr>
              <a:t>Eg</a:t>
            </a: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: IOS, IOS-XR, </a:t>
            </a:r>
            <a:r>
              <a:rPr lang="en-AU" sz="1200" dirty="0" err="1">
                <a:latin typeface="CiscoSans" charset="0"/>
                <a:ea typeface="CiscoSans" charset="0"/>
                <a:cs typeface="CiscoSans" charset="0"/>
              </a:rPr>
              <a:t>JunoS</a:t>
            </a: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 </a:t>
            </a:r>
            <a:r>
              <a:rPr lang="en-AU" sz="1200" dirty="0" err="1">
                <a:latin typeface="CiscoSans" charset="0"/>
                <a:ea typeface="CiscoSans" charset="0"/>
                <a:cs typeface="CiscoSans" charset="0"/>
              </a:rPr>
              <a:t>etc</a:t>
            </a: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 )  to provision the service.</a:t>
            </a:r>
          </a:p>
          <a:p>
            <a:pPr marL="800100" lvl="2" indent="-342900">
              <a:buFont typeface="Arial" charset="0"/>
              <a:buChar char="•"/>
            </a:pPr>
            <a:r>
              <a:rPr lang="en-AU" sz="1200" dirty="0">
                <a:latin typeface="CiscoSans" charset="0"/>
                <a:ea typeface="CiscoSans" charset="0"/>
                <a:cs typeface="CiscoSans" charset="0"/>
              </a:rPr>
              <a:t>Can be extended to other OS systems and vendors</a:t>
            </a:r>
            <a:r>
              <a:rPr lang="en-AU" sz="1200" dirty="0"/>
              <a:t> </a:t>
            </a:r>
          </a:p>
          <a:p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1188320-739D-41C5-B23D-6F1EF3D3C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487" y="1884897"/>
            <a:ext cx="3266056" cy="3719772"/>
          </a:xfrm>
        </p:spPr>
        <p:txBody>
          <a:bodyPr/>
          <a:lstStyle/>
          <a:p>
            <a:r>
              <a:rPr lang="en-US" dirty="0"/>
              <a:t>Capabilities of each Layer </a:t>
            </a:r>
          </a:p>
        </p:txBody>
      </p:sp>
    </p:spTree>
    <p:extLst>
      <p:ext uri="{BB962C8B-B14F-4D97-AF65-F5344CB8AC3E}">
        <p14:creationId xmlns:p14="http://schemas.microsoft.com/office/powerpoint/2010/main" val="1841661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46285" cy="949325"/>
          </a:xfrm>
        </p:spPr>
        <p:txBody>
          <a:bodyPr>
            <a:normAutofit/>
          </a:bodyPr>
          <a:lstStyle/>
          <a:p>
            <a:r>
              <a:rPr lang="en-AU" dirty="0"/>
              <a:t>LSA Migration </a:t>
            </a:r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735344" y="1701200"/>
            <a:ext cx="10597671" cy="4464775"/>
            <a:chOff x="-17357" y="442737"/>
            <a:chExt cx="9096674" cy="4464775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70863F0E-F69B-174F-A163-FF65F21F42A2}"/>
                </a:ext>
              </a:extLst>
            </p:cNvPr>
            <p:cNvSpPr txBox="1"/>
            <p:nvPr/>
          </p:nvSpPr>
          <p:spPr>
            <a:xfrm>
              <a:off x="4858067" y="1706104"/>
              <a:ext cx="4140967" cy="320140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1672D2D4-57FD-3C44-B62A-FC204752B71E}"/>
                </a:ext>
              </a:extLst>
            </p:cNvPr>
            <p:cNvSpPr txBox="1"/>
            <p:nvPr/>
          </p:nvSpPr>
          <p:spPr>
            <a:xfrm>
              <a:off x="4847942" y="452622"/>
              <a:ext cx="4151092" cy="126455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922AA05-2109-F045-A883-2B6ED28D64AE}"/>
                </a:ext>
              </a:extLst>
            </p:cNvPr>
            <p:cNvSpPr txBox="1"/>
            <p:nvPr/>
          </p:nvSpPr>
          <p:spPr>
            <a:xfrm>
              <a:off x="200003" y="3312283"/>
              <a:ext cx="3952073" cy="15952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C91FA624-82BF-8346-99F3-00C5E6A6F158}"/>
                </a:ext>
              </a:extLst>
            </p:cNvPr>
            <p:cNvSpPr txBox="1"/>
            <p:nvPr/>
          </p:nvSpPr>
          <p:spPr>
            <a:xfrm>
              <a:off x="201918" y="1721235"/>
              <a:ext cx="3950158" cy="159522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03B74742-384D-8D48-9F47-61E9DDAF8877}"/>
                </a:ext>
              </a:extLst>
            </p:cNvPr>
            <p:cNvSpPr txBox="1"/>
            <p:nvPr/>
          </p:nvSpPr>
          <p:spPr>
            <a:xfrm>
              <a:off x="205575" y="442737"/>
              <a:ext cx="3946501" cy="126455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226272" y="686866"/>
              <a:ext cx="1745848" cy="785059"/>
              <a:chOff x="2860255" y="3540457"/>
              <a:chExt cx="1745848" cy="1329406"/>
            </a:xfrm>
          </p:grpSpPr>
          <p:sp>
            <p:nvSpPr>
              <p:cNvPr id="121" name="Rectangle 120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CFS_1</a:t>
                </a:r>
              </a:p>
            </p:txBody>
          </p:sp>
          <p:sp>
            <p:nvSpPr>
              <p:cNvPr id="122" name="Rectangle 121"/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23" name="Rectangle 122"/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65" name="Straight Connector 64"/>
            <p:cNvCxnSpPr>
              <a:cxnSpLocks/>
              <a:endCxn id="85" idx="2"/>
            </p:cNvCxnSpPr>
            <p:nvPr/>
          </p:nvCxnSpPr>
          <p:spPr>
            <a:xfrm flipH="1" flipV="1">
              <a:off x="1108024" y="1471925"/>
              <a:ext cx="2267942" cy="742868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/>
            <p:cNvGrpSpPr/>
            <p:nvPr/>
          </p:nvGrpSpPr>
          <p:grpSpPr>
            <a:xfrm>
              <a:off x="2287597" y="2206550"/>
              <a:ext cx="1745848" cy="785059"/>
              <a:chOff x="2860255" y="3540457"/>
              <a:chExt cx="1745848" cy="1329406"/>
            </a:xfrm>
          </p:grpSpPr>
          <p:sp>
            <p:nvSpPr>
              <p:cNvPr id="118" name="Rectangle 117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MasterService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19" name="Rectangle 118"/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20" name="Rectangle 119"/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2339322" y="3684041"/>
              <a:ext cx="1745848" cy="785059"/>
              <a:chOff x="2860255" y="3540457"/>
              <a:chExt cx="1745848" cy="1329406"/>
            </a:xfrm>
          </p:grpSpPr>
          <p:sp>
            <p:nvSpPr>
              <p:cNvPr id="115" name="Rectangle 114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Service_Vendor</a:t>
                </a:r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2</a:t>
                </a:r>
              </a:p>
            </p:txBody>
          </p:sp>
          <p:sp>
            <p:nvSpPr>
              <p:cNvPr id="116" name="Rectangle 115"/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 modify, delete</a:t>
                </a:r>
              </a:p>
            </p:txBody>
          </p:sp>
        </p:grpSp>
        <p:cxnSp>
          <p:nvCxnSpPr>
            <p:cNvPr id="68" name="Straight Connector 67"/>
            <p:cNvCxnSpPr>
              <a:cxnSpLocks/>
              <a:stCxn id="108" idx="0"/>
            </p:cNvCxnSpPr>
            <p:nvPr/>
          </p:nvCxnSpPr>
          <p:spPr>
            <a:xfrm flipH="1" flipV="1">
              <a:off x="2778921" y="2991609"/>
              <a:ext cx="433325" cy="692432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>
              <a:cxnSpLocks/>
            </p:cNvCxnSpPr>
            <p:nvPr/>
          </p:nvCxnSpPr>
          <p:spPr>
            <a:xfrm>
              <a:off x="205575" y="1707293"/>
              <a:ext cx="887374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69"/>
            <p:cNvGrpSpPr/>
            <p:nvPr/>
          </p:nvGrpSpPr>
          <p:grpSpPr>
            <a:xfrm>
              <a:off x="226272" y="2185464"/>
              <a:ext cx="1814755" cy="831045"/>
              <a:chOff x="2860255" y="3540457"/>
              <a:chExt cx="1745848" cy="1158026"/>
            </a:xfrm>
          </p:grpSpPr>
          <p:sp>
            <p:nvSpPr>
              <p:cNvPr id="112" name="Rectangle 111"/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ServiceProfiles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13" name="Rectangle 112"/>
              <p:cNvSpPr/>
              <p:nvPr/>
            </p:nvSpPr>
            <p:spPr>
              <a:xfrm>
                <a:off x="2877912" y="3828489"/>
                <a:ext cx="1728191" cy="36421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14" name="Rectangle 113"/>
              <p:cNvSpPr/>
              <p:nvPr/>
            </p:nvSpPr>
            <p:spPr>
              <a:xfrm>
                <a:off x="2877911" y="4194428"/>
                <a:ext cx="1728192" cy="50405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71" name="Straight Connector 70"/>
            <p:cNvCxnSpPr>
              <a:cxnSpLocks/>
              <a:endCxn id="85" idx="2"/>
            </p:cNvCxnSpPr>
            <p:nvPr/>
          </p:nvCxnSpPr>
          <p:spPr>
            <a:xfrm flipV="1">
              <a:off x="987489" y="1471925"/>
              <a:ext cx="120535" cy="734625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5DCFCC38-B4BC-3243-A933-6B28A79DD6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8851" y="3312283"/>
              <a:ext cx="3963225" cy="4965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E7C03AA-5278-8549-B4A8-2D398989F9BD}"/>
                </a:ext>
              </a:extLst>
            </p:cNvPr>
            <p:cNvSpPr txBox="1"/>
            <p:nvPr/>
          </p:nvSpPr>
          <p:spPr>
            <a:xfrm rot="16200000">
              <a:off x="-514407" y="2283302"/>
              <a:ext cx="1244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charset="0"/>
                  <a:ea typeface="Arial" charset="0"/>
                  <a:cs typeface="Arial" charset="0"/>
                </a:rPr>
                <a:t>Resource Facing Layer 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7BF6A01-248D-D742-BDD6-8BF833618D60}"/>
                </a:ext>
              </a:extLst>
            </p:cNvPr>
            <p:cNvSpPr txBox="1"/>
            <p:nvPr/>
          </p:nvSpPr>
          <p:spPr>
            <a:xfrm rot="16200000">
              <a:off x="-544310" y="977178"/>
              <a:ext cx="128432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Arial" charset="0"/>
                  <a:ea typeface="Arial" charset="0"/>
                  <a:cs typeface="Arial" charset="0"/>
                </a:rPr>
                <a:t>Customer Facing Layer 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9CF2EFD5-BC6B-374D-AC97-F3B7AAE34C70}"/>
                </a:ext>
              </a:extLst>
            </p:cNvPr>
            <p:cNvGrpSpPr/>
            <p:nvPr/>
          </p:nvGrpSpPr>
          <p:grpSpPr>
            <a:xfrm>
              <a:off x="226272" y="3747826"/>
              <a:ext cx="1745848" cy="785059"/>
              <a:chOff x="2860255" y="3540457"/>
              <a:chExt cx="1745848" cy="1329406"/>
            </a:xfrm>
          </p:grpSpPr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E5AEA982-2B53-C348-B6CE-4E73191DABC7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Service_Vendor</a:t>
                </a:r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1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C4DBC8E5-79FB-F04D-A2EC-AA81691D131E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6871B51B-9D8D-564C-85BF-04204AD57E0C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 modify, delete</a:t>
                </a:r>
              </a:p>
            </p:txBody>
          </p:sp>
        </p:grp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33A5792A-A2F2-6843-B03C-CB05723CA9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37841" y="2973606"/>
              <a:ext cx="1622829" cy="75824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09A0AFBE-FC93-294F-910B-ADCA729D3716}"/>
                </a:ext>
              </a:extLst>
            </p:cNvPr>
            <p:cNvGrpSpPr/>
            <p:nvPr/>
          </p:nvGrpSpPr>
          <p:grpSpPr>
            <a:xfrm>
              <a:off x="2223670" y="674487"/>
              <a:ext cx="1745848" cy="785059"/>
              <a:chOff x="2860255" y="3540457"/>
              <a:chExt cx="1745848" cy="1329406"/>
            </a:xfrm>
          </p:grpSpPr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8C55881E-7D1D-7B4C-AE5B-B30C7565E21E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CFS_2</a:t>
                </a: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45A126CC-99AE-3049-9D07-F4C309451FF4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0734568B-8BDF-A24A-90E4-6883D7DCD3EE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D68BE74A-8007-A248-89BA-DB7A7CE9E2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9833" y="1459546"/>
              <a:ext cx="2135589" cy="74700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42136EE-3386-4D45-826B-68F69D9EDA1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105422" y="1459546"/>
              <a:ext cx="270546" cy="766648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55C8EC2-FB3A-8C48-BE78-080917B629B3}"/>
                </a:ext>
              </a:extLst>
            </p:cNvPr>
            <p:cNvSpPr txBox="1"/>
            <p:nvPr/>
          </p:nvSpPr>
          <p:spPr>
            <a:xfrm rot="16200000">
              <a:off x="-531764" y="4010048"/>
              <a:ext cx="1244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latin typeface="Arial" charset="0"/>
                  <a:ea typeface="Arial" charset="0"/>
                  <a:cs typeface="Arial" charset="0"/>
                </a:rPr>
                <a:t>Resource Facing Layer </a:t>
              </a: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EB374669-8489-2541-89B8-AF3B796CAC71}"/>
                </a:ext>
              </a:extLst>
            </p:cNvPr>
            <p:cNvGrpSpPr/>
            <p:nvPr/>
          </p:nvGrpSpPr>
          <p:grpSpPr>
            <a:xfrm>
              <a:off x="5742456" y="598976"/>
              <a:ext cx="1745848" cy="785059"/>
              <a:chOff x="2860255" y="3540457"/>
              <a:chExt cx="1745848" cy="1329406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995C669-BD38-F04E-B397-E3E000AE507F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CFS_x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8FC749A6-8F9A-164D-862E-394D37362F30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9773E692-8437-374E-ABC1-B8FB227240EA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E3306A3E-ACA7-9349-858D-9AB09B733B2D}"/>
                </a:ext>
              </a:extLst>
            </p:cNvPr>
            <p:cNvGrpSpPr/>
            <p:nvPr/>
          </p:nvGrpSpPr>
          <p:grpSpPr>
            <a:xfrm>
              <a:off x="4962908" y="2077299"/>
              <a:ext cx="1814755" cy="831045"/>
              <a:chOff x="2860255" y="3540457"/>
              <a:chExt cx="1745848" cy="1158026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7B11DBF4-F156-9448-90B5-00069360959C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ServiceProfiles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DB486B3B-A2A0-ED4E-9C5C-6C210CD963C2}"/>
                  </a:ext>
                </a:extLst>
              </p:cNvPr>
              <p:cNvSpPr/>
              <p:nvPr/>
            </p:nvSpPr>
            <p:spPr>
              <a:xfrm>
                <a:off x="2877912" y="3828489"/>
                <a:ext cx="1728191" cy="36421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835AE425-9D9A-7C47-9105-1E8EB391F7F8}"/>
                  </a:ext>
                </a:extLst>
              </p:cNvPr>
              <p:cNvSpPr/>
              <p:nvPr/>
            </p:nvSpPr>
            <p:spPr>
              <a:xfrm>
                <a:off x="2877911" y="4194428"/>
                <a:ext cx="1728192" cy="504055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3B35B378-E6A4-E849-98E2-17424AB1FE0A}"/>
                </a:ext>
              </a:extLst>
            </p:cNvPr>
            <p:cNvGrpSpPr/>
            <p:nvPr/>
          </p:nvGrpSpPr>
          <p:grpSpPr>
            <a:xfrm>
              <a:off x="7134660" y="2097171"/>
              <a:ext cx="1745848" cy="785059"/>
              <a:chOff x="2860255" y="3540457"/>
              <a:chExt cx="1745848" cy="1329406"/>
            </a:xfrm>
          </p:grpSpPr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B63FFF28-CC68-F64D-AB9B-C90FE6830C63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MasterService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5DB48B60-24F1-9C47-89A0-60EEF7C717BA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6B7A6C74-DA25-5C46-97E9-22F5A1B80C56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AB3D8B4B-44BE-5143-B3C9-1E495233D5DB}"/>
                </a:ext>
              </a:extLst>
            </p:cNvPr>
            <p:cNvGrpSpPr/>
            <p:nvPr/>
          </p:nvGrpSpPr>
          <p:grpSpPr>
            <a:xfrm>
              <a:off x="5904739" y="3598995"/>
              <a:ext cx="1745848" cy="785059"/>
              <a:chOff x="2860255" y="3540457"/>
              <a:chExt cx="1745848" cy="1329406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23B8866F-304D-C542-A0F7-C21A618E1B89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Service_Vendor</a:t>
                </a:r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x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D673EA26-6C2C-AE49-8523-11EE94E6DCC9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86BD05EA-4469-0F43-BD71-F235AD60C3EF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 modify, delete</a:t>
                </a:r>
              </a:p>
            </p:txBody>
          </p:sp>
        </p:grp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EA473F52-13E3-7E4C-84EE-48255DFC5C00}"/>
                </a:ext>
              </a:extLst>
            </p:cNvPr>
            <p:cNvSpPr txBox="1"/>
            <p:nvPr/>
          </p:nvSpPr>
          <p:spPr>
            <a:xfrm rot="16200000">
              <a:off x="4416080" y="987063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charset="0"/>
                  <a:ea typeface="Arial" charset="0"/>
                  <a:cs typeface="Arial" charset="0"/>
                </a:rPr>
                <a:t>CFS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69E6B80F-4CB9-BC48-9045-4B726CEF2006}"/>
                </a:ext>
              </a:extLst>
            </p:cNvPr>
            <p:cNvSpPr txBox="1"/>
            <p:nvPr/>
          </p:nvSpPr>
          <p:spPr>
            <a:xfrm rot="16200000">
              <a:off x="3953175" y="2449906"/>
              <a:ext cx="1244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charset="0"/>
                  <a:ea typeface="Arial" charset="0"/>
                  <a:cs typeface="Arial" charset="0"/>
                </a:rPr>
                <a:t>RFS</a:t>
              </a: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38667468-CAE7-B44B-8E57-3A0107A624F5}"/>
                </a:ext>
              </a:extLst>
            </p:cNvPr>
            <p:cNvSpPr/>
            <p:nvPr/>
          </p:nvSpPr>
          <p:spPr>
            <a:xfrm>
              <a:off x="4159405" y="1148576"/>
              <a:ext cx="801520" cy="791736"/>
            </a:xfrm>
            <a:custGeom>
              <a:avLst/>
              <a:gdLst>
                <a:gd name="connsiteX0" fmla="*/ 0 w 801520"/>
                <a:gd name="connsiteY0" fmla="*/ 0 h 791736"/>
                <a:gd name="connsiteX1" fmla="*/ 780585 w 801520"/>
                <a:gd name="connsiteY1" fmla="*/ 334536 h 791736"/>
                <a:gd name="connsiteX2" fmla="*/ 579863 w 801520"/>
                <a:gd name="connsiteY2" fmla="*/ 791736 h 79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1520" h="791736">
                  <a:moveTo>
                    <a:pt x="0" y="0"/>
                  </a:moveTo>
                  <a:cubicBezTo>
                    <a:pt x="341970" y="101290"/>
                    <a:pt x="683941" y="202580"/>
                    <a:pt x="780585" y="334536"/>
                  </a:cubicBezTo>
                  <a:cubicBezTo>
                    <a:pt x="877229" y="466492"/>
                    <a:pt x="609600" y="657921"/>
                    <a:pt x="579863" y="791736"/>
                  </a:cubicBezTo>
                </a:path>
              </a:pathLst>
            </a:cu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DC6AE4F8-0207-3D4A-820B-CD24E8AED512}"/>
                </a:ext>
              </a:extLst>
            </p:cNvPr>
            <p:cNvCxnSpPr/>
            <p:nvPr/>
          </p:nvCxnSpPr>
          <p:spPr>
            <a:xfrm>
              <a:off x="4033445" y="759533"/>
              <a:ext cx="170901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1CBC8796-4F45-EA49-99A3-F62F17250356}"/>
                </a:ext>
              </a:extLst>
            </p:cNvPr>
            <p:cNvCxnSpPr/>
            <p:nvPr/>
          </p:nvCxnSpPr>
          <p:spPr>
            <a:xfrm>
              <a:off x="4106419" y="3832872"/>
              <a:ext cx="1709011" cy="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82B222FC-BD1B-F84B-9659-8A7958D05263}"/>
                </a:ext>
              </a:extLst>
            </p:cNvPr>
            <p:cNvCxnSpPr>
              <a:cxnSpLocks/>
            </p:cNvCxnSpPr>
            <p:nvPr/>
          </p:nvCxnSpPr>
          <p:spPr>
            <a:xfrm>
              <a:off x="4059858" y="2307034"/>
              <a:ext cx="90106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8A1CC5F1-3BAC-E84C-859E-B683C7AC3A1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02573" y="1379622"/>
              <a:ext cx="1522605" cy="670499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EEFD269-B145-EB4C-B909-CA55874BDC4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717461" y="1386648"/>
              <a:ext cx="851350" cy="735656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F661084-64C3-274C-88C7-566B926EA5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02453" y="2858511"/>
              <a:ext cx="895826" cy="694219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427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Customer use case 1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A187574-8571-402E-86B9-3C28E0BE89BC}"/>
              </a:ext>
            </a:extLst>
          </p:cNvPr>
          <p:cNvPicPr>
            <a:picLocks noGrp="1" noChangeAspect="1"/>
          </p:cNvPicPr>
          <p:nvPr>
            <p:ph type="pic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13" b="334"/>
          <a:stretch/>
        </p:blipFill>
        <p:spPr>
          <a:xfrm>
            <a:off x="0" y="0"/>
            <a:ext cx="12191998" cy="2808515"/>
          </a:xfrm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819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548" y="647700"/>
            <a:ext cx="6646285" cy="949325"/>
          </a:xfrm>
        </p:spPr>
        <p:txBody>
          <a:bodyPr>
            <a:normAutofit fontScale="90000"/>
          </a:bodyPr>
          <a:lstStyle/>
          <a:p>
            <a:r>
              <a:rPr lang="en-AU" dirty="0"/>
              <a:t>LSA Extensible Architecture</a:t>
            </a:r>
            <a:endParaRPr lang="en-US" dirty="0"/>
          </a:p>
        </p:txBody>
      </p:sp>
      <p:grpSp>
        <p:nvGrpSpPr>
          <p:cNvPr id="124" name="Group 123"/>
          <p:cNvGrpSpPr/>
          <p:nvPr/>
        </p:nvGrpSpPr>
        <p:grpSpPr>
          <a:xfrm>
            <a:off x="726962" y="1886393"/>
            <a:ext cx="10467508" cy="4492413"/>
            <a:chOff x="-1368" y="442737"/>
            <a:chExt cx="9080685" cy="4492413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1672D2D4-57FD-3C44-B62A-FC204752B71E}"/>
                </a:ext>
              </a:extLst>
            </p:cNvPr>
            <p:cNvSpPr txBox="1"/>
            <p:nvPr/>
          </p:nvSpPr>
          <p:spPr>
            <a:xfrm>
              <a:off x="266456" y="442737"/>
              <a:ext cx="8809927" cy="126455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US" dirty="0">
                <a:latin typeface="+mn-lt"/>
              </a:endParaRPr>
            </a:p>
          </p:txBody>
        </p:sp>
        <p:cxnSp>
          <p:nvCxnSpPr>
            <p:cNvPr id="126" name="Straight Connector 125"/>
            <p:cNvCxnSpPr>
              <a:cxnSpLocks/>
            </p:cNvCxnSpPr>
            <p:nvPr/>
          </p:nvCxnSpPr>
          <p:spPr>
            <a:xfrm>
              <a:off x="205575" y="1707293"/>
              <a:ext cx="8873742" cy="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EB374669-8489-2541-89B8-AF3B796CAC71}"/>
                </a:ext>
              </a:extLst>
            </p:cNvPr>
            <p:cNvGrpSpPr/>
            <p:nvPr/>
          </p:nvGrpSpPr>
          <p:grpSpPr>
            <a:xfrm>
              <a:off x="748990" y="576908"/>
              <a:ext cx="1745848" cy="785059"/>
              <a:chOff x="2860255" y="3540457"/>
              <a:chExt cx="1745848" cy="1329406"/>
            </a:xfrm>
          </p:grpSpPr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D995C669-BD38-F04E-B397-E3E000AE507F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CFS_1</a:t>
                </a:r>
              </a:p>
            </p:txBody>
          </p:sp>
          <p:sp>
            <p:nvSpPr>
              <p:cNvPr id="187" name="Rectangle 186">
                <a:extLst>
                  <a:ext uri="{FF2B5EF4-FFF2-40B4-BE49-F238E27FC236}">
                    <a16:creationId xmlns:a16="http://schemas.microsoft.com/office/drawing/2014/main" id="{8FC749A6-8F9A-164D-862E-394D37362F30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88" name="Rectangle 187">
                <a:extLst>
                  <a:ext uri="{FF2B5EF4-FFF2-40B4-BE49-F238E27FC236}">
                    <a16:creationId xmlns:a16="http://schemas.microsoft.com/office/drawing/2014/main" id="{9773E692-8437-374E-ABC1-B8FB227240EA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EA473F52-13E3-7E4C-84EE-48255DFC5C00}"/>
                </a:ext>
              </a:extLst>
            </p:cNvPr>
            <p:cNvSpPr txBox="1"/>
            <p:nvPr/>
          </p:nvSpPr>
          <p:spPr>
            <a:xfrm rot="16200000">
              <a:off x="-205155" y="977178"/>
              <a:ext cx="6944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charset="0"/>
                  <a:ea typeface="Arial" charset="0"/>
                  <a:cs typeface="Arial" charset="0"/>
                </a:rPr>
                <a:t>CFS Layer</a:t>
              </a: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69E6B80F-4CB9-BC48-9045-4B726CEF2006}"/>
                </a:ext>
              </a:extLst>
            </p:cNvPr>
            <p:cNvSpPr txBox="1"/>
            <p:nvPr/>
          </p:nvSpPr>
          <p:spPr>
            <a:xfrm rot="16200000">
              <a:off x="-515775" y="2440021"/>
              <a:ext cx="124425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b="1" dirty="0">
                  <a:latin typeface="Arial" charset="0"/>
                  <a:ea typeface="Arial" charset="0"/>
                  <a:cs typeface="Arial" charset="0"/>
                </a:rPr>
                <a:t>RFS Layer</a:t>
              </a:r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38667468-CAE7-B44B-8E57-3A0107A624F5}"/>
                </a:ext>
              </a:extLst>
            </p:cNvPr>
            <p:cNvSpPr/>
            <p:nvPr/>
          </p:nvSpPr>
          <p:spPr>
            <a:xfrm>
              <a:off x="4159405" y="1148576"/>
              <a:ext cx="801520" cy="791736"/>
            </a:xfrm>
            <a:custGeom>
              <a:avLst/>
              <a:gdLst>
                <a:gd name="connsiteX0" fmla="*/ 0 w 801520"/>
                <a:gd name="connsiteY0" fmla="*/ 0 h 791736"/>
                <a:gd name="connsiteX1" fmla="*/ 780585 w 801520"/>
                <a:gd name="connsiteY1" fmla="*/ 334536 h 791736"/>
                <a:gd name="connsiteX2" fmla="*/ 579863 w 801520"/>
                <a:gd name="connsiteY2" fmla="*/ 791736 h 791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1520" h="791736">
                  <a:moveTo>
                    <a:pt x="0" y="0"/>
                  </a:moveTo>
                  <a:cubicBezTo>
                    <a:pt x="341970" y="101290"/>
                    <a:pt x="683941" y="202580"/>
                    <a:pt x="780585" y="334536"/>
                  </a:cubicBezTo>
                  <a:cubicBezTo>
                    <a:pt x="877229" y="466492"/>
                    <a:pt x="609600" y="657921"/>
                    <a:pt x="579863" y="791736"/>
                  </a:cubicBezTo>
                </a:path>
              </a:pathLst>
            </a:cu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F6F2C5F2-4FA0-3241-89E9-F1C4C47A0942}"/>
                </a:ext>
              </a:extLst>
            </p:cNvPr>
            <p:cNvSpPr txBox="1"/>
            <p:nvPr/>
          </p:nvSpPr>
          <p:spPr>
            <a:xfrm>
              <a:off x="8220910" y="469186"/>
              <a:ext cx="67518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>
                  <a:latin typeface="Arial" charset="0"/>
                  <a:ea typeface="Arial" charset="0"/>
                  <a:cs typeface="Arial" charset="0"/>
                </a:rPr>
                <a:t>CFS Node</a:t>
              </a:r>
            </a:p>
          </p:txBody>
        </p: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079461AF-B046-F64F-9940-565394D5E08A}"/>
                </a:ext>
              </a:extLst>
            </p:cNvPr>
            <p:cNvGrpSpPr/>
            <p:nvPr/>
          </p:nvGrpSpPr>
          <p:grpSpPr>
            <a:xfrm>
              <a:off x="266456" y="1696219"/>
              <a:ext cx="2894613" cy="3201408"/>
              <a:chOff x="389117" y="1696219"/>
              <a:chExt cx="2894613" cy="3201408"/>
            </a:xfrm>
          </p:grpSpPr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70863F0E-F69B-174F-A163-FF65F21F42A2}"/>
                  </a:ext>
                </a:extLst>
              </p:cNvPr>
              <p:cNvSpPr txBox="1"/>
              <p:nvPr/>
            </p:nvSpPr>
            <p:spPr>
              <a:xfrm>
                <a:off x="389117" y="1696219"/>
                <a:ext cx="2894613" cy="320140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173" name="Group 172">
                <a:extLst>
                  <a:ext uri="{FF2B5EF4-FFF2-40B4-BE49-F238E27FC236}">
                    <a16:creationId xmlns:a16="http://schemas.microsoft.com/office/drawing/2014/main" id="{E3306A3E-ACA7-9349-858D-9AB09B733B2D}"/>
                  </a:ext>
                </a:extLst>
              </p:cNvPr>
              <p:cNvGrpSpPr/>
              <p:nvPr/>
            </p:nvGrpSpPr>
            <p:grpSpPr>
              <a:xfrm>
                <a:off x="493959" y="2067414"/>
                <a:ext cx="1252014" cy="831045"/>
                <a:chOff x="2860255" y="3540457"/>
                <a:chExt cx="1745848" cy="1158026"/>
              </a:xfrm>
            </p:grpSpPr>
            <p:sp>
              <p:nvSpPr>
                <p:cNvPr id="183" name="Rectangle 182">
                  <a:extLst>
                    <a:ext uri="{FF2B5EF4-FFF2-40B4-BE49-F238E27FC236}">
                      <a16:creationId xmlns:a16="http://schemas.microsoft.com/office/drawing/2014/main" id="{7B11DBF4-F156-9448-90B5-00069360959C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ServiceProfiles</a:t>
                  </a:r>
                  <a:endPara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84" name="Rectangle 183">
                  <a:extLst>
                    <a:ext uri="{FF2B5EF4-FFF2-40B4-BE49-F238E27FC236}">
                      <a16:creationId xmlns:a16="http://schemas.microsoft.com/office/drawing/2014/main" id="{DB486B3B-A2A0-ED4E-9C5C-6C210CD963C2}"/>
                    </a:ext>
                  </a:extLst>
                </p:cNvPr>
                <p:cNvSpPr/>
                <p:nvPr/>
              </p:nvSpPr>
              <p:spPr>
                <a:xfrm>
                  <a:off x="2877912" y="3828489"/>
                  <a:ext cx="1728191" cy="36421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85" name="Rectangle 184">
                  <a:extLst>
                    <a:ext uri="{FF2B5EF4-FFF2-40B4-BE49-F238E27FC236}">
                      <a16:creationId xmlns:a16="http://schemas.microsoft.com/office/drawing/2014/main" id="{835AE425-9D9A-7C47-9105-1E8EB391F7F8}"/>
                    </a:ext>
                  </a:extLst>
                </p:cNvPr>
                <p:cNvSpPr/>
                <p:nvPr/>
              </p:nvSpPr>
              <p:spPr>
                <a:xfrm>
                  <a:off x="2877911" y="4194428"/>
                  <a:ext cx="1728192" cy="50405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Create,modify,delete</a:t>
                  </a:r>
                  <a:endPara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</p:grpSp>
          <p:grpSp>
            <p:nvGrpSpPr>
              <p:cNvPr id="174" name="Group 173">
                <a:extLst>
                  <a:ext uri="{FF2B5EF4-FFF2-40B4-BE49-F238E27FC236}">
                    <a16:creationId xmlns:a16="http://schemas.microsoft.com/office/drawing/2014/main" id="{3B35B378-E6A4-E849-98E2-17424AB1FE0A}"/>
                  </a:ext>
                </a:extLst>
              </p:cNvPr>
              <p:cNvGrpSpPr/>
              <p:nvPr/>
            </p:nvGrpSpPr>
            <p:grpSpPr>
              <a:xfrm>
                <a:off x="1820107" y="2095565"/>
                <a:ext cx="1394070" cy="785059"/>
                <a:chOff x="2860255" y="3540457"/>
                <a:chExt cx="1745848" cy="1329406"/>
              </a:xfrm>
            </p:grpSpPr>
            <p:sp>
              <p:nvSpPr>
                <p:cNvPr id="180" name="Rectangle 179">
                  <a:extLst>
                    <a:ext uri="{FF2B5EF4-FFF2-40B4-BE49-F238E27FC236}">
                      <a16:creationId xmlns:a16="http://schemas.microsoft.com/office/drawing/2014/main" id="{B63FFF28-CC68-F64D-AB9B-C90FE6830C63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MasterService</a:t>
                  </a:r>
                  <a:endPara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81" name="Rectangle 180">
                  <a:extLst>
                    <a:ext uri="{FF2B5EF4-FFF2-40B4-BE49-F238E27FC236}">
                      <a16:creationId xmlns:a16="http://schemas.microsoft.com/office/drawing/2014/main" id="{5DB48B60-24F1-9C47-89A0-60EEF7C717BA}"/>
                    </a:ext>
                  </a:extLst>
                </p:cNvPr>
                <p:cNvSpPr/>
                <p:nvPr/>
              </p:nvSpPr>
              <p:spPr>
                <a:xfrm>
                  <a:off x="2877911" y="3828489"/>
                  <a:ext cx="1728192" cy="53731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82" name="Rectangle 181">
                  <a:extLst>
                    <a:ext uri="{FF2B5EF4-FFF2-40B4-BE49-F238E27FC236}">
                      <a16:creationId xmlns:a16="http://schemas.microsoft.com/office/drawing/2014/main" id="{6B7A6C74-DA25-5C46-97E9-22F5A1B80C56}"/>
                    </a:ext>
                  </a:extLst>
                </p:cNvPr>
                <p:cNvSpPr/>
                <p:nvPr/>
              </p:nvSpPr>
              <p:spPr>
                <a:xfrm>
                  <a:off x="2877911" y="4365807"/>
                  <a:ext cx="1728192" cy="504056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Create,modify,delete</a:t>
                  </a:r>
                  <a:endPara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</p:grpSp>
          <p:grpSp>
            <p:nvGrpSpPr>
              <p:cNvPr id="175" name="Group 174">
                <a:extLst>
                  <a:ext uri="{FF2B5EF4-FFF2-40B4-BE49-F238E27FC236}">
                    <a16:creationId xmlns:a16="http://schemas.microsoft.com/office/drawing/2014/main" id="{AB3D8B4B-44BE-5143-B3C9-1E495233D5DB}"/>
                  </a:ext>
                </a:extLst>
              </p:cNvPr>
              <p:cNvGrpSpPr/>
              <p:nvPr/>
            </p:nvGrpSpPr>
            <p:grpSpPr>
              <a:xfrm>
                <a:off x="1110363" y="3455147"/>
                <a:ext cx="1321343" cy="785059"/>
                <a:chOff x="2860255" y="3540457"/>
                <a:chExt cx="1745848" cy="1329406"/>
              </a:xfrm>
            </p:grpSpPr>
            <p:sp>
              <p:nvSpPr>
                <p:cNvPr id="177" name="Rectangle 176">
                  <a:extLst>
                    <a:ext uri="{FF2B5EF4-FFF2-40B4-BE49-F238E27FC236}">
                      <a16:creationId xmlns:a16="http://schemas.microsoft.com/office/drawing/2014/main" id="{23B8866F-304D-C542-A0F7-C21A618E1B89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Service_Vendor</a:t>
                  </a:r>
                  <a:r>
                    <a:rPr lang="en-US" sz="900" b="1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1</a:t>
                  </a:r>
                </a:p>
              </p:txBody>
            </p:sp>
            <p:sp>
              <p:nvSpPr>
                <p:cNvPr id="178" name="Rectangle 177">
                  <a:extLst>
                    <a:ext uri="{FF2B5EF4-FFF2-40B4-BE49-F238E27FC236}">
                      <a16:creationId xmlns:a16="http://schemas.microsoft.com/office/drawing/2014/main" id="{D673EA26-6C2C-AE49-8523-11EE94E6DCC9}"/>
                    </a:ext>
                  </a:extLst>
                </p:cNvPr>
                <p:cNvSpPr/>
                <p:nvPr/>
              </p:nvSpPr>
              <p:spPr>
                <a:xfrm>
                  <a:off x="2877911" y="3828489"/>
                  <a:ext cx="1728192" cy="53731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79" name="Rectangle 178">
                  <a:extLst>
                    <a:ext uri="{FF2B5EF4-FFF2-40B4-BE49-F238E27FC236}">
                      <a16:creationId xmlns:a16="http://schemas.microsoft.com/office/drawing/2014/main" id="{86BD05EA-4469-0F43-BD71-F235AD60C3EF}"/>
                    </a:ext>
                  </a:extLst>
                </p:cNvPr>
                <p:cNvSpPr/>
                <p:nvPr/>
              </p:nvSpPr>
              <p:spPr>
                <a:xfrm>
                  <a:off x="2877911" y="4365807"/>
                  <a:ext cx="1728192" cy="504056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 modify, delete</a:t>
                  </a:r>
                </a:p>
              </p:txBody>
            </p:sp>
          </p:grp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97DD3658-42F4-0243-968D-F16719271063}"/>
                  </a:ext>
                </a:extLst>
              </p:cNvPr>
              <p:cNvSpPr txBox="1"/>
              <p:nvPr/>
            </p:nvSpPr>
            <p:spPr>
              <a:xfrm>
                <a:off x="2404416" y="4675899"/>
                <a:ext cx="76174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charset="0"/>
                    <a:ea typeface="Arial" charset="0"/>
                    <a:cs typeface="Arial" charset="0"/>
                  </a:rPr>
                  <a:t>RFS Node 1</a:t>
                </a: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51CE4A48-6001-0E47-8C80-B7C9A18A11B1}"/>
                </a:ext>
              </a:extLst>
            </p:cNvPr>
            <p:cNvGrpSpPr/>
            <p:nvPr/>
          </p:nvGrpSpPr>
          <p:grpSpPr>
            <a:xfrm>
              <a:off x="3166163" y="606368"/>
              <a:ext cx="1745848" cy="785059"/>
              <a:chOff x="2860255" y="3540457"/>
              <a:chExt cx="1745848" cy="1329406"/>
            </a:xfrm>
          </p:grpSpPr>
          <p:sp>
            <p:nvSpPr>
              <p:cNvPr id="169" name="Rectangle 168">
                <a:extLst>
                  <a:ext uri="{FF2B5EF4-FFF2-40B4-BE49-F238E27FC236}">
                    <a16:creationId xmlns:a16="http://schemas.microsoft.com/office/drawing/2014/main" id="{AB9FC381-250D-C745-8184-77A83A5D664A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CFS_2</a:t>
                </a:r>
              </a:p>
            </p:txBody>
          </p:sp>
          <p:sp>
            <p:nvSpPr>
              <p:cNvPr id="170" name="Rectangle 169">
                <a:extLst>
                  <a:ext uri="{FF2B5EF4-FFF2-40B4-BE49-F238E27FC236}">
                    <a16:creationId xmlns:a16="http://schemas.microsoft.com/office/drawing/2014/main" id="{C3051B89-7E19-1C49-A0D0-B54D65F3C31D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71" name="Rectangle 170">
                <a:extLst>
                  <a:ext uri="{FF2B5EF4-FFF2-40B4-BE49-F238E27FC236}">
                    <a16:creationId xmlns:a16="http://schemas.microsoft.com/office/drawing/2014/main" id="{78B24063-1F16-184A-8D17-6CB4724602FF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42942C38-B0E2-FC4A-A36A-92B965D24DA8}"/>
                </a:ext>
              </a:extLst>
            </p:cNvPr>
            <p:cNvSpPr txBox="1"/>
            <p:nvPr/>
          </p:nvSpPr>
          <p:spPr>
            <a:xfrm>
              <a:off x="5367124" y="1119781"/>
              <a:ext cx="56938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>
                  <a:latin typeface="Arial" charset="0"/>
                  <a:ea typeface="Arial" charset="0"/>
                  <a:cs typeface="Arial" charset="0"/>
                </a:rPr>
                <a:t>………</a:t>
              </a:r>
            </a:p>
          </p:txBody>
        </p: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A879CD2B-A810-4C4E-A2F4-575A21825506}"/>
                </a:ext>
              </a:extLst>
            </p:cNvPr>
            <p:cNvGrpSpPr/>
            <p:nvPr/>
          </p:nvGrpSpPr>
          <p:grpSpPr>
            <a:xfrm>
              <a:off x="6148025" y="646214"/>
              <a:ext cx="1745848" cy="785059"/>
              <a:chOff x="2860255" y="3540457"/>
              <a:chExt cx="1745848" cy="1329406"/>
            </a:xfrm>
          </p:grpSpPr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D790A930-CC6E-804B-BA90-AB5FB148EF7B}"/>
                  </a:ext>
                </a:extLst>
              </p:cNvPr>
              <p:cNvSpPr/>
              <p:nvPr/>
            </p:nvSpPr>
            <p:spPr>
              <a:xfrm>
                <a:off x="2860255" y="3540457"/>
                <a:ext cx="1745848" cy="288032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00" b="1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CFS_n</a:t>
                </a:r>
                <a:endParaRPr lang="en-US" sz="900" b="1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1A8334F4-61EA-E04A-8DF1-940F1E1B3460}"/>
                  </a:ext>
                </a:extLst>
              </p:cNvPr>
              <p:cNvSpPr/>
              <p:nvPr/>
            </p:nvSpPr>
            <p:spPr>
              <a:xfrm>
                <a:off x="2877911" y="3828489"/>
                <a:ext cx="1728192" cy="537318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    </a:t>
                </a:r>
              </a:p>
            </p:txBody>
          </p:sp>
          <p:sp>
            <p:nvSpPr>
              <p:cNvPr id="168" name="Rectangle 167">
                <a:extLst>
                  <a:ext uri="{FF2B5EF4-FFF2-40B4-BE49-F238E27FC236}">
                    <a16:creationId xmlns:a16="http://schemas.microsoft.com/office/drawing/2014/main" id="{5490C617-90EC-BA42-B566-297D79176297}"/>
                  </a:ext>
                </a:extLst>
              </p:cNvPr>
              <p:cNvSpPr/>
              <p:nvPr/>
            </p:nvSpPr>
            <p:spPr>
              <a:xfrm>
                <a:off x="2877911" y="4365807"/>
                <a:ext cx="1728192" cy="50405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6350">
                <a:solidFill>
                  <a:schemeClr val="tx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r>
                  <a:rPr lang="en-US" sz="900" dirty="0" err="1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rPr>
                  <a:t>Create,modify,delete</a:t>
                </a:r>
                <a:endParaRPr lang="en-US" sz="900" dirty="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  <p:grpSp>
          <p:nvGrpSpPr>
            <p:cNvPr id="136" name="Group 135">
              <a:extLst>
                <a:ext uri="{FF2B5EF4-FFF2-40B4-BE49-F238E27FC236}">
                  <a16:creationId xmlns:a16="http://schemas.microsoft.com/office/drawing/2014/main" id="{6E992F31-6970-9D42-B78C-D8CAC6509074}"/>
                </a:ext>
              </a:extLst>
            </p:cNvPr>
            <p:cNvGrpSpPr/>
            <p:nvPr/>
          </p:nvGrpSpPr>
          <p:grpSpPr>
            <a:xfrm>
              <a:off x="3213024" y="1718367"/>
              <a:ext cx="2894613" cy="3201408"/>
              <a:chOff x="389117" y="1696219"/>
              <a:chExt cx="2894613" cy="3201408"/>
            </a:xfrm>
          </p:grpSpPr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AB7E13C6-04BD-2A4B-92C6-BC5C91C7EA78}"/>
                  </a:ext>
                </a:extLst>
              </p:cNvPr>
              <p:cNvSpPr txBox="1"/>
              <p:nvPr/>
            </p:nvSpPr>
            <p:spPr>
              <a:xfrm>
                <a:off x="389117" y="1696219"/>
                <a:ext cx="2894613" cy="320140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153" name="Group 152">
                <a:extLst>
                  <a:ext uri="{FF2B5EF4-FFF2-40B4-BE49-F238E27FC236}">
                    <a16:creationId xmlns:a16="http://schemas.microsoft.com/office/drawing/2014/main" id="{775E72B7-C999-C345-BE65-E50893ED9114}"/>
                  </a:ext>
                </a:extLst>
              </p:cNvPr>
              <p:cNvGrpSpPr/>
              <p:nvPr/>
            </p:nvGrpSpPr>
            <p:grpSpPr>
              <a:xfrm>
                <a:off x="493959" y="2067414"/>
                <a:ext cx="1252014" cy="831045"/>
                <a:chOff x="2860255" y="3540457"/>
                <a:chExt cx="1745848" cy="1158026"/>
              </a:xfrm>
            </p:grpSpPr>
            <p:sp>
              <p:nvSpPr>
                <p:cNvPr id="163" name="Rectangle 162">
                  <a:extLst>
                    <a:ext uri="{FF2B5EF4-FFF2-40B4-BE49-F238E27FC236}">
                      <a16:creationId xmlns:a16="http://schemas.microsoft.com/office/drawing/2014/main" id="{E24D76E1-6936-1843-A1D2-947696C50C3C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ServiceProfiles</a:t>
                  </a:r>
                  <a:endPara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64" name="Rectangle 163">
                  <a:extLst>
                    <a:ext uri="{FF2B5EF4-FFF2-40B4-BE49-F238E27FC236}">
                      <a16:creationId xmlns:a16="http://schemas.microsoft.com/office/drawing/2014/main" id="{ABB9212D-2EB0-D642-99E0-EE40CA56DE91}"/>
                    </a:ext>
                  </a:extLst>
                </p:cNvPr>
                <p:cNvSpPr/>
                <p:nvPr/>
              </p:nvSpPr>
              <p:spPr>
                <a:xfrm>
                  <a:off x="2877912" y="3828489"/>
                  <a:ext cx="1728191" cy="36421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65" name="Rectangle 164">
                  <a:extLst>
                    <a:ext uri="{FF2B5EF4-FFF2-40B4-BE49-F238E27FC236}">
                      <a16:creationId xmlns:a16="http://schemas.microsoft.com/office/drawing/2014/main" id="{EA7618C9-065A-7849-A236-22D44E0802F1}"/>
                    </a:ext>
                  </a:extLst>
                </p:cNvPr>
                <p:cNvSpPr/>
                <p:nvPr/>
              </p:nvSpPr>
              <p:spPr>
                <a:xfrm>
                  <a:off x="2877911" y="4194428"/>
                  <a:ext cx="1728192" cy="50405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Create,modify,delete</a:t>
                  </a:r>
                  <a:endPara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</p:grpSp>
          <p:grpSp>
            <p:nvGrpSpPr>
              <p:cNvPr id="154" name="Group 153">
                <a:extLst>
                  <a:ext uri="{FF2B5EF4-FFF2-40B4-BE49-F238E27FC236}">
                    <a16:creationId xmlns:a16="http://schemas.microsoft.com/office/drawing/2014/main" id="{EC104021-F286-584A-B8E7-72CED129BA7E}"/>
                  </a:ext>
                </a:extLst>
              </p:cNvPr>
              <p:cNvGrpSpPr/>
              <p:nvPr/>
            </p:nvGrpSpPr>
            <p:grpSpPr>
              <a:xfrm>
                <a:off x="1820107" y="2095565"/>
                <a:ext cx="1394070" cy="785059"/>
                <a:chOff x="2860255" y="3540457"/>
                <a:chExt cx="1745848" cy="1329406"/>
              </a:xfrm>
            </p:grpSpPr>
            <p:sp>
              <p:nvSpPr>
                <p:cNvPr id="160" name="Rectangle 159">
                  <a:extLst>
                    <a:ext uri="{FF2B5EF4-FFF2-40B4-BE49-F238E27FC236}">
                      <a16:creationId xmlns:a16="http://schemas.microsoft.com/office/drawing/2014/main" id="{E7D7A008-E2D7-CF4E-906E-9B76356C88A0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MasterService</a:t>
                  </a:r>
                  <a:endPara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61" name="Rectangle 160">
                  <a:extLst>
                    <a:ext uri="{FF2B5EF4-FFF2-40B4-BE49-F238E27FC236}">
                      <a16:creationId xmlns:a16="http://schemas.microsoft.com/office/drawing/2014/main" id="{7C2C353A-9485-724F-AD91-C7EB9420D6AD}"/>
                    </a:ext>
                  </a:extLst>
                </p:cNvPr>
                <p:cNvSpPr/>
                <p:nvPr/>
              </p:nvSpPr>
              <p:spPr>
                <a:xfrm>
                  <a:off x="2877911" y="3828489"/>
                  <a:ext cx="1728192" cy="53731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62" name="Rectangle 161">
                  <a:extLst>
                    <a:ext uri="{FF2B5EF4-FFF2-40B4-BE49-F238E27FC236}">
                      <a16:creationId xmlns:a16="http://schemas.microsoft.com/office/drawing/2014/main" id="{283D6099-9BED-3547-9B0B-E460BEDD5B17}"/>
                    </a:ext>
                  </a:extLst>
                </p:cNvPr>
                <p:cNvSpPr/>
                <p:nvPr/>
              </p:nvSpPr>
              <p:spPr>
                <a:xfrm>
                  <a:off x="2877911" y="4365807"/>
                  <a:ext cx="1728192" cy="504056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Create,modify,delete</a:t>
                  </a:r>
                  <a:endPara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</p:grpSp>
          <p:grpSp>
            <p:nvGrpSpPr>
              <p:cNvPr id="155" name="Group 154">
                <a:extLst>
                  <a:ext uri="{FF2B5EF4-FFF2-40B4-BE49-F238E27FC236}">
                    <a16:creationId xmlns:a16="http://schemas.microsoft.com/office/drawing/2014/main" id="{9896B7D7-3964-7248-84C5-694CD4D5BB55}"/>
                  </a:ext>
                </a:extLst>
              </p:cNvPr>
              <p:cNvGrpSpPr/>
              <p:nvPr/>
            </p:nvGrpSpPr>
            <p:grpSpPr>
              <a:xfrm>
                <a:off x="1110363" y="3455147"/>
                <a:ext cx="1321343" cy="785059"/>
                <a:chOff x="2860255" y="3540457"/>
                <a:chExt cx="1745848" cy="1329406"/>
              </a:xfrm>
            </p:grpSpPr>
            <p:sp>
              <p:nvSpPr>
                <p:cNvPr id="157" name="Rectangle 156">
                  <a:extLst>
                    <a:ext uri="{FF2B5EF4-FFF2-40B4-BE49-F238E27FC236}">
                      <a16:creationId xmlns:a16="http://schemas.microsoft.com/office/drawing/2014/main" id="{87837009-6420-3F4A-A6B4-D96D777134B4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Service_Vendor</a:t>
                  </a:r>
                  <a:r>
                    <a:rPr lang="en-US" sz="900" b="1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2</a:t>
                  </a:r>
                </a:p>
              </p:txBody>
            </p:sp>
            <p:sp>
              <p:nvSpPr>
                <p:cNvPr id="158" name="Rectangle 157">
                  <a:extLst>
                    <a:ext uri="{FF2B5EF4-FFF2-40B4-BE49-F238E27FC236}">
                      <a16:creationId xmlns:a16="http://schemas.microsoft.com/office/drawing/2014/main" id="{B7A32BD3-02CA-6A49-9596-38D8C2D91E9E}"/>
                    </a:ext>
                  </a:extLst>
                </p:cNvPr>
                <p:cNvSpPr/>
                <p:nvPr/>
              </p:nvSpPr>
              <p:spPr>
                <a:xfrm>
                  <a:off x="2877911" y="3828489"/>
                  <a:ext cx="1728192" cy="53731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59" name="Rectangle 158">
                  <a:extLst>
                    <a:ext uri="{FF2B5EF4-FFF2-40B4-BE49-F238E27FC236}">
                      <a16:creationId xmlns:a16="http://schemas.microsoft.com/office/drawing/2014/main" id="{6E41B8E7-7BA2-3F4F-A524-2F9998D4D1B3}"/>
                    </a:ext>
                  </a:extLst>
                </p:cNvPr>
                <p:cNvSpPr/>
                <p:nvPr/>
              </p:nvSpPr>
              <p:spPr>
                <a:xfrm>
                  <a:off x="2877911" y="4365807"/>
                  <a:ext cx="1728192" cy="504056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 modify, delete</a:t>
                  </a:r>
                </a:p>
              </p:txBody>
            </p:sp>
          </p:grp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B192098A-F6B1-DF43-AE2A-C9F159A12ACB}"/>
                  </a:ext>
                </a:extLst>
              </p:cNvPr>
              <p:cNvSpPr txBox="1"/>
              <p:nvPr/>
            </p:nvSpPr>
            <p:spPr>
              <a:xfrm>
                <a:off x="2404416" y="4675899"/>
                <a:ext cx="76174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charset="0"/>
                    <a:ea typeface="Arial" charset="0"/>
                    <a:cs typeface="Arial" charset="0"/>
                  </a:rPr>
                  <a:t>RFS Node 2</a:t>
                </a:r>
              </a:p>
            </p:txBody>
          </p:sp>
        </p:grpSp>
        <p:grpSp>
          <p:nvGrpSpPr>
            <p:cNvPr id="137" name="Group 136">
              <a:extLst>
                <a:ext uri="{FF2B5EF4-FFF2-40B4-BE49-F238E27FC236}">
                  <a16:creationId xmlns:a16="http://schemas.microsoft.com/office/drawing/2014/main" id="{9540D250-C4CC-C643-BC7C-45C7D3621A9E}"/>
                </a:ext>
              </a:extLst>
            </p:cNvPr>
            <p:cNvGrpSpPr/>
            <p:nvPr/>
          </p:nvGrpSpPr>
          <p:grpSpPr>
            <a:xfrm>
              <a:off x="6181771" y="1733742"/>
              <a:ext cx="2894613" cy="3201408"/>
              <a:chOff x="389117" y="1696219"/>
              <a:chExt cx="2894613" cy="3201408"/>
            </a:xfrm>
          </p:grpSpPr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0994C214-8D89-7545-A0B0-A9869FA1B73B}"/>
                  </a:ext>
                </a:extLst>
              </p:cNvPr>
              <p:cNvSpPr txBox="1"/>
              <p:nvPr/>
            </p:nvSpPr>
            <p:spPr>
              <a:xfrm>
                <a:off x="389117" y="1696219"/>
                <a:ext cx="2894613" cy="3201408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endParaRPr lang="en-US" dirty="0">
                  <a:latin typeface="+mn-lt"/>
                </a:endParaRPr>
              </a:p>
            </p:txBody>
          </p: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3FD0CFAD-8CB5-EC46-A3A3-0F5D90AC1C14}"/>
                  </a:ext>
                </a:extLst>
              </p:cNvPr>
              <p:cNvGrpSpPr/>
              <p:nvPr/>
            </p:nvGrpSpPr>
            <p:grpSpPr>
              <a:xfrm>
                <a:off x="493959" y="2067414"/>
                <a:ext cx="1252014" cy="831045"/>
                <a:chOff x="2860255" y="3540457"/>
                <a:chExt cx="1745848" cy="1158026"/>
              </a:xfrm>
            </p:grpSpPr>
            <p:sp>
              <p:nvSpPr>
                <p:cNvPr id="149" name="Rectangle 148">
                  <a:extLst>
                    <a:ext uri="{FF2B5EF4-FFF2-40B4-BE49-F238E27FC236}">
                      <a16:creationId xmlns:a16="http://schemas.microsoft.com/office/drawing/2014/main" id="{1127686A-5352-F94A-9FA7-935562CA806A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ServiceProfiles</a:t>
                  </a:r>
                  <a:endPara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50" name="Rectangle 149">
                  <a:extLst>
                    <a:ext uri="{FF2B5EF4-FFF2-40B4-BE49-F238E27FC236}">
                      <a16:creationId xmlns:a16="http://schemas.microsoft.com/office/drawing/2014/main" id="{4101F7B9-5749-5D4E-BCE8-4F11F06EE4C4}"/>
                    </a:ext>
                  </a:extLst>
                </p:cNvPr>
                <p:cNvSpPr/>
                <p:nvPr/>
              </p:nvSpPr>
              <p:spPr>
                <a:xfrm>
                  <a:off x="2877912" y="3828489"/>
                  <a:ext cx="1728191" cy="36421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51" name="Rectangle 150">
                  <a:extLst>
                    <a:ext uri="{FF2B5EF4-FFF2-40B4-BE49-F238E27FC236}">
                      <a16:creationId xmlns:a16="http://schemas.microsoft.com/office/drawing/2014/main" id="{6CAB371A-B6C4-6042-AEF1-A64CA4054E44}"/>
                    </a:ext>
                  </a:extLst>
                </p:cNvPr>
                <p:cNvSpPr/>
                <p:nvPr/>
              </p:nvSpPr>
              <p:spPr>
                <a:xfrm>
                  <a:off x="2877911" y="4194428"/>
                  <a:ext cx="1728192" cy="504055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Create,modify,delete</a:t>
                  </a:r>
                  <a:endPara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</p:grpSp>
          <p:grpSp>
            <p:nvGrpSpPr>
              <p:cNvPr id="140" name="Group 139">
                <a:extLst>
                  <a:ext uri="{FF2B5EF4-FFF2-40B4-BE49-F238E27FC236}">
                    <a16:creationId xmlns:a16="http://schemas.microsoft.com/office/drawing/2014/main" id="{E052E8C8-B392-9C4F-9E83-4ECDA0EEF283}"/>
                  </a:ext>
                </a:extLst>
              </p:cNvPr>
              <p:cNvGrpSpPr/>
              <p:nvPr/>
            </p:nvGrpSpPr>
            <p:grpSpPr>
              <a:xfrm>
                <a:off x="1820107" y="2095565"/>
                <a:ext cx="1394070" cy="785059"/>
                <a:chOff x="2860255" y="3540457"/>
                <a:chExt cx="1745848" cy="1329406"/>
              </a:xfrm>
            </p:grpSpPr>
            <p:sp>
              <p:nvSpPr>
                <p:cNvPr id="146" name="Rectangle 145">
                  <a:extLst>
                    <a:ext uri="{FF2B5EF4-FFF2-40B4-BE49-F238E27FC236}">
                      <a16:creationId xmlns:a16="http://schemas.microsoft.com/office/drawing/2014/main" id="{566437C5-2E93-CD44-AF27-8EFADB867EF7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MasterService</a:t>
                  </a:r>
                  <a:endParaRPr lang="en-US" sz="900" b="1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147" name="Rectangle 146">
                  <a:extLst>
                    <a:ext uri="{FF2B5EF4-FFF2-40B4-BE49-F238E27FC236}">
                      <a16:creationId xmlns:a16="http://schemas.microsoft.com/office/drawing/2014/main" id="{B9B69BC3-FB52-5445-AEA4-EA89680645B2}"/>
                    </a:ext>
                  </a:extLst>
                </p:cNvPr>
                <p:cNvSpPr/>
                <p:nvPr/>
              </p:nvSpPr>
              <p:spPr>
                <a:xfrm>
                  <a:off x="2877911" y="3828489"/>
                  <a:ext cx="1728192" cy="53731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48" name="Rectangle 147">
                  <a:extLst>
                    <a:ext uri="{FF2B5EF4-FFF2-40B4-BE49-F238E27FC236}">
                      <a16:creationId xmlns:a16="http://schemas.microsoft.com/office/drawing/2014/main" id="{4D5939A8-E64E-034F-9618-B192B02D88DA}"/>
                    </a:ext>
                  </a:extLst>
                </p:cNvPr>
                <p:cNvSpPr/>
                <p:nvPr/>
              </p:nvSpPr>
              <p:spPr>
                <a:xfrm>
                  <a:off x="2877911" y="4365807"/>
                  <a:ext cx="1728192" cy="504056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Create,modify,delete</a:t>
                  </a:r>
                  <a:endParaRPr lang="en-US" sz="900" dirty="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</p:grpSp>
          <p:grpSp>
            <p:nvGrpSpPr>
              <p:cNvPr id="141" name="Group 140">
                <a:extLst>
                  <a:ext uri="{FF2B5EF4-FFF2-40B4-BE49-F238E27FC236}">
                    <a16:creationId xmlns:a16="http://schemas.microsoft.com/office/drawing/2014/main" id="{8C2AD28A-705B-8A4A-88EA-3A045D551748}"/>
                  </a:ext>
                </a:extLst>
              </p:cNvPr>
              <p:cNvGrpSpPr/>
              <p:nvPr/>
            </p:nvGrpSpPr>
            <p:grpSpPr>
              <a:xfrm>
                <a:off x="1110363" y="3455147"/>
                <a:ext cx="1321343" cy="785059"/>
                <a:chOff x="2860255" y="3540457"/>
                <a:chExt cx="1745848" cy="1329406"/>
              </a:xfrm>
            </p:grpSpPr>
            <p:sp>
              <p:nvSpPr>
                <p:cNvPr id="143" name="Rectangle 142">
                  <a:extLst>
                    <a:ext uri="{FF2B5EF4-FFF2-40B4-BE49-F238E27FC236}">
                      <a16:creationId xmlns:a16="http://schemas.microsoft.com/office/drawing/2014/main" id="{834419B8-1AE2-8841-9EFE-FDDA26016B7A}"/>
                    </a:ext>
                  </a:extLst>
                </p:cNvPr>
                <p:cNvSpPr/>
                <p:nvPr/>
              </p:nvSpPr>
              <p:spPr>
                <a:xfrm>
                  <a:off x="2860255" y="3540457"/>
                  <a:ext cx="1745848" cy="288032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900" b="1" dirty="0" err="1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Service_Vendor</a:t>
                  </a:r>
                  <a:r>
                    <a:rPr lang="en-US" sz="900" b="1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n</a:t>
                  </a:r>
                </a:p>
              </p:txBody>
            </p:sp>
            <p:sp>
              <p:nvSpPr>
                <p:cNvPr id="144" name="Rectangle 143">
                  <a:extLst>
                    <a:ext uri="{FF2B5EF4-FFF2-40B4-BE49-F238E27FC236}">
                      <a16:creationId xmlns:a16="http://schemas.microsoft.com/office/drawing/2014/main" id="{3E2937AF-74A7-9F45-9D65-834A541EE1DC}"/>
                    </a:ext>
                  </a:extLst>
                </p:cNvPr>
                <p:cNvSpPr/>
                <p:nvPr/>
              </p:nvSpPr>
              <p:spPr>
                <a:xfrm>
                  <a:off x="2877911" y="3828489"/>
                  <a:ext cx="1728192" cy="537318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    </a:t>
                  </a:r>
                </a:p>
              </p:txBody>
            </p:sp>
            <p:sp>
              <p:nvSpPr>
                <p:cNvPr id="145" name="Rectangle 144">
                  <a:extLst>
                    <a:ext uri="{FF2B5EF4-FFF2-40B4-BE49-F238E27FC236}">
                      <a16:creationId xmlns:a16="http://schemas.microsoft.com/office/drawing/2014/main" id="{3DBD11F6-CF00-F145-A601-B508ECC2A61C}"/>
                    </a:ext>
                  </a:extLst>
                </p:cNvPr>
                <p:cNvSpPr/>
                <p:nvPr/>
              </p:nvSpPr>
              <p:spPr>
                <a:xfrm>
                  <a:off x="2877911" y="4365807"/>
                  <a:ext cx="1728192" cy="504056"/>
                </a:xfrm>
                <a:prstGeom prst="rect">
                  <a:avLst/>
                </a:prstGeom>
                <a:solidFill>
                  <a:schemeClr val="tx2">
                    <a:lumMod val="60000"/>
                    <a:lumOff val="40000"/>
                  </a:schemeClr>
                </a:solidFill>
                <a:ln w="635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r>
                    <a:rPr lang="en-US" sz="900" dirty="0">
                      <a:solidFill>
                        <a:schemeClr val="tx1"/>
                      </a:solidFill>
                      <a:latin typeface="Arial" charset="0"/>
                      <a:ea typeface="Arial" charset="0"/>
                      <a:cs typeface="Arial" charset="0"/>
                    </a:rPr>
                    <a:t>Create, modify, delete</a:t>
                  </a:r>
                </a:p>
              </p:txBody>
            </p:sp>
          </p:grp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85199E3D-A4E3-3247-8314-F48462441BE7}"/>
                  </a:ext>
                </a:extLst>
              </p:cNvPr>
              <p:cNvSpPr txBox="1"/>
              <p:nvPr/>
            </p:nvSpPr>
            <p:spPr>
              <a:xfrm>
                <a:off x="2404416" y="4675899"/>
                <a:ext cx="76655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>
                    <a:latin typeface="Arial" charset="0"/>
                    <a:ea typeface="Arial" charset="0"/>
                    <a:cs typeface="Arial" charset="0"/>
                  </a:rPr>
                  <a:t>RFS Node 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69827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47010F6-9E35-495C-9AC6-E74AECF69D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13AA5B2A-DE30-4BA1-956F-4AF83289B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506729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887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35513" y="5980350"/>
            <a:ext cx="9742331" cy="50966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rgbClr val="003C56"/>
                </a:solidFill>
              </a:rPr>
              <a:t>THANK YOU!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032413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759EAD89-68F8-4CEC-8EB6-FA029467C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2709" y="1315844"/>
            <a:ext cx="5647061" cy="5002503"/>
          </a:xfrm>
        </p:spPr>
        <p:txBody>
          <a:bodyPr/>
          <a:lstStyle/>
          <a:p>
            <a:r>
              <a:rPr lang="en-US" dirty="0"/>
              <a:t>Key solution &amp; architectural requirement at French tier1 SP</a:t>
            </a:r>
          </a:p>
          <a:p>
            <a:r>
              <a:rPr lang="en-US" dirty="0"/>
              <a:t>Solution Architecture – Context</a:t>
            </a:r>
          </a:p>
          <a:p>
            <a:r>
              <a:rPr lang="en-US" dirty="0"/>
              <a:t>Solution details</a:t>
            </a:r>
          </a:p>
          <a:p>
            <a:r>
              <a:rPr lang="en-US" dirty="0"/>
              <a:t>LSA, Commit-queue and Bulk Device Onboarding</a:t>
            </a:r>
          </a:p>
          <a:p>
            <a:r>
              <a:rPr lang="en-US" dirty="0"/>
              <a:t>LSA Deployment Design</a:t>
            </a:r>
          </a:p>
          <a:p>
            <a:r>
              <a:rPr lang="sv-SE" dirty="0"/>
              <a:t>LSA Design </a:t>
            </a:r>
            <a:r>
              <a:rPr lang="sv-SE" dirty="0" err="1"/>
              <a:t>Pros</a:t>
            </a:r>
            <a:r>
              <a:rPr lang="sv-SE" dirty="0"/>
              <a:t> and </a:t>
            </a:r>
            <a:r>
              <a:rPr lang="sv-SE" dirty="0" err="1"/>
              <a:t>Cons</a:t>
            </a:r>
            <a:endParaRPr lang="sv-SE" dirty="0"/>
          </a:p>
          <a:p>
            <a:r>
              <a:rPr lang="sv-SE" dirty="0"/>
              <a:t>Challenges &amp; </a:t>
            </a:r>
            <a:r>
              <a:rPr lang="sv-SE" dirty="0" err="1"/>
              <a:t>learnings</a:t>
            </a:r>
            <a:endParaRPr lang="en-US" dirty="0"/>
          </a:p>
          <a:p>
            <a:endParaRPr lang="en-US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F3EF3B8-42BF-4A6A-88D9-D813B6C47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E772F01-944A-4F14-9820-F47420122FB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0" r="53646"/>
          <a:stretch/>
        </p:blipFill>
        <p:spPr>
          <a:xfrm>
            <a:off x="3722144" y="1"/>
            <a:ext cx="2215352" cy="6857999"/>
          </a:xfrm>
        </p:spPr>
      </p:pic>
    </p:spTree>
    <p:extLst>
      <p:ext uri="{BB962C8B-B14F-4D97-AF65-F5344CB8AC3E}">
        <p14:creationId xmlns:p14="http://schemas.microsoft.com/office/powerpoint/2010/main" val="3281753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96900"/>
            <a:ext cx="7061200" cy="949325"/>
          </a:xfrm>
        </p:spPr>
        <p:txBody>
          <a:bodyPr>
            <a:normAutofit fontScale="90000"/>
          </a:bodyPr>
          <a:lstStyle/>
          <a:p>
            <a:r>
              <a:rPr lang="en-US" dirty="0"/>
              <a:t>Key solution &amp; architectural requirement at French tier 1 SP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AD7145-B933-1C46-940B-4ACAECADA772}"/>
              </a:ext>
            </a:extLst>
          </p:cNvPr>
          <p:cNvSpPr txBox="1"/>
          <p:nvPr/>
        </p:nvSpPr>
        <p:spPr>
          <a:xfrm>
            <a:off x="106071" y="1650342"/>
            <a:ext cx="11393202" cy="4566708"/>
          </a:xfrm>
          <a:prstGeom prst="rect">
            <a:avLst/>
          </a:prstGeom>
          <a:noFill/>
          <a:ln w="3175">
            <a:solidFill>
              <a:schemeClr val="bg2">
                <a:lumMod val="75000"/>
              </a:schemeClr>
            </a:solidFill>
          </a:ln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</a:pPr>
            <a:endParaRPr lang="en-US" sz="1600" dirty="0">
              <a:latin typeface="CiscoSans" charset="0"/>
              <a:ea typeface="CiscoSans" charset="0"/>
              <a:cs typeface="CiscoSans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600" dirty="0">
                <a:latin typeface="CiscoSansTT" charset="0"/>
                <a:ea typeface="CiscoSansTT" charset="0"/>
                <a:cs typeface="CiscoSansTT" charset="0"/>
              </a:rPr>
              <a:t>Bulk device onboarding with reconciliation</a:t>
            </a:r>
          </a:p>
          <a:p>
            <a:pPr marL="285750" indent="-285750">
              <a:buFont typeface="Arial" charset="0"/>
              <a:buChar char="•"/>
            </a:pPr>
            <a:endParaRPr lang="en-US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Inventory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management</a:t>
            </a:r>
          </a:p>
          <a:p>
            <a:pPr marL="285750" indent="-285750">
              <a:buFont typeface="Arial" charset="0"/>
              <a:buChar char="•"/>
            </a:pPr>
            <a:endParaRPr lang="sk-SK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View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&amp; Update PE &amp; CPE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QoS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(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multi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vendor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)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packages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through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workflow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execution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with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notification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of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completion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</a:p>
          <a:p>
            <a:pPr marL="285750" indent="-285750">
              <a:buFont typeface="Arial" charset="0"/>
              <a:buChar char="•"/>
            </a:pPr>
            <a:endParaRPr lang="pl-PL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View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&amp; Update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Bandwidth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on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demand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through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workflow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execution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with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notification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of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completion</a:t>
            </a:r>
            <a:endParaRPr lang="sk-SK" sz="1600" dirty="0">
              <a:latin typeface="CiscoSansTT" charset="0"/>
              <a:ea typeface="CiscoSansTT" charset="0"/>
              <a:cs typeface="CiscoSansTT" charset="0"/>
            </a:endParaRPr>
          </a:p>
          <a:p>
            <a:endParaRPr lang="sk-SK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Complete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CPE management</a:t>
            </a:r>
          </a:p>
          <a:p>
            <a:pPr marL="285750" indent="-285750">
              <a:buFont typeface="Arial" charset="0"/>
              <a:buChar char="•"/>
            </a:pPr>
            <a:endParaRPr lang="sk-SK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Support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for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more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then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200K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devices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(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multi-vendor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CPE‘s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&amp; </a:t>
            </a:r>
            <a:r>
              <a:rPr lang="sk-SK" sz="1600" dirty="0" err="1">
                <a:latin typeface="CiscoSansTT" charset="0"/>
                <a:ea typeface="CiscoSansTT" charset="0"/>
                <a:cs typeface="CiscoSansTT" charset="0"/>
              </a:rPr>
              <a:t>PE‘s</a:t>
            </a:r>
            <a:r>
              <a:rPr lang="sk-SK" sz="1600" dirty="0">
                <a:latin typeface="CiscoSansTT" charset="0"/>
                <a:ea typeface="CiscoSansTT" charset="0"/>
                <a:cs typeface="CiscoSansTT" charset="0"/>
              </a:rPr>
              <a:t> )</a:t>
            </a:r>
          </a:p>
          <a:p>
            <a:pPr marL="285750" indent="-285750">
              <a:buFont typeface="Arial" charset="0"/>
              <a:buChar char="•"/>
            </a:pPr>
            <a:endParaRPr lang="sk-SK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600" dirty="0">
                <a:latin typeface="CiscoSansTT" charset="0"/>
                <a:ea typeface="CiscoSansTT" charset="0"/>
                <a:cs typeface="CiscoSansTT" charset="0"/>
              </a:rPr>
              <a:t>Strict KPI metrics expected by customer around provisioning &amp; orchestration performance &amp; throughput</a:t>
            </a:r>
          </a:p>
          <a:p>
            <a:pPr marL="285750" indent="-285750">
              <a:buFont typeface="Arial" charset="0"/>
              <a:buChar char="•"/>
            </a:pPr>
            <a:endParaRPr lang="en-US" sz="1600" dirty="0">
              <a:latin typeface="CiscoSansTT" charset="0"/>
              <a:ea typeface="CiscoSansTT" charset="0"/>
              <a:cs typeface="CiscoSansTT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en-US" sz="1600" dirty="0">
                <a:latin typeface="CiscoSansTT" charset="0"/>
                <a:ea typeface="CiscoSansTT" charset="0"/>
                <a:cs typeface="CiscoSansTT" charset="0"/>
              </a:rPr>
              <a:t>Multiple integration touch points </a:t>
            </a:r>
          </a:p>
          <a:p>
            <a:pPr marL="342900" indent="-342900">
              <a:spcBef>
                <a:spcPts val="600"/>
              </a:spcBef>
              <a:buFont typeface="Arial" charset="0"/>
              <a:buChar char="•"/>
            </a:pPr>
            <a:endParaRPr lang="en-US" sz="2400" dirty="0"/>
          </a:p>
          <a:p>
            <a:pPr marL="514350" indent="-342900">
              <a:buFont typeface="Arial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10487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49658" y="636125"/>
            <a:ext cx="7138067" cy="949325"/>
          </a:xfrm>
        </p:spPr>
        <p:txBody>
          <a:bodyPr>
            <a:normAutofit fontScale="90000"/>
          </a:bodyPr>
          <a:lstStyle/>
          <a:p>
            <a:r>
              <a:rPr lang="en-US" dirty="0"/>
              <a:t>Solution Architecture – Context</a:t>
            </a:r>
          </a:p>
        </p:txBody>
      </p:sp>
      <p:sp>
        <p:nvSpPr>
          <p:cNvPr id="6" name="Rectangle 5"/>
          <p:cNvSpPr/>
          <p:nvPr/>
        </p:nvSpPr>
        <p:spPr>
          <a:xfrm>
            <a:off x="5482758" y="1607021"/>
            <a:ext cx="1837869" cy="762000"/>
          </a:xfrm>
          <a:prstGeom prst="rect">
            <a:avLst/>
          </a:prstGeom>
          <a:solidFill>
            <a:schemeClr val="bg2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Customer OSS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4239" y="5025854"/>
            <a:ext cx="5414519" cy="1228816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	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										   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								           	                 RFS node							</a:t>
            </a:r>
          </a:p>
        </p:txBody>
      </p:sp>
      <p:sp>
        <p:nvSpPr>
          <p:cNvPr id="8" name="Rectangle 7"/>
          <p:cNvSpPr/>
          <p:nvPr/>
        </p:nvSpPr>
        <p:spPr>
          <a:xfrm>
            <a:off x="1423874" y="4970402"/>
            <a:ext cx="1693889" cy="441601"/>
          </a:xfrm>
          <a:prstGeom prst="rect">
            <a:avLst/>
          </a:prstGeom>
          <a:solidFill>
            <a:schemeClr val="bg2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Radius server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4240" y="3378119"/>
            <a:ext cx="5348510" cy="790196"/>
          </a:xfrm>
          <a:prstGeom prst="rect">
            <a:avLst/>
          </a:prstGeom>
          <a:solidFill>
            <a:schemeClr val="bg2">
              <a:lumMod val="95000"/>
            </a:schemeClr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							NSO CFS Node</a:t>
            </a:r>
          </a:p>
          <a:p>
            <a:pPr algn="ctr"/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10" name="Picture 9" descr="pc ma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564" y="1572808"/>
            <a:ext cx="457200" cy="64545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218640" y="4974197"/>
            <a:ext cx="11324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Read &amp; update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41886" y="1825950"/>
            <a:ext cx="1219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Order Entry Team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H="1" flipV="1">
            <a:off x="3374489" y="5274751"/>
            <a:ext cx="1110709" cy="4322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807764" y="1837267"/>
            <a:ext cx="609600" cy="0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7173838" y="4230312"/>
            <a:ext cx="3116" cy="686382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3476291" y="5942602"/>
            <a:ext cx="1119949" cy="6145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Cloud 16"/>
          <p:cNvSpPr/>
          <p:nvPr/>
        </p:nvSpPr>
        <p:spPr>
          <a:xfrm>
            <a:off x="2084690" y="5694243"/>
            <a:ext cx="1400176" cy="604930"/>
          </a:xfrm>
          <a:prstGeom prst="cloud">
            <a:avLst/>
          </a:prstGeom>
          <a:solidFill>
            <a:srgbClr val="188DBD"/>
          </a:solidFill>
          <a:ln>
            <a:noFill/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Customer network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44773" y="2405972"/>
            <a:ext cx="3168365" cy="2192908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accent6">
                    <a:lumMod val="50000"/>
                  </a:schemeClr>
                </a:solidFill>
                <a:latin typeface="CiscoSans" charset="0"/>
                <a:ea typeface="CiscoSans" charset="0"/>
                <a:cs typeface="CiscoSans" charset="0"/>
              </a:rPr>
              <a:t>CFS node &amp; RFS nodes will be deployed in a LSA architecture to cater to high scalability &amp; throughput, CFS node will redirect the provisioning requests to appropriate RFS nodes based on the deployment topology configured</a:t>
            </a:r>
          </a:p>
          <a:p>
            <a:endParaRPr lang="en-US" sz="1050" dirty="0">
              <a:solidFill>
                <a:schemeClr val="accent6">
                  <a:lumMod val="50000"/>
                </a:schemeClr>
              </a:solidFill>
              <a:latin typeface="CiscoSans" charset="0"/>
              <a:ea typeface="CiscoSans" charset="0"/>
              <a:cs typeface="CiscoSans" charset="0"/>
            </a:endParaRPr>
          </a:p>
          <a:p>
            <a:r>
              <a:rPr lang="en-US" sz="1050" dirty="0">
                <a:solidFill>
                  <a:schemeClr val="accent6">
                    <a:lumMod val="50000"/>
                  </a:schemeClr>
                </a:solidFill>
                <a:latin typeface="CiscoSans" charset="0"/>
                <a:ea typeface="CiscoSans" charset="0"/>
                <a:cs typeface="CiscoSans" charset="0"/>
              </a:rPr>
              <a:t>In this context the CFS service module have  exactly same matching RFS module which will be having all parameters for configuration &amp; the RFS parent module  will apply different configuration modules hosted in different RFS nodes</a:t>
            </a:r>
          </a:p>
          <a:p>
            <a:endParaRPr lang="en-US" sz="105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9072" y="2577681"/>
            <a:ext cx="1008126" cy="461665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CiscoSans" charset="0"/>
                <a:ea typeface="CiscoSans" charset="0"/>
                <a:cs typeface="CiscoSans" charset="0"/>
              </a:rPr>
              <a:t>CPE &amp; PE management request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175606" y="3710858"/>
            <a:ext cx="1232712" cy="383645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IPNET CFS service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501102" y="3242064"/>
            <a:ext cx="842775" cy="355205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IPNET action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479366" y="3213624"/>
            <a:ext cx="1586266" cy="383645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CPE-parameters CFS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088410" y="5066321"/>
            <a:ext cx="1410820" cy="416822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CPE-parameters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RFS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577230" y="5066321"/>
            <a:ext cx="1323872" cy="311430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NSO-workflow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796089" y="5066321"/>
            <a:ext cx="1139155" cy="416822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>
                <a:solidFill>
                  <a:schemeClr val="tx1"/>
                </a:solidFill>
              </a:rPr>
              <a:t>Ipnet</a:t>
            </a:r>
            <a:r>
              <a:rPr lang="en-US" sz="1200" dirty="0">
                <a:solidFill>
                  <a:schemeClr val="tx1"/>
                </a:solidFill>
              </a:rPr>
              <a:t>-radius-action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057979" y="5048760"/>
            <a:ext cx="842775" cy="434383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IPNET</a:t>
            </a:r>
          </a:p>
          <a:p>
            <a:pPr algn="ctr"/>
            <a:r>
              <a:rPr lang="en-US" sz="1200" dirty="0">
                <a:solidFill>
                  <a:schemeClr val="tx1"/>
                </a:solidFill>
              </a:rPr>
              <a:t>RFS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796089" y="5760975"/>
            <a:ext cx="925198" cy="354110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interface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67526" y="4263817"/>
            <a:ext cx="2328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iscoSans" charset="0"/>
                <a:ea typeface="CiscoSans" charset="0"/>
                <a:cs typeface="CiscoSans" charset="0"/>
              </a:rPr>
              <a:t>Apply the required modules using NSO templates to respective devices</a:t>
            </a:r>
          </a:p>
          <a:p>
            <a:pPr algn="ctr"/>
            <a:r>
              <a:rPr lang="en-US" sz="1000" dirty="0">
                <a:latin typeface="CiscoSans" charset="0"/>
                <a:ea typeface="CiscoSans" charset="0"/>
                <a:cs typeface="CiscoSans" charset="0"/>
              </a:rPr>
              <a:t>Commit Queue enabled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7337791" y="1847275"/>
            <a:ext cx="1375141" cy="3150"/>
          </a:xfrm>
          <a:prstGeom prst="straightConnector1">
            <a:avLst/>
          </a:prstGeom>
          <a:ln>
            <a:solidFill>
              <a:schemeClr val="accent1"/>
            </a:solidFill>
            <a:headEnd type="none" w="lg" len="lg"/>
            <a:tailEnd type="triangle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567420" y="5773504"/>
            <a:ext cx="558523" cy="362571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ACL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9860904" y="4307371"/>
            <a:ext cx="2741" cy="536452"/>
          </a:xfrm>
          <a:prstGeom prst="straightConnector1">
            <a:avLst/>
          </a:prstGeom>
          <a:ln>
            <a:headEnd type="triangle" w="lg" len="lg"/>
            <a:tailEnd type="non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8169804" y="4430152"/>
            <a:ext cx="1533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CiscoSans" charset="0"/>
                <a:ea typeface="CiscoSans" charset="0"/>
                <a:cs typeface="CiscoSans" charset="0"/>
              </a:rPr>
              <a:t>update the status via </a:t>
            </a:r>
            <a:r>
              <a:rPr lang="en-US" sz="1000" dirty="0" err="1">
                <a:latin typeface="CiscoSans" charset="0"/>
                <a:ea typeface="CiscoSans" charset="0"/>
                <a:cs typeface="CiscoSans" charset="0"/>
              </a:rPr>
              <a:t>netconf</a:t>
            </a:r>
            <a:r>
              <a:rPr lang="en-US" sz="1000" dirty="0">
                <a:latin typeface="CiscoSans" charset="0"/>
                <a:ea typeface="CiscoSans" charset="0"/>
                <a:cs typeface="CiscoSans" charset="0"/>
              </a:rPr>
              <a:t> notification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62813" y="2279442"/>
            <a:ext cx="1008126" cy="33855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CiscoSans" charset="0"/>
                <a:ea typeface="CiscoSans" charset="0"/>
                <a:cs typeface="CiscoSans" charset="0"/>
              </a:rPr>
              <a:t>Update the final status of service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772953" y="5773504"/>
            <a:ext cx="925198" cy="354110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HSRP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810026" y="5774233"/>
            <a:ext cx="661241" cy="333437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DHCP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169804" y="5768936"/>
            <a:ext cx="981671" cy="371705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/>
                </a:solidFill>
              </a:rPr>
              <a:t>ROUTING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6214393" y="2429503"/>
            <a:ext cx="7079" cy="706159"/>
          </a:xfrm>
          <a:prstGeom prst="straightConnector1">
            <a:avLst/>
          </a:prstGeom>
          <a:ln>
            <a:headEnd type="triangle" w="lg" len="lg"/>
            <a:tailEnd type="triangle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8712932" y="1857873"/>
            <a:ext cx="0" cy="1520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8899778" y="3208424"/>
            <a:ext cx="1338751" cy="585867"/>
          </a:xfrm>
          <a:prstGeom prst="rect">
            <a:avLst/>
          </a:prstGeom>
          <a:solidFill>
            <a:srgbClr val="EFC9C1"/>
          </a:solidFill>
          <a:ln w="12700">
            <a:solidFill>
              <a:schemeClr val="tx1"/>
            </a:solidFill>
          </a:ln>
          <a:effectLst>
            <a:outerShdw blurRad="76200" dist="50800" dir="5400000" algn="ctr" rotWithShape="0">
              <a:srgbClr val="000000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Kickers </a:t>
            </a:r>
            <a:r>
              <a:rPr lang="en-US" sz="1200">
                <a:solidFill>
                  <a:schemeClr val="tx1"/>
                </a:solidFill>
              </a:rPr>
              <a:t>for notification handling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473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Solution details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-222069" y="1656588"/>
            <a:ext cx="12414069" cy="5361729"/>
            <a:chOff x="-222069" y="1656588"/>
            <a:chExt cx="12414069" cy="5361729"/>
          </a:xfrm>
        </p:grpSpPr>
        <p:grpSp>
          <p:nvGrpSpPr>
            <p:cNvPr id="4" name="Group 3"/>
            <p:cNvGrpSpPr/>
            <p:nvPr/>
          </p:nvGrpSpPr>
          <p:grpSpPr>
            <a:xfrm>
              <a:off x="-222069" y="1656588"/>
              <a:ext cx="12414069" cy="5361729"/>
              <a:chOff x="810228" y="1692676"/>
              <a:chExt cx="10890773" cy="3215227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1005048" y="1692676"/>
                <a:ext cx="10695953" cy="2842922"/>
              </a:xfrm>
              <a:prstGeom prst="rect">
                <a:avLst/>
              </a:prstGeom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810228" y="4572001"/>
                <a:ext cx="402752" cy="3359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0" y="4709704"/>
              <a:ext cx="514350" cy="1861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4989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759EAD89-68F8-4CEC-8EB6-FA029467C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1269" y="195942"/>
            <a:ext cx="5647061" cy="6361612"/>
          </a:xfrm>
        </p:spPr>
        <p:txBody>
          <a:bodyPr/>
          <a:lstStyle/>
          <a:p>
            <a:pPr marL="285750" indent="-285750">
              <a:buFont typeface="Arial" charset="0"/>
              <a:buChar char="•"/>
            </a:pPr>
            <a:endParaRPr lang="en-US" sz="1200" dirty="0"/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Bulk Device Onboarding (&gt; 2,00,000 devices) with stacked services 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reconciliation based on kicker-notification based framework using “pre-commit-queue” concept to accept the NB requests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Layered Services Architecture with Stacked Services implementation at both Customer Facing (CFS) and Resource Facing Services (RFS) NSO instances.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Commit-queue based mechanism for all NB NSO requests served from CFS to RFS and eventually RFS to the end devices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Kicker-Notification framework tightly coupled with commit-queues and monitoring each transaction status from CFS to end device using queue-ids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Instance based usage of commit no-overwrite and commit no-out-of-sync-check with commit-queues enabled on RFS</a:t>
            </a:r>
          </a:p>
          <a:p>
            <a:pPr marL="285750" indent="-285750">
              <a:buFont typeface="Arial" charset="0"/>
              <a:buChar char="•"/>
            </a:pPr>
            <a:r>
              <a:rPr lang="en-US" sz="1400" dirty="0">
                <a:latin typeface="CiscoSansTT" charset="0"/>
                <a:ea typeface="CiscoSansTT" charset="0"/>
                <a:cs typeface="CiscoSansTT" charset="0"/>
              </a:rPr>
              <a:t>Forced “rollback” implementation on a high level CFS action as a feature provided to customer</a:t>
            </a:r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EF3EF3B8-42BF-4A6A-88D9-D813B6C47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LSA, Commit-queue and Bulk Device Onboarding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84B0D24-0CA2-4026-B7FD-B803E5BDF6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22144" y="1"/>
            <a:ext cx="2215352" cy="6857999"/>
          </a:xfrm>
        </p:spPr>
      </p:pic>
    </p:spTree>
    <p:extLst>
      <p:ext uri="{BB962C8B-B14F-4D97-AF65-F5344CB8AC3E}">
        <p14:creationId xmlns:p14="http://schemas.microsoft.com/office/powerpoint/2010/main" val="406756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LSA Deployment Design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06998" y="2070055"/>
            <a:ext cx="8917021" cy="3802857"/>
            <a:chOff x="151999" y="854713"/>
            <a:chExt cx="8917021" cy="3802857"/>
          </a:xfrm>
        </p:grpSpPr>
        <p:sp>
          <p:nvSpPr>
            <p:cNvPr id="8" name="Rounded Rectangle 7"/>
            <p:cNvSpPr/>
            <p:nvPr/>
          </p:nvSpPr>
          <p:spPr>
            <a:xfrm>
              <a:off x="151999" y="854713"/>
              <a:ext cx="8917021" cy="3789475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endParaRPr lang="en-US" sz="1200" dirty="0">
                <a:solidFill>
                  <a:srgbClr val="800000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3186" y="2870492"/>
              <a:ext cx="1049526" cy="1417976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NSO2</a:t>
              </a:r>
            </a:p>
            <a:p>
              <a:pPr algn="ctr"/>
              <a:r>
                <a:rPr lang="en-US" sz="1200" dirty="0"/>
                <a:t>HA Master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842938" y="2870492"/>
              <a:ext cx="1049526" cy="1417976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NSO2</a:t>
              </a:r>
            </a:p>
            <a:p>
              <a:pPr algn="ctr"/>
              <a:r>
                <a:rPr lang="en-US" sz="1200" dirty="0"/>
                <a:t>HA Slave / Proxy</a:t>
              </a:r>
            </a:p>
          </p:txBody>
        </p:sp>
        <p:sp>
          <p:nvSpPr>
            <p:cNvPr id="11" name="Can 10"/>
            <p:cNvSpPr/>
            <p:nvPr/>
          </p:nvSpPr>
          <p:spPr>
            <a:xfrm>
              <a:off x="1964058" y="3516052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read-only</a:t>
              </a:r>
            </a:p>
          </p:txBody>
        </p:sp>
        <p:cxnSp>
          <p:nvCxnSpPr>
            <p:cNvPr id="12" name="Straight Arrow Connector 11"/>
            <p:cNvCxnSpPr>
              <a:stCxn id="47" idx="3"/>
              <a:endCxn id="38" idx="0"/>
            </p:cNvCxnSpPr>
            <p:nvPr/>
          </p:nvCxnSpPr>
          <p:spPr>
            <a:xfrm>
              <a:off x="3827163" y="2248130"/>
              <a:ext cx="1653572" cy="622362"/>
            </a:xfrm>
            <a:prstGeom prst="straightConnector1">
              <a:avLst/>
            </a:prstGeom>
            <a:ln w="50800">
              <a:solidFill>
                <a:srgbClr val="FFFF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an 12"/>
            <p:cNvSpPr/>
            <p:nvPr/>
          </p:nvSpPr>
          <p:spPr>
            <a:xfrm>
              <a:off x="723094" y="3483885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read/write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06108" y="3349039"/>
              <a:ext cx="865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Data Replication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1583705" y="3718371"/>
              <a:ext cx="3803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5"/>
            <p:cNvSpPr/>
            <p:nvPr/>
          </p:nvSpPr>
          <p:spPr>
            <a:xfrm>
              <a:off x="4955972" y="2870492"/>
              <a:ext cx="1049526" cy="1389662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 (n)</a:t>
              </a:r>
            </a:p>
            <a:p>
              <a:pPr algn="ctr"/>
              <a:r>
                <a:rPr lang="en-US" sz="1200" dirty="0"/>
                <a:t>HA Master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209159" y="2861410"/>
              <a:ext cx="1049526" cy="1394913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 (n)</a:t>
              </a:r>
            </a:p>
            <a:p>
              <a:pPr algn="ctr"/>
              <a:r>
                <a:rPr lang="en-US" sz="1200" dirty="0"/>
                <a:t>HA Slave / Proxy</a:t>
              </a:r>
            </a:p>
          </p:txBody>
        </p:sp>
        <p:sp>
          <p:nvSpPr>
            <p:cNvPr id="18" name="Can 17"/>
            <p:cNvSpPr/>
            <p:nvPr/>
          </p:nvSpPr>
          <p:spPr>
            <a:xfrm>
              <a:off x="6305491" y="3540740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read-only</a:t>
              </a:r>
            </a:p>
          </p:txBody>
        </p:sp>
        <p:sp>
          <p:nvSpPr>
            <p:cNvPr id="19" name="Can 18"/>
            <p:cNvSpPr/>
            <p:nvPr/>
          </p:nvSpPr>
          <p:spPr>
            <a:xfrm>
              <a:off x="5071419" y="3542854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read/write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54433" y="3349494"/>
              <a:ext cx="865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Data Replication</a:t>
              </a: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>
              <a:off x="5932030" y="3718826"/>
              <a:ext cx="3803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ounded Rectangle 21"/>
            <p:cNvSpPr/>
            <p:nvPr/>
          </p:nvSpPr>
          <p:spPr>
            <a:xfrm>
              <a:off x="3302798" y="957006"/>
              <a:ext cx="1049526" cy="1407268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NSO1</a:t>
              </a:r>
            </a:p>
            <a:p>
              <a:pPr algn="ctr"/>
              <a:r>
                <a:rPr lang="en-US" sz="1200" dirty="0"/>
                <a:t>HA Master</a:t>
              </a: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4516151" y="957006"/>
              <a:ext cx="1049526" cy="1402018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NSO1</a:t>
              </a:r>
            </a:p>
            <a:p>
              <a:pPr algn="ctr"/>
              <a:r>
                <a:rPr lang="en-US" sz="1200" dirty="0"/>
                <a:t>HA Slave / Proxy</a:t>
              </a:r>
            </a:p>
          </p:txBody>
        </p:sp>
        <p:sp>
          <p:nvSpPr>
            <p:cNvPr id="24" name="Can 23"/>
            <p:cNvSpPr/>
            <p:nvPr/>
          </p:nvSpPr>
          <p:spPr>
            <a:xfrm>
              <a:off x="4637821" y="1608493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read-only</a:t>
              </a:r>
            </a:p>
          </p:txBody>
        </p:sp>
        <p:sp>
          <p:nvSpPr>
            <p:cNvPr id="25" name="Can 24"/>
            <p:cNvSpPr/>
            <p:nvPr/>
          </p:nvSpPr>
          <p:spPr>
            <a:xfrm>
              <a:off x="3396857" y="1576326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read/write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79871" y="1441480"/>
              <a:ext cx="865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Data Replication</a:t>
              </a:r>
            </a:p>
          </p:txBody>
        </p:sp>
        <p:cxnSp>
          <p:nvCxnSpPr>
            <p:cNvPr id="27" name="Straight Arrow Connector 26"/>
            <p:cNvCxnSpPr/>
            <p:nvPr/>
          </p:nvCxnSpPr>
          <p:spPr>
            <a:xfrm>
              <a:off x="4257468" y="1810812"/>
              <a:ext cx="38035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1330492" y="2296010"/>
              <a:ext cx="11694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rgbClr val="FFC000"/>
                  </a:solidFill>
                </a:rPr>
                <a:t>NETCONF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51999" y="2626769"/>
              <a:ext cx="8917021" cy="77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82823" y="1171210"/>
              <a:ext cx="14578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/>
                <a:t>CFS layer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23186" y="4288238"/>
              <a:ext cx="14578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RFS layer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7151756" y="957006"/>
              <a:ext cx="1049526" cy="1396091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NSO1</a:t>
              </a:r>
            </a:p>
            <a:p>
              <a:pPr algn="ctr"/>
              <a:r>
                <a:rPr lang="en-US" sz="1200" dirty="0"/>
                <a:t>DR Node</a:t>
              </a:r>
            </a:p>
          </p:txBody>
        </p:sp>
        <p:sp>
          <p:nvSpPr>
            <p:cNvPr id="33" name="Can 32"/>
            <p:cNvSpPr/>
            <p:nvPr/>
          </p:nvSpPr>
          <p:spPr>
            <a:xfrm>
              <a:off x="7273426" y="1602566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read-only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715476" y="1435553"/>
              <a:ext cx="865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Data Replication</a:t>
              </a:r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 flipV="1">
              <a:off x="5498432" y="1808612"/>
              <a:ext cx="1760253" cy="2201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6238374" y="854713"/>
              <a:ext cx="6015" cy="1674183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637687" y="95540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DC1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156737" y="95540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DC2</a:t>
              </a: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7804914" y="2870492"/>
              <a:ext cx="1049526" cy="1396091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 dirty="0"/>
                <a:t>NSO (n)</a:t>
              </a:r>
            </a:p>
            <a:p>
              <a:pPr algn="ctr"/>
              <a:r>
                <a:rPr lang="en-US" sz="1200" dirty="0"/>
                <a:t>DR Node</a:t>
              </a:r>
            </a:p>
          </p:txBody>
        </p:sp>
        <p:sp>
          <p:nvSpPr>
            <p:cNvPr id="40" name="Can 39"/>
            <p:cNvSpPr/>
            <p:nvPr/>
          </p:nvSpPr>
          <p:spPr>
            <a:xfrm>
              <a:off x="7885249" y="3540740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read-only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132897" y="3374201"/>
              <a:ext cx="865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Data Replication</a:t>
              </a:r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>
              <a:off x="7180290" y="3743533"/>
              <a:ext cx="704959" cy="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ounded Rectangle 42"/>
            <p:cNvSpPr/>
            <p:nvPr/>
          </p:nvSpPr>
          <p:spPr>
            <a:xfrm>
              <a:off x="3351036" y="2861410"/>
              <a:ext cx="1049526" cy="1427058"/>
            </a:xfrm>
            <a:prstGeom prst="roundRect">
              <a:avLst/>
            </a:prstGeom>
            <a:solidFill>
              <a:srgbClr val="36A4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en-US" sz="1200"/>
                <a:t>NSO2</a:t>
              </a:r>
              <a:endParaRPr lang="en-US" sz="1200" dirty="0"/>
            </a:p>
            <a:p>
              <a:pPr algn="ctr"/>
              <a:r>
                <a:rPr lang="en-US" sz="1200" dirty="0"/>
                <a:t>DR Node</a:t>
              </a:r>
            </a:p>
          </p:txBody>
        </p:sp>
        <p:sp>
          <p:nvSpPr>
            <p:cNvPr id="44" name="Can 43"/>
            <p:cNvSpPr/>
            <p:nvPr/>
          </p:nvSpPr>
          <p:spPr>
            <a:xfrm>
              <a:off x="3461019" y="3541214"/>
              <a:ext cx="860611" cy="671804"/>
            </a:xfrm>
            <a:prstGeom prst="ca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CDB</a:t>
              </a:r>
            </a:p>
            <a:p>
              <a:pPr algn="ctr"/>
              <a:r>
                <a:rPr lang="en-US" sz="1200" dirty="0"/>
                <a:t>read-only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755448" y="3334357"/>
              <a:ext cx="8654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Data Replication</a:t>
              </a: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>
              <a:off x="2824669" y="3743533"/>
              <a:ext cx="636350" cy="0"/>
            </a:xfrm>
            <a:prstGeom prst="straightConnector1">
              <a:avLst/>
            </a:prstGeom>
            <a:ln>
              <a:prstDash val="sysDot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404100" y="2634564"/>
              <a:ext cx="1444" cy="2023006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>
              <a:off x="3040289" y="2634564"/>
              <a:ext cx="1361" cy="2016315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4705350" y="2634564"/>
              <a:ext cx="1259" cy="2009624"/>
            </a:xfrm>
            <a:prstGeom prst="line">
              <a:avLst/>
            </a:prstGeom>
            <a:ln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3813553" y="2248130"/>
              <a:ext cx="1653572" cy="622362"/>
            </a:xfrm>
            <a:prstGeom prst="straightConnector1">
              <a:avLst/>
            </a:prstGeom>
            <a:ln w="50800">
              <a:solidFill>
                <a:srgbClr val="FFC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1163539" y="2254821"/>
              <a:ext cx="2679214" cy="622362"/>
            </a:xfrm>
            <a:prstGeom prst="straightConnector1">
              <a:avLst/>
            </a:prstGeom>
            <a:ln w="50800">
              <a:solidFill>
                <a:srgbClr val="FFC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40649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571F344-B064-44D2-93D5-FD1404DEC6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399" y="670568"/>
            <a:ext cx="6507027" cy="949325"/>
          </a:xfrm>
        </p:spPr>
        <p:txBody>
          <a:bodyPr>
            <a:normAutofit/>
          </a:bodyPr>
          <a:lstStyle/>
          <a:p>
            <a:r>
              <a:rPr lang="sv-SE" dirty="0"/>
              <a:t>LSA Design </a:t>
            </a:r>
            <a:r>
              <a:rPr lang="sv-SE" dirty="0" err="1"/>
              <a:t>Pros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AD7145-B933-1C46-940B-4ACAECADA772}"/>
              </a:ext>
            </a:extLst>
          </p:cNvPr>
          <p:cNvSpPr txBox="1"/>
          <p:nvPr/>
        </p:nvSpPr>
        <p:spPr>
          <a:xfrm>
            <a:off x="275376" y="1619893"/>
            <a:ext cx="11446933" cy="461465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noAutofit/>
          </a:bodyPr>
          <a:lstStyle/>
          <a:p>
            <a:pPr marL="57129" indent="0">
              <a:buNone/>
            </a:pPr>
            <a:endParaRPr lang="en-US" dirty="0"/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Scalability. The solution scales horizontally almost limitless, both at the upper as well as the lower layer. Thus catering for truly massive deployments.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It's possible to upgrade the RFS nodes one at a time. 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Also, and more importantly is that if the YANG upgrade rules are followed, the CFS node and the RFS nodes can have different release cycles. If a bug is found or a feature is missing in the RFS nodes, that can be fixed independent of the CFS node. </a:t>
            </a:r>
          </a:p>
          <a:p>
            <a:pPr marL="342900" indent="-342900">
              <a:buFont typeface="Arial" charset="0"/>
              <a:buChar char="•"/>
            </a:pPr>
            <a:endParaRPr lang="en-US" dirty="0">
              <a:latin typeface="CiscoSans" charset="0"/>
              <a:ea typeface="CiscoSans" charset="0"/>
              <a:cs typeface="CiscoSans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dirty="0">
                <a:latin typeface="CiscoSans" charset="0"/>
                <a:ea typeface="CiscoSans" charset="0"/>
                <a:cs typeface="CiscoSans" charset="0"/>
              </a:rPr>
              <a:t>Furthermore, if the architecture with multiple CFS nodes is used, the different CFS nodes can be programmed by separate teams, and the CFS nodes can be upgraded independently of each other.</a:t>
            </a:r>
            <a:endParaRPr lang="en-US" sz="1050" dirty="0">
              <a:latin typeface="CiscoSans" charset="0"/>
              <a:ea typeface="CiscoSans" charset="0"/>
              <a:cs typeface="Cisco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152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Developer Days PPT Template Rev A 2018-05-22</Template>
  <TotalTime>31191</TotalTime>
  <Words>1766</Words>
  <Application>Microsoft Macintosh PowerPoint</Application>
  <PresentationFormat>Widescreen</PresentationFormat>
  <Paragraphs>380</Paragraphs>
  <Slides>23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8" baseType="lpstr">
      <vt:lpstr>Amazon Ember</vt:lpstr>
      <vt:lpstr>Amazon Ember Light</vt:lpstr>
      <vt:lpstr>Arial</vt:lpstr>
      <vt:lpstr>Calibri</vt:lpstr>
      <vt:lpstr>Calibri Light</vt:lpstr>
      <vt:lpstr>CiscoSans</vt:lpstr>
      <vt:lpstr>CiscoSansTT</vt:lpstr>
      <vt:lpstr>CiscoSansTT ExtraLight</vt:lpstr>
      <vt:lpstr>CiscoSansTT Heavy</vt:lpstr>
      <vt:lpstr>CiscoSansTT Light</vt:lpstr>
      <vt:lpstr>CiscoSansTT Thin</vt:lpstr>
      <vt:lpstr>Roboto Condensed Light</vt:lpstr>
      <vt:lpstr>Verdana</vt:lpstr>
      <vt:lpstr>Wingdings</vt:lpstr>
      <vt:lpstr>Office Theme</vt:lpstr>
      <vt:lpstr>PowerPoint Presentation</vt:lpstr>
      <vt:lpstr>Customer use case 1</vt:lpstr>
      <vt:lpstr>Topics</vt:lpstr>
      <vt:lpstr>Key solution &amp; architectural requirement at French tier 1 SP</vt:lpstr>
      <vt:lpstr>Solution Architecture – Context</vt:lpstr>
      <vt:lpstr>Solution details</vt:lpstr>
      <vt:lpstr>LSA, Commit-queue and Bulk Device Onboarding</vt:lpstr>
      <vt:lpstr>LSA Deployment Design</vt:lpstr>
      <vt:lpstr>LSA Design Pros</vt:lpstr>
      <vt:lpstr>LSA Design Cons</vt:lpstr>
      <vt:lpstr>Challenges and Learnings</vt:lpstr>
      <vt:lpstr>Customer use case 2</vt:lpstr>
      <vt:lpstr>Customer requirements</vt:lpstr>
      <vt:lpstr>NSO LSA design</vt:lpstr>
      <vt:lpstr>Customer use case 3</vt:lpstr>
      <vt:lpstr>Customer requirements</vt:lpstr>
      <vt:lpstr>NSO LSA Ready Extensible Pattern </vt:lpstr>
      <vt:lpstr>Capabilities of each Layer </vt:lpstr>
      <vt:lpstr>LSA Migration </vt:lpstr>
      <vt:lpstr>LSA Extensible Architecture</vt:lpstr>
      <vt:lpstr>Q&amp;A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Nicklas Wagerth (nwagerth)</cp:lastModifiedBy>
  <cp:revision>405</cp:revision>
  <dcterms:created xsi:type="dcterms:W3CDTF">2017-05-11T23:13:22Z</dcterms:created>
  <dcterms:modified xsi:type="dcterms:W3CDTF">2018-06-19T12:58:28Z</dcterms:modified>
</cp:coreProperties>
</file>