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56" r:id="rId2"/>
    <p:sldId id="331" r:id="rId3"/>
    <p:sldId id="397" r:id="rId4"/>
    <p:sldId id="396" r:id="rId5"/>
    <p:sldId id="395" r:id="rId6"/>
    <p:sldId id="373" r:id="rId7"/>
    <p:sldId id="374" r:id="rId8"/>
    <p:sldId id="375" r:id="rId9"/>
    <p:sldId id="376" r:id="rId10"/>
    <p:sldId id="381" r:id="rId11"/>
    <p:sldId id="382" r:id="rId12"/>
    <p:sldId id="383" r:id="rId13"/>
    <p:sldId id="384" r:id="rId14"/>
    <p:sldId id="398" r:id="rId15"/>
    <p:sldId id="385" r:id="rId16"/>
    <p:sldId id="400" r:id="rId17"/>
    <p:sldId id="401" r:id="rId18"/>
    <p:sldId id="386" r:id="rId19"/>
    <p:sldId id="387" r:id="rId20"/>
    <p:sldId id="388" r:id="rId21"/>
    <p:sldId id="390" r:id="rId22"/>
    <p:sldId id="391" r:id="rId23"/>
    <p:sldId id="392" r:id="rId24"/>
    <p:sldId id="393" r:id="rId25"/>
    <p:sldId id="399" r:id="rId26"/>
    <p:sldId id="353" r:id="rId27"/>
  </p:sldIdLst>
  <p:sldSz cx="12192000" cy="6858000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ana Anheier" initials="LA" lastIdx="27" clrIdx="0">
    <p:extLst/>
  </p:cmAuthor>
  <p:cmAuthor id="2" name="James Defty" initials="JD" lastIdx="1" clrIdx="1">
    <p:extLst/>
  </p:cmAuthor>
  <p:cmAuthor id="3" name="James Defty" initials="JD [2]" lastIdx="1" clrIdx="2">
    <p:extLst/>
  </p:cmAuthor>
  <p:cmAuthor id="4" name="James Defty" initials="JD [3]" lastIdx="1" clrIdx="3">
    <p:extLst/>
  </p:cmAuthor>
  <p:cmAuthor id="5" name="James Defty" initials="JD [4]" lastIdx="1" clrIdx="4">
    <p:extLst/>
  </p:cmAuthor>
  <p:cmAuthor id="6" name="James Defty" initials="JD [5]" lastIdx="1" clrIdx="5">
    <p:extLst/>
  </p:cmAuthor>
  <p:cmAuthor id="7" name="James Defty" initials="JD [6]" lastIdx="1" clrIdx="6">
    <p:extLst/>
  </p:cmAuthor>
  <p:cmAuthor id="8" name="James Defty" initials="JD [7]" lastIdx="1" clrIdx="7">
    <p:extLst/>
  </p:cmAuthor>
  <p:cmAuthor id="9" name="James Defty" initials="JD [8]" lastIdx="1" clrIdx="8">
    <p:extLst/>
  </p:cmAuthor>
  <p:cmAuthor id="10" name="James Defty" initials="JD [9]" lastIdx="1" clrIdx="9">
    <p:extLst/>
  </p:cmAuthor>
  <p:cmAuthor id="11" name="James Defty" initials="JD [10]" lastIdx="1" clrIdx="10">
    <p:extLst/>
  </p:cmAuthor>
  <p:cmAuthor id="12" name="James Defty" initials="JD [11]" lastIdx="1" clrIdx="11">
    <p:extLst/>
  </p:cmAuthor>
  <p:cmAuthor id="13" name="James Defty" initials="JD [12]" lastIdx="1" clrIdx="12">
    <p:extLst/>
  </p:cmAuthor>
  <p:cmAuthor id="14" name="James Defty" initials="JD [13]" lastIdx="1" clrIdx="13">
    <p:extLst/>
  </p:cmAuthor>
  <p:cmAuthor id="15" name="James Defty" initials="JD [14]" lastIdx="1" clrIdx="14">
    <p:extLst/>
  </p:cmAuthor>
  <p:cmAuthor id="16" name="Neil" initials="N" lastIdx="2" clrIdx="15"/>
  <p:cmAuthor id="17" name="Owner" initials="O" lastIdx="1" clrIdx="16">
    <p:extLst>
      <p:ext uri="{19B8F6BF-5375-455C-9EA6-DF929625EA0E}">
        <p15:presenceInfo xmlns:p15="http://schemas.microsoft.com/office/powerpoint/2012/main" userId="Own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9CC"/>
    <a:srgbClr val="003C56"/>
    <a:srgbClr val="6EBE4A"/>
    <a:srgbClr val="00BCEB"/>
    <a:srgbClr val="005073"/>
    <a:srgbClr val="5E1B51"/>
    <a:srgbClr val="565656"/>
    <a:srgbClr val="414042"/>
    <a:srgbClr val="F6F6F3"/>
    <a:srgbClr val="968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374" autoAdjust="0"/>
    <p:restoredTop sz="96242" autoAdjust="0"/>
  </p:normalViewPr>
  <p:slideViewPr>
    <p:cSldViewPr snapToGrid="0">
      <p:cViewPr>
        <p:scale>
          <a:sx n="86" d="100"/>
          <a:sy n="86" d="100"/>
        </p:scale>
        <p:origin x="1752" y="14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5"/>
    </p:cViewPr>
  </p:sorterViewPr>
  <p:notesViewPr>
    <p:cSldViewPr snapToGrid="0">
      <p:cViewPr varScale="1">
        <p:scale>
          <a:sx n="81" d="100"/>
          <a:sy n="81" d="100"/>
        </p:scale>
        <p:origin x="317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93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ED8027C-D281-418D-963D-CDB635A029B1}" type="datetimeFigureOut">
              <a:rPr lang="en-US" smtClean="0"/>
              <a:t>6/20/18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170"/>
            <a:ext cx="2949099" cy="49893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5170"/>
            <a:ext cx="2949099" cy="49893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CAC4C07-6582-47DA-A910-0C730A50F5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1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1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D43AEF0-E662-4728-80A8-6735C11BB5DD}" type="datetimeFigureOut">
              <a:rPr lang="en-US" smtClean="0"/>
              <a:t>6/20/18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9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D13C918-5596-49CC-BAB2-00B1E71CFB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52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471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81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94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217517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26969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Pct val="75000"/>
              <a:buFontTx/>
              <a:buNone/>
              <a:defRPr sz="2000" i="1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70C0"/>
              </a:buClr>
              <a:buSzPct val="68000"/>
              <a:buFontTx/>
              <a:buNone/>
              <a:defRPr sz="1600" b="1" i="1" cap="none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“Edit Master text styles”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9C00C55-69A9-4C22-A850-EF5A6F9C67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1D6EAB2-2E71-4C40-8AE5-96A33504612A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0C957CBB-1A8D-4628-991D-5A70FE0C0B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83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up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9B13E9-4BFF-47B4-936E-05252F9D2A77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43051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443071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2"/>
          </p:nvPr>
        </p:nvSpPr>
        <p:spPr>
          <a:xfrm>
            <a:off x="806058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806078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3"/>
          </p:nvPr>
        </p:nvSpPr>
        <p:spPr>
          <a:xfrm>
            <a:off x="443051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14"/>
          </p:nvPr>
        </p:nvSpPr>
        <p:spPr>
          <a:xfrm>
            <a:off x="806058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1AE6E94-2587-4D0A-9BFD-69E23E3A93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97F6493-E85E-493A-A284-6E813DBEAF9E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52C110CC-115B-432A-8FD5-22016314D2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15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up-tall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2A17A4E-E657-4D30-80F8-3D3F07395FB4}"/>
              </a:ext>
            </a:extLst>
          </p:cNvPr>
          <p:cNvSpPr/>
          <p:nvPr userDrawn="1"/>
        </p:nvSpPr>
        <p:spPr>
          <a:xfrm>
            <a:off x="0" y="-207940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164014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4014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1" name="Rectangle 30"/>
          <p:cNvSpPr/>
          <p:nvPr userDrawn="1"/>
        </p:nvSpPr>
        <p:spPr>
          <a:xfrm>
            <a:off x="4164013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1"/>
          </p:nvPr>
        </p:nvSpPr>
        <p:spPr>
          <a:xfrm>
            <a:off x="6810376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12"/>
          </p:nvPr>
        </p:nvSpPr>
        <p:spPr>
          <a:xfrm>
            <a:off x="6810376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6810375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Picture Placeholder 2"/>
          <p:cNvSpPr>
            <a:spLocks noGrp="1"/>
          </p:cNvSpPr>
          <p:nvPr>
            <p:ph type="pic" idx="13"/>
          </p:nvPr>
        </p:nvSpPr>
        <p:spPr>
          <a:xfrm>
            <a:off x="9455579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4"/>
          </p:nvPr>
        </p:nvSpPr>
        <p:spPr>
          <a:xfrm>
            <a:off x="9455579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9" name="Rectangle 38"/>
          <p:cNvSpPr/>
          <p:nvPr userDrawn="1"/>
        </p:nvSpPr>
        <p:spPr>
          <a:xfrm>
            <a:off x="9455578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5"/>
          </p:nvPr>
        </p:nvSpPr>
        <p:spPr>
          <a:xfrm>
            <a:off x="4164013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half" idx="16"/>
          </p:nvPr>
        </p:nvSpPr>
        <p:spPr>
          <a:xfrm>
            <a:off x="6808789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17"/>
          </p:nvPr>
        </p:nvSpPr>
        <p:spPr>
          <a:xfrm>
            <a:off x="9453565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3C5B58B-CAF0-4C0B-805B-7723B9B80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36F6DCF-6EC5-4D26-804F-EB4F9E2DE4DE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80E1221B-73DB-40C7-9EFD-4F147E0915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264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up-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4055633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045806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8035979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10026152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idx="10"/>
          </p:nvPr>
        </p:nvSpPr>
        <p:spPr>
          <a:xfrm>
            <a:off x="4055633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idx="18"/>
          </p:nvPr>
        </p:nvSpPr>
        <p:spPr>
          <a:xfrm>
            <a:off x="6045805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idx="19"/>
          </p:nvPr>
        </p:nvSpPr>
        <p:spPr>
          <a:xfrm>
            <a:off x="8035979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idx="20"/>
          </p:nvPr>
        </p:nvSpPr>
        <p:spPr>
          <a:xfrm>
            <a:off x="10026152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D4C1498-18E3-4244-A0D4-A1F9BCC66C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BF928F3-BB15-4091-8FB6-F75D8B242C5B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B4E8B9D3-D705-474F-99AA-E61471C6A0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686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447A22-93B4-4DB6-A056-66467426B292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AB0803-7006-4478-B754-F9540A3FFCA8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009424A-63B3-42FA-BB1F-93B800F04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4869" y="403057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C868CC-DF19-44BF-B9C3-83D09BFFA1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319" y="1709826"/>
            <a:ext cx="3929613" cy="2235192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18E4AC86-A305-44E2-8B1C-011733A0FC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69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1B3B5-9FD4-425E-821E-3D2CDDA15528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C3297-BEE8-4E87-93CE-F812AB5C992C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1BE4A-7D83-4BDD-9E4D-D89309741463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47946AB-9A1A-4E69-916E-AE6892911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7069" y="473125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chemeClr val="bg1">
                    <a:lumMod val="9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784007-2FF9-4A62-A8BE-A96618BEF2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17" y="2055475"/>
            <a:ext cx="4571298" cy="2600188"/>
          </a:xfrm>
          <a:prstGeom prst="rect">
            <a:avLst/>
          </a:prstGeom>
        </p:spPr>
      </p:pic>
      <p:sp>
        <p:nvSpPr>
          <p:cNvPr id="11" name="TextBox 3">
            <a:extLst>
              <a:ext uri="{FF2B5EF4-FFF2-40B4-BE49-F238E27FC236}">
                <a16:creationId xmlns:a16="http://schemas.microsoft.com/office/drawing/2014/main" id="{0468169E-FC96-4E36-AC3C-A9E1CD3ADB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63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26552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9186" y="2028668"/>
            <a:ext cx="9742331" cy="939385"/>
          </a:xfrm>
        </p:spPr>
        <p:txBody>
          <a:bodyPr lIns="0" tIns="0" rIns="0" bIns="0"/>
          <a:lstStyle>
            <a:lvl1pPr>
              <a:defRPr sz="8000" b="0" i="0" spc="400">
                <a:solidFill>
                  <a:schemeClr val="bg1"/>
                </a:solidFill>
                <a:latin typeface="CiscoSansTT Heavy" panose="020B0903020201020303" pitchFamily="34" charset="0"/>
                <a:ea typeface="CiscoSansTT Heavy" panose="020B0903020201020303" pitchFamily="34" charset="0"/>
                <a:cs typeface="CiscoSansTT Heavy" panose="020B09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Amazon Ember" charset="0"/>
                <a:ea typeface="Amazon Ember" charset="0"/>
                <a:cs typeface="Amazon Ember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E4ACB6-2380-4D46-BE52-EBE3E070721F}"/>
              </a:ext>
            </a:extLst>
          </p:cNvPr>
          <p:cNvSpPr/>
          <p:nvPr userDrawn="1"/>
        </p:nvSpPr>
        <p:spPr>
          <a:xfrm>
            <a:off x="9702264" y="6754421"/>
            <a:ext cx="26689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2968BC-4F61-428B-ACEB-72A07B7ED5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7" y="6459454"/>
            <a:ext cx="1401339" cy="7970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E2E8BA-9627-4DA4-B7EC-3C530A5497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658" y="6003786"/>
            <a:ext cx="701164" cy="7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13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Invent Title Sli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" y="-1"/>
            <a:ext cx="12191999" cy="6858001"/>
          </a:xfrm>
          <a:prstGeom prst="rect">
            <a:avLst/>
          </a:prstGeom>
        </p:spPr>
      </p:pic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BB62B0B8-4A55-40E0-97DC-253E97DADD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640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- title/photo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18D2D1AB-27D8-4462-9138-FEA6BF0364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E4584F-4AD4-4FE5-9B8A-2FE56113BB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1C312-9DAF-4D4B-80E6-C053F31F59B4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</p:spTree>
    <p:extLst>
      <p:ext uri="{BB962C8B-B14F-4D97-AF65-F5344CB8AC3E}">
        <p14:creationId xmlns:p14="http://schemas.microsoft.com/office/powerpoint/2010/main" val="2049220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- title/photo/multipl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" y="-111020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900865-F957-4792-BC09-EB9D6949A0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BB14F83-6327-4809-88CE-0EA12DAA0746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56F1C53D-05BC-47E5-B740-3C88C6D92B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6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title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F1F15FE-1EAD-4969-9E05-9B5C0DD217E9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367D31-AC7B-40B1-A2F2-ECF131ECC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59331B-F1A9-4270-BB79-80D53AB3A350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16447E3F-5A55-448D-AE72-112A99E557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09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F213601-B22B-4BE3-A3DE-92A568EA076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8CCDAC-8C92-4950-ABC4-BB6E19D188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0FFE19A-545B-4496-AD87-1C98C528B6F2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C9D0B3B7-7279-4714-AA7A-34F97CF90C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67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stiti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0" y="0"/>
            <a:ext cx="12191998" cy="28085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328" y="2823029"/>
            <a:ext cx="9144000" cy="1654390"/>
          </a:xfrm>
        </p:spPr>
        <p:txBody>
          <a:bodyPr anchor="b"/>
          <a:lstStyle>
            <a:lvl1pPr algn="l">
              <a:lnSpc>
                <a:spcPct val="80000"/>
              </a:lnSpc>
              <a:defRPr sz="6000">
                <a:solidFill>
                  <a:srgbClr val="414042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9328" y="451215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27432" indent="0" algn="l">
              <a:lnSpc>
                <a:spcPct val="80000"/>
              </a:lnSpc>
              <a:buNone/>
              <a:defRPr sz="20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E59273-C12F-44F9-BB6E-4C24EAEE7C83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666DA8-787C-421F-8D31-9D2EFE0915E5}"/>
              </a:ext>
            </a:extLst>
          </p:cNvPr>
          <p:cNvSpPr/>
          <p:nvPr userDrawn="1"/>
        </p:nvSpPr>
        <p:spPr>
          <a:xfrm>
            <a:off x="0" y="6514853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57C169AD-4849-4A7D-BC33-FBF6F7B9A2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38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58800"/>
            <a:ext cx="7073900" cy="1038225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507027" cy="949325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A706CF-9808-4C67-A7A0-BCDC46B3A36B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1F0051-DE3D-41CE-913F-29643FABFB3E}"/>
              </a:ext>
            </a:extLst>
          </p:cNvPr>
          <p:cNvSpPr txBox="1">
            <a:spLocks/>
          </p:cNvSpPr>
          <p:nvPr userDrawn="1"/>
        </p:nvSpPr>
        <p:spPr>
          <a:xfrm>
            <a:off x="-136414" y="6587598"/>
            <a:ext cx="6016513" cy="540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3F2858-2F88-4A41-8341-D58CE1DE6A91}"/>
              </a:ext>
            </a:extLst>
          </p:cNvPr>
          <p:cNvSpPr/>
          <p:nvPr userDrawn="1"/>
        </p:nvSpPr>
        <p:spPr>
          <a:xfrm>
            <a:off x="98352" y="6516562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6F7BEEE6-3333-4188-85E0-3E718D4611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348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AA706CF-9808-4C67-A7A0-BCDC46B3A36B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1F0051-DE3D-41CE-913F-29643FABFB3E}"/>
              </a:ext>
            </a:extLst>
          </p:cNvPr>
          <p:cNvSpPr txBox="1">
            <a:spLocks/>
          </p:cNvSpPr>
          <p:nvPr userDrawn="1"/>
        </p:nvSpPr>
        <p:spPr>
          <a:xfrm>
            <a:off x="-136414" y="6587598"/>
            <a:ext cx="6016513" cy="540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3F2858-2F88-4A41-8341-D58CE1DE6A91}"/>
              </a:ext>
            </a:extLst>
          </p:cNvPr>
          <p:cNvSpPr/>
          <p:nvPr userDrawn="1"/>
        </p:nvSpPr>
        <p:spPr>
          <a:xfrm>
            <a:off x="98352" y="6516562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6F7BEEE6-3333-4188-85E0-3E718D4611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439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87DBEDA-C332-49D7-9875-6EE6EECFA28C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8060585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430712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1CD86FC-FBDF-4A5B-B3A0-0FA7E8922D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F4F92B4-F8C5-4673-884A-555A044D5888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4653BD65-2C46-490E-BC9D-9D80821860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45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144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5291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4" r:id="rId2"/>
    <p:sldLayoutId id="2147483685" r:id="rId3"/>
    <p:sldLayoutId id="2147483665" r:id="rId4"/>
    <p:sldLayoutId id="2147483666" r:id="rId5"/>
    <p:sldLayoutId id="2147483649" r:id="rId6"/>
    <p:sldLayoutId id="2147483679" r:id="rId7"/>
    <p:sldLayoutId id="2147483686" r:id="rId8"/>
    <p:sldLayoutId id="2147483669" r:id="rId9"/>
    <p:sldLayoutId id="2147483670" r:id="rId10"/>
    <p:sldLayoutId id="2147483671" r:id="rId11"/>
    <p:sldLayoutId id="2147483674" r:id="rId12"/>
    <p:sldLayoutId id="2147483680" r:id="rId13"/>
    <p:sldLayoutId id="2147483681" r:id="rId14"/>
    <p:sldLayoutId id="2147483682" r:id="rId15"/>
    <p:sldLayoutId id="214748368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7763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239186" y="1152769"/>
            <a:ext cx="9742331" cy="93938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>
                <a:latin typeface="CiscoSansTT Heavy" panose="020B0903020201020303" pitchFamily="34" charset="0"/>
                <a:cs typeface="CiscoSansTT Heavy" panose="020B0903020201020303" pitchFamily="34" charset="0"/>
              </a:rPr>
              <a:t>Cisco NSO Developer Days</a:t>
            </a:r>
            <a:endParaRPr lang="en-US" dirty="0">
              <a:latin typeface="CiscoSansTT Heavy" panose="020B0903020201020303" pitchFamily="34" charset="0"/>
              <a:ea typeface="Amazon Ember Light" charset="0"/>
              <a:cs typeface="CiscoSansTT Heavy" panose="020B0903020201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239186" y="1837320"/>
            <a:ext cx="9742331" cy="50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Partner Experts Panel Session</a:t>
            </a:r>
            <a:endParaRPr lang="en-US" dirty="0">
              <a:latin typeface="Amazon Ember" charset="0"/>
              <a:ea typeface="Amazon Ember" charset="0"/>
              <a:cs typeface="Amazon Emb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90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160000" y="1800000"/>
            <a:ext cx="7920000" cy="4320000"/>
            <a:chOff x="1076070" y="938347"/>
            <a:chExt cx="6592000" cy="3708000"/>
          </a:xfrm>
        </p:grpSpPr>
        <p:sp>
          <p:nvSpPr>
            <p:cNvPr id="6" name="Rounded Rectangle 5"/>
            <p:cNvSpPr/>
            <p:nvPr/>
          </p:nvSpPr>
          <p:spPr>
            <a:xfrm>
              <a:off x="1682499" y="1338682"/>
              <a:ext cx="5925311" cy="32102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>
                  <a:lumMod val="95000"/>
                </a:schemeClr>
              </a:solidFill>
            </a:ln>
            <a:effectLst>
              <a:glow rad="533400">
                <a:schemeClr val="tx1">
                  <a:lumMod val="75000"/>
                  <a:lumOff val="2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070" y="938347"/>
              <a:ext cx="6592000" cy="370800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Workflow Automation by Data Ductus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2170517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2888598" y="2266410"/>
            <a:ext cx="7119002" cy="3740082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Workflow Automation by Data Ductus</a:t>
            </a:r>
            <a:endParaRPr lang="nl-BE" sz="280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1799999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89824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60000" y="1800000"/>
            <a:ext cx="7920000" cy="4320000"/>
            <a:chOff x="1076070" y="938347"/>
            <a:chExt cx="6592000" cy="3708000"/>
          </a:xfrm>
        </p:grpSpPr>
        <p:sp>
          <p:nvSpPr>
            <p:cNvPr id="6" name="Rounded Rectangle 5"/>
            <p:cNvSpPr/>
            <p:nvPr/>
          </p:nvSpPr>
          <p:spPr>
            <a:xfrm>
              <a:off x="1682499" y="1338682"/>
              <a:ext cx="5925311" cy="32102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>
                  <a:lumMod val="95000"/>
                </a:schemeClr>
              </a:solidFill>
            </a:ln>
            <a:effectLst>
              <a:glow rad="533400">
                <a:schemeClr val="tx1">
                  <a:lumMod val="75000"/>
                  <a:lumOff val="2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070" y="938347"/>
              <a:ext cx="6592000" cy="370800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Workflow Automation by Data Ductus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287133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888598" y="2266410"/>
            <a:ext cx="7119002" cy="3740081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1799999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NFV Orchestration by </a:t>
            </a:r>
            <a:r>
              <a:rPr lang="en-US" sz="2800" dirty="0" err="1"/>
              <a:t>Devoteam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4157260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2160000" y="1800000"/>
            <a:ext cx="7920000" cy="4320000"/>
            <a:chOff x="1076070" y="938347"/>
            <a:chExt cx="6592000" cy="3708001"/>
          </a:xfrm>
        </p:grpSpPr>
        <p:sp>
          <p:nvSpPr>
            <p:cNvPr id="8" name="Rounded Rectangle 7"/>
            <p:cNvSpPr/>
            <p:nvPr/>
          </p:nvSpPr>
          <p:spPr>
            <a:xfrm>
              <a:off x="1682499" y="1338682"/>
              <a:ext cx="5925311" cy="32102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>
                  <a:lumMod val="95000"/>
                </a:schemeClr>
              </a:solidFill>
            </a:ln>
            <a:effectLst>
              <a:glow rad="533400">
                <a:schemeClr val="tx1">
                  <a:lumMod val="75000"/>
                  <a:lumOff val="2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070" y="938347"/>
              <a:ext cx="6592000" cy="3708001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NFV Orchestration by </a:t>
            </a:r>
            <a:r>
              <a:rPr lang="en-US" sz="2800" dirty="0" err="1"/>
              <a:t>Devoteam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3362309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60000" y="1800000"/>
            <a:ext cx="7920000" cy="4320000"/>
            <a:chOff x="1076070" y="938347"/>
            <a:chExt cx="6592000" cy="3708000"/>
          </a:xfrm>
        </p:grpSpPr>
        <p:sp>
          <p:nvSpPr>
            <p:cNvPr id="6" name="Rounded Rectangle 5"/>
            <p:cNvSpPr/>
            <p:nvPr/>
          </p:nvSpPr>
          <p:spPr>
            <a:xfrm>
              <a:off x="1682499" y="1338682"/>
              <a:ext cx="5925311" cy="32102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>
                  <a:lumMod val="95000"/>
                </a:schemeClr>
              </a:solidFill>
            </a:ln>
            <a:effectLst>
              <a:glow rad="533400">
                <a:schemeClr val="tx1">
                  <a:lumMod val="75000"/>
                  <a:lumOff val="2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070" y="938347"/>
              <a:ext cx="6592000" cy="370800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NFV Orchestration by </a:t>
            </a:r>
            <a:r>
              <a:rPr lang="en-US" sz="2800" dirty="0" err="1"/>
              <a:t>Devoteam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23885870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Platform &amp; Application by </a:t>
            </a:r>
            <a:r>
              <a:rPr lang="en-US" sz="2800" dirty="0" err="1"/>
              <a:t>Itential</a:t>
            </a:r>
            <a:endParaRPr lang="nl-BE" sz="2800" dirty="0"/>
          </a:p>
        </p:txBody>
      </p:sp>
      <p:sp>
        <p:nvSpPr>
          <p:cNvPr id="3" name="Rounded Rectangle 2"/>
          <p:cNvSpPr/>
          <p:nvPr/>
        </p:nvSpPr>
        <p:spPr>
          <a:xfrm>
            <a:off x="2888599" y="2266410"/>
            <a:ext cx="7119002" cy="3740082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1799999"/>
            <a:ext cx="7920000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365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Platform &amp; Application by </a:t>
            </a:r>
            <a:r>
              <a:rPr lang="en-US" sz="2800" dirty="0" err="1"/>
              <a:t>Itential</a:t>
            </a:r>
            <a:r>
              <a:rPr lang="en-US" sz="2800" dirty="0"/>
              <a:t> – Load Balancer as example</a:t>
            </a:r>
            <a:endParaRPr lang="nl-BE" sz="2800" dirty="0"/>
          </a:p>
        </p:txBody>
      </p:sp>
      <p:grpSp>
        <p:nvGrpSpPr>
          <p:cNvPr id="5" name="Group 4"/>
          <p:cNvGrpSpPr/>
          <p:nvPr/>
        </p:nvGrpSpPr>
        <p:grpSpPr>
          <a:xfrm>
            <a:off x="2160000" y="1800000"/>
            <a:ext cx="7920000" cy="4320000"/>
            <a:chOff x="1076068" y="938347"/>
            <a:chExt cx="6592001" cy="3708000"/>
          </a:xfrm>
        </p:grpSpPr>
        <p:sp>
          <p:nvSpPr>
            <p:cNvPr id="3" name="Rounded Rectangle 2"/>
            <p:cNvSpPr/>
            <p:nvPr/>
          </p:nvSpPr>
          <p:spPr>
            <a:xfrm>
              <a:off x="1682499" y="1338682"/>
              <a:ext cx="5925311" cy="32102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>
                  <a:lumMod val="95000"/>
                </a:schemeClr>
              </a:solidFill>
            </a:ln>
            <a:effectLst>
              <a:glow rad="533400">
                <a:schemeClr val="tx1">
                  <a:lumMod val="75000"/>
                  <a:lumOff val="2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068" y="938347"/>
              <a:ext cx="6592001" cy="370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401578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889053" y="2266410"/>
            <a:ext cx="7123454" cy="3740082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Closed-loop trouble shooting &amp;  healing by </a:t>
            </a:r>
            <a:r>
              <a:rPr lang="en-US" sz="2800" dirty="0" err="1"/>
              <a:t>Netrounds</a:t>
            </a:r>
            <a:endParaRPr lang="nl-BE" sz="2800" dirty="0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1800000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686759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889053" y="2266410"/>
            <a:ext cx="7123454" cy="3740082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1800000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Closed-loop trouble shooting &amp;  healing by </a:t>
            </a:r>
            <a:r>
              <a:rPr lang="en-US" sz="2800" dirty="0" err="1"/>
              <a:t>Netrounds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3557082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EF3EF3B8-42BF-4A6A-88D9-D813B6C47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054" y="2392710"/>
            <a:ext cx="2652003" cy="1325563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E772F01-944A-4F14-9820-F47420122FB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0" r="53646"/>
          <a:stretch/>
        </p:blipFill>
        <p:spPr>
          <a:xfrm>
            <a:off x="3169920" y="1"/>
            <a:ext cx="2036056" cy="6857999"/>
          </a:xfr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176495"/>
              </p:ext>
            </p:extLst>
          </p:nvPr>
        </p:nvGraphicFramePr>
        <p:xfrm>
          <a:off x="5352813" y="1752600"/>
          <a:ext cx="6681914" cy="33528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22957">
                  <a:extLst>
                    <a:ext uri="{9D8B030D-6E8A-4147-A177-3AD203B41FA5}">
                      <a16:colId xmlns:a16="http://schemas.microsoft.com/office/drawing/2014/main" val="289841052"/>
                    </a:ext>
                  </a:extLst>
                </a:gridCol>
                <a:gridCol w="622957">
                  <a:extLst>
                    <a:ext uri="{9D8B030D-6E8A-4147-A177-3AD203B41FA5}">
                      <a16:colId xmlns:a16="http://schemas.microsoft.com/office/drawing/2014/main" val="3664794970"/>
                    </a:ext>
                  </a:extLst>
                </a:gridCol>
                <a:gridCol w="2988000">
                  <a:extLst>
                    <a:ext uri="{9D8B030D-6E8A-4147-A177-3AD203B41FA5}">
                      <a16:colId xmlns:a16="http://schemas.microsoft.com/office/drawing/2014/main" val="2816583185"/>
                    </a:ext>
                  </a:extLst>
                </a:gridCol>
                <a:gridCol w="2448000">
                  <a:extLst>
                    <a:ext uri="{9D8B030D-6E8A-4147-A177-3AD203B41FA5}">
                      <a16:colId xmlns:a16="http://schemas.microsoft.com/office/drawing/2014/main" val="3667815327"/>
                    </a:ext>
                  </a:extLst>
                </a:gridCol>
              </a:tblGrid>
              <a:tr h="211894"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Timeslot</a:t>
                      </a:r>
                      <a:endParaRPr lang="nl-BE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Agenda</a:t>
                      </a:r>
                      <a:endParaRPr lang="nl-BE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Host / Presenter</a:t>
                      </a:r>
                      <a:endParaRPr lang="nl-BE" sz="16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977414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1305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Partner session</a:t>
                      </a:r>
                      <a:r>
                        <a:rPr lang="en-GB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introduction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Tony Verspecht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912750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1305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Partner Panel Interactions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Tony Verspecht, Jim Roach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495333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1415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Short break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l-B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991517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1415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Partner Panel Interactions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Tony Verspecht, Jim Roach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450242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1515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Short break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l-B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40116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1515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Table Tops with Partners and AS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Partners and AS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7368475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1625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Pronghorn demo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Christopher Wade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9355662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1625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1650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Netrounds demo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Stefan Vallin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176205"/>
                  </a:ext>
                </a:extLst>
              </a:tr>
              <a:tr h="232737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1650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1700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Closing</a:t>
                      </a:r>
                      <a:r>
                        <a:rPr lang="en-GB" sz="16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points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Tony Verspecht</a:t>
                      </a:r>
                      <a:endParaRPr lang="nl-BE" sz="16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10000"/>
                          <a:lumOff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080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7530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886794" y="2266575"/>
            <a:ext cx="7120788" cy="3741405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9626" y="1799999"/>
            <a:ext cx="7883537" cy="432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Closed-loop trouble shooting &amp;  healing by </a:t>
            </a:r>
            <a:r>
              <a:rPr lang="en-US" sz="2800" dirty="0" err="1"/>
              <a:t>Netrounds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1798637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884660" y="2266575"/>
            <a:ext cx="7114206" cy="3741405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Mobility Orchestration by Cisco AS</a:t>
            </a:r>
            <a:endParaRPr lang="nl-BE" sz="2800" dirty="0"/>
          </a:p>
        </p:txBody>
      </p:sp>
      <p:pic>
        <p:nvPicPr>
          <p:cNvPr id="9" name="Picture 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57985" y="1800000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60674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884660" y="2266575"/>
            <a:ext cx="7114206" cy="3741405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Mobility Orchestration by Cisco AS</a:t>
            </a:r>
            <a:endParaRPr lang="nl-BE" sz="2800" dirty="0"/>
          </a:p>
        </p:txBody>
      </p:sp>
      <p:pic>
        <p:nvPicPr>
          <p:cNvPr id="9" name="Picture 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1800000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27593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2884660" y="2266575"/>
            <a:ext cx="7114206" cy="3741405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Mobility Orchestration by Cisco AS</a:t>
            </a:r>
            <a:endParaRPr lang="nl-BE" sz="2800" dirty="0"/>
          </a:p>
        </p:txBody>
      </p:sp>
      <p:pic>
        <p:nvPicPr>
          <p:cNvPr id="9" name="Picture 8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0" y="1799999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251526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202129" y="1886550"/>
            <a:ext cx="11723570" cy="1296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Closing points</a:t>
            </a:r>
            <a:endParaRPr lang="nl-BE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009466" y="2146434"/>
            <a:ext cx="9334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Automation is happening, many different Use Cases.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Starting point and journey is different for each SP.</a:t>
            </a:r>
            <a:endParaRPr lang="nl-BE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20" y="2030931"/>
            <a:ext cx="1936178" cy="10601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Rectangle 29"/>
          <p:cNvSpPr/>
          <p:nvPr/>
        </p:nvSpPr>
        <p:spPr>
          <a:xfrm>
            <a:off x="202129" y="3244068"/>
            <a:ext cx="11723570" cy="1296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1" name="TextBox 30"/>
          <p:cNvSpPr txBox="1"/>
          <p:nvPr/>
        </p:nvSpPr>
        <p:spPr>
          <a:xfrm>
            <a:off x="2009466" y="3482377"/>
            <a:ext cx="9334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Each step on the journey has to deliver outcomes.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Outcomes can be bottom-line reduction and or top-line improvements </a:t>
            </a:r>
            <a:endParaRPr lang="nl-BE" sz="2400" dirty="0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/>
          <a:srcRect l="2172" r="1954"/>
          <a:stretch/>
        </p:blipFill>
        <p:spPr>
          <a:xfrm>
            <a:off x="317871" y="3368984"/>
            <a:ext cx="1963316" cy="10725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4" name="Rectangle 33"/>
          <p:cNvSpPr/>
          <p:nvPr/>
        </p:nvSpPr>
        <p:spPr>
          <a:xfrm>
            <a:off x="202129" y="4616954"/>
            <a:ext cx="11723570" cy="1296000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5" name="TextBox 34"/>
          <p:cNvSpPr txBox="1"/>
          <p:nvPr/>
        </p:nvSpPr>
        <p:spPr>
          <a:xfrm>
            <a:off x="2009467" y="4855263"/>
            <a:ext cx="9800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Walking the transformation journey requires skills and capabilities.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Together with our partners we’ve a rich set of resources that can assist you.</a:t>
            </a:r>
            <a:endParaRPr lang="nl-BE" sz="2400" dirty="0"/>
          </a:p>
        </p:txBody>
      </p:sp>
      <p:pic>
        <p:nvPicPr>
          <p:cNvPr id="37" name="Picture 36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337119" y="4727818"/>
            <a:ext cx="1928536" cy="10800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7675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Dinner directions</a:t>
            </a:r>
            <a:endParaRPr lang="nl-BE" sz="2800" dirty="0"/>
          </a:p>
        </p:txBody>
      </p:sp>
      <p:sp>
        <p:nvSpPr>
          <p:cNvPr id="8" name="Rectangle 7"/>
          <p:cNvSpPr/>
          <p:nvPr/>
        </p:nvSpPr>
        <p:spPr>
          <a:xfrm>
            <a:off x="481264" y="2223437"/>
            <a:ext cx="11454064" cy="28202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6.40 Transport: 5 Busses will be rolling from </a:t>
            </a:r>
            <a:r>
              <a:rPr lang="en-US" sz="2400" dirty="0" err="1">
                <a:solidFill>
                  <a:schemeClr val="tx1"/>
                </a:solidFill>
              </a:rPr>
              <a:t>Vasateatern</a:t>
            </a:r>
            <a:r>
              <a:rPr lang="en-US" sz="2400" dirty="0">
                <a:solidFill>
                  <a:schemeClr val="tx1"/>
                </a:solidFill>
              </a:rPr>
              <a:t> to the Vasa museum</a:t>
            </a:r>
            <a:endParaRPr lang="nl-BE" sz="2400" dirty="0">
              <a:solidFill>
                <a:schemeClr val="tx1"/>
              </a:solidFill>
            </a:endParaRP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7.00 Arrival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7.10 Guided tour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19.40 Welcome drink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20.10 Dinner next to the Vasa ship. This will be magic!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23.30 A bus begins to drive a shuttle to the town (</a:t>
            </a:r>
            <a:r>
              <a:rPr lang="en-US" sz="2400" dirty="0" err="1">
                <a:solidFill>
                  <a:schemeClr val="tx1"/>
                </a:solidFill>
              </a:rPr>
              <a:t>Kungsträdgården</a:t>
            </a:r>
            <a:r>
              <a:rPr lang="en-US" sz="2400" dirty="0">
                <a:solidFill>
                  <a:schemeClr val="tx1"/>
                </a:solidFill>
              </a:rPr>
              <a:t>/</a:t>
            </a:r>
            <a:r>
              <a:rPr lang="en-US" sz="2400" dirty="0" err="1">
                <a:solidFill>
                  <a:schemeClr val="tx1"/>
                </a:solidFill>
              </a:rPr>
              <a:t>Sergels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Torg</a:t>
            </a:r>
            <a:r>
              <a:rPr lang="en-US" sz="2400" dirty="0">
                <a:solidFill>
                  <a:schemeClr val="tx1"/>
                </a:solidFill>
              </a:rPr>
              <a:t>)</a:t>
            </a:r>
            <a:endParaRPr lang="nl-BE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22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35513" y="5980350"/>
            <a:ext cx="9742331" cy="50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3C56"/>
                </a:solidFill>
              </a:rPr>
              <a:t>THANK YOU!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3241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Our Panel Experts and Moderators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509456"/>
              </p:ext>
            </p:extLst>
          </p:nvPr>
        </p:nvGraphicFramePr>
        <p:xfrm>
          <a:off x="359228" y="1657632"/>
          <a:ext cx="11527968" cy="232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1328">
                  <a:extLst>
                    <a:ext uri="{9D8B030D-6E8A-4147-A177-3AD203B41FA5}">
                      <a16:colId xmlns:a16="http://schemas.microsoft.com/office/drawing/2014/main" val="4090005373"/>
                    </a:ext>
                  </a:extLst>
                </a:gridCol>
                <a:gridCol w="1921328">
                  <a:extLst>
                    <a:ext uri="{9D8B030D-6E8A-4147-A177-3AD203B41FA5}">
                      <a16:colId xmlns:a16="http://schemas.microsoft.com/office/drawing/2014/main" val="1218250957"/>
                    </a:ext>
                  </a:extLst>
                </a:gridCol>
                <a:gridCol w="1921328">
                  <a:extLst>
                    <a:ext uri="{9D8B030D-6E8A-4147-A177-3AD203B41FA5}">
                      <a16:colId xmlns:a16="http://schemas.microsoft.com/office/drawing/2014/main" val="845712266"/>
                    </a:ext>
                  </a:extLst>
                </a:gridCol>
                <a:gridCol w="1921328">
                  <a:extLst>
                    <a:ext uri="{9D8B030D-6E8A-4147-A177-3AD203B41FA5}">
                      <a16:colId xmlns:a16="http://schemas.microsoft.com/office/drawing/2014/main" val="2175171553"/>
                    </a:ext>
                  </a:extLst>
                </a:gridCol>
                <a:gridCol w="1921328">
                  <a:extLst>
                    <a:ext uri="{9D8B030D-6E8A-4147-A177-3AD203B41FA5}">
                      <a16:colId xmlns:a16="http://schemas.microsoft.com/office/drawing/2014/main" val="3926196916"/>
                    </a:ext>
                  </a:extLst>
                </a:gridCol>
                <a:gridCol w="1921328">
                  <a:extLst>
                    <a:ext uri="{9D8B030D-6E8A-4147-A177-3AD203B41FA5}">
                      <a16:colId xmlns:a16="http://schemas.microsoft.com/office/drawing/2014/main" val="187132685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/>
                        <a:t>Devoteam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/>
                        <a:t>Itential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Data Ductus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/>
                        <a:t>Netrounds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NIL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Cisco AS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2192953"/>
                  </a:ext>
                </a:extLst>
              </a:tr>
              <a:tr h="1476000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48388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Dirk </a:t>
                      </a: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Radde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 Experts</a:t>
                      </a:r>
                      <a:endParaRPr lang="nl-B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Christopher</a:t>
                      </a:r>
                      <a:r>
                        <a:rPr lang="en-GB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Wade</a:t>
                      </a:r>
                    </a:p>
                    <a:p>
                      <a:pPr algn="ctr"/>
                      <a:r>
                        <a:rPr lang="en-GB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CTO</a:t>
                      </a:r>
                      <a:endParaRPr lang="nl-B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Scott </a:t>
                      </a: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Barvick</a:t>
                      </a:r>
                      <a:endParaRPr lang="en-GB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 Design</a:t>
                      </a:r>
                      <a:endParaRPr lang="nl-B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Stefan </a:t>
                      </a:r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Vallin</a:t>
                      </a:r>
                      <a:endParaRPr lang="en-GB" sz="12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 product strategy</a:t>
                      </a:r>
                      <a:endParaRPr lang="nl-B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Boštjan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Šuštar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Senior Architect</a:t>
                      </a:r>
                      <a:r>
                        <a:rPr lang="en-GB" sz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GB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Manish Jain</a:t>
                      </a:r>
                    </a:p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Dir Advanced Services</a:t>
                      </a:r>
                      <a:endParaRPr lang="nl-B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89034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36" y="2125580"/>
            <a:ext cx="1151125" cy="133096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13" r="15666"/>
          <a:stretch/>
        </p:blipFill>
        <p:spPr>
          <a:xfrm>
            <a:off x="2696717" y="2125580"/>
            <a:ext cx="1105262" cy="1330960"/>
          </a:xfrm>
          <a:prstGeom prst="rect">
            <a:avLst/>
          </a:prstGeom>
        </p:spPr>
      </p:pic>
      <p:pic>
        <p:nvPicPr>
          <p:cNvPr id="15" name="Picture 14"/>
          <p:cNvPicPr>
            <a:picLocks/>
          </p:cNvPicPr>
          <p:nvPr/>
        </p:nvPicPr>
        <p:blipFill rotWithShape="1">
          <a:blip r:embed="rId4"/>
          <a:srcRect l="5129" t="4161" r="4002" b="3087"/>
          <a:stretch/>
        </p:blipFill>
        <p:spPr>
          <a:xfrm>
            <a:off x="4580633" y="2125580"/>
            <a:ext cx="1171438" cy="1330960"/>
          </a:xfrm>
          <a:prstGeom prst="rect">
            <a:avLst/>
          </a:prstGeom>
        </p:spPr>
      </p:pic>
      <p:pic>
        <p:nvPicPr>
          <p:cNvPr id="2" name="Picture 1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6576307" y="2125580"/>
            <a:ext cx="1053853" cy="133096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9F763D4-0A1C-49F2-AA00-261437C9375A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8435093" y="2125580"/>
            <a:ext cx="1023867" cy="1330960"/>
          </a:xfrm>
          <a:prstGeom prst="rect">
            <a:avLst/>
          </a:prstGeom>
        </p:spPr>
      </p:pic>
      <p:pic>
        <p:nvPicPr>
          <p:cNvPr id="25" name="Picture 24"/>
          <p:cNvPicPr>
            <a:picLocks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4" b="7329"/>
          <a:stretch/>
        </p:blipFill>
        <p:spPr>
          <a:xfrm>
            <a:off x="10364477" y="2125580"/>
            <a:ext cx="1096004" cy="1330960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1295"/>
              </p:ext>
            </p:extLst>
          </p:nvPr>
        </p:nvGraphicFramePr>
        <p:xfrm>
          <a:off x="359228" y="4035554"/>
          <a:ext cx="3842656" cy="2360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1328">
                  <a:extLst>
                    <a:ext uri="{9D8B030D-6E8A-4147-A177-3AD203B41FA5}">
                      <a16:colId xmlns:a16="http://schemas.microsoft.com/office/drawing/2014/main" val="4090005373"/>
                    </a:ext>
                  </a:extLst>
                </a:gridCol>
                <a:gridCol w="1921328">
                  <a:extLst>
                    <a:ext uri="{9D8B030D-6E8A-4147-A177-3AD203B41FA5}">
                      <a16:colId xmlns:a16="http://schemas.microsoft.com/office/drawing/2014/main" val="1218250957"/>
                    </a:ext>
                  </a:extLst>
                </a:gridCol>
              </a:tblGrid>
              <a:tr h="427308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Cisco CTO office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Cisco CTO office</a:t>
                      </a:r>
                      <a:endParaRPr lang="nl-BE" sz="200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2192953"/>
                  </a:ext>
                </a:extLst>
              </a:tr>
              <a:tr h="1476000"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nl-BE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48388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Tony Verspecht</a:t>
                      </a:r>
                    </a:p>
                    <a:p>
                      <a:pPr algn="ctr"/>
                      <a:r>
                        <a:rPr lang="en-GB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Mgr</a:t>
                      </a:r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BDM</a:t>
                      </a:r>
                      <a:endParaRPr lang="nl-B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Jim Roach</a:t>
                      </a:r>
                    </a:p>
                    <a:p>
                      <a:pPr algn="ctr"/>
                      <a:r>
                        <a:rPr lang="en-GB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BDM</a:t>
                      </a:r>
                      <a:endParaRPr lang="nl-B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6189034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6076" y="4501009"/>
            <a:ext cx="1052324" cy="14030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33" y="4501007"/>
            <a:ext cx="1054836" cy="140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018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The way the session will run</a:t>
            </a:r>
            <a:endParaRPr lang="nl-BE" sz="2800" dirty="0"/>
          </a:p>
        </p:txBody>
      </p:sp>
      <p:sp>
        <p:nvSpPr>
          <p:cNvPr id="5" name="Text Placeholder 1"/>
          <p:cNvSpPr txBox="1">
            <a:spLocks/>
          </p:cNvSpPr>
          <p:nvPr/>
        </p:nvSpPr>
        <p:spPr>
          <a:xfrm>
            <a:off x="2546820" y="1835902"/>
            <a:ext cx="9179960" cy="1234743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15 minutes panel discussion and interaction per Use Case.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We very much welcome your questions.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More questions can be handle at the table top.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085" y="1972618"/>
            <a:ext cx="1288353" cy="9613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085" y="3523952"/>
            <a:ext cx="1313129" cy="941489"/>
          </a:xfrm>
          <a:prstGeom prst="rect">
            <a:avLst/>
          </a:prstGeom>
        </p:spPr>
      </p:pic>
      <p:sp>
        <p:nvSpPr>
          <p:cNvPr id="11" name="Text Placeholder 1"/>
          <p:cNvSpPr txBox="1">
            <a:spLocks/>
          </p:cNvSpPr>
          <p:nvPr/>
        </p:nvSpPr>
        <p:spPr>
          <a:xfrm>
            <a:off x="2583618" y="3351433"/>
            <a:ext cx="9143162" cy="1286526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 polling midway Use Case discussions. (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menti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Results will be shown and interacted upon.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Reports are available.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472" y="4962229"/>
            <a:ext cx="1288353" cy="1011737"/>
          </a:xfrm>
          <a:prstGeom prst="rect">
            <a:avLst/>
          </a:prstGeom>
        </p:spPr>
      </p:pic>
      <p:sp>
        <p:nvSpPr>
          <p:cNvPr id="15" name="Text Placeholder 1"/>
          <p:cNvSpPr txBox="1">
            <a:spLocks/>
          </p:cNvSpPr>
          <p:nvPr/>
        </p:nvSpPr>
        <p:spPr>
          <a:xfrm>
            <a:off x="2583618" y="4982578"/>
            <a:ext cx="9143162" cy="97103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Short breaks to reenergize.</a:t>
            </a:r>
          </a:p>
          <a:p>
            <a:pPr>
              <a:spcBef>
                <a:spcPts val="600"/>
              </a:spcBef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Be back on-time to not miss-out on valuable conversations.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77516" y="3255183"/>
            <a:ext cx="11149264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77516" y="4716619"/>
            <a:ext cx="11149264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3375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Journey to Automation</a:t>
            </a:r>
            <a:endParaRPr lang="nl-BE" sz="2800" dirty="0"/>
          </a:p>
        </p:txBody>
      </p:sp>
      <p:sp>
        <p:nvSpPr>
          <p:cNvPr id="80" name="Rectangle 79"/>
          <p:cNvSpPr/>
          <p:nvPr/>
        </p:nvSpPr>
        <p:spPr>
          <a:xfrm>
            <a:off x="6219916" y="1809550"/>
            <a:ext cx="5507799" cy="278169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77" name="Rectangle 76"/>
          <p:cNvSpPr/>
          <p:nvPr/>
        </p:nvSpPr>
        <p:spPr>
          <a:xfrm>
            <a:off x="507926" y="1809550"/>
            <a:ext cx="5507799" cy="278169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5" name="Freeform 74"/>
          <p:cNvSpPr/>
          <p:nvPr/>
        </p:nvSpPr>
        <p:spPr>
          <a:xfrm>
            <a:off x="1250108" y="2441628"/>
            <a:ext cx="4591251" cy="1292535"/>
          </a:xfrm>
          <a:custGeom>
            <a:avLst/>
            <a:gdLst>
              <a:gd name="connsiteX0" fmla="*/ 0 w 4591251"/>
              <a:gd name="connsiteY0" fmla="*/ 250526 h 1762142"/>
              <a:gd name="connsiteX1" fmla="*/ 789272 w 4591251"/>
              <a:gd name="connsiteY1" fmla="*/ 414155 h 1762142"/>
              <a:gd name="connsiteX2" fmla="*/ 1010653 w 4591251"/>
              <a:gd name="connsiteY2" fmla="*/ 125397 h 1762142"/>
              <a:gd name="connsiteX3" fmla="*/ 1434164 w 4591251"/>
              <a:gd name="connsiteY3" fmla="*/ 38770 h 1762142"/>
              <a:gd name="connsiteX4" fmla="*/ 1973179 w 4591251"/>
              <a:gd name="connsiteY4" fmla="*/ 741414 h 1762142"/>
              <a:gd name="connsiteX5" fmla="*/ 2233061 w 4591251"/>
              <a:gd name="connsiteY5" fmla="*/ 1251553 h 1762142"/>
              <a:gd name="connsiteX6" fmla="*/ 2820202 w 4591251"/>
              <a:gd name="connsiteY6" fmla="*/ 1752067 h 1762142"/>
              <a:gd name="connsiteX7" fmla="*/ 3339966 w 4591251"/>
              <a:gd name="connsiteY7" fmla="*/ 1559562 h 1762142"/>
              <a:gd name="connsiteX8" fmla="*/ 3763478 w 4591251"/>
              <a:gd name="connsiteY8" fmla="*/ 1232303 h 1762142"/>
              <a:gd name="connsiteX9" fmla="*/ 4591251 w 4591251"/>
              <a:gd name="connsiteY9" fmla="*/ 1164926 h 1762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91251" h="1762142">
                <a:moveTo>
                  <a:pt x="0" y="250526"/>
                </a:moveTo>
                <a:cubicBezTo>
                  <a:pt x="310415" y="342768"/>
                  <a:pt x="620830" y="435010"/>
                  <a:pt x="789272" y="414155"/>
                </a:cubicBezTo>
                <a:cubicBezTo>
                  <a:pt x="957714" y="393300"/>
                  <a:pt x="903171" y="187961"/>
                  <a:pt x="1010653" y="125397"/>
                </a:cubicBezTo>
                <a:cubicBezTo>
                  <a:pt x="1118135" y="62833"/>
                  <a:pt x="1273743" y="-63900"/>
                  <a:pt x="1434164" y="38770"/>
                </a:cubicBezTo>
                <a:cubicBezTo>
                  <a:pt x="1594585" y="141440"/>
                  <a:pt x="1840029" y="539283"/>
                  <a:pt x="1973179" y="741414"/>
                </a:cubicBezTo>
                <a:cubicBezTo>
                  <a:pt x="2106329" y="943545"/>
                  <a:pt x="2091891" y="1083111"/>
                  <a:pt x="2233061" y="1251553"/>
                </a:cubicBezTo>
                <a:cubicBezTo>
                  <a:pt x="2374232" y="1419995"/>
                  <a:pt x="2635718" y="1700732"/>
                  <a:pt x="2820202" y="1752067"/>
                </a:cubicBezTo>
                <a:cubicBezTo>
                  <a:pt x="3004686" y="1803402"/>
                  <a:pt x="3182753" y="1646189"/>
                  <a:pt x="3339966" y="1559562"/>
                </a:cubicBezTo>
                <a:cubicBezTo>
                  <a:pt x="3497179" y="1472935"/>
                  <a:pt x="3554931" y="1298076"/>
                  <a:pt x="3763478" y="1232303"/>
                </a:cubicBezTo>
                <a:cubicBezTo>
                  <a:pt x="3972025" y="1166530"/>
                  <a:pt x="4281638" y="1165728"/>
                  <a:pt x="4591251" y="1164926"/>
                </a:cubicBezTo>
              </a:path>
            </a:pathLst>
          </a:custGeom>
          <a:noFill/>
          <a:ln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3" name="Freeform 72"/>
          <p:cNvSpPr/>
          <p:nvPr/>
        </p:nvSpPr>
        <p:spPr>
          <a:xfrm>
            <a:off x="826596" y="2052987"/>
            <a:ext cx="4639377" cy="2323320"/>
          </a:xfrm>
          <a:custGeom>
            <a:avLst/>
            <a:gdLst>
              <a:gd name="connsiteX0" fmla="*/ 0 w 4639377"/>
              <a:gd name="connsiteY0" fmla="*/ 2878677 h 3167435"/>
              <a:gd name="connsiteX1" fmla="*/ 567891 w 4639377"/>
              <a:gd name="connsiteY1" fmla="*/ 2407039 h 3167435"/>
              <a:gd name="connsiteX2" fmla="*/ 1068405 w 4639377"/>
              <a:gd name="connsiteY2" fmla="*/ 2291536 h 3167435"/>
              <a:gd name="connsiteX3" fmla="*/ 1472666 w 4639377"/>
              <a:gd name="connsiteY3" fmla="*/ 1819898 h 3167435"/>
              <a:gd name="connsiteX4" fmla="*/ 1289786 w 4639377"/>
              <a:gd name="connsiteY4" fmla="*/ 1348260 h 3167435"/>
              <a:gd name="connsiteX5" fmla="*/ 1029904 w 4639377"/>
              <a:gd name="connsiteY5" fmla="*/ 674492 h 3167435"/>
              <a:gd name="connsiteX6" fmla="*/ 1183908 w 4639377"/>
              <a:gd name="connsiteY6" fmla="*/ 260606 h 3167435"/>
              <a:gd name="connsiteX7" fmla="*/ 1973179 w 4639377"/>
              <a:gd name="connsiteY7" fmla="*/ 724 h 3167435"/>
              <a:gd name="connsiteX8" fmla="*/ 2723950 w 4639377"/>
              <a:gd name="connsiteY8" fmla="*/ 337608 h 3167435"/>
              <a:gd name="connsiteX9" fmla="*/ 3166712 w 4639377"/>
              <a:gd name="connsiteY9" fmla="*/ 1011376 h 3167435"/>
              <a:gd name="connsiteX10" fmla="*/ 3311091 w 4639377"/>
              <a:gd name="connsiteY10" fmla="*/ 1540766 h 3167435"/>
              <a:gd name="connsiteX11" fmla="*/ 2666198 w 4639377"/>
              <a:gd name="connsiteY11" fmla="*/ 2127907 h 3167435"/>
              <a:gd name="connsiteX12" fmla="*/ 2579571 w 4639377"/>
              <a:gd name="connsiteY12" fmla="*/ 2512917 h 3167435"/>
              <a:gd name="connsiteX13" fmla="*/ 2752826 w 4639377"/>
              <a:gd name="connsiteY13" fmla="*/ 2984555 h 3167435"/>
              <a:gd name="connsiteX14" fmla="*/ 4639377 w 4639377"/>
              <a:gd name="connsiteY14" fmla="*/ 3167435 h 3167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639377" h="3167435">
                <a:moveTo>
                  <a:pt x="0" y="2878677"/>
                </a:moveTo>
                <a:cubicBezTo>
                  <a:pt x="194912" y="2691786"/>
                  <a:pt x="389824" y="2504896"/>
                  <a:pt x="567891" y="2407039"/>
                </a:cubicBezTo>
                <a:cubicBezTo>
                  <a:pt x="745958" y="2309182"/>
                  <a:pt x="917609" y="2389393"/>
                  <a:pt x="1068405" y="2291536"/>
                </a:cubicBezTo>
                <a:cubicBezTo>
                  <a:pt x="1219201" y="2193679"/>
                  <a:pt x="1435769" y="1977111"/>
                  <a:pt x="1472666" y="1819898"/>
                </a:cubicBezTo>
                <a:cubicBezTo>
                  <a:pt x="1509563" y="1662685"/>
                  <a:pt x="1289786" y="1348260"/>
                  <a:pt x="1289786" y="1348260"/>
                </a:cubicBezTo>
                <a:cubicBezTo>
                  <a:pt x="1215992" y="1157359"/>
                  <a:pt x="1047550" y="855768"/>
                  <a:pt x="1029904" y="674492"/>
                </a:cubicBezTo>
                <a:cubicBezTo>
                  <a:pt x="1012258" y="493216"/>
                  <a:pt x="1026696" y="372901"/>
                  <a:pt x="1183908" y="260606"/>
                </a:cubicBezTo>
                <a:cubicBezTo>
                  <a:pt x="1341120" y="148311"/>
                  <a:pt x="1716506" y="-12110"/>
                  <a:pt x="1973179" y="724"/>
                </a:cubicBezTo>
                <a:cubicBezTo>
                  <a:pt x="2229852" y="13558"/>
                  <a:pt x="2525028" y="169166"/>
                  <a:pt x="2723950" y="337608"/>
                </a:cubicBezTo>
                <a:cubicBezTo>
                  <a:pt x="2922872" y="506050"/>
                  <a:pt x="3068855" y="810850"/>
                  <a:pt x="3166712" y="1011376"/>
                </a:cubicBezTo>
                <a:cubicBezTo>
                  <a:pt x="3264569" y="1211902"/>
                  <a:pt x="3394510" y="1354678"/>
                  <a:pt x="3311091" y="1540766"/>
                </a:cubicBezTo>
                <a:cubicBezTo>
                  <a:pt x="3227672" y="1726854"/>
                  <a:pt x="2788118" y="1965882"/>
                  <a:pt x="2666198" y="2127907"/>
                </a:cubicBezTo>
                <a:cubicBezTo>
                  <a:pt x="2544278" y="2289932"/>
                  <a:pt x="2565133" y="2370142"/>
                  <a:pt x="2579571" y="2512917"/>
                </a:cubicBezTo>
                <a:cubicBezTo>
                  <a:pt x="2594009" y="2655692"/>
                  <a:pt x="2409525" y="2875469"/>
                  <a:pt x="2752826" y="2984555"/>
                </a:cubicBezTo>
                <a:cubicBezTo>
                  <a:pt x="3096127" y="3093641"/>
                  <a:pt x="3867752" y="3130538"/>
                  <a:pt x="4639377" y="3167435"/>
                </a:cubicBezTo>
              </a:path>
            </a:pathLst>
          </a:custGeom>
          <a:noFill/>
          <a:ln w="3175">
            <a:solidFill>
              <a:srgbClr val="FFC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4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783710" y="2768675"/>
            <a:ext cx="989373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Migration</a:t>
            </a:r>
          </a:p>
        </p:txBody>
      </p:sp>
      <p:sp>
        <p:nvSpPr>
          <p:cNvPr id="30" name="Rectangle 29"/>
          <p:cNvSpPr/>
          <p:nvPr/>
        </p:nvSpPr>
        <p:spPr>
          <a:xfrm>
            <a:off x="2976708" y="2226946"/>
            <a:ext cx="1199367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Compliance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545007" y="2462107"/>
            <a:ext cx="1218603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Port turn-up</a:t>
            </a:r>
          </a:p>
        </p:txBody>
      </p:sp>
      <p:sp>
        <p:nvSpPr>
          <p:cNvPr id="32" name="Rectangle 31"/>
          <p:cNvSpPr/>
          <p:nvPr/>
        </p:nvSpPr>
        <p:spPr>
          <a:xfrm>
            <a:off x="3213757" y="3239316"/>
            <a:ext cx="593432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MOP</a:t>
            </a:r>
          </a:p>
        </p:txBody>
      </p:sp>
      <p:sp>
        <p:nvSpPr>
          <p:cNvPr id="33" name="Rectangle 32"/>
          <p:cNvSpPr/>
          <p:nvPr/>
        </p:nvSpPr>
        <p:spPr>
          <a:xfrm>
            <a:off x="3690200" y="2927580"/>
            <a:ext cx="1415772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Golden </a:t>
            </a:r>
            <a:r>
              <a:rPr lang="en-US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569823" y="3799926"/>
            <a:ext cx="1645002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Mobile Backhaul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275823" y="3358376"/>
            <a:ext cx="1269899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Packet Core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987115" y="3065487"/>
            <a:ext cx="962123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L2/3 VPN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156955" y="3976404"/>
            <a:ext cx="1729704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Activation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741353" y="2808662"/>
            <a:ext cx="683200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NFVO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200648" y="2529757"/>
            <a:ext cx="1693028" cy="225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ACL Management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2405" y="3847848"/>
            <a:ext cx="922602" cy="26394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817654" y="3224566"/>
            <a:ext cx="1580451" cy="21159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Load Balancer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278846" y="3536207"/>
            <a:ext cx="1580451" cy="21159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Workflow</a:t>
            </a:r>
            <a:endParaRPr lang="nl-BE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834220" y="3589780"/>
            <a:ext cx="1127769" cy="16678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Assurance</a:t>
            </a:r>
            <a:endParaRPr lang="nl-BE" sz="14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6" name="Group 75"/>
          <p:cNvGrpSpPr/>
          <p:nvPr/>
        </p:nvGrpSpPr>
        <p:grpSpPr>
          <a:xfrm>
            <a:off x="6034687" y="1916954"/>
            <a:ext cx="5884638" cy="2587815"/>
            <a:chOff x="8006648" y="1595572"/>
            <a:chExt cx="3638641" cy="2053536"/>
          </a:xfrm>
        </p:grpSpPr>
        <p:cxnSp>
          <p:nvCxnSpPr>
            <p:cNvPr id="57" name="Straight Arrow Connector 56"/>
            <p:cNvCxnSpPr/>
            <p:nvPr/>
          </p:nvCxnSpPr>
          <p:spPr>
            <a:xfrm flipV="1">
              <a:off x="8914304" y="1796864"/>
              <a:ext cx="1799057" cy="686685"/>
            </a:xfrm>
            <a:prstGeom prst="straightConnector1">
              <a:avLst/>
            </a:prstGeom>
            <a:ln w="28575">
              <a:solidFill>
                <a:schemeClr val="accent2">
                  <a:lumMod val="75000"/>
                </a:schemeClr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8287558" y="2724462"/>
              <a:ext cx="2732706" cy="187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tabLst>
                  <a:tab pos="3943252" algn="ctr"/>
                  <a:tab pos="7830942" algn="r"/>
                </a:tabLst>
                <a:defRPr/>
              </a:pPr>
              <a:r>
                <a:rPr lang="en-US" sz="1200" b="1" dirty="0">
                  <a:solidFill>
                    <a:srgbClr val="282828"/>
                  </a:solidFill>
                  <a:latin typeface="CiscoSansTT ExtraLight"/>
                </a:rPr>
                <a:t>time</a:t>
              </a:r>
            </a:p>
          </p:txBody>
        </p:sp>
        <p:sp>
          <p:nvSpPr>
            <p:cNvPr id="59" name="Right Arrow 58"/>
            <p:cNvSpPr/>
            <p:nvPr/>
          </p:nvSpPr>
          <p:spPr>
            <a:xfrm>
              <a:off x="8287558" y="2847552"/>
              <a:ext cx="3120549" cy="269666"/>
            </a:xfrm>
            <a:prstGeom prst="rightArrow">
              <a:avLst>
                <a:gd name="adj1" fmla="val 64599"/>
                <a:gd name="adj2" fmla="val 5000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37" tIns="34289" rIns="68537" bIns="34289" rtlCol="0" anchor="ctr"/>
            <a:lstStyle/>
            <a:p>
              <a:pPr algn="ctr" defTabSz="68529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/>
                  <a:cs typeface="Arial" panose="020B0604020202020204" pitchFamily="34" charset="0"/>
                </a:rPr>
                <a:t>Business Transformation</a:t>
              </a:r>
            </a:p>
          </p:txBody>
        </p:sp>
        <p:sp>
          <p:nvSpPr>
            <p:cNvPr id="60" name="Right Arrow 59"/>
            <p:cNvSpPr/>
            <p:nvPr/>
          </p:nvSpPr>
          <p:spPr>
            <a:xfrm>
              <a:off x="8287558" y="3379108"/>
              <a:ext cx="3120549" cy="270000"/>
            </a:xfrm>
            <a:prstGeom prst="rightArrow">
              <a:avLst>
                <a:gd name="adj1" fmla="val 64599"/>
                <a:gd name="adj2" fmla="val 5000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37" tIns="34289" rIns="68537" bIns="34289" rtlCol="0" anchor="ctr"/>
            <a:lstStyle/>
            <a:p>
              <a:pPr algn="ctr" defTabSz="68529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/>
                  <a:cs typeface="Arial" panose="020B0604020202020204" pitchFamily="34" charset="0"/>
                </a:rPr>
                <a:t>People &amp; Process Changes</a:t>
              </a:r>
            </a:p>
          </p:txBody>
        </p:sp>
        <p:sp>
          <p:nvSpPr>
            <p:cNvPr id="61" name="Right Arrow 60"/>
            <p:cNvSpPr/>
            <p:nvPr/>
          </p:nvSpPr>
          <p:spPr>
            <a:xfrm>
              <a:off x="8287255" y="3111154"/>
              <a:ext cx="3125005" cy="270000"/>
            </a:xfrm>
            <a:prstGeom prst="rightArrow">
              <a:avLst>
                <a:gd name="adj1" fmla="val 64599"/>
                <a:gd name="adj2" fmla="val 50000"/>
              </a:avLst>
            </a:prstGeom>
            <a:solidFill>
              <a:schemeClr val="tx1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37" tIns="34289" rIns="68537" bIns="34289" rtlCol="0" anchor="ctr"/>
            <a:lstStyle/>
            <a:p>
              <a:pPr algn="ctr" defTabSz="68529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/>
                  <a:cs typeface="Arial" panose="020B0604020202020204" pitchFamily="34" charset="0"/>
                </a:rPr>
                <a:t>Technology Evolution</a:t>
              </a:r>
            </a:p>
          </p:txBody>
        </p:sp>
        <p:cxnSp>
          <p:nvCxnSpPr>
            <p:cNvPr id="62" name="Straight Arrow Connector 61"/>
            <p:cNvCxnSpPr/>
            <p:nvPr/>
          </p:nvCxnSpPr>
          <p:spPr>
            <a:xfrm>
              <a:off x="8279136" y="2716530"/>
              <a:ext cx="2960272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 flipV="1">
              <a:off x="8287559" y="1630868"/>
              <a:ext cx="1544" cy="10800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8006648" y="2047937"/>
              <a:ext cx="420423" cy="187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342900">
                <a:tabLst>
                  <a:tab pos="3943252" algn="ctr"/>
                  <a:tab pos="7830942" algn="r"/>
                </a:tabLst>
                <a:defRPr/>
              </a:pPr>
              <a:r>
                <a:rPr lang="en-US" sz="1200" b="1" dirty="0">
                  <a:solidFill>
                    <a:srgbClr val="282828"/>
                  </a:solidFill>
                  <a:latin typeface="CiscoSansTT ExtraLight"/>
                </a:rPr>
                <a:t>$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672264" y="1595572"/>
              <a:ext cx="9026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>
                <a:tabLst>
                  <a:tab pos="3943252" algn="ctr"/>
                  <a:tab pos="7830942" algn="r"/>
                </a:tabLst>
                <a:defRPr/>
              </a:pPr>
              <a:r>
                <a:rPr lang="en-US" sz="1200" b="1" dirty="0">
                  <a:solidFill>
                    <a:srgbClr val="282828"/>
                  </a:solidFill>
                  <a:latin typeface="CiscoSansTT ExtraLight"/>
                </a:rPr>
                <a:t>Revenue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0672264" y="2450250"/>
              <a:ext cx="7823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42900">
                <a:tabLst>
                  <a:tab pos="3943252" algn="ctr"/>
                  <a:tab pos="7830942" algn="r"/>
                </a:tabLst>
                <a:defRPr/>
              </a:pPr>
              <a:r>
                <a:rPr lang="en-US" sz="1200" b="1" dirty="0">
                  <a:solidFill>
                    <a:srgbClr val="282828"/>
                  </a:solidFill>
                  <a:latin typeface="CiscoSansTT ExtraLight"/>
                </a:rPr>
                <a:t>Cost</a:t>
              </a:r>
            </a:p>
          </p:txBody>
        </p:sp>
        <p:sp>
          <p:nvSpPr>
            <p:cNvPr id="67" name="Freeform 66"/>
            <p:cNvSpPr/>
            <p:nvPr/>
          </p:nvSpPr>
          <p:spPr>
            <a:xfrm rot="13110121" flipV="1">
              <a:off x="8352842" y="1682773"/>
              <a:ext cx="2328785" cy="1021022"/>
            </a:xfrm>
            <a:custGeom>
              <a:avLst/>
              <a:gdLst>
                <a:gd name="connsiteX0" fmla="*/ 0 w 4202206"/>
                <a:gd name="connsiteY0" fmla="*/ 0 h 2433918"/>
                <a:gd name="connsiteX1" fmla="*/ 3287806 w 4202206"/>
                <a:gd name="connsiteY1" fmla="*/ 1371600 h 2433918"/>
                <a:gd name="connsiteX2" fmla="*/ 4202206 w 4202206"/>
                <a:gd name="connsiteY2" fmla="*/ 2433918 h 2433918"/>
                <a:gd name="connsiteX3" fmla="*/ 4202206 w 4202206"/>
                <a:gd name="connsiteY3" fmla="*/ 2433918 h 2433918"/>
                <a:gd name="connsiteX4" fmla="*/ 4202206 w 4202206"/>
                <a:gd name="connsiteY4" fmla="*/ 2433918 h 2433918"/>
                <a:gd name="connsiteX5" fmla="*/ 4202206 w 4202206"/>
                <a:gd name="connsiteY5" fmla="*/ 2433918 h 2433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02206" h="2433918">
                  <a:moveTo>
                    <a:pt x="0" y="0"/>
                  </a:moveTo>
                  <a:cubicBezTo>
                    <a:pt x="1293719" y="482973"/>
                    <a:pt x="2587438" y="965947"/>
                    <a:pt x="3287806" y="1371600"/>
                  </a:cubicBezTo>
                  <a:cubicBezTo>
                    <a:pt x="3988174" y="1777253"/>
                    <a:pt x="4202206" y="2433918"/>
                    <a:pt x="4202206" y="2433918"/>
                  </a:cubicBezTo>
                  <a:lnTo>
                    <a:pt x="4202206" y="2433918"/>
                  </a:lnTo>
                  <a:lnTo>
                    <a:pt x="4202206" y="2433918"/>
                  </a:lnTo>
                  <a:lnTo>
                    <a:pt x="4202206" y="243391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  <a:headEnd type="triangl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ight Brace 67"/>
            <p:cNvSpPr/>
            <p:nvPr/>
          </p:nvSpPr>
          <p:spPr>
            <a:xfrm>
              <a:off x="10756338" y="1856579"/>
              <a:ext cx="163581" cy="567424"/>
            </a:xfrm>
            <a:prstGeom prst="rightBrac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0952845" y="1948417"/>
              <a:ext cx="692444" cy="383779"/>
            </a:xfrm>
            <a:prstGeom prst="rect">
              <a:avLst/>
            </a:prstGeom>
            <a:noFill/>
          </p:spPr>
          <p:txBody>
            <a:bodyPr wrap="none" lIns="54000" tIns="0" rIns="0" bIns="0" rtlCol="0" anchor="ctr">
              <a:noAutofit/>
            </a:bodyPr>
            <a:lstStyle/>
            <a:p>
              <a:pPr defTabSz="342900">
                <a:tabLst>
                  <a:tab pos="3943252" algn="ctr"/>
                  <a:tab pos="7830942" algn="r"/>
                </a:tabLst>
                <a:defRPr/>
              </a:pPr>
              <a:r>
                <a:rPr lang="en-US" sz="1050" b="1" dirty="0">
                  <a:latin typeface="CiscoSansTT ExtraLight"/>
                </a:rPr>
                <a:t>Improved</a:t>
              </a:r>
              <a:br>
                <a:rPr lang="en-US" sz="1050" b="1" dirty="0">
                  <a:latin typeface="CiscoSansTT ExtraLight"/>
                </a:rPr>
              </a:br>
              <a:r>
                <a:rPr lang="en-US" sz="1050" b="1" dirty="0">
                  <a:latin typeface="CiscoSansTT ExtraLight"/>
                </a:rPr>
                <a:t>Margins</a:t>
              </a:r>
            </a:p>
          </p:txBody>
        </p:sp>
        <p:cxnSp>
          <p:nvCxnSpPr>
            <p:cNvPr id="70" name="Straight Arrow Connector 69"/>
            <p:cNvCxnSpPr/>
            <p:nvPr/>
          </p:nvCxnSpPr>
          <p:spPr>
            <a:xfrm>
              <a:off x="8295879" y="2483075"/>
              <a:ext cx="622800" cy="474"/>
            </a:xfrm>
            <a:prstGeom prst="straightConnector1">
              <a:avLst/>
            </a:prstGeom>
            <a:ln w="28575">
              <a:solidFill>
                <a:schemeClr val="accent2">
                  <a:lumMod val="75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Freeform 77"/>
          <p:cNvSpPr/>
          <p:nvPr/>
        </p:nvSpPr>
        <p:spPr>
          <a:xfrm>
            <a:off x="908025" y="2284523"/>
            <a:ext cx="4812632" cy="2008652"/>
          </a:xfrm>
          <a:custGeom>
            <a:avLst/>
            <a:gdLst>
              <a:gd name="connsiteX0" fmla="*/ 0 w 4812632"/>
              <a:gd name="connsiteY0" fmla="*/ 1032519 h 2738441"/>
              <a:gd name="connsiteX1" fmla="*/ 365760 w 4812632"/>
              <a:gd name="connsiteY1" fmla="*/ 1196148 h 2738441"/>
              <a:gd name="connsiteX2" fmla="*/ 827773 w 4812632"/>
              <a:gd name="connsiteY2" fmla="*/ 1456030 h 2738441"/>
              <a:gd name="connsiteX3" fmla="*/ 1116530 w 4812632"/>
              <a:gd name="connsiteY3" fmla="*/ 1802540 h 2738441"/>
              <a:gd name="connsiteX4" fmla="*/ 1328286 w 4812632"/>
              <a:gd name="connsiteY4" fmla="*/ 1995045 h 2738441"/>
              <a:gd name="connsiteX5" fmla="*/ 1828800 w 4812632"/>
              <a:gd name="connsiteY5" fmla="*/ 2457058 h 2738441"/>
              <a:gd name="connsiteX6" fmla="*/ 2723949 w 4812632"/>
              <a:gd name="connsiteY6" fmla="*/ 2736190 h 2738441"/>
              <a:gd name="connsiteX7" fmla="*/ 3185962 w 4812632"/>
              <a:gd name="connsiteY7" fmla="*/ 2553310 h 2738441"/>
              <a:gd name="connsiteX8" fmla="*/ 3590223 w 4812632"/>
              <a:gd name="connsiteY8" fmla="*/ 1966169 h 2738441"/>
              <a:gd name="connsiteX9" fmla="*/ 3619099 w 4812632"/>
              <a:gd name="connsiteY9" fmla="*/ 1407904 h 2738441"/>
              <a:gd name="connsiteX10" fmla="*/ 3580598 w 4812632"/>
              <a:gd name="connsiteY10" fmla="*/ 945891 h 2738441"/>
              <a:gd name="connsiteX11" fmla="*/ 3590223 w 4812632"/>
              <a:gd name="connsiteY11" fmla="*/ 589757 h 2738441"/>
              <a:gd name="connsiteX12" fmla="*/ 3984859 w 4812632"/>
              <a:gd name="connsiteY12" fmla="*/ 89243 h 2738441"/>
              <a:gd name="connsiteX13" fmla="*/ 4812632 w 4812632"/>
              <a:gd name="connsiteY13" fmla="*/ 2615 h 27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12632" h="2738441">
                <a:moveTo>
                  <a:pt x="0" y="1032519"/>
                </a:moveTo>
                <a:cubicBezTo>
                  <a:pt x="113899" y="1079041"/>
                  <a:pt x="227798" y="1125563"/>
                  <a:pt x="365760" y="1196148"/>
                </a:cubicBezTo>
                <a:cubicBezTo>
                  <a:pt x="503722" y="1266733"/>
                  <a:pt x="702645" y="1354965"/>
                  <a:pt x="827773" y="1456030"/>
                </a:cubicBezTo>
                <a:cubicBezTo>
                  <a:pt x="952901" y="1557095"/>
                  <a:pt x="1033111" y="1712704"/>
                  <a:pt x="1116530" y="1802540"/>
                </a:cubicBezTo>
                <a:cubicBezTo>
                  <a:pt x="1199949" y="1892376"/>
                  <a:pt x="1328286" y="1995045"/>
                  <a:pt x="1328286" y="1995045"/>
                </a:cubicBezTo>
                <a:cubicBezTo>
                  <a:pt x="1446998" y="2104131"/>
                  <a:pt x="1596190" y="2333534"/>
                  <a:pt x="1828800" y="2457058"/>
                </a:cubicBezTo>
                <a:cubicBezTo>
                  <a:pt x="2061411" y="2580582"/>
                  <a:pt x="2497755" y="2720148"/>
                  <a:pt x="2723949" y="2736190"/>
                </a:cubicBezTo>
                <a:cubicBezTo>
                  <a:pt x="2950143" y="2752232"/>
                  <a:pt x="3041583" y="2681647"/>
                  <a:pt x="3185962" y="2553310"/>
                </a:cubicBezTo>
                <a:cubicBezTo>
                  <a:pt x="3330341" y="2424973"/>
                  <a:pt x="3518034" y="2157070"/>
                  <a:pt x="3590223" y="1966169"/>
                </a:cubicBezTo>
                <a:cubicBezTo>
                  <a:pt x="3662413" y="1775268"/>
                  <a:pt x="3620703" y="1577950"/>
                  <a:pt x="3619099" y="1407904"/>
                </a:cubicBezTo>
                <a:cubicBezTo>
                  <a:pt x="3617495" y="1237858"/>
                  <a:pt x="3585411" y="1082249"/>
                  <a:pt x="3580598" y="945891"/>
                </a:cubicBezTo>
                <a:cubicBezTo>
                  <a:pt x="3575785" y="809533"/>
                  <a:pt x="3522846" y="732532"/>
                  <a:pt x="3590223" y="589757"/>
                </a:cubicBezTo>
                <a:cubicBezTo>
                  <a:pt x="3657600" y="446982"/>
                  <a:pt x="3781124" y="187100"/>
                  <a:pt x="3984859" y="89243"/>
                </a:cubicBezTo>
                <a:cubicBezTo>
                  <a:pt x="4188594" y="-8614"/>
                  <a:pt x="4500613" y="-3000"/>
                  <a:pt x="4812632" y="2615"/>
                </a:cubicBezTo>
              </a:path>
            </a:pathLst>
          </a:custGeom>
          <a:noFill/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9" name="Freeform 78"/>
          <p:cNvSpPr/>
          <p:nvPr/>
        </p:nvSpPr>
        <p:spPr>
          <a:xfrm>
            <a:off x="1504791" y="2328802"/>
            <a:ext cx="4109988" cy="1689683"/>
          </a:xfrm>
          <a:custGeom>
            <a:avLst/>
            <a:gdLst>
              <a:gd name="connsiteX0" fmla="*/ 0 w 4109988"/>
              <a:gd name="connsiteY0" fmla="*/ 0 h 2303584"/>
              <a:gd name="connsiteX1" fmla="*/ 596767 w 4109988"/>
              <a:gd name="connsiteY1" fmla="*/ 635267 h 2303584"/>
              <a:gd name="connsiteX2" fmla="*/ 789272 w 4109988"/>
              <a:gd name="connsiteY2" fmla="*/ 972152 h 2303584"/>
              <a:gd name="connsiteX3" fmla="*/ 1087655 w 4109988"/>
              <a:gd name="connsiteY3" fmla="*/ 1414914 h 2303584"/>
              <a:gd name="connsiteX4" fmla="*/ 1395663 w 4109988"/>
              <a:gd name="connsiteY4" fmla="*/ 1617044 h 2303584"/>
              <a:gd name="connsiteX5" fmla="*/ 1780674 w 4109988"/>
              <a:gd name="connsiteY5" fmla="*/ 1857676 h 2303584"/>
              <a:gd name="connsiteX6" fmla="*/ 2646948 w 4109988"/>
              <a:gd name="connsiteY6" fmla="*/ 2011680 h 2303584"/>
              <a:gd name="connsiteX7" fmla="*/ 3311091 w 4109988"/>
              <a:gd name="connsiteY7" fmla="*/ 2242686 h 2303584"/>
              <a:gd name="connsiteX8" fmla="*/ 3773103 w 4109988"/>
              <a:gd name="connsiteY8" fmla="*/ 2300438 h 2303584"/>
              <a:gd name="connsiteX9" fmla="*/ 4109988 w 4109988"/>
              <a:gd name="connsiteY9" fmla="*/ 2290813 h 230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109988" h="2303584">
                <a:moveTo>
                  <a:pt x="0" y="0"/>
                </a:moveTo>
                <a:cubicBezTo>
                  <a:pt x="232611" y="236621"/>
                  <a:pt x="465222" y="473242"/>
                  <a:pt x="596767" y="635267"/>
                </a:cubicBezTo>
                <a:cubicBezTo>
                  <a:pt x="728312" y="797292"/>
                  <a:pt x="707457" y="842211"/>
                  <a:pt x="789272" y="972152"/>
                </a:cubicBezTo>
                <a:cubicBezTo>
                  <a:pt x="871087" y="1102093"/>
                  <a:pt x="986590" y="1307432"/>
                  <a:pt x="1087655" y="1414914"/>
                </a:cubicBezTo>
                <a:cubicBezTo>
                  <a:pt x="1188720" y="1522396"/>
                  <a:pt x="1280160" y="1543250"/>
                  <a:pt x="1395663" y="1617044"/>
                </a:cubicBezTo>
                <a:cubicBezTo>
                  <a:pt x="1511166" y="1690838"/>
                  <a:pt x="1572127" y="1791903"/>
                  <a:pt x="1780674" y="1857676"/>
                </a:cubicBezTo>
                <a:cubicBezTo>
                  <a:pt x="1989221" y="1923449"/>
                  <a:pt x="2391879" y="1947512"/>
                  <a:pt x="2646948" y="2011680"/>
                </a:cubicBezTo>
                <a:cubicBezTo>
                  <a:pt x="2902017" y="2075848"/>
                  <a:pt x="3123399" y="2194560"/>
                  <a:pt x="3311091" y="2242686"/>
                </a:cubicBezTo>
                <a:cubicBezTo>
                  <a:pt x="3498784" y="2290812"/>
                  <a:pt x="3639954" y="2292417"/>
                  <a:pt x="3773103" y="2300438"/>
                </a:cubicBezTo>
                <a:cubicBezTo>
                  <a:pt x="3906253" y="2308459"/>
                  <a:pt x="4008120" y="2299636"/>
                  <a:pt x="4109988" y="2290813"/>
                </a:cubicBezTo>
              </a:path>
            </a:pathLst>
          </a:custGeom>
          <a:noFill/>
          <a:ln>
            <a:prstDash val="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2" name="TextBox 81"/>
          <p:cNvSpPr txBox="1"/>
          <p:nvPr/>
        </p:nvSpPr>
        <p:spPr>
          <a:xfrm>
            <a:off x="514298" y="4710898"/>
            <a:ext cx="112197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Many Use Cases and areas for automation exist.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Cannot be handled all at once, requires a phased approach, over years with focus on max outcome.</a:t>
            </a:r>
          </a:p>
          <a:p>
            <a:pPr marL="182563" indent="-18256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The start and journey is different for each company</a:t>
            </a:r>
            <a:r>
              <a:rPr lang="en-GB" sz="2000"/>
              <a:t>, and is </a:t>
            </a:r>
            <a:r>
              <a:rPr lang="en-GB" sz="2000" dirty="0"/>
              <a:t>prioritized by highest business impacting Use Cases.</a:t>
            </a:r>
            <a:endParaRPr lang="nl-BE" sz="2000" dirty="0"/>
          </a:p>
        </p:txBody>
      </p:sp>
    </p:spTree>
    <p:extLst>
      <p:ext uri="{BB962C8B-B14F-4D97-AF65-F5344CB8AC3E}">
        <p14:creationId xmlns:p14="http://schemas.microsoft.com/office/powerpoint/2010/main" val="2335664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Panel Experts Use Cases</a:t>
            </a:r>
            <a:endParaRPr lang="nl-BE" sz="2800" dirty="0"/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186450"/>
              </p:ext>
            </p:extLst>
          </p:nvPr>
        </p:nvGraphicFramePr>
        <p:xfrm>
          <a:off x="428727" y="1706467"/>
          <a:ext cx="11340000" cy="2700000"/>
        </p:xfrm>
        <a:graphic>
          <a:graphicData uri="http://schemas.openxmlformats.org/drawingml/2006/table">
            <a:tbl>
              <a:tblPr firstRow="1" firstCol="1" bandRow="1"/>
              <a:tblGrid>
                <a:gridCol w="900000">
                  <a:extLst>
                    <a:ext uri="{9D8B030D-6E8A-4147-A177-3AD203B41FA5}">
                      <a16:colId xmlns:a16="http://schemas.microsoft.com/office/drawing/2014/main" val="3195466984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631564467"/>
                    </a:ext>
                  </a:extLst>
                </a:gridCol>
                <a:gridCol w="8748000">
                  <a:extLst>
                    <a:ext uri="{9D8B030D-6E8A-4147-A177-3AD203B41FA5}">
                      <a16:colId xmlns:a16="http://schemas.microsoft.com/office/drawing/2014/main" val="1777366572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Order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Lead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Panel Experts Use Case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9932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NIL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Network Migration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2631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2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Data Ductus 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Workflow Automation (</a:t>
                      </a:r>
                      <a:r>
                        <a:rPr lang="en-U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Ansible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, BPMN, Custom)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336219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Devoteam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NFV Orchestration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44752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ITential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Platfor</a:t>
                      </a:r>
                      <a:r>
                        <a:rPr lang="en-US" sz="2000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 and Applications, </a:t>
                      </a: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Load Balancer Automation example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343412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Netrounds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Automated Troubleshooting/Healing of WAN Networks &amp; Campus Sites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56479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Cisco AS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Mobility and 5G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5B3D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502753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9548" y="4434303"/>
            <a:ext cx="1138918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Our panel has many years of DevOps experience.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They’ve done concrete customer automation projects, not only related to covered Use Cases.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They’re automation experts and understand related challenges very well.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/>
              <a:t>They’ve demonstrated strong ability to focus on customer outcomes and seamless execution.</a:t>
            </a:r>
          </a:p>
        </p:txBody>
      </p:sp>
    </p:spTree>
    <p:extLst>
      <p:ext uri="{BB962C8B-B14F-4D97-AF65-F5344CB8AC3E}">
        <p14:creationId xmlns:p14="http://schemas.microsoft.com/office/powerpoint/2010/main" val="1757179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sz="2800" dirty="0"/>
              <a:t>Network Migration by NIL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888789" y="2271996"/>
            <a:ext cx="7120883" cy="3741070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59999" y="1799517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3284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sz="2800" dirty="0"/>
              <a:t>Network Migration by NIL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60000" y="1800000"/>
            <a:ext cx="7920000" cy="4320000"/>
            <a:chOff x="1076071" y="939582"/>
            <a:chExt cx="6591999" cy="3708000"/>
          </a:xfrm>
        </p:grpSpPr>
        <p:sp>
          <p:nvSpPr>
            <p:cNvPr id="3" name="Rounded Rectangle 2"/>
            <p:cNvSpPr/>
            <p:nvPr/>
          </p:nvSpPr>
          <p:spPr>
            <a:xfrm>
              <a:off x="1682499" y="1338682"/>
              <a:ext cx="5925311" cy="3210237"/>
            </a:xfrm>
            <a:prstGeom prst="roundRect">
              <a:avLst>
                <a:gd name="adj" fmla="val 0"/>
              </a:avLst>
            </a:prstGeom>
            <a:noFill/>
            <a:ln>
              <a:solidFill>
                <a:schemeClr val="bg2">
                  <a:lumMod val="95000"/>
                </a:schemeClr>
              </a:solidFill>
            </a:ln>
            <a:effectLst>
              <a:glow rad="533400">
                <a:schemeClr val="tx1">
                  <a:lumMod val="75000"/>
                  <a:lumOff val="2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BE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6071" y="939582"/>
              <a:ext cx="6591999" cy="370800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98077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sz="2800" dirty="0"/>
              <a:t>Network Migration by NIL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2888597" y="2266410"/>
            <a:ext cx="7119003" cy="3740082"/>
          </a:xfrm>
          <a:prstGeom prst="roundRect">
            <a:avLst>
              <a:gd name="adj" fmla="val 0"/>
            </a:avLst>
          </a:prstGeom>
          <a:noFill/>
          <a:ln>
            <a:solidFill>
              <a:schemeClr val="bg2">
                <a:lumMod val="95000"/>
              </a:schemeClr>
            </a:solidFill>
          </a:ln>
          <a:effectLst>
            <a:glow rad="533400">
              <a:schemeClr val="tx1">
                <a:lumMod val="75000"/>
                <a:lumOff val="2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59999" y="1799999"/>
            <a:ext cx="7920000" cy="43200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07612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Developer Days PPT Template Rev A 2018-05-22</Template>
  <TotalTime>32869</TotalTime>
  <Words>608</Words>
  <Application>Microsoft Macintosh PowerPoint</Application>
  <PresentationFormat>Widescreen</PresentationFormat>
  <Paragraphs>164</Paragraphs>
  <Slides>26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9" baseType="lpstr">
      <vt:lpstr>Amazon Ember</vt:lpstr>
      <vt:lpstr>Amazon Ember Light</vt:lpstr>
      <vt:lpstr>Arial</vt:lpstr>
      <vt:lpstr>Calibri</vt:lpstr>
      <vt:lpstr>Calibri Light</vt:lpstr>
      <vt:lpstr>CiscoSansTT</vt:lpstr>
      <vt:lpstr>CiscoSansTT ExtraLight</vt:lpstr>
      <vt:lpstr>CiscoSansTT Heavy</vt:lpstr>
      <vt:lpstr>CiscoSansTT Light</vt:lpstr>
      <vt:lpstr>CiscoSansTT Thin</vt:lpstr>
      <vt:lpstr>Roboto Condensed Light</vt:lpstr>
      <vt:lpstr>Wingdings</vt:lpstr>
      <vt:lpstr>Office Theme</vt:lpstr>
      <vt:lpstr>PowerPoint Presentation</vt:lpstr>
      <vt:lpstr>Agenda</vt:lpstr>
      <vt:lpstr>Our Panel Experts and Moderators</vt:lpstr>
      <vt:lpstr>The way the session will run</vt:lpstr>
      <vt:lpstr>Journey to Automation</vt:lpstr>
      <vt:lpstr>Panel Experts Use Cases</vt:lpstr>
      <vt:lpstr>Network Migration by NIL</vt:lpstr>
      <vt:lpstr>Network Migration by NIL</vt:lpstr>
      <vt:lpstr>Network Migration by NIL</vt:lpstr>
      <vt:lpstr>Workflow Automation by Data Ductus</vt:lpstr>
      <vt:lpstr>Workflow Automation by Data Ductus</vt:lpstr>
      <vt:lpstr>Workflow Automation by Data Ductus</vt:lpstr>
      <vt:lpstr>NFV Orchestration by Devoteam</vt:lpstr>
      <vt:lpstr>NFV Orchestration by Devoteam</vt:lpstr>
      <vt:lpstr>NFV Orchestration by Devoteam</vt:lpstr>
      <vt:lpstr>Platform &amp; Application by Itential</vt:lpstr>
      <vt:lpstr>Platform &amp; Application by Itential – Load Balancer as example</vt:lpstr>
      <vt:lpstr>Closed-loop trouble shooting &amp;  healing by Netrounds</vt:lpstr>
      <vt:lpstr>Closed-loop trouble shooting &amp;  healing by Netrounds</vt:lpstr>
      <vt:lpstr>Closed-loop trouble shooting &amp;  healing by Netrounds</vt:lpstr>
      <vt:lpstr>Mobility Orchestration by Cisco AS</vt:lpstr>
      <vt:lpstr>Mobility Orchestration by Cisco AS</vt:lpstr>
      <vt:lpstr>Mobility Orchestration by Cisco AS</vt:lpstr>
      <vt:lpstr>Closing points</vt:lpstr>
      <vt:lpstr>Dinner directions</vt:lpstr>
      <vt:lpstr>PowerPoint Presentation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Nicklas Wagerth (nwagerth)</cp:lastModifiedBy>
  <cp:revision>450</cp:revision>
  <cp:lastPrinted>2018-06-18T11:29:19Z</cp:lastPrinted>
  <dcterms:created xsi:type="dcterms:W3CDTF">2017-05-11T23:13:22Z</dcterms:created>
  <dcterms:modified xsi:type="dcterms:W3CDTF">2018-06-20T10:44:43Z</dcterms:modified>
</cp:coreProperties>
</file>