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6" r:id="rId2"/>
    <p:sldId id="363" r:id="rId3"/>
    <p:sldId id="364" r:id="rId4"/>
    <p:sldId id="541" r:id="rId5"/>
    <p:sldId id="535" r:id="rId6"/>
    <p:sldId id="536" r:id="rId7"/>
    <p:sldId id="538" r:id="rId8"/>
    <p:sldId id="539" r:id="rId9"/>
    <p:sldId id="542" r:id="rId10"/>
    <p:sldId id="367" r:id="rId11"/>
    <p:sldId id="359" r:id="rId12"/>
    <p:sldId id="35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ana Anheier" initials="LA" lastIdx="27" clrIdx="0">
    <p:extLst/>
  </p:cmAuthor>
  <p:cmAuthor id="2" name="James Defty" initials="JD" lastIdx="1" clrIdx="1">
    <p:extLst/>
  </p:cmAuthor>
  <p:cmAuthor id="3" name="James Defty" initials="JD [2]" lastIdx="1" clrIdx="2">
    <p:extLst/>
  </p:cmAuthor>
  <p:cmAuthor id="4" name="James Defty" initials="JD [3]" lastIdx="1" clrIdx="3">
    <p:extLst/>
  </p:cmAuthor>
  <p:cmAuthor id="5" name="James Defty" initials="JD [4]" lastIdx="1" clrIdx="4">
    <p:extLst/>
  </p:cmAuthor>
  <p:cmAuthor id="6" name="James Defty" initials="JD [5]" lastIdx="1" clrIdx="5">
    <p:extLst/>
  </p:cmAuthor>
  <p:cmAuthor id="7" name="James Defty" initials="JD [6]" lastIdx="1" clrIdx="6">
    <p:extLst/>
  </p:cmAuthor>
  <p:cmAuthor id="8" name="James Defty" initials="JD [7]" lastIdx="1" clrIdx="7">
    <p:extLst/>
  </p:cmAuthor>
  <p:cmAuthor id="9" name="James Defty" initials="JD [8]" lastIdx="1" clrIdx="8">
    <p:extLst/>
  </p:cmAuthor>
  <p:cmAuthor id="10" name="James Defty" initials="JD [9]" lastIdx="1" clrIdx="9">
    <p:extLst/>
  </p:cmAuthor>
  <p:cmAuthor id="11" name="James Defty" initials="JD [10]" lastIdx="1" clrIdx="10">
    <p:extLst/>
  </p:cmAuthor>
  <p:cmAuthor id="12" name="James Defty" initials="JD [11]" lastIdx="1" clrIdx="11">
    <p:extLst/>
  </p:cmAuthor>
  <p:cmAuthor id="13" name="James Defty" initials="JD [12]" lastIdx="1" clrIdx="12">
    <p:extLst/>
  </p:cmAuthor>
  <p:cmAuthor id="14" name="James Defty" initials="JD [13]" lastIdx="1" clrIdx="13">
    <p:extLst/>
  </p:cmAuthor>
  <p:cmAuthor id="15" name="James Defty" initials="JD [14]" lastIdx="1" clrIdx="14">
    <p:extLst/>
  </p:cmAuthor>
  <p:cmAuthor id="16" name="Neil" initials="N" lastIdx="2" clrIdx="15"/>
  <p:cmAuthor id="17" name="Owner" initials="O" lastIdx="1" clrIdx="16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56"/>
    <a:srgbClr val="6EBE4A"/>
    <a:srgbClr val="00BCEB"/>
    <a:srgbClr val="005073"/>
    <a:srgbClr val="5E1B51"/>
    <a:srgbClr val="565656"/>
    <a:srgbClr val="414042"/>
    <a:srgbClr val="DBD9CC"/>
    <a:srgbClr val="F6F6F3"/>
    <a:srgbClr val="968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4" autoAdjust="0"/>
    <p:restoredTop sz="93926" autoAdjust="0"/>
  </p:normalViewPr>
  <p:slideViewPr>
    <p:cSldViewPr snapToGrid="0">
      <p:cViewPr>
        <p:scale>
          <a:sx n="71" d="100"/>
          <a:sy n="71" d="100"/>
        </p:scale>
        <p:origin x="-283" y="1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02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8027C-D281-418D-963D-CDB635A029B1}" type="datetimeFigureOut">
              <a:rPr lang="en-US" smtClean="0"/>
              <a:t>10/5/2018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C4C07-6582-47DA-A910-0C730A50F5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1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3AEF0-E662-4728-80A8-6735C11BB5DD}" type="datetimeFigureOut">
              <a:rPr lang="en-US" smtClean="0"/>
              <a:t>10/5/2018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3C918-5596-49CC-BAB2-00B1E71CFB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52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471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054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/>
              <a:t>Finding the right source translation tools critical to success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/>
              <a:t>Batch</a:t>
            </a:r>
            <a:r>
              <a:rPr lang="en-US" baseline="0" dirty="0"/>
              <a:t> processing is the key web of dependencies that should be figured out soonest in the project, before online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/>
              <a:t>Communicate heavily and often with business stakeholders and users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backwards to find tools and partners</a:t>
            </a:r>
            <a:endParaRPr lang="en-US" baseline="0" dirty="0"/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/>
              <a:t>Finding the right TYPE of emulation software is important.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runtime environment is good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processing instructions is not so good</a:t>
            </a:r>
          </a:p>
          <a:p>
            <a:pPr marL="171450" indent="-171450">
              <a:buFont typeface="Arial" charset="0"/>
              <a:buChar char="•"/>
            </a:pP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831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94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217517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26969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Pct val="75000"/>
              <a:buFontTx/>
              <a:buNone/>
              <a:defRPr sz="2000" i="1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70C0"/>
              </a:buClr>
              <a:buSzPct val="68000"/>
              <a:buFontTx/>
              <a:buNone/>
              <a:defRPr sz="1600" b="1" i="1" cap="none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“Edit Master text styles”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10A944E-C328-4F27-96B6-D12E800811BA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xmlns="" id="{AE6AE1CB-8B49-4E29-865F-417BE52791D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3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up-tall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2A17A4E-E657-4D30-80F8-3D3F07395FB4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164014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4014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4164013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1"/>
          </p:nvPr>
        </p:nvSpPr>
        <p:spPr>
          <a:xfrm>
            <a:off x="6810376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12"/>
          </p:nvPr>
        </p:nvSpPr>
        <p:spPr>
          <a:xfrm>
            <a:off x="6810376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6810375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idx="13"/>
          </p:nvPr>
        </p:nvSpPr>
        <p:spPr>
          <a:xfrm>
            <a:off x="9455579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4"/>
          </p:nvPr>
        </p:nvSpPr>
        <p:spPr>
          <a:xfrm>
            <a:off x="9455579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9" name="Rectangle 38"/>
          <p:cNvSpPr/>
          <p:nvPr userDrawn="1"/>
        </p:nvSpPr>
        <p:spPr>
          <a:xfrm>
            <a:off x="9455578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5"/>
          </p:nvPr>
        </p:nvSpPr>
        <p:spPr>
          <a:xfrm>
            <a:off x="4164013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16"/>
          </p:nvPr>
        </p:nvSpPr>
        <p:spPr>
          <a:xfrm>
            <a:off x="6808789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453565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D74296A7-FA4D-4582-AFCD-F0FD05CB9371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20" name="TextBox 3">
            <a:extLst>
              <a:ext uri="{FF2B5EF4-FFF2-40B4-BE49-F238E27FC236}">
                <a16:creationId xmlns:a16="http://schemas.microsoft.com/office/drawing/2014/main" xmlns="" id="{6780DA1E-DE10-4DA1-B262-80D4572888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2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up-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4055633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045806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8035979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10026152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idx="10"/>
          </p:nvPr>
        </p:nvSpPr>
        <p:spPr>
          <a:xfrm>
            <a:off x="4055633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idx="18"/>
          </p:nvPr>
        </p:nvSpPr>
        <p:spPr>
          <a:xfrm>
            <a:off x="6045805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idx="19"/>
          </p:nvPr>
        </p:nvSpPr>
        <p:spPr>
          <a:xfrm>
            <a:off x="8035979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idx="20"/>
          </p:nvPr>
        </p:nvSpPr>
        <p:spPr>
          <a:xfrm>
            <a:off x="10026152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DE3BE8E-9542-4696-9782-034669FED28C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4" name="TextBox 3">
            <a:extLst>
              <a:ext uri="{FF2B5EF4-FFF2-40B4-BE49-F238E27FC236}">
                <a16:creationId xmlns:a16="http://schemas.microsoft.com/office/drawing/2014/main" xmlns="" id="{E0360FF3-D422-4ACA-85C5-507AE1371A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866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5447A22-93B4-4DB6-A056-66467426B292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9AB0803-7006-4478-B754-F9540A3FFCA8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xmlns="" id="{9009424A-63B3-42FA-BB1F-93B800F04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4869" y="403057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5C868CC-DF19-44BF-B9C3-83D09BFFA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19" y="1709826"/>
            <a:ext cx="3929613" cy="2235192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0862E6C4-1FCE-4E77-96AA-476F4E73695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69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251B3B5-9FD4-425E-821E-3D2CDDA15528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8BC3297-BEE8-4E87-93CE-F812AB5C992C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B21BE4A-7D83-4BDD-9E4D-D89309741463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xmlns="" id="{947946AB-9A1A-4E69-916E-AE6892911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7069" y="473125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chemeClr val="bg1">
                    <a:lumMod val="9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3784007-2FF9-4A62-A8BE-A96618BEF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7" y="2055475"/>
            <a:ext cx="4571298" cy="2600188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0D62B9C1-7239-483A-BD30-B82872336F2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636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66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58353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9186" y="2028668"/>
            <a:ext cx="9742331" cy="939385"/>
          </a:xfrm>
        </p:spPr>
        <p:txBody>
          <a:bodyPr lIns="0" tIns="0" rIns="0" bIns="0"/>
          <a:lstStyle>
            <a:lvl1pPr>
              <a:defRPr sz="8000" b="0" i="0" spc="400">
                <a:solidFill>
                  <a:schemeClr val="bg1"/>
                </a:solidFill>
                <a:latin typeface="CiscoSansTT Heavy" panose="020B0903020201020303" pitchFamily="34" charset="0"/>
                <a:ea typeface="CiscoSansTT Heavy" panose="020B0903020201020303" pitchFamily="34" charset="0"/>
                <a:cs typeface="CiscoSansTT Heavy" panose="020B09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Amazon Ember" charset="0"/>
                <a:ea typeface="Amazon Ember" charset="0"/>
                <a:cs typeface="Amazon Ember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E4ACB6-2380-4D46-BE52-EBE3E070721F}"/>
              </a:ext>
            </a:extLst>
          </p:cNvPr>
          <p:cNvSpPr/>
          <p:nvPr userDrawn="1"/>
        </p:nvSpPr>
        <p:spPr>
          <a:xfrm>
            <a:off x="8970746" y="6300147"/>
            <a:ext cx="3496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NSO Developer Days 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72968BC-4F61-428B-ACEB-72A07B7ED5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" y="5901601"/>
            <a:ext cx="1401339" cy="79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13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Invent Title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" y="-1"/>
            <a:ext cx="12191999" cy="6858001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BB62B0B8-4A55-40E0-97DC-253E97DADD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40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72EAA454-B638-2245-8E63-57A02198D8DA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AD082A69-FD74-014B-B44F-8EB2A15C7F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954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- title/photo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3C204C41-F1AE-48D7-A34F-63343C1CC847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18D2D1AB-27D8-4462-9138-FEA6BF0364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220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- title/photo/multipl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8DD207A-1540-4D01-981A-D68125F88EEF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xmlns="" id="{4F71C728-C54C-4BF2-9642-F81C8F1FCC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title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xmlns="" id="{3F1F15FE-1EAD-4969-9E05-9B5C0DD217E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C630526A-4D5D-40C8-A319-CC73EEEE484E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xmlns="" id="{1FC79A4B-0793-4F32-994F-42618BF633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9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xmlns="" id="{8F213601-B22B-4BE3-A3DE-92A568EA076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77EB66C1-F815-46CF-BCAE-1E6955C2979C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6A35F983-44B6-4490-9CE9-D2CFA9DB900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6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stiti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2191998" cy="28085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328" y="2823029"/>
            <a:ext cx="9144000" cy="1654390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rgbClr val="414042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328" y="451215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27432" indent="0" algn="l">
              <a:lnSpc>
                <a:spcPct val="80000"/>
              </a:lnSpc>
              <a:buNone/>
              <a:defRPr sz="20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CE59273-C12F-44F9-BB6E-4C24EAEE7C83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1666DA8-787C-421F-8D31-9D2EFE0915E5}"/>
              </a:ext>
            </a:extLst>
          </p:cNvPr>
          <p:cNvSpPr/>
          <p:nvPr userDrawn="1"/>
        </p:nvSpPr>
        <p:spPr>
          <a:xfrm>
            <a:off x="0" y="6514853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1786B758-9D53-43E2-8C7D-39980BAAA2E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38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58800"/>
            <a:ext cx="7073900" cy="1038225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507027" cy="949325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765497C7-73D6-406C-8286-69F1C5CE76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48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87DBEDA-C332-49D7-9875-6EE6EECFA28C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060585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430712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B76ADB38-56DB-4A52-9C17-C021B8234103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xmlns="" id="{967980B2-13AF-418D-A9B5-269005EEF6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45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up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59B13E9-4BFF-47B4-936E-05252F9D2A77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43051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443071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2"/>
          </p:nvPr>
        </p:nvSpPr>
        <p:spPr>
          <a:xfrm>
            <a:off x="806058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806078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3"/>
          </p:nvPr>
        </p:nvSpPr>
        <p:spPr>
          <a:xfrm>
            <a:off x="443051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4"/>
          </p:nvPr>
        </p:nvSpPr>
        <p:spPr>
          <a:xfrm>
            <a:off x="806058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8012A4A-A810-46D6-9A93-B4FF96A7192A}"/>
              </a:ext>
            </a:extLst>
          </p:cNvPr>
          <p:cNvSpPr/>
          <p:nvPr userDrawn="1"/>
        </p:nvSpPr>
        <p:spPr>
          <a:xfrm>
            <a:off x="627742" y="6439204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21" name="TextBox 3">
            <a:extLst>
              <a:ext uri="{FF2B5EF4-FFF2-40B4-BE49-F238E27FC236}">
                <a16:creationId xmlns:a16="http://schemas.microsoft.com/office/drawing/2014/main" xmlns="" id="{EB12F7EE-F96B-4235-94AC-EA81FC7F39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15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5291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4" r:id="rId2"/>
    <p:sldLayoutId id="2147483685" r:id="rId3"/>
    <p:sldLayoutId id="2147483665" r:id="rId4"/>
    <p:sldLayoutId id="2147483666" r:id="rId5"/>
    <p:sldLayoutId id="2147483649" r:id="rId6"/>
    <p:sldLayoutId id="2147483679" r:id="rId7"/>
    <p:sldLayoutId id="2147483669" r:id="rId8"/>
    <p:sldLayoutId id="2147483670" r:id="rId9"/>
    <p:sldLayoutId id="2147483671" r:id="rId10"/>
    <p:sldLayoutId id="2147483674" r:id="rId11"/>
    <p:sldLayoutId id="2147483680" r:id="rId12"/>
    <p:sldLayoutId id="2147483681" r:id="rId13"/>
    <p:sldLayoutId id="2147483682" r:id="rId14"/>
    <p:sldLayoutId id="2147483683" r:id="rId15"/>
    <p:sldLayoutId id="214748368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7763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39186" y="2028668"/>
            <a:ext cx="9742331" cy="9393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latin typeface="CiscoSansTT Heavy" panose="020B0903020201020303" pitchFamily="34" charset="0"/>
                <a:cs typeface="CiscoSansTT Heavy" panose="020B0903020201020303" pitchFamily="34" charset="0"/>
              </a:rPr>
              <a:t>Cisco NSO Developer Days</a:t>
            </a:r>
            <a:endParaRPr lang="en-US" dirty="0">
              <a:latin typeface="CiscoSansTT Heavy" panose="020B0903020201020303" pitchFamily="34" charset="0"/>
              <a:ea typeface="Amazon Ember Light" charset="0"/>
              <a:cs typeface="CiscoSansTT Heavy" panose="020B0903020201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latin typeface="+mn-lt"/>
              </a:rPr>
              <a:t>Brownfield Service Discovery</a:t>
            </a:r>
          </a:p>
          <a:p>
            <a:endParaRPr lang="en-US" dirty="0">
              <a:latin typeface="+mn-lt"/>
              <a:ea typeface="Amazon Ember" charset="0"/>
              <a:cs typeface="Amazon Emb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0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Python based Brownfield Service Discovery framework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8AD7145-B933-1C46-940B-4ACAECADA772}"/>
              </a:ext>
            </a:extLst>
          </p:cNvPr>
          <p:cNvSpPr txBox="1"/>
          <p:nvPr/>
        </p:nvSpPr>
        <p:spPr>
          <a:xfrm>
            <a:off x="379548" y="2020117"/>
            <a:ext cx="10772826" cy="4243917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sz="2400" b="1" u="sng" dirty="0"/>
              <a:t>Create services</a:t>
            </a:r>
          </a:p>
          <a:p>
            <a:pPr marL="342900" indent="-342900">
              <a:lnSpc>
                <a:spcPct val="114000"/>
              </a:lnSpc>
              <a:spcBef>
                <a:spcPts val="600"/>
              </a:spcBef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xmlns="" id="{60737317-8E60-0D46-8439-B83BB2FB9AFC}"/>
              </a:ext>
            </a:extLst>
          </p:cNvPr>
          <p:cNvSpPr/>
          <p:nvPr/>
        </p:nvSpPr>
        <p:spPr>
          <a:xfrm>
            <a:off x="1879872" y="2977610"/>
            <a:ext cx="4043596" cy="305972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b="1" dirty="0"/>
              <a:t>create-service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865C9BB3-1D83-7D4B-9AF9-19F8D3F2DB23}"/>
              </a:ext>
            </a:extLst>
          </p:cNvPr>
          <p:cNvSpPr/>
          <p:nvPr/>
        </p:nvSpPr>
        <p:spPr>
          <a:xfrm>
            <a:off x="1879870" y="3769211"/>
            <a:ext cx="1244602" cy="66092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service parameters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xmlns="" id="{E09E323B-24F7-904E-B183-A00FF78897EA}"/>
              </a:ext>
            </a:extLst>
          </p:cNvPr>
          <p:cNvSpPr/>
          <p:nvPr/>
        </p:nvSpPr>
        <p:spPr>
          <a:xfrm>
            <a:off x="1454042" y="3940921"/>
            <a:ext cx="425827" cy="317500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xmlns="" id="{124595D7-0CE4-BE45-A2A2-30826EE47D60}"/>
              </a:ext>
            </a:extLst>
          </p:cNvPr>
          <p:cNvSpPr/>
          <p:nvPr/>
        </p:nvSpPr>
        <p:spPr>
          <a:xfrm>
            <a:off x="5488844" y="5182707"/>
            <a:ext cx="425827" cy="31750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Smiley Face 24">
            <a:extLst>
              <a:ext uri="{FF2B5EF4-FFF2-40B4-BE49-F238E27FC236}">
                <a16:creationId xmlns:a16="http://schemas.microsoft.com/office/drawing/2014/main" xmlns="" id="{D3528F86-EF73-FE43-9342-994E29469350}"/>
              </a:ext>
            </a:extLst>
          </p:cNvPr>
          <p:cNvSpPr/>
          <p:nvPr/>
        </p:nvSpPr>
        <p:spPr>
          <a:xfrm>
            <a:off x="635272" y="3399210"/>
            <a:ext cx="676366" cy="616050"/>
          </a:xfrm>
          <a:prstGeom prst="smileyFace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6302DE74-B6EA-7648-A7E8-DC0AF266F55E}"/>
              </a:ext>
            </a:extLst>
          </p:cNvPr>
          <p:cNvSpPr/>
          <p:nvPr/>
        </p:nvSpPr>
        <p:spPr>
          <a:xfrm>
            <a:off x="5923469" y="3353848"/>
            <a:ext cx="124460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commit Failures</a:t>
            </a:r>
          </a:p>
        </p:txBody>
      </p:sp>
      <p:sp>
        <p:nvSpPr>
          <p:cNvPr id="27" name="Right Arrow 26">
            <a:extLst>
              <a:ext uri="{FF2B5EF4-FFF2-40B4-BE49-F238E27FC236}">
                <a16:creationId xmlns:a16="http://schemas.microsoft.com/office/drawing/2014/main" xmlns="" id="{E4B8404F-F717-B44E-B3A8-F9A27E76192E}"/>
              </a:ext>
            </a:extLst>
          </p:cNvPr>
          <p:cNvSpPr/>
          <p:nvPr/>
        </p:nvSpPr>
        <p:spPr>
          <a:xfrm>
            <a:off x="5497642" y="3525558"/>
            <a:ext cx="425827" cy="3175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8E92FCFB-AC87-8A4F-B840-0B19C5E97902}"/>
              </a:ext>
            </a:extLst>
          </p:cNvPr>
          <p:cNvSpPr/>
          <p:nvPr/>
        </p:nvSpPr>
        <p:spPr>
          <a:xfrm>
            <a:off x="5914671" y="5010997"/>
            <a:ext cx="1244600" cy="660921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success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xmlns="" id="{EEB7AE55-9EDE-344E-B78A-D7897AD9166F}"/>
              </a:ext>
            </a:extLst>
          </p:cNvPr>
          <p:cNvSpPr/>
          <p:nvPr/>
        </p:nvSpPr>
        <p:spPr>
          <a:xfrm>
            <a:off x="3257998" y="3415951"/>
            <a:ext cx="2106119" cy="39978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2"/>
                </a:solidFill>
              </a:rPr>
              <a:t>commit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xmlns="" id="{00749B88-3D68-4349-8CC1-29A15BBFE741}"/>
              </a:ext>
            </a:extLst>
          </p:cNvPr>
          <p:cNvSpPr/>
          <p:nvPr/>
        </p:nvSpPr>
        <p:spPr>
          <a:xfrm>
            <a:off x="3257998" y="3876613"/>
            <a:ext cx="2106119" cy="39978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2"/>
                </a:solidFill>
              </a:rPr>
              <a:t>re-deploy reconcile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xmlns="" id="{15F911F3-93F3-734B-89E7-C1F5190E0F04}"/>
              </a:ext>
            </a:extLst>
          </p:cNvPr>
          <p:cNvSpPr/>
          <p:nvPr/>
        </p:nvSpPr>
        <p:spPr>
          <a:xfrm>
            <a:off x="3257998" y="4342387"/>
            <a:ext cx="2106119" cy="39978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2"/>
                </a:solidFill>
              </a:rPr>
              <a:t>delete dry-run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403A0540-A592-6844-BA55-C528F6C3A38E}"/>
              </a:ext>
            </a:extLst>
          </p:cNvPr>
          <p:cNvSpPr/>
          <p:nvPr/>
        </p:nvSpPr>
        <p:spPr>
          <a:xfrm>
            <a:off x="1879870" y="3379891"/>
            <a:ext cx="1244600" cy="3175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device</a:t>
            </a:r>
          </a:p>
        </p:txBody>
      </p:sp>
      <p:sp>
        <p:nvSpPr>
          <p:cNvPr id="33" name="Right Arrow 32">
            <a:extLst>
              <a:ext uri="{FF2B5EF4-FFF2-40B4-BE49-F238E27FC236}">
                <a16:creationId xmlns:a16="http://schemas.microsoft.com/office/drawing/2014/main" xmlns="" id="{1A4B5F88-AE5B-7B4F-9D01-B9DEED4B7ADF}"/>
              </a:ext>
            </a:extLst>
          </p:cNvPr>
          <p:cNvSpPr/>
          <p:nvPr/>
        </p:nvSpPr>
        <p:spPr>
          <a:xfrm>
            <a:off x="1457094" y="3379891"/>
            <a:ext cx="425827" cy="317500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ight Arrow 33">
            <a:extLst>
              <a:ext uri="{FF2B5EF4-FFF2-40B4-BE49-F238E27FC236}">
                <a16:creationId xmlns:a16="http://schemas.microsoft.com/office/drawing/2014/main" xmlns="" id="{D4B57720-41E1-7544-A526-11B79F9E41C9}"/>
              </a:ext>
            </a:extLst>
          </p:cNvPr>
          <p:cNvSpPr/>
          <p:nvPr/>
        </p:nvSpPr>
        <p:spPr>
          <a:xfrm>
            <a:off x="5497642" y="4350076"/>
            <a:ext cx="425827" cy="3175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31211DA3-FB7B-FE45-ACBF-B4C1FFF452E0}"/>
              </a:ext>
            </a:extLst>
          </p:cNvPr>
          <p:cNvSpPr/>
          <p:nvPr/>
        </p:nvSpPr>
        <p:spPr>
          <a:xfrm>
            <a:off x="5923469" y="4183048"/>
            <a:ext cx="124460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delete dry-run Failures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24BD46CE-3B91-1242-98EE-A8A6E08FC4E5}"/>
              </a:ext>
            </a:extLst>
          </p:cNvPr>
          <p:cNvSpPr/>
          <p:nvPr/>
        </p:nvSpPr>
        <p:spPr>
          <a:xfrm>
            <a:off x="7585099" y="3353848"/>
            <a:ext cx="1302609" cy="660921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Go To Step1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48C403C8-3DD5-3E48-9F01-7EACB2F283E9}"/>
              </a:ext>
            </a:extLst>
          </p:cNvPr>
          <p:cNvSpPr/>
          <p:nvPr/>
        </p:nvSpPr>
        <p:spPr>
          <a:xfrm>
            <a:off x="7585098" y="4183047"/>
            <a:ext cx="130261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EXIT</a:t>
            </a:r>
          </a:p>
        </p:txBody>
      </p:sp>
      <p:sp>
        <p:nvSpPr>
          <p:cNvPr id="38" name="Right Arrow 37">
            <a:extLst>
              <a:ext uri="{FF2B5EF4-FFF2-40B4-BE49-F238E27FC236}">
                <a16:creationId xmlns:a16="http://schemas.microsoft.com/office/drawing/2014/main" xmlns="" id="{90F4816A-E9F7-1E4F-8135-9FFA155F5A39}"/>
              </a:ext>
            </a:extLst>
          </p:cNvPr>
          <p:cNvSpPr/>
          <p:nvPr/>
        </p:nvSpPr>
        <p:spPr>
          <a:xfrm>
            <a:off x="7159272" y="3525558"/>
            <a:ext cx="425827" cy="317500"/>
          </a:xfrm>
          <a:prstGeom prst="rightArrow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ight Arrow 38">
            <a:extLst>
              <a:ext uri="{FF2B5EF4-FFF2-40B4-BE49-F238E27FC236}">
                <a16:creationId xmlns:a16="http://schemas.microsoft.com/office/drawing/2014/main" xmlns="" id="{7E8E0A4F-690F-A04B-B35D-BA8CFB76B264}"/>
              </a:ext>
            </a:extLst>
          </p:cNvPr>
          <p:cNvSpPr/>
          <p:nvPr/>
        </p:nvSpPr>
        <p:spPr>
          <a:xfrm>
            <a:off x="7159271" y="4356212"/>
            <a:ext cx="425827" cy="3175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A5D7A374-EC8B-514E-9C3F-20CAC48C327D}"/>
              </a:ext>
            </a:extLst>
          </p:cNvPr>
          <p:cNvSpPr/>
          <p:nvPr/>
        </p:nvSpPr>
        <p:spPr>
          <a:xfrm>
            <a:off x="7593896" y="3351404"/>
            <a:ext cx="130261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EXIT</a:t>
            </a:r>
          </a:p>
        </p:txBody>
      </p:sp>
      <p:sp>
        <p:nvSpPr>
          <p:cNvPr id="41" name="Right Arrow 40">
            <a:extLst>
              <a:ext uri="{FF2B5EF4-FFF2-40B4-BE49-F238E27FC236}">
                <a16:creationId xmlns:a16="http://schemas.microsoft.com/office/drawing/2014/main" xmlns="" id="{96DF87AE-1305-024C-8EC5-4EF405BA18B9}"/>
              </a:ext>
            </a:extLst>
          </p:cNvPr>
          <p:cNvSpPr/>
          <p:nvPr/>
        </p:nvSpPr>
        <p:spPr>
          <a:xfrm>
            <a:off x="7168069" y="3524569"/>
            <a:ext cx="425827" cy="3175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58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xmlns="" id="{DA3068D3-3445-4718-AAC6-F63E57528F9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34" r="21224"/>
          <a:stretch/>
        </p:blipFill>
        <p:spPr>
          <a:xfrm>
            <a:off x="3722144" y="1"/>
            <a:ext cx="2215352" cy="6857999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5E3D79BD-21D2-4F58-8A16-D93D4FBA9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Demo…..</a:t>
            </a:r>
          </a:p>
        </p:txBody>
      </p:sp>
    </p:spTree>
    <p:extLst>
      <p:ext uri="{BB962C8B-B14F-4D97-AF65-F5344CB8AC3E}">
        <p14:creationId xmlns:p14="http://schemas.microsoft.com/office/powerpoint/2010/main" val="3928676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35513" y="598035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3C56"/>
                </a:solidFill>
              </a:rPr>
              <a:t>THANK YOU!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3241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8521384" cy="949325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20C33A-F7E9-7748-BF1F-54983541723E}"/>
              </a:ext>
            </a:extLst>
          </p:cNvPr>
          <p:cNvSpPr txBox="1"/>
          <p:nvPr/>
        </p:nvSpPr>
        <p:spPr>
          <a:xfrm>
            <a:off x="717630" y="2118167"/>
            <a:ext cx="6516207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itchFamily="2" charset="2"/>
              <a:buChar char="q"/>
            </a:pPr>
            <a:r>
              <a:rPr lang="en-US" sz="2400" dirty="0"/>
              <a:t>Service Discovery – Overview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US" sz="2400" dirty="0"/>
              <a:t>Use-case scenarios</a:t>
            </a:r>
          </a:p>
          <a:p>
            <a:pPr marL="457200" indent="-457200">
              <a:buFont typeface="Wingdings" pitchFamily="2" charset="2"/>
              <a:buChar char="q"/>
            </a:pPr>
            <a:r>
              <a:rPr lang="en-US" sz="2400" dirty="0"/>
              <a:t>Brownfield Service Discovery frameworks</a:t>
            </a:r>
          </a:p>
          <a:p>
            <a:pPr marL="914400" lvl="1" indent="-457200">
              <a:buFont typeface="Wingdings" pitchFamily="2" charset="2"/>
              <a:buChar char="q"/>
            </a:pPr>
            <a:r>
              <a:rPr lang="en-US" sz="2400" dirty="0"/>
              <a:t>XSLT-based Service Discovery framework</a:t>
            </a:r>
          </a:p>
          <a:p>
            <a:pPr marL="914400" lvl="1" indent="-457200">
              <a:buFont typeface="Wingdings" pitchFamily="2" charset="2"/>
              <a:buChar char="q"/>
            </a:pPr>
            <a:r>
              <a:rPr lang="en-US" sz="2400" dirty="0"/>
              <a:t>Python-based Service Discovery framework</a:t>
            </a:r>
          </a:p>
          <a:p>
            <a:endParaRPr lang="en-US" sz="2400" dirty="0"/>
          </a:p>
          <a:p>
            <a:r>
              <a:rPr lang="en-US" sz="2400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527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8521384" cy="949325"/>
          </a:xfrm>
        </p:spPr>
        <p:txBody>
          <a:bodyPr>
            <a:normAutofit/>
          </a:bodyPr>
          <a:lstStyle/>
          <a:p>
            <a:r>
              <a:rPr lang="en-US" sz="3600" dirty="0"/>
              <a:t>Service Discovery - Overview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D20C33A-F7E9-7748-BF1F-54983541723E}"/>
              </a:ext>
            </a:extLst>
          </p:cNvPr>
          <p:cNvSpPr txBox="1"/>
          <p:nvPr/>
        </p:nvSpPr>
        <p:spPr>
          <a:xfrm>
            <a:off x="717630" y="2118167"/>
            <a:ext cx="9762352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     </a:t>
            </a:r>
            <a:r>
              <a:rPr lang="en-US" sz="2400" u="sng" dirty="0"/>
              <a:t>What is Service Discovery</a:t>
            </a:r>
            <a:r>
              <a:rPr lang="en-US" u="sng" dirty="0"/>
              <a:t>?	</a:t>
            </a:r>
          </a:p>
          <a:p>
            <a:endParaRPr lang="en-US" dirty="0"/>
          </a:p>
          <a:p>
            <a:pPr marL="749300" lvl="1" indent="-342900">
              <a:buFontTx/>
              <a:buChar char="-"/>
            </a:pPr>
            <a:r>
              <a:rPr lang="en-US" sz="2000" dirty="0"/>
              <a:t>It is a technique used to identify &amp; create NSO service instances from existing device </a:t>
            </a:r>
          </a:p>
          <a:p>
            <a:pPr marL="406400" lvl="1"/>
            <a:r>
              <a:rPr lang="en-US" sz="2000" dirty="0"/>
              <a:t>      configurations.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Required for onboarding brownfield devices to NSO. 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One time activity performed during brownfield device-onboarding.</a:t>
            </a:r>
          </a:p>
          <a:p>
            <a:pPr marL="749300" lvl="1" indent="-342900">
              <a:buFontTx/>
              <a:buChar char="-"/>
            </a:pPr>
            <a:endParaRPr lang="en-US" sz="2000" dirty="0"/>
          </a:p>
          <a:p>
            <a:pPr marL="406400" lvl="1"/>
            <a:r>
              <a:rPr lang="en-US" sz="2400" u="sng" dirty="0"/>
              <a:t>Assumptions</a:t>
            </a:r>
            <a:r>
              <a:rPr lang="en-US" sz="2000" u="sng" dirty="0"/>
              <a:t>:</a:t>
            </a:r>
          </a:p>
          <a:p>
            <a:pPr marL="406400" lvl="1"/>
            <a:endParaRPr lang="en-US" sz="2000" dirty="0"/>
          </a:p>
          <a:p>
            <a:pPr marL="749300" lvl="1" indent="-342900">
              <a:buFontTx/>
              <a:buChar char="-"/>
            </a:pPr>
            <a:r>
              <a:rPr lang="en-US" sz="2000" dirty="0"/>
              <a:t>No disruption to existing network services.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Accommodate legacy device configurations.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Manage both Service &amp; Non-Service related configurations.</a:t>
            </a:r>
          </a:p>
          <a:p>
            <a:pPr marL="406400" lvl="1"/>
            <a:endParaRPr lang="en-US" sz="2000" dirty="0"/>
          </a:p>
          <a:p>
            <a:pPr marL="406400" lvl="1"/>
            <a:endParaRPr lang="en-US" sz="2000" dirty="0"/>
          </a:p>
          <a:p>
            <a:pPr marL="406400" lvl="1"/>
            <a:endParaRPr lang="en-US" sz="20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E602598-827A-554A-9ACA-58E5A8A49BD0}"/>
              </a:ext>
            </a:extLst>
          </p:cNvPr>
          <p:cNvSpPr txBox="1"/>
          <p:nvPr/>
        </p:nvSpPr>
        <p:spPr>
          <a:xfrm>
            <a:off x="763929" y="4224759"/>
            <a:ext cx="94128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9300" lvl="1" indent="-342900">
              <a:buFontTx/>
              <a:buChar char="-"/>
            </a:pP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37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623A809-482C-A942-B623-FA5489E639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Use-case scenarios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E535EC9-007A-AB4A-B20E-B28710A146DE}"/>
              </a:ext>
            </a:extLst>
          </p:cNvPr>
          <p:cNvSpPr txBox="1"/>
          <p:nvPr/>
        </p:nvSpPr>
        <p:spPr>
          <a:xfrm>
            <a:off x="578734" y="2187615"/>
            <a:ext cx="9313447" cy="32008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When do we perform Service Discovery</a:t>
            </a:r>
            <a:r>
              <a:rPr lang="en-US" dirty="0"/>
              <a:t>?	</a:t>
            </a:r>
          </a:p>
          <a:p>
            <a:endParaRPr lang="en-US" dirty="0"/>
          </a:p>
          <a:p>
            <a:pPr marL="749300" lvl="1" indent="-342900">
              <a:buFontTx/>
              <a:buChar char="-"/>
            </a:pPr>
            <a:r>
              <a:rPr lang="en-US" sz="2000" dirty="0"/>
              <a:t>Brownfield device onboarding scenarios.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Handle out-of-band changes done by network operators.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Validate network compliance to Golden configuration templates.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Clean up device configurations to get rid of manual errors introduced over time.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Disaster recovery scenarios when CDB loses service / config data.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Migration of device configurations from Source to Target using service instances.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Preserve service instance data during Day-2 Yang model schema upgrades.</a:t>
            </a:r>
          </a:p>
          <a:p>
            <a:pPr marL="749300" lvl="1" indent="-342900">
              <a:buFontTx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94881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Brownfield Service Discovery frameworks: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22935FE-FD4C-2949-87DD-652B8B93FB94}"/>
              </a:ext>
            </a:extLst>
          </p:cNvPr>
          <p:cNvSpPr txBox="1"/>
          <p:nvPr/>
        </p:nvSpPr>
        <p:spPr>
          <a:xfrm>
            <a:off x="925975" y="2453833"/>
            <a:ext cx="7946663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indent="-457200">
              <a:buFont typeface="Wingdings" pitchFamily="2" charset="2"/>
              <a:buChar char="§"/>
            </a:pPr>
            <a:r>
              <a:rPr lang="en-US" sz="3200" dirty="0"/>
              <a:t>Option 1: Using XSLT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/>
              <a:t>Generate XPath transformations from device templates.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/>
              <a:t>Modular &amp; de-coupled. Can replace / plug-and-play you own XSL template.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en-US" dirty="0"/>
              <a:t>Can be applied directly over device XML to create service instances.</a:t>
            </a:r>
          </a:p>
          <a:p>
            <a:pPr marL="742950" lvl="1" indent="-285750">
              <a:buFont typeface="Wingdings" pitchFamily="2" charset="2"/>
              <a:buChar char="§"/>
            </a:pPr>
            <a:endParaRPr lang="en-US" dirty="0"/>
          </a:p>
          <a:p>
            <a:pPr lvl="1" indent="-457200">
              <a:buFont typeface="Wingdings" pitchFamily="2" charset="2"/>
              <a:buChar char="§"/>
            </a:pPr>
            <a:r>
              <a:rPr lang="en-US" sz="3200" dirty="0"/>
              <a:t>Option 2: Using Python / Java</a:t>
            </a:r>
          </a:p>
          <a:p>
            <a:pPr marL="681038" lvl="4" indent="-285750">
              <a:buFont typeface="Wingdings" pitchFamily="2" charset="2"/>
              <a:buChar char="§"/>
            </a:pPr>
            <a:r>
              <a:rPr lang="en-US" dirty="0"/>
              <a:t>Transformation is written in Python / Java using NAVU API.</a:t>
            </a:r>
          </a:p>
          <a:p>
            <a:pPr marL="681038" lvl="4" indent="-285750">
              <a:buFont typeface="Wingdings" pitchFamily="2" charset="2"/>
              <a:buChar char="§"/>
            </a:pPr>
            <a:r>
              <a:rPr lang="en-US" dirty="0"/>
              <a:t>Mapping logic is coupled with the service logic.</a:t>
            </a:r>
          </a:p>
          <a:p>
            <a:pPr marL="681038" lvl="4" indent="-285750">
              <a:buFont typeface="Wingdings" pitchFamily="2" charset="2"/>
              <a:buChar char="§"/>
            </a:pPr>
            <a:r>
              <a:rPr lang="en-US" dirty="0"/>
              <a:t>Custom Python / Java code for device discovery.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879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XSLT based Brownfield Discovery Framework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4E4CAE0-0D0B-D84D-A822-CF823D556084}"/>
              </a:ext>
            </a:extLst>
          </p:cNvPr>
          <p:cNvSpPr txBox="1"/>
          <p:nvPr/>
        </p:nvSpPr>
        <p:spPr>
          <a:xfrm>
            <a:off x="451413" y="1782501"/>
            <a:ext cx="10074617" cy="52322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XSLT-based Brownfield Discovery Framework has 2 components:</a:t>
            </a:r>
          </a:p>
          <a:p>
            <a:pPr marL="749300" lvl="1" indent="-342900">
              <a:buFontTx/>
              <a:buChar char="-"/>
            </a:pPr>
            <a:r>
              <a:rPr lang="en-US" sz="2000" b="1" dirty="0"/>
              <a:t>Discovery service </a:t>
            </a:r>
            <a:r>
              <a:rPr lang="en-US" sz="2000" dirty="0"/>
              <a:t>(Fully re-usable)</a:t>
            </a:r>
          </a:p>
          <a:p>
            <a:pPr marL="749300" lvl="1" indent="-342900">
              <a:buFontTx/>
              <a:buChar char="-"/>
            </a:pPr>
            <a:r>
              <a:rPr lang="en-US" sz="2000" b="1" dirty="0"/>
              <a:t>XSLT Transformation logic - BYOT</a:t>
            </a:r>
            <a:r>
              <a:rPr lang="en-US" sz="2000" dirty="0"/>
              <a:t> !! (Bring your own transformation)</a:t>
            </a:r>
          </a:p>
          <a:p>
            <a:pPr marL="749300" lvl="1" indent="-342900">
              <a:buFontTx/>
              <a:buChar char="-"/>
            </a:pPr>
            <a:endParaRPr lang="en-US" sz="2000" dirty="0"/>
          </a:p>
          <a:p>
            <a:pPr lvl="1"/>
            <a:r>
              <a:rPr lang="en-US" sz="2000" b="1" u="sng" dirty="0"/>
              <a:t>Discovery Service End-user Actions:</a:t>
            </a:r>
          </a:p>
          <a:p>
            <a:pPr lvl="1"/>
            <a:endParaRPr lang="en-US" sz="2000" b="1" u="sng" dirty="0"/>
          </a:p>
          <a:p>
            <a:pPr marL="749300" lvl="1" indent="-342900">
              <a:buFontTx/>
              <a:buChar char="-"/>
            </a:pPr>
            <a:r>
              <a:rPr lang="en-US" sz="2000" b="1" dirty="0"/>
              <a:t>Perform Service Discovery </a:t>
            </a:r>
          </a:p>
          <a:p>
            <a:pPr lvl="2" indent="0"/>
            <a:r>
              <a:rPr lang="en-US" dirty="0"/>
              <a:t>	View discovered service instances in XML format.</a:t>
            </a:r>
          </a:p>
          <a:p>
            <a:pPr marL="749300" lvl="1" indent="-342900">
              <a:buFontTx/>
              <a:buChar char="-"/>
            </a:pPr>
            <a:r>
              <a:rPr lang="en-US" sz="2000" b="1" dirty="0"/>
              <a:t>Validate Discovered Instances </a:t>
            </a:r>
          </a:p>
          <a:p>
            <a:pPr marL="1778000" lvl="4"/>
            <a:r>
              <a:rPr lang="en-US" b="1" dirty="0"/>
              <a:t> </a:t>
            </a:r>
            <a:r>
              <a:rPr lang="en-US" dirty="0"/>
              <a:t>Validate Discovered service instances based on Mandatory / Optional </a:t>
            </a:r>
            <a:r>
              <a:rPr lang="en-US" dirty="0" err="1"/>
              <a:t>params</a:t>
            </a:r>
            <a:r>
              <a:rPr lang="en-US" dirty="0"/>
              <a:t>.</a:t>
            </a:r>
            <a:endParaRPr lang="en-US" b="1" dirty="0"/>
          </a:p>
          <a:p>
            <a:pPr marL="749300" lvl="1" indent="-342900">
              <a:buFontTx/>
              <a:buChar char="-"/>
            </a:pPr>
            <a:r>
              <a:rPr lang="en-US" sz="2000" b="1" dirty="0"/>
              <a:t>Preview Service Discovery changes</a:t>
            </a:r>
          </a:p>
          <a:p>
            <a:pPr lvl="3"/>
            <a:r>
              <a:rPr lang="en-US" b="1" dirty="0"/>
              <a:t> 	</a:t>
            </a:r>
            <a:r>
              <a:rPr lang="en-US" dirty="0"/>
              <a:t>View config changes that would be pushed by NSO as result of </a:t>
            </a:r>
            <a:r>
              <a:rPr lang="en-US" b="1" dirty="0"/>
              <a:t>commit dry-run </a:t>
            </a:r>
            <a:r>
              <a:rPr lang="en-US" dirty="0"/>
              <a:t>action.</a:t>
            </a:r>
          </a:p>
          <a:p>
            <a:pPr marL="749300" lvl="1" indent="-342900">
              <a:buFontTx/>
              <a:buChar char="-"/>
            </a:pPr>
            <a:r>
              <a:rPr lang="en-US" sz="2000" dirty="0"/>
              <a:t> </a:t>
            </a:r>
            <a:r>
              <a:rPr lang="en-US" sz="2000" b="1" dirty="0"/>
              <a:t>Import services</a:t>
            </a:r>
          </a:p>
          <a:p>
            <a:pPr lvl="2" indent="0"/>
            <a:r>
              <a:rPr lang="en-US" dirty="0"/>
              <a:t>	Push all discovered service instances as result of </a:t>
            </a:r>
            <a:r>
              <a:rPr lang="en-US" b="1" dirty="0"/>
              <a:t>commit</a:t>
            </a:r>
            <a:r>
              <a:rPr lang="en-US" dirty="0"/>
              <a:t> action.</a:t>
            </a:r>
          </a:p>
          <a:p>
            <a:pPr lvl="2" indent="0"/>
            <a:r>
              <a:rPr lang="en-US" dirty="0"/>
              <a:t>	Exclude &amp; Include filters based on specific fields for selective import of instances.</a:t>
            </a:r>
          </a:p>
          <a:p>
            <a:pPr lvl="1"/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273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3816" y="1104446"/>
            <a:ext cx="3144505" cy="2747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671702" y="1104446"/>
            <a:ext cx="3144505" cy="2747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61627" y="1339145"/>
            <a:ext cx="2411238" cy="24776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Device Config XML</a:t>
            </a:r>
          </a:p>
          <a:p>
            <a:endParaRPr lang="en-US" sz="900" dirty="0"/>
          </a:p>
          <a:p>
            <a:r>
              <a:rPr lang="en-US" sz="900" dirty="0"/>
              <a:t>&lt;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  &lt;name&gt;</a:t>
            </a:r>
            <a:r>
              <a:rPr lang="en-US" sz="900" dirty="0" err="1"/>
              <a:t>MyVRF</a:t>
            </a:r>
            <a:r>
              <a:rPr lang="en-US" sz="900" dirty="0"/>
              <a:t>&lt;/name&gt;</a:t>
            </a:r>
          </a:p>
          <a:p>
            <a:r>
              <a:rPr lang="en-US" sz="900" dirty="0"/>
              <a:t>            &lt;description&gt;</a:t>
            </a:r>
            <a:r>
              <a:rPr lang="en-US" sz="900" dirty="0" err="1"/>
              <a:t>cisco.as.com</a:t>
            </a:r>
            <a:r>
              <a:rPr lang="en-US" sz="900" dirty="0"/>
              <a:t>&lt;/description&gt;</a:t>
            </a:r>
          </a:p>
          <a:p>
            <a:r>
              <a:rPr lang="en-US" sz="900" dirty="0"/>
              <a:t>            &lt;</a:t>
            </a:r>
            <a:r>
              <a:rPr lang="en-US" sz="900" dirty="0" err="1"/>
              <a:t>rd</a:t>
            </a:r>
            <a:r>
              <a:rPr lang="en-US" sz="900" dirty="0"/>
              <a:t>&gt;12:39&lt;/</a:t>
            </a:r>
            <a:r>
              <a:rPr lang="en-US" sz="900" dirty="0" err="1"/>
              <a:t>rd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  &lt;route-target&gt;</a:t>
            </a:r>
          </a:p>
          <a:p>
            <a:r>
              <a:rPr lang="en-US" sz="900" dirty="0"/>
              <a:t>              &lt;direction&gt;export&lt;/direction&gt;</a:t>
            </a:r>
          </a:p>
          <a:p>
            <a:r>
              <a:rPr lang="en-US" sz="900" dirty="0"/>
              <a:t>              &lt;target&gt;22:910&lt;/target&gt;</a:t>
            </a:r>
          </a:p>
          <a:p>
            <a:r>
              <a:rPr lang="en-US" sz="900" dirty="0"/>
              <a:t>            &lt;/route-target&gt;</a:t>
            </a:r>
          </a:p>
          <a:p>
            <a:r>
              <a:rPr lang="en-US" sz="900" dirty="0"/>
              <a:t>            &lt;route-target&gt;</a:t>
            </a:r>
          </a:p>
          <a:p>
            <a:r>
              <a:rPr lang="en-US" sz="900" dirty="0"/>
              <a:t>              &lt;direction&gt;import&lt;/direction&gt;</a:t>
            </a:r>
          </a:p>
          <a:p>
            <a:r>
              <a:rPr lang="en-US" sz="900" dirty="0"/>
              <a:t>              &lt;target&gt;22:910&lt;/target&gt;</a:t>
            </a:r>
          </a:p>
          <a:p>
            <a:r>
              <a:rPr lang="en-US" sz="900" dirty="0"/>
              <a:t>            &lt;/route-target&gt;</a:t>
            </a:r>
          </a:p>
          <a:p>
            <a:r>
              <a:rPr lang="en-US" sz="900" dirty="0"/>
              <a:t>          &lt;/</a:t>
            </a:r>
            <a:r>
              <a:rPr lang="en-US" sz="900" dirty="0" err="1"/>
              <a:t>vrf</a:t>
            </a:r>
            <a:r>
              <a:rPr lang="en-US" sz="900" dirty="0"/>
              <a:t>&gt; 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01511" y="1297728"/>
            <a:ext cx="2263761" cy="22006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Service XML Template</a:t>
            </a:r>
          </a:p>
          <a:p>
            <a:endParaRPr lang="en-US" sz="900" dirty="0"/>
          </a:p>
          <a:p>
            <a:r>
              <a:rPr lang="en-US" sz="900" dirty="0"/>
              <a:t>&lt;services </a:t>
            </a:r>
            <a:r>
              <a:rPr lang="en-US" sz="900" dirty="0" err="1"/>
              <a:t>xmlns</a:t>
            </a:r>
            <a:r>
              <a:rPr lang="en-US" sz="900" dirty="0"/>
              <a:t>="http://tail-</a:t>
            </a:r>
            <a:r>
              <a:rPr lang="en-US" sz="900" dirty="0" err="1"/>
              <a:t>f.com</a:t>
            </a:r>
            <a:r>
              <a:rPr lang="en-US" sz="900" dirty="0"/>
              <a:t>/ns/</a:t>
            </a:r>
            <a:r>
              <a:rPr lang="en-US" sz="900" dirty="0" err="1"/>
              <a:t>ncs</a:t>
            </a:r>
            <a:r>
              <a:rPr lang="en-US" sz="900" dirty="0"/>
              <a:t>"&gt;</a:t>
            </a:r>
          </a:p>
          <a:p>
            <a:r>
              <a:rPr lang="en-US" sz="900" dirty="0"/>
              <a:t>      &lt;customer-</a:t>
            </a:r>
            <a:r>
              <a:rPr lang="en-US" sz="900" dirty="0" err="1"/>
              <a:t>vrf</a:t>
            </a:r>
            <a:r>
              <a:rPr lang="en-US" sz="900" dirty="0"/>
              <a:t> </a:t>
            </a:r>
            <a:r>
              <a:rPr lang="en-US" sz="900" dirty="0" err="1"/>
              <a:t>xmlns</a:t>
            </a:r>
            <a:r>
              <a:rPr lang="en-US" sz="900" dirty="0"/>
              <a:t>="http://com/</a:t>
            </a:r>
          </a:p>
          <a:p>
            <a:r>
              <a:rPr lang="en-US" sz="900" dirty="0" err="1"/>
              <a:t>vzw</a:t>
            </a:r>
            <a:r>
              <a:rPr lang="en-US" sz="900" dirty="0"/>
              <a:t>/</a:t>
            </a:r>
            <a:r>
              <a:rPr lang="en-US" sz="900" dirty="0" err="1"/>
              <a:t>mpn</a:t>
            </a:r>
            <a:r>
              <a:rPr lang="en-US" sz="900" dirty="0"/>
              <a:t>/</a:t>
            </a:r>
            <a:r>
              <a:rPr lang="en-US" sz="900" dirty="0" err="1"/>
              <a:t>enterpriseOnboard</a:t>
            </a:r>
            <a:r>
              <a:rPr lang="en-US" sz="900" dirty="0"/>
              <a:t>"&gt;</a:t>
            </a:r>
          </a:p>
          <a:p>
            <a:r>
              <a:rPr lang="en-US" sz="900" dirty="0"/>
              <a:t>          &lt;customer-id&gt;$</a:t>
            </a:r>
            <a:r>
              <a:rPr lang="en-US" sz="900" dirty="0" err="1"/>
              <a:t>vrf_id</a:t>
            </a:r>
            <a:r>
              <a:rPr lang="en-US" sz="900" dirty="0"/>
              <a:t>&lt;/customer-id&gt;</a:t>
            </a:r>
          </a:p>
          <a:p>
            <a:r>
              <a:rPr lang="en-US" sz="900" dirty="0"/>
              <a:t>          &lt;device&gt;$device&lt;/device&gt;</a:t>
            </a:r>
          </a:p>
          <a:p>
            <a:r>
              <a:rPr lang="en-US" sz="900" dirty="0"/>
              <a:t>          &lt;customer-name&gt;$</a:t>
            </a:r>
            <a:r>
              <a:rPr lang="en-US" sz="900" dirty="0" err="1"/>
              <a:t>vrf_description</a:t>
            </a:r>
            <a:endParaRPr lang="en-US" sz="900" dirty="0"/>
          </a:p>
          <a:p>
            <a:r>
              <a:rPr lang="en-US" sz="900" dirty="0"/>
              <a:t>&lt;/customer-name&gt;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rd</a:t>
            </a:r>
            <a:r>
              <a:rPr lang="en-US" sz="900" dirty="0"/>
              <a:t>&gt;$</a:t>
            </a:r>
            <a:r>
              <a:rPr lang="en-US" sz="900" dirty="0" err="1"/>
              <a:t>vrf_rd</a:t>
            </a:r>
            <a:r>
              <a:rPr lang="en-US" sz="900" dirty="0"/>
              <a:t>&lt;/</a:t>
            </a:r>
            <a:r>
              <a:rPr lang="en-US" sz="900" dirty="0" err="1"/>
              <a:t>rd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rt</a:t>
            </a:r>
            <a:r>
              <a:rPr lang="en-US" sz="900" dirty="0"/>
              <a:t>-export&gt;$</a:t>
            </a:r>
            <a:r>
              <a:rPr lang="en-US" sz="900" dirty="0" err="1"/>
              <a:t>vrf_rt</a:t>
            </a:r>
            <a:r>
              <a:rPr lang="en-US" sz="900" dirty="0"/>
              <a:t>-export&lt;/</a:t>
            </a:r>
            <a:r>
              <a:rPr lang="en-US" sz="900" dirty="0" err="1"/>
              <a:t>rt</a:t>
            </a:r>
            <a:r>
              <a:rPr lang="en-US" sz="900" dirty="0"/>
              <a:t>-export&gt;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rt</a:t>
            </a:r>
            <a:r>
              <a:rPr lang="en-US" sz="900" dirty="0"/>
              <a:t>-import&gt;$</a:t>
            </a:r>
            <a:r>
              <a:rPr lang="en-US" sz="900" dirty="0" err="1"/>
              <a:t>vrf_rt</a:t>
            </a:r>
            <a:r>
              <a:rPr lang="en-US" sz="900" dirty="0"/>
              <a:t>-import&lt;/</a:t>
            </a:r>
            <a:r>
              <a:rPr lang="en-US" sz="900" dirty="0" err="1"/>
              <a:t>rt</a:t>
            </a:r>
            <a:r>
              <a:rPr lang="en-US" sz="900" dirty="0"/>
              <a:t>-import&gt;</a:t>
            </a:r>
          </a:p>
          <a:p>
            <a:r>
              <a:rPr lang="en-US" sz="900" dirty="0"/>
              <a:t>    &lt;/customer-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&lt;/services&gt;</a:t>
            </a:r>
          </a:p>
          <a:p>
            <a:endParaRPr lang="en-US" sz="900" dirty="0"/>
          </a:p>
        </p:txBody>
      </p:sp>
      <p:sp>
        <p:nvSpPr>
          <p:cNvPr id="8" name="Rectangle 7"/>
          <p:cNvSpPr/>
          <p:nvPr/>
        </p:nvSpPr>
        <p:spPr>
          <a:xfrm>
            <a:off x="3936127" y="2836868"/>
            <a:ext cx="4476759" cy="33584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860888" y="2893313"/>
            <a:ext cx="3651962" cy="33316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/>
              <a:t>Created XSLT:</a:t>
            </a:r>
          </a:p>
          <a:p>
            <a:endParaRPr lang="en-US" sz="800" dirty="0"/>
          </a:p>
          <a:p>
            <a:r>
              <a:rPr lang="en-US" sz="800" dirty="0"/>
              <a:t>&lt;?xml version="1.0" encoding="UTF-8"?&gt;</a:t>
            </a:r>
          </a:p>
          <a:p>
            <a:r>
              <a:rPr lang="en-US" sz="800" dirty="0"/>
              <a:t>&lt;</a:t>
            </a:r>
            <a:r>
              <a:rPr lang="en-US" sz="800" dirty="0" err="1"/>
              <a:t>xsl:stylesheet</a:t>
            </a:r>
            <a:r>
              <a:rPr lang="en-US" sz="800" dirty="0"/>
              <a:t> version="1.0" </a:t>
            </a:r>
            <a:r>
              <a:rPr lang="en-US" sz="800" dirty="0" err="1"/>
              <a:t>xmlns:xsl</a:t>
            </a:r>
            <a:r>
              <a:rPr lang="en-US" sz="800" dirty="0"/>
              <a:t>="http://www.w3.org/1999/XSL/</a:t>
            </a:r>
          </a:p>
          <a:p>
            <a:r>
              <a:rPr lang="en-US" sz="800" dirty="0"/>
              <a:t>Transform" </a:t>
            </a:r>
            <a:r>
              <a:rPr lang="en-US" sz="800" dirty="0" err="1"/>
              <a:t>xmlns:t</a:t>
            </a:r>
            <a:r>
              <a:rPr lang="en-US" sz="800" dirty="0"/>
              <a:t>="http://tail-</a:t>
            </a:r>
            <a:r>
              <a:rPr lang="en-US" sz="800" dirty="0" err="1"/>
              <a:t>f.com</a:t>
            </a:r>
            <a:r>
              <a:rPr lang="en-US" sz="800" dirty="0"/>
              <a:t>/ns/</a:t>
            </a:r>
            <a:r>
              <a:rPr lang="en-US" sz="800" dirty="0" err="1"/>
              <a:t>ncs</a:t>
            </a:r>
            <a:r>
              <a:rPr lang="en-US" sz="800" dirty="0"/>
              <a:t>" </a:t>
            </a:r>
            <a:r>
              <a:rPr lang="en-US" sz="800" dirty="0" err="1"/>
              <a:t>xmlns:x</a:t>
            </a:r>
            <a:r>
              <a:rPr lang="en-US" sz="800" dirty="0"/>
              <a:t>="http://tail-</a:t>
            </a:r>
            <a:r>
              <a:rPr lang="en-US" sz="800" dirty="0" err="1"/>
              <a:t>f.com</a:t>
            </a:r>
            <a:r>
              <a:rPr lang="en-US" sz="800" dirty="0"/>
              <a:t>/</a:t>
            </a:r>
          </a:p>
          <a:p>
            <a:r>
              <a:rPr lang="en-US" sz="800" dirty="0"/>
              <a:t>ns/</a:t>
            </a:r>
            <a:r>
              <a:rPr lang="en-US" sz="800" dirty="0" err="1"/>
              <a:t>config</a:t>
            </a:r>
            <a:r>
              <a:rPr lang="en-US" sz="800" dirty="0"/>
              <a:t>/1.0" </a:t>
            </a:r>
            <a:r>
              <a:rPr lang="en-US" sz="800" dirty="0" err="1"/>
              <a:t>xmlns:y</a:t>
            </a:r>
            <a:r>
              <a:rPr lang="en-US" sz="800" dirty="0"/>
              <a:t>="</a:t>
            </a:r>
            <a:r>
              <a:rPr lang="en-US" sz="800" dirty="0" err="1"/>
              <a:t>urn:ios</a:t>
            </a:r>
            <a:r>
              <a:rPr lang="en-US" sz="800" dirty="0"/>
              <a:t>" exclude-result-prefixes="</a:t>
            </a:r>
            <a:r>
              <a:rPr lang="en-US" sz="800" dirty="0" err="1"/>
              <a:t>xsl</a:t>
            </a:r>
            <a:r>
              <a:rPr lang="en-US" sz="800" dirty="0"/>
              <a:t> t x y"&gt;</a:t>
            </a:r>
          </a:p>
          <a:p>
            <a:r>
              <a:rPr lang="en-US" sz="800" dirty="0"/>
              <a:t>&lt;</a:t>
            </a:r>
            <a:r>
              <a:rPr lang="en-US" sz="800" dirty="0" err="1"/>
              <a:t>xsl:template</a:t>
            </a:r>
            <a:r>
              <a:rPr lang="en-US" sz="800" dirty="0"/>
              <a:t> match="/"&gt;</a:t>
            </a:r>
          </a:p>
          <a:p>
            <a:r>
              <a:rPr lang="en-US" sz="800" dirty="0"/>
              <a:t>&lt;services </a:t>
            </a:r>
            <a:r>
              <a:rPr lang="en-US" sz="800" dirty="0" err="1"/>
              <a:t>xmlns</a:t>
            </a:r>
            <a:r>
              <a:rPr lang="en-US" sz="800" dirty="0"/>
              <a:t>="http://tail-</a:t>
            </a:r>
            <a:r>
              <a:rPr lang="en-US" sz="800" dirty="0" err="1"/>
              <a:t>f.com</a:t>
            </a:r>
            <a:r>
              <a:rPr lang="en-US" sz="800" dirty="0"/>
              <a:t>/ns/</a:t>
            </a:r>
            <a:r>
              <a:rPr lang="en-US" sz="800" dirty="0" err="1"/>
              <a:t>ncs</a:t>
            </a:r>
            <a:r>
              <a:rPr lang="en-US" sz="800" dirty="0"/>
              <a:t>"&gt;</a:t>
            </a:r>
          </a:p>
          <a:p>
            <a:r>
              <a:rPr lang="en-US" sz="800" dirty="0"/>
              <a:t>&lt;</a:t>
            </a:r>
            <a:r>
              <a:rPr lang="en-US" sz="800" dirty="0" err="1"/>
              <a:t>xsl:for-each</a:t>
            </a:r>
            <a:r>
              <a:rPr lang="en-US" sz="800" dirty="0"/>
              <a:t> select="</a:t>
            </a:r>
            <a:r>
              <a:rPr lang="en-US" sz="800" dirty="0" err="1"/>
              <a:t>x:config</a:t>
            </a:r>
            <a:r>
              <a:rPr lang="en-US" sz="800" dirty="0"/>
              <a:t>/</a:t>
            </a:r>
            <a:r>
              <a:rPr lang="en-US" sz="800" dirty="0" err="1"/>
              <a:t>t:devices</a:t>
            </a:r>
            <a:r>
              <a:rPr lang="en-US" sz="800" dirty="0"/>
              <a:t>/</a:t>
            </a:r>
            <a:r>
              <a:rPr lang="en-US" sz="800" dirty="0" err="1"/>
              <a:t>t:device</a:t>
            </a:r>
            <a:r>
              <a:rPr lang="en-US" sz="800" dirty="0"/>
              <a:t>/</a:t>
            </a:r>
            <a:r>
              <a:rPr lang="en-US" sz="800" dirty="0" err="1"/>
              <a:t>t:config</a:t>
            </a:r>
            <a:r>
              <a:rPr lang="en-US" sz="800" dirty="0"/>
              <a:t>/</a:t>
            </a:r>
            <a:r>
              <a:rPr lang="en-US" sz="800" dirty="0" err="1"/>
              <a:t>y:ip</a:t>
            </a:r>
            <a:r>
              <a:rPr lang="en-US" sz="800" dirty="0"/>
              <a:t>/</a:t>
            </a:r>
            <a:r>
              <a:rPr lang="en-US" sz="800" dirty="0" err="1"/>
              <a:t>y:vrf</a:t>
            </a:r>
            <a:r>
              <a:rPr lang="en-US" sz="800" dirty="0"/>
              <a:t>”</a:t>
            </a:r>
          </a:p>
          <a:p>
            <a:r>
              <a:rPr lang="en-US" sz="800" dirty="0"/>
              <a:t>  &lt;</a:t>
            </a:r>
            <a:r>
              <a:rPr lang="en-US" sz="800" dirty="0" err="1"/>
              <a:t>xsl:variable</a:t>
            </a:r>
            <a:r>
              <a:rPr lang="en-US" sz="800" dirty="0"/>
              <a:t> name="</a:t>
            </a:r>
            <a:r>
              <a:rPr lang="en-US" sz="800" dirty="0" err="1"/>
              <a:t>vrfName</a:t>
            </a:r>
            <a:r>
              <a:rPr lang="en-US" sz="800" dirty="0"/>
              <a:t>" select="</a:t>
            </a:r>
            <a:r>
              <a:rPr lang="en-US" sz="800" dirty="0" err="1"/>
              <a:t>y:name</a:t>
            </a:r>
            <a:r>
              <a:rPr lang="en-US" sz="800" dirty="0"/>
              <a:t>"/&gt;</a:t>
            </a:r>
          </a:p>
          <a:p>
            <a:r>
              <a:rPr lang="en-US" sz="800" dirty="0"/>
              <a:t>  &lt;</a:t>
            </a:r>
            <a:r>
              <a:rPr lang="en-US" sz="800" dirty="0" err="1"/>
              <a:t>xsl:variable</a:t>
            </a:r>
            <a:r>
              <a:rPr lang="en-US" sz="800" dirty="0"/>
              <a:t> name="no-</a:t>
            </a:r>
            <a:r>
              <a:rPr lang="en-US" sz="800" dirty="0" err="1"/>
              <a:t>cpe</a:t>
            </a:r>
            <a:r>
              <a:rPr lang="en-US" sz="800" dirty="0"/>
              <a:t>"&gt;</a:t>
            </a:r>
          </a:p>
          <a:p>
            <a:r>
              <a:rPr lang="en-US" sz="800" dirty="0"/>
              <a:t>    &lt;</a:t>
            </a:r>
            <a:r>
              <a:rPr lang="en-US" sz="800" dirty="0" err="1"/>
              <a:t>xsl:choose</a:t>
            </a:r>
            <a:r>
              <a:rPr lang="en-US" sz="800" dirty="0"/>
              <a:t>&gt;</a:t>
            </a:r>
          </a:p>
          <a:p>
            <a:r>
              <a:rPr lang="en-US" sz="800" dirty="0"/>
              <a:t>      &lt;</a:t>
            </a:r>
            <a:r>
              <a:rPr lang="en-US" sz="800" dirty="0" err="1"/>
              <a:t>xsl:when</a:t>
            </a:r>
            <a:r>
              <a:rPr lang="en-US" sz="800" dirty="0"/>
              <a:t> test="((../</a:t>
            </a:r>
            <a:r>
              <a:rPr lang="en-US" sz="800" dirty="0" err="1"/>
              <a:t>y:route</a:t>
            </a:r>
            <a:r>
              <a:rPr lang="en-US" sz="800" dirty="0"/>
              <a:t>/</a:t>
            </a:r>
            <a:r>
              <a:rPr lang="en-US" sz="800" dirty="0" err="1"/>
              <a:t>y:vrf</a:t>
            </a:r>
            <a:r>
              <a:rPr lang="en-US" sz="800" dirty="0"/>
              <a:t>[</a:t>
            </a:r>
            <a:r>
              <a:rPr lang="en-US" sz="800" dirty="0" err="1"/>
              <a:t>y:name</a:t>
            </a:r>
            <a:r>
              <a:rPr lang="en-US" sz="800" dirty="0"/>
              <a:t> = $</a:t>
            </a:r>
            <a:r>
              <a:rPr lang="en-US" sz="800" dirty="0" err="1"/>
              <a:t>vrfName</a:t>
            </a:r>
            <a:r>
              <a:rPr lang="en-US" sz="800" dirty="0"/>
              <a:t>]) and (../</a:t>
            </a:r>
            <a:r>
              <a:rPr lang="en-US" sz="800" dirty="0" err="1"/>
              <a:t>y:route</a:t>
            </a:r>
            <a:endParaRPr lang="en-US" sz="800" dirty="0"/>
          </a:p>
          <a:p>
            <a:r>
              <a:rPr lang="en-US" sz="800" dirty="0"/>
              <a:t>/</a:t>
            </a:r>
            <a:r>
              <a:rPr lang="en-US" sz="800" dirty="0" err="1"/>
              <a:t>y:vrf</a:t>
            </a:r>
            <a:r>
              <a:rPr lang="en-US" sz="800" dirty="0"/>
              <a:t>/</a:t>
            </a:r>
            <a:r>
              <a:rPr lang="en-US" sz="800" dirty="0" err="1"/>
              <a:t>y:ip-route-interface-list</a:t>
            </a:r>
            <a:r>
              <a:rPr lang="en-US" sz="800" dirty="0"/>
              <a:t>[</a:t>
            </a:r>
            <a:r>
              <a:rPr lang="en-US" sz="800" dirty="0" err="1"/>
              <a:t>y:interface</a:t>
            </a:r>
            <a:r>
              <a:rPr lang="en-US" sz="800" dirty="0"/>
              <a:t> = 'Null0']))"&gt;</a:t>
            </a:r>
          </a:p>
          <a:p>
            <a:r>
              <a:rPr lang="en-US" sz="800" dirty="0"/>
              <a:t>      			yes</a:t>
            </a:r>
          </a:p>
          <a:p>
            <a:r>
              <a:rPr lang="en-US" sz="800" dirty="0"/>
              <a:t>    			&lt;/</a:t>
            </a:r>
            <a:r>
              <a:rPr lang="en-US" sz="800" dirty="0" err="1"/>
              <a:t>xsl:when</a:t>
            </a:r>
            <a:r>
              <a:rPr lang="en-US" sz="800" dirty="0"/>
              <a:t>&gt;</a:t>
            </a:r>
          </a:p>
          <a:p>
            <a:r>
              <a:rPr lang="en-US" sz="800" dirty="0"/>
              <a:t>    			&lt;</a:t>
            </a:r>
            <a:r>
              <a:rPr lang="en-US" sz="800" dirty="0" err="1"/>
              <a:t>xsl:otherwise</a:t>
            </a:r>
            <a:r>
              <a:rPr lang="en-US" sz="800" dirty="0"/>
              <a:t>&gt;</a:t>
            </a:r>
          </a:p>
          <a:p>
            <a:r>
              <a:rPr lang="en-US" sz="800" dirty="0"/>
              <a:t>    			no</a:t>
            </a:r>
          </a:p>
          <a:p>
            <a:r>
              <a:rPr lang="en-US" sz="800" dirty="0"/>
              <a:t>    			&lt;/</a:t>
            </a:r>
            <a:r>
              <a:rPr lang="en-US" sz="800" dirty="0" err="1"/>
              <a:t>xsl:otherwise</a:t>
            </a:r>
            <a:r>
              <a:rPr lang="en-US" sz="800" dirty="0"/>
              <a:t>&gt;</a:t>
            </a:r>
          </a:p>
          <a:p>
            <a:r>
              <a:rPr lang="en-US" sz="800" dirty="0"/>
              <a:t>  			&lt;/</a:t>
            </a:r>
            <a:r>
              <a:rPr lang="en-US" sz="800" dirty="0" err="1"/>
              <a:t>xsl:choose</a:t>
            </a:r>
            <a:r>
              <a:rPr lang="en-US" sz="800" dirty="0"/>
              <a:t>&gt;</a:t>
            </a:r>
          </a:p>
          <a:p>
            <a:r>
              <a:rPr lang="en-US" sz="800" dirty="0"/>
              <a:t>		&lt;/</a:t>
            </a:r>
            <a:r>
              <a:rPr lang="en-US" sz="800" dirty="0" err="1"/>
              <a:t>xsl:variable</a:t>
            </a:r>
            <a:r>
              <a:rPr lang="en-US" sz="800" dirty="0"/>
              <a:t>&gt;</a:t>
            </a:r>
          </a:p>
          <a:p>
            <a:r>
              <a:rPr lang="en-US" sz="800" dirty="0"/>
              <a:t>      &lt;customer-</a:t>
            </a:r>
            <a:r>
              <a:rPr lang="en-US" sz="800" dirty="0" err="1"/>
              <a:t>vrf</a:t>
            </a:r>
            <a:r>
              <a:rPr lang="en-US" sz="800" dirty="0"/>
              <a:t> &gt;</a:t>
            </a:r>
          </a:p>
          <a:p>
            <a:r>
              <a:rPr lang="en-US" sz="800" dirty="0"/>
              <a:t>          &lt;customer-id&gt;&lt;</a:t>
            </a:r>
            <a:r>
              <a:rPr lang="en-US" sz="800" dirty="0" err="1"/>
              <a:t>xsl:value-of</a:t>
            </a:r>
            <a:r>
              <a:rPr lang="en-US" sz="800" dirty="0"/>
              <a:t> select="substring(y:name,4)"/&gt;&lt;/customer-id&gt;</a:t>
            </a:r>
          </a:p>
          <a:p>
            <a:r>
              <a:rPr lang="en-US" sz="800" dirty="0"/>
              <a:t>          &lt;device&gt;&lt;</a:t>
            </a:r>
            <a:r>
              <a:rPr lang="en-US" sz="800" dirty="0" err="1"/>
              <a:t>xsl:value-of</a:t>
            </a:r>
            <a:r>
              <a:rPr lang="en-US" sz="800" dirty="0"/>
              <a:t> select="../../../</a:t>
            </a:r>
            <a:r>
              <a:rPr lang="en-US" sz="800" dirty="0" err="1"/>
              <a:t>t:name</a:t>
            </a:r>
            <a:r>
              <a:rPr lang="en-US" sz="800" dirty="0"/>
              <a:t>"/&gt;&lt;/device&gt;</a:t>
            </a:r>
          </a:p>
          <a:p>
            <a:r>
              <a:rPr lang="en-US" sz="800" dirty="0"/>
              <a:t>…………..</a:t>
            </a:r>
          </a:p>
          <a:p>
            <a:r>
              <a:rPr lang="en-US" sz="800" dirty="0"/>
              <a:t>……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2408" y="235446"/>
            <a:ext cx="1038106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XSLT based Brownfield Discovery</a:t>
            </a:r>
            <a:endParaRPr lang="en-US" sz="28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121" y="1858543"/>
            <a:ext cx="1186206" cy="667414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3608321" y="1560036"/>
            <a:ext cx="2392221" cy="12768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6386976" y="1560036"/>
            <a:ext cx="2284725" cy="12768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22408" y="6350639"/>
            <a:ext cx="905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XSLT Development based on device-model and service-model template</a:t>
            </a:r>
          </a:p>
        </p:txBody>
      </p:sp>
    </p:spTree>
    <p:extLst>
      <p:ext uri="{BB962C8B-B14F-4D97-AF65-F5344CB8AC3E}">
        <p14:creationId xmlns:p14="http://schemas.microsoft.com/office/powerpoint/2010/main" val="363018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7423" y="1767134"/>
            <a:ext cx="3144505" cy="2747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745309" y="1767134"/>
            <a:ext cx="3144505" cy="2747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5234" y="1918272"/>
            <a:ext cx="2411238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Device </a:t>
            </a:r>
            <a:r>
              <a:rPr lang="en-US" sz="1100" b="1" dirty="0" err="1"/>
              <a:t>Config</a:t>
            </a:r>
            <a:r>
              <a:rPr lang="en-US" sz="1100" b="1" dirty="0"/>
              <a:t> XML</a:t>
            </a:r>
          </a:p>
          <a:p>
            <a:endParaRPr lang="en-US" sz="900" dirty="0"/>
          </a:p>
          <a:p>
            <a:r>
              <a:rPr lang="en-US" sz="900" dirty="0"/>
              <a:t>&lt;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  &lt;name&gt;</a:t>
            </a:r>
            <a:r>
              <a:rPr lang="en-US" sz="900" dirty="0" err="1"/>
              <a:t>MyVRF</a:t>
            </a:r>
            <a:r>
              <a:rPr lang="en-US" sz="900" dirty="0"/>
              <a:t>&lt;/name&gt;</a:t>
            </a:r>
          </a:p>
          <a:p>
            <a:r>
              <a:rPr lang="en-US" sz="900" dirty="0"/>
              <a:t>            &lt;description&gt;</a:t>
            </a:r>
            <a:r>
              <a:rPr lang="en-US" sz="900" dirty="0" err="1"/>
              <a:t>cisco.as.com</a:t>
            </a:r>
            <a:r>
              <a:rPr lang="en-US" sz="900" dirty="0"/>
              <a:t>&lt;/description&gt;</a:t>
            </a:r>
          </a:p>
          <a:p>
            <a:r>
              <a:rPr lang="en-US" sz="900" dirty="0"/>
              <a:t>            &lt;</a:t>
            </a:r>
            <a:r>
              <a:rPr lang="en-US" sz="900" dirty="0" err="1"/>
              <a:t>rd</a:t>
            </a:r>
            <a:r>
              <a:rPr lang="en-US" sz="900" dirty="0"/>
              <a:t>&gt;24:99&lt;/</a:t>
            </a:r>
            <a:r>
              <a:rPr lang="en-US" sz="900" dirty="0" err="1"/>
              <a:t>rd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  &lt;route-target&gt;</a:t>
            </a:r>
          </a:p>
          <a:p>
            <a:r>
              <a:rPr lang="en-US" sz="900" dirty="0"/>
              <a:t>              &lt;direction&gt;export&lt;/direction&gt;</a:t>
            </a:r>
          </a:p>
          <a:p>
            <a:r>
              <a:rPr lang="en-US" sz="900" dirty="0"/>
              <a:t>              &lt;target&gt;24:90&lt;/target&gt;</a:t>
            </a:r>
          </a:p>
          <a:p>
            <a:r>
              <a:rPr lang="en-US" sz="900" dirty="0"/>
              <a:t>            &lt;/route-target&gt;</a:t>
            </a:r>
          </a:p>
          <a:p>
            <a:r>
              <a:rPr lang="en-US" sz="900" dirty="0"/>
              <a:t>            &lt;route-target&gt;</a:t>
            </a:r>
          </a:p>
          <a:p>
            <a:r>
              <a:rPr lang="en-US" sz="900" dirty="0"/>
              <a:t>              &lt;direction&gt;import&lt;/direction&gt;</a:t>
            </a:r>
          </a:p>
          <a:p>
            <a:r>
              <a:rPr lang="en-US" sz="900" dirty="0"/>
              <a:t>              &lt;target&gt;24:90&lt;/target&gt;</a:t>
            </a:r>
          </a:p>
          <a:p>
            <a:r>
              <a:rPr lang="en-US" sz="900" dirty="0"/>
              <a:t>            &lt;/route-target&gt;</a:t>
            </a:r>
          </a:p>
          <a:p>
            <a:r>
              <a:rPr lang="en-US" sz="900" dirty="0"/>
              <a:t>          &lt;/</a:t>
            </a:r>
            <a:r>
              <a:rPr lang="en-US" sz="900" dirty="0" err="1"/>
              <a:t>vrf</a:t>
            </a:r>
            <a:r>
              <a:rPr lang="en-US" sz="900" dirty="0"/>
              <a:t>&gt; </a:t>
            </a:r>
          </a:p>
          <a:p>
            <a:r>
              <a:rPr lang="en-US" sz="900" dirty="0"/>
              <a:t>&lt;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&lt;name&gt;MPN888&lt;/name&gt;</a:t>
            </a:r>
          </a:p>
          <a:p>
            <a:r>
              <a:rPr lang="en-US" sz="900" dirty="0"/>
              <a:t>      ……..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775117" y="1960416"/>
            <a:ext cx="224292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/>
              <a:t>Service XML</a:t>
            </a:r>
          </a:p>
          <a:p>
            <a:endParaRPr lang="en-US" sz="900" dirty="0"/>
          </a:p>
          <a:p>
            <a:r>
              <a:rPr lang="en-US" sz="900" dirty="0"/>
              <a:t>&lt;services </a:t>
            </a:r>
            <a:r>
              <a:rPr lang="en-US" sz="900" dirty="0" err="1"/>
              <a:t>xmlns</a:t>
            </a:r>
            <a:r>
              <a:rPr lang="en-US" sz="900" dirty="0"/>
              <a:t>="http://tail-</a:t>
            </a:r>
            <a:r>
              <a:rPr lang="en-US" sz="900" dirty="0" err="1"/>
              <a:t>f.com</a:t>
            </a:r>
            <a:r>
              <a:rPr lang="en-US" sz="900" dirty="0"/>
              <a:t>/ns/</a:t>
            </a:r>
            <a:r>
              <a:rPr lang="en-US" sz="900" dirty="0" err="1"/>
              <a:t>ncs</a:t>
            </a:r>
            <a:r>
              <a:rPr lang="en-US" sz="900" dirty="0"/>
              <a:t>"&gt;</a:t>
            </a:r>
          </a:p>
          <a:p>
            <a:r>
              <a:rPr lang="en-US" sz="900" dirty="0"/>
              <a:t>      &lt;customer-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&lt;customer-id&gt;991&lt;/customer-id&gt;</a:t>
            </a:r>
          </a:p>
          <a:p>
            <a:r>
              <a:rPr lang="en-US" sz="900" dirty="0"/>
              <a:t>          &lt;device&gt;Device1&lt;/device&gt;</a:t>
            </a:r>
          </a:p>
          <a:p>
            <a:r>
              <a:rPr lang="en-US" sz="900" dirty="0"/>
              <a:t>          &lt;customer-name&gt;</a:t>
            </a:r>
            <a:r>
              <a:rPr lang="en-US" sz="900" dirty="0" err="1"/>
              <a:t>cisco.as.com</a:t>
            </a:r>
            <a:endParaRPr lang="en-US" sz="900" dirty="0"/>
          </a:p>
          <a:p>
            <a:r>
              <a:rPr lang="en-US" sz="900" dirty="0"/>
              <a:t>&lt;/customer-name&gt;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rd</a:t>
            </a:r>
            <a:r>
              <a:rPr lang="en-US" sz="900" dirty="0"/>
              <a:t>&gt;24:99&lt;/</a:t>
            </a:r>
            <a:r>
              <a:rPr lang="en-US" sz="900" dirty="0" err="1"/>
              <a:t>rd</a:t>
            </a:r>
            <a:r>
              <a:rPr lang="en-US" sz="900" dirty="0"/>
              <a:t>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rt</a:t>
            </a:r>
            <a:r>
              <a:rPr lang="en-US" sz="900" dirty="0"/>
              <a:t>-export&gt;24:90&lt;/</a:t>
            </a:r>
            <a:r>
              <a:rPr lang="en-US" sz="900" dirty="0" err="1"/>
              <a:t>rt</a:t>
            </a:r>
            <a:r>
              <a:rPr lang="en-US" sz="900" dirty="0"/>
              <a:t>-export&gt;</a:t>
            </a:r>
          </a:p>
          <a:p>
            <a:r>
              <a:rPr lang="en-US" sz="900" dirty="0"/>
              <a:t>          &lt;</a:t>
            </a:r>
            <a:r>
              <a:rPr lang="en-US" sz="900" dirty="0" err="1"/>
              <a:t>rt</a:t>
            </a:r>
            <a:r>
              <a:rPr lang="en-US" sz="900" dirty="0"/>
              <a:t>-import&gt;24:90&lt;/</a:t>
            </a:r>
            <a:r>
              <a:rPr lang="en-US" sz="900" dirty="0" err="1"/>
              <a:t>rt</a:t>
            </a:r>
            <a:r>
              <a:rPr lang="en-US" sz="900" dirty="0"/>
              <a:t>-import&gt;</a:t>
            </a:r>
          </a:p>
          <a:p>
            <a:r>
              <a:rPr lang="en-US" sz="900" dirty="0"/>
              <a:t>  &lt;/customer-</a:t>
            </a:r>
            <a:r>
              <a:rPr lang="en-US" sz="900" dirty="0" err="1"/>
              <a:t>vrf</a:t>
            </a:r>
            <a:r>
              <a:rPr lang="en-US" sz="900" dirty="0"/>
              <a:t>&gt;</a:t>
            </a:r>
          </a:p>
          <a:p>
            <a:r>
              <a:rPr lang="en-US" sz="900" dirty="0"/>
              <a:t>&lt;/services&gt;</a:t>
            </a:r>
          </a:p>
          <a:p>
            <a:endParaRPr lang="en-US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8987126" y="4895863"/>
            <a:ext cx="2445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Service instance XML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14105" y="2857788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3681928" y="2857788"/>
            <a:ext cx="1453735" cy="3693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>
            <a:off x="6772265" y="2857788"/>
            <a:ext cx="1824682" cy="3693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76464" y="283576"/>
            <a:ext cx="905363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XSLT based Brownfield Discovery</a:t>
            </a:r>
            <a:endParaRPr lang="en-US" sz="2800" dirty="0"/>
          </a:p>
        </p:txBody>
      </p:sp>
      <p:sp>
        <p:nvSpPr>
          <p:cNvPr id="15" name="Rectangle 14"/>
          <p:cNvSpPr/>
          <p:nvPr/>
        </p:nvSpPr>
        <p:spPr>
          <a:xfrm>
            <a:off x="8611851" y="1484117"/>
            <a:ext cx="3144505" cy="27473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06103" y="4895863"/>
            <a:ext cx="2445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Device </a:t>
            </a:r>
            <a:r>
              <a:rPr lang="en-US" dirty="0" err="1"/>
              <a:t>config</a:t>
            </a:r>
            <a:r>
              <a:rPr lang="en-US" dirty="0"/>
              <a:t> in XML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AE1A9D2-0AAF-C14A-9210-290872DFD4C3}"/>
              </a:ext>
            </a:extLst>
          </p:cNvPr>
          <p:cNvSpPr/>
          <p:nvPr/>
        </p:nvSpPr>
        <p:spPr>
          <a:xfrm>
            <a:off x="5150900" y="2735691"/>
            <a:ext cx="1606794" cy="8102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E445F78-5A6C-9A4C-8905-6F316E170953}"/>
              </a:ext>
            </a:extLst>
          </p:cNvPr>
          <p:cNvSpPr txBox="1"/>
          <p:nvPr/>
        </p:nvSpPr>
        <p:spPr>
          <a:xfrm>
            <a:off x="5150567" y="2857788"/>
            <a:ext cx="16120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Transformation</a:t>
            </a:r>
          </a:p>
          <a:p>
            <a:r>
              <a:rPr lang="en-US" dirty="0"/>
              <a:t> logic (XSLT)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039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4864D2-B744-8E41-9849-EFFC63792B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Python based Brownfield Service Discovery framework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0D42D3A-BCFA-3A4A-B73F-D3F14B2DA3F0}"/>
              </a:ext>
            </a:extLst>
          </p:cNvPr>
          <p:cNvSpPr txBox="1"/>
          <p:nvPr/>
        </p:nvSpPr>
        <p:spPr>
          <a:xfrm>
            <a:off x="634083" y="1954593"/>
            <a:ext cx="9599744" cy="14852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</a:pPr>
            <a:r>
              <a:rPr lang="en-US" sz="2400" dirty="0"/>
              <a:t>Python script split in a two-step process for more control</a:t>
            </a:r>
          </a:p>
          <a:p>
            <a:pPr marL="800100" lvl="1" indent="-342900">
              <a:lnSpc>
                <a:spcPct val="114000"/>
              </a:lnSpc>
              <a:spcBef>
                <a:spcPts val="600"/>
              </a:spcBef>
              <a:buFont typeface="Wingdings" charset="2"/>
              <a:buChar char="q"/>
            </a:pPr>
            <a:r>
              <a:rPr lang="en-US" sz="2400" dirty="0"/>
              <a:t>Step 1: Identify service instances and highlight non-compliant configs</a:t>
            </a:r>
          </a:p>
          <a:p>
            <a:pPr marL="800100" lvl="1" indent="-342900">
              <a:lnSpc>
                <a:spcPct val="114000"/>
              </a:lnSpc>
              <a:spcBef>
                <a:spcPts val="600"/>
              </a:spcBef>
              <a:buFont typeface="Wingdings" charset="2"/>
              <a:buChar char="q"/>
            </a:pPr>
            <a:r>
              <a:rPr lang="en-US" sz="2400" dirty="0"/>
              <a:t>Step 2: Create services in NSO and take ownership of the data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xmlns="" id="{92639CC8-EB69-0941-A6D1-10C3FD2166CF}"/>
              </a:ext>
            </a:extLst>
          </p:cNvPr>
          <p:cNvSpPr txBox="1">
            <a:spLocks/>
          </p:cNvSpPr>
          <p:nvPr/>
        </p:nvSpPr>
        <p:spPr>
          <a:xfrm>
            <a:off x="530023" y="786600"/>
            <a:ext cx="6507027" cy="949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CiscoSansTT" panose="020B0503020201020303" pitchFamily="34" charset="0"/>
                <a:ea typeface="+mj-ea"/>
                <a:cs typeface="CiscoSansTT" panose="020B05030202010203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09FBDCA-E404-CB4F-AC00-0DE0C3812407}"/>
              </a:ext>
            </a:extLst>
          </p:cNvPr>
          <p:cNvSpPr txBox="1"/>
          <p:nvPr/>
        </p:nvSpPr>
        <p:spPr>
          <a:xfrm>
            <a:off x="217498" y="1905653"/>
            <a:ext cx="10393658" cy="4380936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lnSpc>
                <a:spcPct val="114000"/>
              </a:lnSpc>
              <a:spcBef>
                <a:spcPts val="600"/>
              </a:spcBef>
            </a:pPr>
            <a:endParaRPr lang="en-US" sz="2400" b="1" u="sng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xmlns="" id="{6A5C567F-8DF8-FC4A-BF31-207DBBCD6735}"/>
              </a:ext>
            </a:extLst>
          </p:cNvPr>
          <p:cNvSpPr/>
          <p:nvPr/>
        </p:nvSpPr>
        <p:spPr>
          <a:xfrm>
            <a:off x="2929250" y="3798434"/>
            <a:ext cx="4144500" cy="243028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400" b="1" dirty="0"/>
              <a:t>reconcile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E5B435A7-4697-C947-9B55-2F214C2C45D6}"/>
              </a:ext>
            </a:extLst>
          </p:cNvPr>
          <p:cNvSpPr/>
          <p:nvPr/>
        </p:nvSpPr>
        <p:spPr>
          <a:xfrm>
            <a:off x="2929248" y="4497046"/>
            <a:ext cx="1244600" cy="3175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service-type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00510EC-13AF-A346-AC73-0FA142A7F706}"/>
              </a:ext>
            </a:extLst>
          </p:cNvPr>
          <p:cNvSpPr/>
          <p:nvPr/>
        </p:nvSpPr>
        <p:spPr>
          <a:xfrm>
            <a:off x="2929250" y="4122226"/>
            <a:ext cx="1244600" cy="31750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device</a:t>
            </a:r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xmlns="" id="{DB6D0555-9E43-3F48-BD0C-CE543C617DBB}"/>
              </a:ext>
            </a:extLst>
          </p:cNvPr>
          <p:cNvSpPr/>
          <p:nvPr/>
        </p:nvSpPr>
        <p:spPr>
          <a:xfrm>
            <a:off x="2503421" y="4497046"/>
            <a:ext cx="425827" cy="317500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xmlns="" id="{C4CCD3F9-0CB1-DE42-858B-128DCF7F3526}"/>
              </a:ext>
            </a:extLst>
          </p:cNvPr>
          <p:cNvSpPr/>
          <p:nvPr/>
        </p:nvSpPr>
        <p:spPr>
          <a:xfrm>
            <a:off x="2506474" y="4122226"/>
            <a:ext cx="425827" cy="317500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E0683E0F-CF5F-E14E-95B7-549F9EA883CE}"/>
              </a:ext>
            </a:extLst>
          </p:cNvPr>
          <p:cNvSpPr/>
          <p:nvPr/>
        </p:nvSpPr>
        <p:spPr>
          <a:xfrm>
            <a:off x="7073750" y="4994972"/>
            <a:ext cx="1244600" cy="660921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service parameters</a:t>
            </a:r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xmlns="" id="{7667A8D3-0585-0C43-91E2-17E0F066FDCB}"/>
              </a:ext>
            </a:extLst>
          </p:cNvPr>
          <p:cNvSpPr/>
          <p:nvPr/>
        </p:nvSpPr>
        <p:spPr>
          <a:xfrm>
            <a:off x="6647923" y="5166682"/>
            <a:ext cx="425827" cy="317500"/>
          </a:xfrm>
          <a:prstGeom prst="righ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D28E286-F4C9-8F45-A009-8CDBB7F26162}"/>
              </a:ext>
            </a:extLst>
          </p:cNvPr>
          <p:cNvSpPr/>
          <p:nvPr/>
        </p:nvSpPr>
        <p:spPr>
          <a:xfrm>
            <a:off x="7073750" y="4306099"/>
            <a:ext cx="124460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Non-compliant</a:t>
            </a:r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xmlns="" id="{41AE6477-0886-504A-8D6A-783E483F1EDB}"/>
              </a:ext>
            </a:extLst>
          </p:cNvPr>
          <p:cNvSpPr/>
          <p:nvPr/>
        </p:nvSpPr>
        <p:spPr>
          <a:xfrm>
            <a:off x="6647923" y="4477809"/>
            <a:ext cx="425827" cy="317500"/>
          </a:xfrm>
          <a:prstGeom prst="rightArrow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9" name="Elbow Connector 15">
            <a:extLst>
              <a:ext uri="{FF2B5EF4-FFF2-40B4-BE49-F238E27FC236}">
                <a16:creationId xmlns:a16="http://schemas.microsoft.com/office/drawing/2014/main" xmlns="" id="{C05C7BFA-1A40-EB48-8DB8-7D3CAAF47703}"/>
              </a:ext>
            </a:extLst>
          </p:cNvPr>
          <p:cNvCxnSpPr>
            <a:cxnSpLocks/>
            <a:stCxn id="21" idx="0"/>
          </p:cNvCxnSpPr>
          <p:nvPr/>
        </p:nvCxnSpPr>
        <p:spPr>
          <a:xfrm rot="16200000" flipV="1">
            <a:off x="4658745" y="1268793"/>
            <a:ext cx="311422" cy="5763189"/>
          </a:xfrm>
          <a:prstGeom prst="curvedConnector3">
            <a:avLst>
              <a:gd name="adj1" fmla="val 261664"/>
            </a:avLst>
          </a:prstGeom>
          <a:ln w="254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miley Face 19">
            <a:extLst>
              <a:ext uri="{FF2B5EF4-FFF2-40B4-BE49-F238E27FC236}">
                <a16:creationId xmlns:a16="http://schemas.microsoft.com/office/drawing/2014/main" xmlns="" id="{95002AE3-6695-AF44-852D-F494000A6C95}"/>
              </a:ext>
            </a:extLst>
          </p:cNvPr>
          <p:cNvSpPr/>
          <p:nvPr/>
        </p:nvSpPr>
        <p:spPr>
          <a:xfrm>
            <a:off x="1355547" y="3904459"/>
            <a:ext cx="676366" cy="616050"/>
          </a:xfrm>
          <a:prstGeom prst="smileyFac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miley Face 20">
            <a:extLst>
              <a:ext uri="{FF2B5EF4-FFF2-40B4-BE49-F238E27FC236}">
                <a16:creationId xmlns:a16="http://schemas.microsoft.com/office/drawing/2014/main" xmlns="" id="{D143FCFA-3C6A-2046-BD32-0C4AE4FAB896}"/>
              </a:ext>
            </a:extLst>
          </p:cNvPr>
          <p:cNvSpPr/>
          <p:nvPr/>
        </p:nvSpPr>
        <p:spPr>
          <a:xfrm>
            <a:off x="1684650" y="4220033"/>
            <a:ext cx="676366" cy="616050"/>
          </a:xfrm>
          <a:prstGeom prst="smileyFac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xmlns="" id="{D38FDB5B-4195-284D-8C80-DA4FA5590532}"/>
              </a:ext>
            </a:extLst>
          </p:cNvPr>
          <p:cNvSpPr/>
          <p:nvPr/>
        </p:nvSpPr>
        <p:spPr>
          <a:xfrm>
            <a:off x="4307376" y="4236774"/>
            <a:ext cx="2202025" cy="39978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2"/>
                </a:solidFill>
              </a:rPr>
              <a:t>recognize new services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xmlns="" id="{95C1C99A-DAC8-AA4F-966A-95FD3ECB5D7D}"/>
              </a:ext>
            </a:extLst>
          </p:cNvPr>
          <p:cNvSpPr/>
          <p:nvPr/>
        </p:nvSpPr>
        <p:spPr>
          <a:xfrm>
            <a:off x="4307375" y="4775218"/>
            <a:ext cx="2202026" cy="399786"/>
          </a:xfrm>
          <a:prstGeom prst="roundRect">
            <a:avLst/>
          </a:prstGeom>
          <a:solidFill>
            <a:srgbClr val="00B05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b="1" dirty="0">
                <a:solidFill>
                  <a:schemeClr val="bg2"/>
                </a:solidFill>
              </a:rPr>
              <a:t>commit dry-run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58C5E7A9-586F-6041-8375-95AFBA761D65}"/>
              </a:ext>
            </a:extLst>
          </p:cNvPr>
          <p:cNvSpPr/>
          <p:nvPr/>
        </p:nvSpPr>
        <p:spPr>
          <a:xfrm>
            <a:off x="8744175" y="4334051"/>
            <a:ext cx="1302610" cy="660921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bg2"/>
                </a:solidFill>
              </a:rPr>
              <a:t>EXIT</a:t>
            </a:r>
          </a:p>
        </p:txBody>
      </p:sp>
      <p:sp>
        <p:nvSpPr>
          <p:cNvPr id="25" name="Right Arrow 24">
            <a:extLst>
              <a:ext uri="{FF2B5EF4-FFF2-40B4-BE49-F238E27FC236}">
                <a16:creationId xmlns:a16="http://schemas.microsoft.com/office/drawing/2014/main" xmlns="" id="{60C8C309-7608-7040-94A9-B2A833053087}"/>
              </a:ext>
            </a:extLst>
          </p:cNvPr>
          <p:cNvSpPr/>
          <p:nvPr/>
        </p:nvSpPr>
        <p:spPr>
          <a:xfrm>
            <a:off x="8318348" y="4507216"/>
            <a:ext cx="425827" cy="31750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71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Developer Days PPT Template Rev A 2018-05-22</Template>
  <TotalTime>33119</TotalTime>
  <Words>744</Words>
  <Application>Microsoft Office PowerPoint</Application>
  <PresentationFormat>Custom</PresentationFormat>
  <Paragraphs>196</Paragraphs>
  <Slides>12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Agenda</vt:lpstr>
      <vt:lpstr>Service Discovery - Overview</vt:lpstr>
      <vt:lpstr>Use-case scenarios</vt:lpstr>
      <vt:lpstr>Brownfield Service Discovery frameworks:</vt:lpstr>
      <vt:lpstr>XSLT based Brownfield Discovery Framework</vt:lpstr>
      <vt:lpstr>PowerPoint Presentation</vt:lpstr>
      <vt:lpstr>PowerPoint Presentation</vt:lpstr>
      <vt:lpstr>Python based Brownfield Service Discovery framework</vt:lpstr>
      <vt:lpstr>Python based Brownfield Service Discovery framework</vt:lpstr>
      <vt:lpstr>Demo…..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dbonagir</cp:lastModifiedBy>
  <cp:revision>403</cp:revision>
  <dcterms:created xsi:type="dcterms:W3CDTF">2017-05-11T23:13:22Z</dcterms:created>
  <dcterms:modified xsi:type="dcterms:W3CDTF">2018-10-05T03:19:52Z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170c60f9-8dfd-4981-a987-e00f44b04446</vt:lpwstr>
  </property>
  <property fmtid="{D5CDD505-2E9C-101B-9397-08002B2CF9AE}" pid="3" name="Offisync_UpdateToken">
    <vt:lpwstr>1</vt:lpwstr>
  </property>
  <property fmtid="{D5CDD505-2E9C-101B-9397-08002B2CF9AE}" pid="4" name="Jive_VersionGuid">
    <vt:lpwstr>404589e4-0014-4035-9e3e-36c172ce586c</vt:lpwstr>
  </property>
  <property fmtid="{D5CDD505-2E9C-101B-9397-08002B2CF9AE}" pid="5" name="Jive_LatestUserAccountName">
    <vt:lpwstr>sowmya_admin</vt:lpwstr>
  </property>
  <property fmtid="{D5CDD505-2E9C-101B-9397-08002B2CF9AE}" pid="6" name="Offisync_UniqueId">
    <vt:lpwstr>78473</vt:lpwstr>
  </property>
  <property fmtid="{D5CDD505-2E9C-101B-9397-08002B2CF9AE}" pid="7" name="Offisync_ProviderInitializationData">
    <vt:lpwstr>https://cisco-marketing.hosted.jivesoftware.com</vt:lpwstr>
  </property>
</Properties>
</file>