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56" r:id="rId2"/>
    <p:sldId id="364" r:id="rId3"/>
    <p:sldId id="395" r:id="rId4"/>
    <p:sldId id="396" r:id="rId5"/>
    <p:sldId id="363" r:id="rId6"/>
    <p:sldId id="397" r:id="rId7"/>
    <p:sldId id="398" r:id="rId8"/>
    <p:sldId id="399" r:id="rId9"/>
    <p:sldId id="366" r:id="rId10"/>
    <p:sldId id="401" r:id="rId11"/>
    <p:sldId id="336" r:id="rId12"/>
    <p:sldId id="404" r:id="rId13"/>
    <p:sldId id="406" r:id="rId14"/>
    <p:sldId id="407" r:id="rId15"/>
    <p:sldId id="408" r:id="rId16"/>
    <p:sldId id="411" r:id="rId17"/>
    <p:sldId id="414" r:id="rId18"/>
    <p:sldId id="365" r:id="rId19"/>
    <p:sldId id="394" r:id="rId20"/>
    <p:sldId id="415" r:id="rId21"/>
    <p:sldId id="405" r:id="rId22"/>
    <p:sldId id="421" r:id="rId23"/>
    <p:sldId id="416" r:id="rId24"/>
    <p:sldId id="417" r:id="rId25"/>
    <p:sldId id="418" r:id="rId26"/>
    <p:sldId id="419" r:id="rId27"/>
    <p:sldId id="420" r:id="rId28"/>
    <p:sldId id="422" r:id="rId29"/>
    <p:sldId id="368" r:id="rId30"/>
    <p:sldId id="372" r:id="rId31"/>
    <p:sldId id="353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ana Anheier" initials="LA" lastIdx="27" clrIdx="0">
    <p:extLst/>
  </p:cmAuthor>
  <p:cmAuthor id="2" name="James Defty" initials="JD" lastIdx="1" clrIdx="1">
    <p:extLst/>
  </p:cmAuthor>
  <p:cmAuthor id="3" name="James Defty" initials="JD [2]" lastIdx="1" clrIdx="2">
    <p:extLst/>
  </p:cmAuthor>
  <p:cmAuthor id="4" name="James Defty" initials="JD [3]" lastIdx="1" clrIdx="3">
    <p:extLst/>
  </p:cmAuthor>
  <p:cmAuthor id="5" name="James Defty" initials="JD [4]" lastIdx="1" clrIdx="4">
    <p:extLst/>
  </p:cmAuthor>
  <p:cmAuthor id="6" name="James Defty" initials="JD [5]" lastIdx="1" clrIdx="5">
    <p:extLst/>
  </p:cmAuthor>
  <p:cmAuthor id="7" name="James Defty" initials="JD [6]" lastIdx="1" clrIdx="6">
    <p:extLst/>
  </p:cmAuthor>
  <p:cmAuthor id="8" name="James Defty" initials="JD [7]" lastIdx="1" clrIdx="7">
    <p:extLst/>
  </p:cmAuthor>
  <p:cmAuthor id="9" name="James Defty" initials="JD [8]" lastIdx="1" clrIdx="8">
    <p:extLst/>
  </p:cmAuthor>
  <p:cmAuthor id="10" name="James Defty" initials="JD [9]" lastIdx="1" clrIdx="9">
    <p:extLst/>
  </p:cmAuthor>
  <p:cmAuthor id="11" name="James Defty" initials="JD [10]" lastIdx="1" clrIdx="10">
    <p:extLst/>
  </p:cmAuthor>
  <p:cmAuthor id="12" name="James Defty" initials="JD [11]" lastIdx="1" clrIdx="11">
    <p:extLst/>
  </p:cmAuthor>
  <p:cmAuthor id="13" name="James Defty" initials="JD [12]" lastIdx="1" clrIdx="12">
    <p:extLst/>
  </p:cmAuthor>
  <p:cmAuthor id="14" name="James Defty" initials="JD [13]" lastIdx="1" clrIdx="13">
    <p:extLst/>
  </p:cmAuthor>
  <p:cmAuthor id="15" name="James Defty" initials="JD [14]" lastIdx="1" clrIdx="14">
    <p:extLst/>
  </p:cmAuthor>
  <p:cmAuthor id="16" name="Neil" initials="N" lastIdx="2" clrIdx="15"/>
  <p:cmAuthor id="17" name="Owner" initials="O" lastIdx="1" clrIdx="16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56"/>
    <a:srgbClr val="6EBE4A"/>
    <a:srgbClr val="00BCEB"/>
    <a:srgbClr val="005073"/>
    <a:srgbClr val="5E1B51"/>
    <a:srgbClr val="565656"/>
    <a:srgbClr val="414042"/>
    <a:srgbClr val="DBD9CC"/>
    <a:srgbClr val="F6F6F3"/>
    <a:srgbClr val="968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65" autoAdjust="0"/>
    <p:restoredTop sz="81327" autoAdjust="0"/>
  </p:normalViewPr>
  <p:slideViewPr>
    <p:cSldViewPr snapToGrid="0">
      <p:cViewPr>
        <p:scale>
          <a:sx n="61" d="100"/>
          <a:sy n="61" d="100"/>
        </p:scale>
        <p:origin x="-691" y="-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17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5A2D71-E6B4-9E47-A9B4-849CC95C3061}" type="doc">
      <dgm:prSet loTypeId="urn:microsoft.com/office/officeart/2005/8/layout/cycle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B19130A-F36B-1448-9EDD-BFDE7926E1F4}">
      <dgm:prSet phldrT="[Text]" custT="1"/>
      <dgm:spPr/>
      <dgm:t>
        <a:bodyPr/>
        <a:lstStyle/>
        <a:p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our products?</a:t>
          </a:r>
        </a:p>
      </dgm:t>
    </dgm:pt>
    <dgm:pt modelId="{550428E7-31B2-3C46-A5AB-5CA94C90A3FA}" type="parTrans" cxnId="{D188E93C-0726-2A44-8938-B7EDB9012A86}">
      <dgm:prSet/>
      <dgm:spPr/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277E54C6-1211-0B41-A34F-43C625867738}" type="sibTrans" cxnId="{D188E93C-0726-2A44-8938-B7EDB9012A86}">
      <dgm:prSet/>
      <dgm:spPr>
        <a:gradFill rotWithShape="0">
          <a:gsLst>
            <a:gs pos="0">
              <a:srgbClr val="A9B6D7"/>
            </a:gs>
            <a:gs pos="50000">
              <a:srgbClr val="90A2CF"/>
            </a:gs>
            <a:gs pos="100000">
              <a:srgbClr val="6D80AE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07678E40-D49D-D04F-B280-8BE541CA99C9}">
      <dgm:prSet phldrT="[Text]" custT="1"/>
      <dgm:spPr/>
      <dgm:t>
        <a:bodyPr/>
        <a:lstStyle/>
        <a:p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the Resource Facing Services?</a:t>
          </a:r>
        </a:p>
      </dgm:t>
    </dgm:pt>
    <dgm:pt modelId="{A34FF072-7B51-7E44-8691-54079782A954}" type="parTrans" cxnId="{1DDEEDD1-7E30-A142-8B51-F135A1811C22}">
      <dgm:prSet/>
      <dgm:spPr/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85948F2D-038D-0142-828C-482EF006000F}" type="sibTrans" cxnId="{1DDEEDD1-7E30-A142-8B51-F135A1811C22}">
      <dgm:prSet/>
      <dgm:spPr>
        <a:gradFill rotWithShape="0">
          <a:gsLst>
            <a:gs pos="0">
              <a:srgbClr val="A7B4D6"/>
            </a:gs>
            <a:gs pos="50000">
              <a:srgbClr val="91A3CF"/>
            </a:gs>
            <a:gs pos="100000">
              <a:srgbClr val="6E82B0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CDC4099B-38FA-7C41-9659-E0548079DFE3}">
      <dgm:prSet phldrT="[Text]" custT="1"/>
      <dgm:spPr/>
      <dgm:t>
        <a:bodyPr/>
        <a:lstStyle/>
        <a:p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configs for </a:t>
          </a:r>
          <a:r>
            <a:rPr lang="en-AU" sz="1400" b="0" i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the RFS?</a:t>
          </a:r>
          <a:endParaRPr lang="en-AU" sz="1400" b="0" i="0" dirty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F6E4484B-3492-5C48-A9EA-1CBEC945A2AF}" type="parTrans" cxnId="{4EAFD387-A8AF-004B-8FE5-6FCAD63276C4}">
      <dgm:prSet/>
      <dgm:spPr/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E32204CB-E55D-B942-827B-67693DEA059C}" type="sibTrans" cxnId="{4EAFD387-A8AF-004B-8FE5-6FCAD63276C4}">
      <dgm:prSet/>
      <dgm:spPr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48C6465F-31CA-BF47-B15F-061E61649EF3}">
      <dgm:prSet phldrT="[Text]" custT="1"/>
      <dgm:spPr/>
      <dgm:t>
        <a:bodyPr/>
        <a:lstStyle/>
        <a:p>
          <a:r>
            <a:rPr lang="en-AU" sz="1400" b="0" i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How is the RFS </a:t>
          </a:r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delivered?</a:t>
          </a:r>
        </a:p>
      </dgm:t>
    </dgm:pt>
    <dgm:pt modelId="{1D5D4678-A408-ED4F-A329-6F4F94B07CA1}" type="parTrans" cxnId="{5F924BE6-8B8A-7A46-9D81-37B94585EC79}">
      <dgm:prSet/>
      <dgm:spPr/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0D3E6B2C-5674-CB48-B4AA-9C33814D81AD}" type="sibTrans" cxnId="{5F924BE6-8B8A-7A46-9D81-37B94585EC79}">
      <dgm:prSet/>
      <dgm:spPr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BD48431E-2972-1241-BF1B-0508F6ECD622}">
      <dgm:prSet phldrT="[Text]" custT="1"/>
      <dgm:spPr/>
      <dgm:t>
        <a:bodyPr/>
        <a:lstStyle/>
        <a:p>
          <a:r>
            <a:rPr lang="en-AU" sz="1400" b="0" i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How are the </a:t>
          </a:r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Customer Facing Services structured?</a:t>
          </a:r>
        </a:p>
      </dgm:t>
    </dgm:pt>
    <dgm:pt modelId="{D0129F15-2F95-A846-9386-3C240ACCFB7C}" type="parTrans" cxnId="{7A6A5BED-51BE-7C46-9278-1C02FB2040C9}">
      <dgm:prSet/>
      <dgm:spPr/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D3B7DE0F-8281-0641-9079-B1763FABD26E}" type="sibTrans" cxnId="{7A6A5BED-51BE-7C46-9278-1C02FB2040C9}">
      <dgm:prSet/>
      <dgm:spPr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89FC1E7D-1B33-9946-BF06-FFBE1A183390}">
      <dgm:prSet phldrT="[Text]" custT="1"/>
      <dgm:spPr/>
      <dgm:t>
        <a:bodyPr/>
        <a:lstStyle/>
        <a:p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How is </a:t>
          </a:r>
          <a:r>
            <a:rPr lang="en-AU" sz="1400" b="0" i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the service </a:t>
          </a:r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billed?</a:t>
          </a:r>
        </a:p>
      </dgm:t>
    </dgm:pt>
    <dgm:pt modelId="{5756C4D5-8155-DD4A-A41C-1C0FF0603789}" type="parTrans" cxnId="{9D5F4133-C369-0645-B57D-28155B5D4537}">
      <dgm:prSet/>
      <dgm:spPr/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30605992-8360-2740-B301-DC536EA3D763}" type="sibTrans" cxnId="{9D5F4133-C369-0645-B57D-28155B5D4537}">
      <dgm:prSet/>
      <dgm:spPr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40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4FD020CD-2E68-1E4A-998E-0F36627304F6}">
      <dgm:prSet phldrT="[Text]" custT="1"/>
      <dgm:spPr/>
      <dgm:t>
        <a:bodyPr/>
        <a:lstStyle/>
        <a:p>
          <a:r>
            <a:rPr lang="en-AU" sz="1400" b="0" i="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the move add </a:t>
          </a:r>
          <a:r>
            <a:rPr lang="en-AU" sz="1400" b="0" i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changes?</a:t>
          </a:r>
          <a:endParaRPr lang="en-AU" sz="1400" b="0" i="0" dirty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8A478281-9B17-644B-A06A-15E069D6E40A}" type="parTrans" cxnId="{722BF3C6-D5E5-AE44-BB26-BADC4D5F287D}">
      <dgm:prSet/>
      <dgm:spPr/>
      <dgm:t>
        <a:bodyPr/>
        <a:lstStyle/>
        <a:p>
          <a:endParaRPr lang="en-AU" sz="24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E55F6E8E-53F5-954E-B4DE-D1AF3415FC14}" type="sibTrans" cxnId="{722BF3C6-D5E5-AE44-BB26-BADC4D5F287D}">
      <dgm:prSet/>
      <dgm:spPr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</a:gradFill>
        <a:effectLst>
          <a:outerShdw blurRad="76200" dist="50800" dir="5400000" algn="ctr" rotWithShape="0">
            <a:srgbClr val="000000">
              <a:alpha val="64000"/>
            </a:srgbClr>
          </a:outerShdw>
        </a:effectLst>
      </dgm:spPr>
      <dgm:t>
        <a:bodyPr/>
        <a:lstStyle/>
        <a:p>
          <a:endParaRPr lang="en-AU" sz="2400" b="0" i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gm:t>
    </dgm:pt>
    <dgm:pt modelId="{61220092-6830-1046-9077-DAFB69554298}" type="pres">
      <dgm:prSet presAssocID="{5E5A2D71-E6B4-9E47-A9B4-849CC95C306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E5698E-F784-3D46-B763-B8C38DE06F68}" type="pres">
      <dgm:prSet presAssocID="{3B19130A-F36B-1448-9EDD-BFDE7926E1F4}" presName="dummy" presStyleCnt="0"/>
      <dgm:spPr/>
    </dgm:pt>
    <dgm:pt modelId="{261F8645-30B2-E94E-84FA-D532860639DC}" type="pres">
      <dgm:prSet presAssocID="{3B19130A-F36B-1448-9EDD-BFDE7926E1F4}" presName="node" presStyleLbl="revTx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1978BD-F2E0-F34E-BA34-4A11924DE3A0}" type="pres">
      <dgm:prSet presAssocID="{277E54C6-1211-0B41-A34F-43C625867738}" presName="sibTrans" presStyleLbl="node1" presStyleIdx="0" presStyleCnt="7"/>
      <dgm:spPr/>
      <dgm:t>
        <a:bodyPr/>
        <a:lstStyle/>
        <a:p>
          <a:endParaRPr lang="en-US"/>
        </a:p>
      </dgm:t>
    </dgm:pt>
    <dgm:pt modelId="{16D0B387-ABA0-3E4A-861A-53008796CCFF}" type="pres">
      <dgm:prSet presAssocID="{BD48431E-2972-1241-BF1B-0508F6ECD622}" presName="dummy" presStyleCnt="0"/>
      <dgm:spPr/>
    </dgm:pt>
    <dgm:pt modelId="{BC762F62-A3C0-1243-A898-4F9687D04954}" type="pres">
      <dgm:prSet presAssocID="{BD48431E-2972-1241-BF1B-0508F6ECD622}" presName="node" presStyleLbl="revTx" presStyleIdx="1" presStyleCnt="7" custScaleX="2046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F9F041-641F-984E-BA0B-D939252BFC3F}" type="pres">
      <dgm:prSet presAssocID="{D3B7DE0F-8281-0641-9079-B1763FABD26E}" presName="sibTrans" presStyleLbl="node1" presStyleIdx="1" presStyleCnt="7"/>
      <dgm:spPr/>
      <dgm:t>
        <a:bodyPr/>
        <a:lstStyle/>
        <a:p>
          <a:endParaRPr lang="en-US"/>
        </a:p>
      </dgm:t>
    </dgm:pt>
    <dgm:pt modelId="{7F976209-CED9-414E-8C94-3A05DA6391CE}" type="pres">
      <dgm:prSet presAssocID="{07678E40-D49D-D04F-B280-8BE541CA99C9}" presName="dummy" presStyleCnt="0"/>
      <dgm:spPr/>
    </dgm:pt>
    <dgm:pt modelId="{34F9740C-7789-2B4D-A741-DA7B4B7EAA84}" type="pres">
      <dgm:prSet presAssocID="{07678E40-D49D-D04F-B280-8BE541CA99C9}" presName="node" presStyleLbl="revTx" presStyleIdx="2" presStyleCnt="7" custScaleX="140976" custScaleY="755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7598D1-0CD7-5A43-8AD1-8BAC203FC4AA}" type="pres">
      <dgm:prSet presAssocID="{85948F2D-038D-0142-828C-482EF006000F}" presName="sibTrans" presStyleLbl="node1" presStyleIdx="2" presStyleCnt="7"/>
      <dgm:spPr/>
      <dgm:t>
        <a:bodyPr/>
        <a:lstStyle/>
        <a:p>
          <a:endParaRPr lang="en-US"/>
        </a:p>
      </dgm:t>
    </dgm:pt>
    <dgm:pt modelId="{1132C081-A5EA-674B-B3A2-34AC17D34510}" type="pres">
      <dgm:prSet presAssocID="{CDC4099B-38FA-7C41-9659-E0548079DFE3}" presName="dummy" presStyleCnt="0"/>
      <dgm:spPr/>
    </dgm:pt>
    <dgm:pt modelId="{B1684AEA-41B0-2E4D-B4D9-66637FEB8C80}" type="pres">
      <dgm:prSet presAssocID="{CDC4099B-38FA-7C41-9659-E0548079DFE3}" presName="node" presStyleLbl="revTx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9B7D53E-AE1D-0A47-ACA4-1B662AB0B095}" type="pres">
      <dgm:prSet presAssocID="{E32204CB-E55D-B942-827B-67693DEA059C}" presName="sibTrans" presStyleLbl="node1" presStyleIdx="3" presStyleCnt="7"/>
      <dgm:spPr/>
      <dgm:t>
        <a:bodyPr/>
        <a:lstStyle/>
        <a:p>
          <a:endParaRPr lang="en-US"/>
        </a:p>
      </dgm:t>
    </dgm:pt>
    <dgm:pt modelId="{39F76269-F72F-7040-B2B1-DF17AF35ED13}" type="pres">
      <dgm:prSet presAssocID="{48C6465F-31CA-BF47-B15F-061E61649EF3}" presName="dummy" presStyleCnt="0"/>
      <dgm:spPr/>
    </dgm:pt>
    <dgm:pt modelId="{8E53FEF6-B47C-CC48-B63E-0F8AA09A2680}" type="pres">
      <dgm:prSet presAssocID="{48C6465F-31CA-BF47-B15F-061E61649EF3}" presName="node" presStyleLbl="revTx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7EE056F-5031-5940-B52D-4C4A04DE6F9A}" type="pres">
      <dgm:prSet presAssocID="{0D3E6B2C-5674-CB48-B4AA-9C33814D81AD}" presName="sibTrans" presStyleLbl="node1" presStyleIdx="4" presStyleCnt="7"/>
      <dgm:spPr/>
      <dgm:t>
        <a:bodyPr/>
        <a:lstStyle/>
        <a:p>
          <a:endParaRPr lang="en-US"/>
        </a:p>
      </dgm:t>
    </dgm:pt>
    <dgm:pt modelId="{1BD09361-58C4-B740-A68B-850B21509A87}" type="pres">
      <dgm:prSet presAssocID="{4FD020CD-2E68-1E4A-998E-0F36627304F6}" presName="dummy" presStyleCnt="0"/>
      <dgm:spPr/>
    </dgm:pt>
    <dgm:pt modelId="{B9FCFFD7-BE52-7948-9343-B3BA3BE61BD3}" type="pres">
      <dgm:prSet presAssocID="{4FD020CD-2E68-1E4A-998E-0F36627304F6}" presName="node" presStyleLbl="revTx" presStyleIdx="5" presStyleCnt="7" custScaleX="1336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939E68-752B-AF47-A959-8339312B26A2}" type="pres">
      <dgm:prSet presAssocID="{E55F6E8E-53F5-954E-B4DE-D1AF3415FC14}" presName="sibTrans" presStyleLbl="node1" presStyleIdx="5" presStyleCnt="7"/>
      <dgm:spPr/>
      <dgm:t>
        <a:bodyPr/>
        <a:lstStyle/>
        <a:p>
          <a:endParaRPr lang="en-US"/>
        </a:p>
      </dgm:t>
    </dgm:pt>
    <dgm:pt modelId="{99AE3690-3894-6940-8658-5A3D2484DB90}" type="pres">
      <dgm:prSet presAssocID="{89FC1E7D-1B33-9946-BF06-FFBE1A183390}" presName="dummy" presStyleCnt="0"/>
      <dgm:spPr/>
    </dgm:pt>
    <dgm:pt modelId="{798F0C44-9456-2644-8F2D-B0D144226A57}" type="pres">
      <dgm:prSet presAssocID="{89FC1E7D-1B33-9946-BF06-FFBE1A183390}" presName="node" presStyleLbl="revTx" presStyleIdx="6" presStyleCnt="7" custRadScaleRad="98932" custRadScaleInc="-1081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C5AD64-C675-F846-AA3F-BD56477C8168}" type="pres">
      <dgm:prSet presAssocID="{30605992-8360-2740-B301-DC536EA3D763}" presName="sibTrans" presStyleLbl="node1" presStyleIdx="6" presStyleCnt="7"/>
      <dgm:spPr/>
      <dgm:t>
        <a:bodyPr/>
        <a:lstStyle/>
        <a:p>
          <a:endParaRPr lang="en-US"/>
        </a:p>
      </dgm:t>
    </dgm:pt>
  </dgm:ptLst>
  <dgm:cxnLst>
    <dgm:cxn modelId="{17AA2B95-7F63-5B43-B9A5-1A917244A812}" type="presOf" srcId="{07678E40-D49D-D04F-B280-8BE541CA99C9}" destId="{34F9740C-7789-2B4D-A741-DA7B4B7EAA84}" srcOrd="0" destOrd="0" presId="urn:microsoft.com/office/officeart/2005/8/layout/cycle1"/>
    <dgm:cxn modelId="{4EAFD387-A8AF-004B-8FE5-6FCAD63276C4}" srcId="{5E5A2D71-E6B4-9E47-A9B4-849CC95C3061}" destId="{CDC4099B-38FA-7C41-9659-E0548079DFE3}" srcOrd="3" destOrd="0" parTransId="{F6E4484B-3492-5C48-A9EA-1CBEC945A2AF}" sibTransId="{E32204CB-E55D-B942-827B-67693DEA059C}"/>
    <dgm:cxn modelId="{1DDEEDD1-7E30-A142-8B51-F135A1811C22}" srcId="{5E5A2D71-E6B4-9E47-A9B4-849CC95C3061}" destId="{07678E40-D49D-D04F-B280-8BE541CA99C9}" srcOrd="2" destOrd="0" parTransId="{A34FF072-7B51-7E44-8691-54079782A954}" sibTransId="{85948F2D-038D-0142-828C-482EF006000F}"/>
    <dgm:cxn modelId="{722BF3C6-D5E5-AE44-BB26-BADC4D5F287D}" srcId="{5E5A2D71-E6B4-9E47-A9B4-849CC95C3061}" destId="{4FD020CD-2E68-1E4A-998E-0F36627304F6}" srcOrd="5" destOrd="0" parTransId="{8A478281-9B17-644B-A06A-15E069D6E40A}" sibTransId="{E55F6E8E-53F5-954E-B4DE-D1AF3415FC14}"/>
    <dgm:cxn modelId="{A383DE19-AE69-6E43-BC6B-5EB3DCA3CC75}" type="presOf" srcId="{E55F6E8E-53F5-954E-B4DE-D1AF3415FC14}" destId="{90939E68-752B-AF47-A959-8339312B26A2}" srcOrd="0" destOrd="0" presId="urn:microsoft.com/office/officeart/2005/8/layout/cycle1"/>
    <dgm:cxn modelId="{FCAEB3E4-35E3-984F-9EA1-B3E6BC3B3B8E}" type="presOf" srcId="{3B19130A-F36B-1448-9EDD-BFDE7926E1F4}" destId="{261F8645-30B2-E94E-84FA-D532860639DC}" srcOrd="0" destOrd="0" presId="urn:microsoft.com/office/officeart/2005/8/layout/cycle1"/>
    <dgm:cxn modelId="{37F67938-0D4C-1B4E-A78F-D72113986A3B}" type="presOf" srcId="{48C6465F-31CA-BF47-B15F-061E61649EF3}" destId="{8E53FEF6-B47C-CC48-B63E-0F8AA09A2680}" srcOrd="0" destOrd="0" presId="urn:microsoft.com/office/officeart/2005/8/layout/cycle1"/>
    <dgm:cxn modelId="{D12459D7-241B-094F-85E8-123255C4EF14}" type="presOf" srcId="{89FC1E7D-1B33-9946-BF06-FFBE1A183390}" destId="{798F0C44-9456-2644-8F2D-B0D144226A57}" srcOrd="0" destOrd="0" presId="urn:microsoft.com/office/officeart/2005/8/layout/cycle1"/>
    <dgm:cxn modelId="{B8CEB11B-AE18-664A-B3F8-D768F868D881}" type="presOf" srcId="{4FD020CD-2E68-1E4A-998E-0F36627304F6}" destId="{B9FCFFD7-BE52-7948-9343-B3BA3BE61BD3}" srcOrd="0" destOrd="0" presId="urn:microsoft.com/office/officeart/2005/8/layout/cycle1"/>
    <dgm:cxn modelId="{0515BD85-2C0D-D241-96D5-E37C05C3E7B6}" type="presOf" srcId="{277E54C6-1211-0B41-A34F-43C625867738}" destId="{651978BD-F2E0-F34E-BA34-4A11924DE3A0}" srcOrd="0" destOrd="0" presId="urn:microsoft.com/office/officeart/2005/8/layout/cycle1"/>
    <dgm:cxn modelId="{D188E93C-0726-2A44-8938-B7EDB9012A86}" srcId="{5E5A2D71-E6B4-9E47-A9B4-849CC95C3061}" destId="{3B19130A-F36B-1448-9EDD-BFDE7926E1F4}" srcOrd="0" destOrd="0" parTransId="{550428E7-31B2-3C46-A5AB-5CA94C90A3FA}" sibTransId="{277E54C6-1211-0B41-A34F-43C625867738}"/>
    <dgm:cxn modelId="{FACCCAE3-C798-C242-87B5-155D8DEE06CB}" type="presOf" srcId="{BD48431E-2972-1241-BF1B-0508F6ECD622}" destId="{BC762F62-A3C0-1243-A898-4F9687D04954}" srcOrd="0" destOrd="0" presId="urn:microsoft.com/office/officeart/2005/8/layout/cycle1"/>
    <dgm:cxn modelId="{B7829792-0D91-904F-9BFC-F0B21115B008}" type="presOf" srcId="{30605992-8360-2740-B301-DC536EA3D763}" destId="{B0C5AD64-C675-F846-AA3F-BD56477C8168}" srcOrd="0" destOrd="0" presId="urn:microsoft.com/office/officeart/2005/8/layout/cycle1"/>
    <dgm:cxn modelId="{7A6A5BED-51BE-7C46-9278-1C02FB2040C9}" srcId="{5E5A2D71-E6B4-9E47-A9B4-849CC95C3061}" destId="{BD48431E-2972-1241-BF1B-0508F6ECD622}" srcOrd="1" destOrd="0" parTransId="{D0129F15-2F95-A846-9386-3C240ACCFB7C}" sibTransId="{D3B7DE0F-8281-0641-9079-B1763FABD26E}"/>
    <dgm:cxn modelId="{7A6AAD12-D83A-A045-8361-363A973ABE88}" type="presOf" srcId="{85948F2D-038D-0142-828C-482EF006000F}" destId="{3D7598D1-0CD7-5A43-8AD1-8BAC203FC4AA}" srcOrd="0" destOrd="0" presId="urn:microsoft.com/office/officeart/2005/8/layout/cycle1"/>
    <dgm:cxn modelId="{87F596D2-F817-9742-8AE2-1D2A85DF3DA3}" type="presOf" srcId="{CDC4099B-38FA-7C41-9659-E0548079DFE3}" destId="{B1684AEA-41B0-2E4D-B4D9-66637FEB8C80}" srcOrd="0" destOrd="0" presId="urn:microsoft.com/office/officeart/2005/8/layout/cycle1"/>
    <dgm:cxn modelId="{4FD83753-4A69-1143-9FB2-C49D7544FFC3}" type="presOf" srcId="{D3B7DE0F-8281-0641-9079-B1763FABD26E}" destId="{46F9F041-641F-984E-BA0B-D939252BFC3F}" srcOrd="0" destOrd="0" presId="urn:microsoft.com/office/officeart/2005/8/layout/cycle1"/>
    <dgm:cxn modelId="{5F924BE6-8B8A-7A46-9D81-37B94585EC79}" srcId="{5E5A2D71-E6B4-9E47-A9B4-849CC95C3061}" destId="{48C6465F-31CA-BF47-B15F-061E61649EF3}" srcOrd="4" destOrd="0" parTransId="{1D5D4678-A408-ED4F-A329-6F4F94B07CA1}" sibTransId="{0D3E6B2C-5674-CB48-B4AA-9C33814D81AD}"/>
    <dgm:cxn modelId="{9D5F4133-C369-0645-B57D-28155B5D4537}" srcId="{5E5A2D71-E6B4-9E47-A9B4-849CC95C3061}" destId="{89FC1E7D-1B33-9946-BF06-FFBE1A183390}" srcOrd="6" destOrd="0" parTransId="{5756C4D5-8155-DD4A-A41C-1C0FF0603789}" sibTransId="{30605992-8360-2740-B301-DC536EA3D763}"/>
    <dgm:cxn modelId="{3416ECE9-93A5-AC44-A847-300CD4AB898C}" type="presOf" srcId="{E32204CB-E55D-B942-827B-67693DEA059C}" destId="{D9B7D53E-AE1D-0A47-ACA4-1B662AB0B095}" srcOrd="0" destOrd="0" presId="urn:microsoft.com/office/officeart/2005/8/layout/cycle1"/>
    <dgm:cxn modelId="{D405D952-DA85-104E-9C5E-33A2C0BB1DA7}" type="presOf" srcId="{5E5A2D71-E6B4-9E47-A9B4-849CC95C3061}" destId="{61220092-6830-1046-9077-DAFB69554298}" srcOrd="0" destOrd="0" presId="urn:microsoft.com/office/officeart/2005/8/layout/cycle1"/>
    <dgm:cxn modelId="{D7ED967D-A07B-D741-BF97-E36F40F52089}" type="presOf" srcId="{0D3E6B2C-5674-CB48-B4AA-9C33814D81AD}" destId="{07EE056F-5031-5940-B52D-4C4A04DE6F9A}" srcOrd="0" destOrd="0" presId="urn:microsoft.com/office/officeart/2005/8/layout/cycle1"/>
    <dgm:cxn modelId="{32998E52-14BE-8048-8EE1-5E16FD56B70B}" type="presParOf" srcId="{61220092-6830-1046-9077-DAFB69554298}" destId="{52E5698E-F784-3D46-B763-B8C38DE06F68}" srcOrd="0" destOrd="0" presId="urn:microsoft.com/office/officeart/2005/8/layout/cycle1"/>
    <dgm:cxn modelId="{B883133B-6A05-264A-A335-7842EE40BF19}" type="presParOf" srcId="{61220092-6830-1046-9077-DAFB69554298}" destId="{261F8645-30B2-E94E-84FA-D532860639DC}" srcOrd="1" destOrd="0" presId="urn:microsoft.com/office/officeart/2005/8/layout/cycle1"/>
    <dgm:cxn modelId="{7A621888-69C4-1749-AA31-6F594F7F78B8}" type="presParOf" srcId="{61220092-6830-1046-9077-DAFB69554298}" destId="{651978BD-F2E0-F34E-BA34-4A11924DE3A0}" srcOrd="2" destOrd="0" presId="urn:microsoft.com/office/officeart/2005/8/layout/cycle1"/>
    <dgm:cxn modelId="{021925FA-EC43-A747-AB70-39E99C906DEF}" type="presParOf" srcId="{61220092-6830-1046-9077-DAFB69554298}" destId="{16D0B387-ABA0-3E4A-861A-53008796CCFF}" srcOrd="3" destOrd="0" presId="urn:microsoft.com/office/officeart/2005/8/layout/cycle1"/>
    <dgm:cxn modelId="{FEBE4FA3-C013-7F4B-A05F-47B99487F05A}" type="presParOf" srcId="{61220092-6830-1046-9077-DAFB69554298}" destId="{BC762F62-A3C0-1243-A898-4F9687D04954}" srcOrd="4" destOrd="0" presId="urn:microsoft.com/office/officeart/2005/8/layout/cycle1"/>
    <dgm:cxn modelId="{219FC26F-35A1-8643-9C7F-F962DE5972C6}" type="presParOf" srcId="{61220092-6830-1046-9077-DAFB69554298}" destId="{46F9F041-641F-984E-BA0B-D939252BFC3F}" srcOrd="5" destOrd="0" presId="urn:microsoft.com/office/officeart/2005/8/layout/cycle1"/>
    <dgm:cxn modelId="{D2375962-A9DE-EB49-BB3F-2D4EEDF476B1}" type="presParOf" srcId="{61220092-6830-1046-9077-DAFB69554298}" destId="{7F976209-CED9-414E-8C94-3A05DA6391CE}" srcOrd="6" destOrd="0" presId="urn:microsoft.com/office/officeart/2005/8/layout/cycle1"/>
    <dgm:cxn modelId="{17474F04-12C5-8341-8B0E-0AF108DFE807}" type="presParOf" srcId="{61220092-6830-1046-9077-DAFB69554298}" destId="{34F9740C-7789-2B4D-A741-DA7B4B7EAA84}" srcOrd="7" destOrd="0" presId="urn:microsoft.com/office/officeart/2005/8/layout/cycle1"/>
    <dgm:cxn modelId="{124DE78B-E4DA-264E-8ACB-9E767C50A576}" type="presParOf" srcId="{61220092-6830-1046-9077-DAFB69554298}" destId="{3D7598D1-0CD7-5A43-8AD1-8BAC203FC4AA}" srcOrd="8" destOrd="0" presId="urn:microsoft.com/office/officeart/2005/8/layout/cycle1"/>
    <dgm:cxn modelId="{ABB9757C-EE4C-A146-BDB8-1310233B26B0}" type="presParOf" srcId="{61220092-6830-1046-9077-DAFB69554298}" destId="{1132C081-A5EA-674B-B3A2-34AC17D34510}" srcOrd="9" destOrd="0" presId="urn:microsoft.com/office/officeart/2005/8/layout/cycle1"/>
    <dgm:cxn modelId="{370354A9-06D9-B24A-AD65-5DF63E8B35EB}" type="presParOf" srcId="{61220092-6830-1046-9077-DAFB69554298}" destId="{B1684AEA-41B0-2E4D-B4D9-66637FEB8C80}" srcOrd="10" destOrd="0" presId="urn:microsoft.com/office/officeart/2005/8/layout/cycle1"/>
    <dgm:cxn modelId="{CDC21B9C-CEF9-404F-9201-992996DE717A}" type="presParOf" srcId="{61220092-6830-1046-9077-DAFB69554298}" destId="{D9B7D53E-AE1D-0A47-ACA4-1B662AB0B095}" srcOrd="11" destOrd="0" presId="urn:microsoft.com/office/officeart/2005/8/layout/cycle1"/>
    <dgm:cxn modelId="{C001B4FC-3E27-C04A-8B83-3DE587718AF5}" type="presParOf" srcId="{61220092-6830-1046-9077-DAFB69554298}" destId="{39F76269-F72F-7040-B2B1-DF17AF35ED13}" srcOrd="12" destOrd="0" presId="urn:microsoft.com/office/officeart/2005/8/layout/cycle1"/>
    <dgm:cxn modelId="{CAD505B3-7959-584F-ADFB-69E622CB2F91}" type="presParOf" srcId="{61220092-6830-1046-9077-DAFB69554298}" destId="{8E53FEF6-B47C-CC48-B63E-0F8AA09A2680}" srcOrd="13" destOrd="0" presId="urn:microsoft.com/office/officeart/2005/8/layout/cycle1"/>
    <dgm:cxn modelId="{AE9642BC-2515-3E46-8580-949D2D51DCDB}" type="presParOf" srcId="{61220092-6830-1046-9077-DAFB69554298}" destId="{07EE056F-5031-5940-B52D-4C4A04DE6F9A}" srcOrd="14" destOrd="0" presId="urn:microsoft.com/office/officeart/2005/8/layout/cycle1"/>
    <dgm:cxn modelId="{0B60A661-8BFF-4640-A3F8-061954CFA8FC}" type="presParOf" srcId="{61220092-6830-1046-9077-DAFB69554298}" destId="{1BD09361-58C4-B740-A68B-850B21509A87}" srcOrd="15" destOrd="0" presId="urn:microsoft.com/office/officeart/2005/8/layout/cycle1"/>
    <dgm:cxn modelId="{DC64F460-C32A-5F4F-A1D5-A553E724D281}" type="presParOf" srcId="{61220092-6830-1046-9077-DAFB69554298}" destId="{B9FCFFD7-BE52-7948-9343-B3BA3BE61BD3}" srcOrd="16" destOrd="0" presId="urn:microsoft.com/office/officeart/2005/8/layout/cycle1"/>
    <dgm:cxn modelId="{9E83BD8E-B84C-8E48-AD5E-5E93858FE079}" type="presParOf" srcId="{61220092-6830-1046-9077-DAFB69554298}" destId="{90939E68-752B-AF47-A959-8339312B26A2}" srcOrd="17" destOrd="0" presId="urn:microsoft.com/office/officeart/2005/8/layout/cycle1"/>
    <dgm:cxn modelId="{A813F778-3180-D443-9906-3D8F40932EF8}" type="presParOf" srcId="{61220092-6830-1046-9077-DAFB69554298}" destId="{99AE3690-3894-6940-8658-5A3D2484DB90}" srcOrd="18" destOrd="0" presId="urn:microsoft.com/office/officeart/2005/8/layout/cycle1"/>
    <dgm:cxn modelId="{858FE128-FC9F-0E43-BB0D-E21CC73A86E5}" type="presParOf" srcId="{61220092-6830-1046-9077-DAFB69554298}" destId="{798F0C44-9456-2644-8F2D-B0D144226A57}" srcOrd="19" destOrd="0" presId="urn:microsoft.com/office/officeart/2005/8/layout/cycle1"/>
    <dgm:cxn modelId="{17AAE1D2-D59C-5F49-9670-2F43FBF61CBA}" type="presParOf" srcId="{61220092-6830-1046-9077-DAFB69554298}" destId="{B0C5AD64-C675-F846-AA3F-BD56477C8168}" srcOrd="20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F8645-30B2-E94E-84FA-D532860639DC}">
      <dsp:nvSpPr>
        <dsp:cNvPr id="0" name=""/>
        <dsp:cNvSpPr/>
      </dsp:nvSpPr>
      <dsp:spPr>
        <a:xfrm>
          <a:off x="3798861" y="2258"/>
          <a:ext cx="826855" cy="826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our products?</a:t>
          </a:r>
        </a:p>
      </dsp:txBody>
      <dsp:txXfrm>
        <a:off x="3798861" y="2258"/>
        <a:ext cx="826855" cy="826855"/>
      </dsp:txXfrm>
    </dsp:sp>
    <dsp:sp modelId="{651978BD-F2E0-F34E-BA34-4A11924DE3A0}">
      <dsp:nvSpPr>
        <dsp:cNvPr id="0" name=""/>
        <dsp:cNvSpPr/>
      </dsp:nvSpPr>
      <dsp:spPr>
        <a:xfrm>
          <a:off x="1218224" y="46292"/>
          <a:ext cx="4281871" cy="4281871"/>
        </a:xfrm>
        <a:prstGeom prst="circularArrow">
          <a:avLst>
            <a:gd name="adj1" fmla="val 3766"/>
            <a:gd name="adj2" fmla="val 234963"/>
            <a:gd name="adj3" fmla="val 19826383"/>
            <a:gd name="adj4" fmla="val 18606094"/>
            <a:gd name="adj5" fmla="val 4393"/>
          </a:avLst>
        </a:prstGeom>
        <a:gradFill rotWithShape="0">
          <a:gsLst>
            <a:gs pos="0">
              <a:srgbClr val="A9B6D7"/>
            </a:gs>
            <a:gs pos="50000">
              <a:srgbClr val="90A2CF"/>
            </a:gs>
            <a:gs pos="100000">
              <a:srgbClr val="6D80AE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C762F62-A3C0-1243-A898-4F9687D04954}">
      <dsp:nvSpPr>
        <dsp:cNvPr id="0" name=""/>
        <dsp:cNvSpPr/>
      </dsp:nvSpPr>
      <dsp:spPr>
        <a:xfrm>
          <a:off x="4430011" y="1336265"/>
          <a:ext cx="1692226" cy="826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How are the </a:t>
          </a: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Customer Facing Services structured?</a:t>
          </a:r>
        </a:p>
      </dsp:txBody>
      <dsp:txXfrm>
        <a:off x="4430011" y="1336265"/>
        <a:ext cx="1692226" cy="826855"/>
      </dsp:txXfrm>
    </dsp:sp>
    <dsp:sp modelId="{46F9F041-641F-984E-BA0B-D939252BFC3F}">
      <dsp:nvSpPr>
        <dsp:cNvPr id="0" name=""/>
        <dsp:cNvSpPr/>
      </dsp:nvSpPr>
      <dsp:spPr>
        <a:xfrm>
          <a:off x="1218224" y="46292"/>
          <a:ext cx="4281871" cy="4281871"/>
        </a:xfrm>
        <a:prstGeom prst="circularArrow">
          <a:avLst>
            <a:gd name="adj1" fmla="val 3766"/>
            <a:gd name="adj2" fmla="val 234963"/>
            <a:gd name="adj3" fmla="val 1426088"/>
            <a:gd name="adj4" fmla="val 21557852"/>
            <a:gd name="adj5" fmla="val 4393"/>
          </a:avLst>
        </a:prstGeom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F9740C-7789-2B4D-A741-DA7B4B7EAA84}">
      <dsp:nvSpPr>
        <dsp:cNvPr id="0" name=""/>
        <dsp:cNvSpPr/>
      </dsp:nvSpPr>
      <dsp:spPr>
        <a:xfrm>
          <a:off x="4313612" y="3100749"/>
          <a:ext cx="1165668" cy="624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the Resource Facing Services?</a:t>
          </a:r>
        </a:p>
      </dsp:txBody>
      <dsp:txXfrm>
        <a:off x="4313612" y="3100749"/>
        <a:ext cx="1165668" cy="624846"/>
      </dsp:txXfrm>
    </dsp:sp>
    <dsp:sp modelId="{3D7598D1-0CD7-5A43-8AD1-8BAC203FC4AA}">
      <dsp:nvSpPr>
        <dsp:cNvPr id="0" name=""/>
        <dsp:cNvSpPr/>
      </dsp:nvSpPr>
      <dsp:spPr>
        <a:xfrm>
          <a:off x="1218224" y="46292"/>
          <a:ext cx="4281871" cy="4281871"/>
        </a:xfrm>
        <a:prstGeom prst="circularArrow">
          <a:avLst>
            <a:gd name="adj1" fmla="val 3766"/>
            <a:gd name="adj2" fmla="val 234963"/>
            <a:gd name="adj3" fmla="val 4436778"/>
            <a:gd name="adj4" fmla="val 3088750"/>
            <a:gd name="adj5" fmla="val 4393"/>
          </a:avLst>
        </a:prstGeom>
        <a:gradFill rotWithShape="0">
          <a:gsLst>
            <a:gs pos="0">
              <a:srgbClr val="A7B4D6"/>
            </a:gs>
            <a:gs pos="50000">
              <a:srgbClr val="91A3CF"/>
            </a:gs>
            <a:gs pos="100000">
              <a:srgbClr val="6E82B0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684AEA-41B0-2E4D-B4D9-66637FEB8C80}">
      <dsp:nvSpPr>
        <dsp:cNvPr id="0" name=""/>
        <dsp:cNvSpPr/>
      </dsp:nvSpPr>
      <dsp:spPr>
        <a:xfrm>
          <a:off x="2945732" y="3740062"/>
          <a:ext cx="826855" cy="826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configs for </a:t>
          </a:r>
          <a:r>
            <a:rPr lang="en-AU" sz="1400" b="0" i="0" kern="120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the RFS?</a:t>
          </a:r>
          <a:endParaRPr lang="en-AU" sz="1400" b="0" i="0" kern="1200" dirty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sp:txBody>
      <dsp:txXfrm>
        <a:off x="2945732" y="3740062"/>
        <a:ext cx="826855" cy="826855"/>
      </dsp:txXfrm>
    </dsp:sp>
    <dsp:sp modelId="{D9B7D53E-AE1D-0A47-ACA4-1B662AB0B095}">
      <dsp:nvSpPr>
        <dsp:cNvPr id="0" name=""/>
        <dsp:cNvSpPr/>
      </dsp:nvSpPr>
      <dsp:spPr>
        <a:xfrm>
          <a:off x="1218224" y="46292"/>
          <a:ext cx="4281871" cy="4281871"/>
        </a:xfrm>
        <a:prstGeom prst="circularArrow">
          <a:avLst>
            <a:gd name="adj1" fmla="val 3766"/>
            <a:gd name="adj2" fmla="val 234963"/>
            <a:gd name="adj3" fmla="val 7256626"/>
            <a:gd name="adj4" fmla="val 6128258"/>
            <a:gd name="adj5" fmla="val 4393"/>
          </a:avLst>
        </a:prstGeom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53FEF6-B47C-CC48-B63E-0F8AA09A2680}">
      <dsp:nvSpPr>
        <dsp:cNvPr id="0" name=""/>
        <dsp:cNvSpPr/>
      </dsp:nvSpPr>
      <dsp:spPr>
        <a:xfrm>
          <a:off x="1408446" y="2999744"/>
          <a:ext cx="826855" cy="826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How is the RFS </a:t>
          </a: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delivered?</a:t>
          </a:r>
        </a:p>
      </dsp:txBody>
      <dsp:txXfrm>
        <a:off x="1408446" y="2999744"/>
        <a:ext cx="826855" cy="826855"/>
      </dsp:txXfrm>
    </dsp:sp>
    <dsp:sp modelId="{07EE056F-5031-5940-B52D-4C4A04DE6F9A}">
      <dsp:nvSpPr>
        <dsp:cNvPr id="0" name=""/>
        <dsp:cNvSpPr/>
      </dsp:nvSpPr>
      <dsp:spPr>
        <a:xfrm>
          <a:off x="1218224" y="46292"/>
          <a:ext cx="4281871" cy="4281871"/>
        </a:xfrm>
        <a:prstGeom prst="circularArrow">
          <a:avLst>
            <a:gd name="adj1" fmla="val 3766"/>
            <a:gd name="adj2" fmla="val 234963"/>
            <a:gd name="adj3" fmla="val 10607185"/>
            <a:gd name="adj4" fmla="val 9335530"/>
            <a:gd name="adj5" fmla="val 4393"/>
          </a:avLst>
        </a:prstGeom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FCFFD7-BE52-7948-9343-B3BA3BE61BD3}">
      <dsp:nvSpPr>
        <dsp:cNvPr id="0" name=""/>
        <dsp:cNvSpPr/>
      </dsp:nvSpPr>
      <dsp:spPr>
        <a:xfrm>
          <a:off x="889774" y="1336265"/>
          <a:ext cx="1104844" cy="826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What are the move add </a:t>
          </a:r>
          <a:r>
            <a:rPr lang="en-AU" sz="1400" b="0" i="0" kern="120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changes?</a:t>
          </a:r>
          <a:endParaRPr lang="en-AU" sz="1400" b="0" i="0" kern="1200" dirty="0">
            <a:latin typeface="CiscoSansTT" panose="020B0503020201020303" pitchFamily="34" charset="0"/>
            <a:ea typeface="CiscoSansTT Light" charset="0"/>
            <a:cs typeface="CiscoSansTT" panose="020B0503020201020303" pitchFamily="34" charset="0"/>
          </a:endParaRPr>
        </a:p>
      </dsp:txBody>
      <dsp:txXfrm>
        <a:off x="889774" y="1336265"/>
        <a:ext cx="1104844" cy="826855"/>
      </dsp:txXfrm>
    </dsp:sp>
    <dsp:sp modelId="{90939E68-752B-AF47-A959-8339312B26A2}">
      <dsp:nvSpPr>
        <dsp:cNvPr id="0" name=""/>
        <dsp:cNvSpPr/>
      </dsp:nvSpPr>
      <dsp:spPr>
        <a:xfrm>
          <a:off x="1193048" y="96861"/>
          <a:ext cx="4281871" cy="4281871"/>
        </a:xfrm>
        <a:prstGeom prst="circularArrow">
          <a:avLst>
            <a:gd name="adj1" fmla="val 3766"/>
            <a:gd name="adj2" fmla="val 234963"/>
            <a:gd name="adj3" fmla="val 13508429"/>
            <a:gd name="adj4" fmla="val 12437422"/>
            <a:gd name="adj5" fmla="val 4393"/>
          </a:avLst>
        </a:prstGeom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98F0C44-9456-2644-8F2D-B0D144226A57}">
      <dsp:nvSpPr>
        <dsp:cNvPr id="0" name=""/>
        <dsp:cNvSpPr/>
      </dsp:nvSpPr>
      <dsp:spPr>
        <a:xfrm>
          <a:off x="2045464" y="49397"/>
          <a:ext cx="826855" cy="826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How is </a:t>
          </a:r>
          <a:r>
            <a:rPr lang="en-AU" sz="1400" b="0" i="0" kern="120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the service </a:t>
          </a:r>
          <a:r>
            <a:rPr lang="en-AU" sz="1400" b="0" i="0" kern="1200" dirty="0">
              <a:latin typeface="CiscoSansTT" panose="020B0503020201020303" pitchFamily="34" charset="0"/>
              <a:ea typeface="CiscoSansTT Light" charset="0"/>
              <a:cs typeface="CiscoSansTT" panose="020B0503020201020303" pitchFamily="34" charset="0"/>
            </a:rPr>
            <a:t>billed?</a:t>
          </a:r>
        </a:p>
      </dsp:txBody>
      <dsp:txXfrm>
        <a:off x="2045464" y="49397"/>
        <a:ext cx="826855" cy="826855"/>
      </dsp:txXfrm>
    </dsp:sp>
    <dsp:sp modelId="{B0C5AD64-C675-F846-AA3F-BD56477C8168}">
      <dsp:nvSpPr>
        <dsp:cNvPr id="0" name=""/>
        <dsp:cNvSpPr/>
      </dsp:nvSpPr>
      <dsp:spPr>
        <a:xfrm>
          <a:off x="1262898" y="55996"/>
          <a:ext cx="4281871" cy="4281871"/>
        </a:xfrm>
        <a:prstGeom prst="circularArrow">
          <a:avLst>
            <a:gd name="adj1" fmla="val 3766"/>
            <a:gd name="adj2" fmla="val 234963"/>
            <a:gd name="adj3" fmla="val 16660423"/>
            <a:gd name="adj4" fmla="val 15259014"/>
            <a:gd name="adj5" fmla="val 4393"/>
          </a:avLst>
        </a:prstGeom>
        <a:gradFill rotWithShape="0">
          <a:gsLst>
            <a:gs pos="0">
              <a:srgbClr val="A7B4D6"/>
            </a:gs>
            <a:gs pos="50000">
              <a:srgbClr val="90A2CF"/>
            </a:gs>
            <a:gs pos="100000">
              <a:srgbClr val="6E82B0"/>
            </a:gs>
          </a:gsLst>
          <a:lin ang="5400000" scaled="0"/>
        </a:gradFill>
        <a:ln>
          <a:noFill/>
        </a:ln>
        <a:effectLst>
          <a:outerShdw blurRad="76200" dist="50800" dir="5400000" algn="ctr" rotWithShape="0">
            <a:srgbClr val="000000">
              <a:alpha val="64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8027C-D281-418D-963D-CDB635A029B1}" type="datetimeFigureOut">
              <a:rPr lang="en-US" smtClean="0"/>
              <a:t>9/13/2018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C4C07-6582-47DA-A910-0C730A50F5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1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3AEF0-E662-4728-80A8-6735C11BB5DD}" type="datetimeFigureOut">
              <a:rPr lang="en-US" smtClean="0"/>
              <a:t>9/13/2018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3C918-5596-49CC-BAB2-00B1E71CFB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52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471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5609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943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latin typeface="CiscoSansTT Light" charset="0"/>
                <a:ea typeface="CiscoSansTT Light" charset="0"/>
                <a:cs typeface="CiscoSansTT Light" charset="0"/>
              </a:rPr>
              <a:t>There’s gold here! Just pull it out. It’s easy! No traps or hidden peril here</a:t>
            </a:r>
            <a:r>
              <a:rPr lang="is-IS" sz="1200" dirty="0">
                <a:latin typeface="CiscoSansTT Light" charset="0"/>
                <a:ea typeface="CiscoSansTT Light" charset="0"/>
                <a:cs typeface="CiscoSansTT Light" charset="0"/>
              </a:rPr>
              <a:t>… just don’t look around too hard because, well, let’s just say you’re not the first to try this ...</a:t>
            </a:r>
            <a:endParaRPr lang="en-AU" sz="1200" dirty="0">
              <a:latin typeface="CiscoSansTT Light" charset="0"/>
              <a:ea typeface="CiscoSansTT Light" charset="0"/>
              <a:cs typeface="CiscoSansTT Light" charset="0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latin typeface="CiscoSansTT Light" charset="0"/>
                <a:ea typeface="CiscoSansTT Light" charset="0"/>
                <a:cs typeface="CiscoSansTT Light" charset="0"/>
              </a:rPr>
              <a:t>Slow progress, err on caution, document everything – who knows if it’s important or not? Work methodically, refer back to ancient texts – Design Documents – for context.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813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54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4155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468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/>
              <a:t>Finding the right source translation tools critical to success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/>
              <a:t>Batch</a:t>
            </a:r>
            <a:r>
              <a:rPr lang="en-US" baseline="0" dirty="0"/>
              <a:t> processing is the key web of dependencies that should be figured out soonest in the project, before online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/>
              <a:t>Communicate heavily and often with business stakeholders and users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backwards to find tools and partners</a:t>
            </a:r>
            <a:endParaRPr lang="en-US" baseline="0" dirty="0"/>
          </a:p>
          <a:p>
            <a:pPr marL="628650" lvl="1" indent="-171450">
              <a:buFont typeface="Arial" charset="0"/>
              <a:buChar char="•"/>
            </a:pPr>
            <a:r>
              <a:rPr lang="en-US" baseline="0" dirty="0"/>
              <a:t>Finding the right TYPE of emulation software is important.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runtime environment is good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processing instructions is not so good</a:t>
            </a:r>
          </a:p>
          <a:p>
            <a:pPr marL="171450" indent="-171450">
              <a:buFont typeface="Arial" charset="0"/>
              <a:buChar char="•"/>
            </a:pP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420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/>
              <a:t>Finding the right source translation tools critical to success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/>
              <a:t>Batch</a:t>
            </a:r>
            <a:r>
              <a:rPr lang="en-US" baseline="0" dirty="0"/>
              <a:t> processing is the key web of dependencies that should be figured out soonest in the project, before online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/>
              <a:t>Communicate heavily and often with business stakeholders and users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backwards to find tools and partners</a:t>
            </a:r>
            <a:endParaRPr lang="en-US" baseline="0" dirty="0"/>
          </a:p>
          <a:p>
            <a:pPr marL="628650" lvl="1" indent="-171450">
              <a:buFont typeface="Arial" charset="0"/>
              <a:buChar char="•"/>
            </a:pPr>
            <a:r>
              <a:rPr lang="en-US" baseline="0" dirty="0"/>
              <a:t>Finding the right TYPE of emulation software is important.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runtime environment is good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processing instructions is not so good</a:t>
            </a:r>
          </a:p>
          <a:p>
            <a:pPr marL="171450" indent="-171450">
              <a:buFont typeface="Arial" charset="0"/>
              <a:buChar char="•"/>
            </a:pP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807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711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047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217517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26969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Pct val="75000"/>
              <a:buFontTx/>
              <a:buNone/>
              <a:defRPr sz="2000" i="1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70C0"/>
              </a:buClr>
              <a:buSzPct val="68000"/>
              <a:buFontTx/>
              <a:buNone/>
              <a:defRPr sz="1600" b="1" i="1" cap="none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“Edit Master text styles”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E9C00C55-69A9-4C22-A850-EF5A6F9C67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A1D6EAB2-2E71-4C40-8AE5-96A33504612A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0C957CBB-1A8D-4628-991D-5A70FE0C0B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83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up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59B13E9-4BFF-47B4-936E-05252F9D2A77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43051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443071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2"/>
          </p:nvPr>
        </p:nvSpPr>
        <p:spPr>
          <a:xfrm>
            <a:off x="806058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806078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3"/>
          </p:nvPr>
        </p:nvSpPr>
        <p:spPr>
          <a:xfrm>
            <a:off x="443051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4"/>
          </p:nvPr>
        </p:nvSpPr>
        <p:spPr>
          <a:xfrm>
            <a:off x="806058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xmlns="" id="{31AE6E94-2587-4D0A-9BFD-69E23E3A93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097F6493-E85E-493A-A284-6E813DBEAF9E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52C110CC-115B-432A-8FD5-22016314D2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15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up-tall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2A17A4E-E657-4D30-80F8-3D3F07395FB4}"/>
              </a:ext>
            </a:extLst>
          </p:cNvPr>
          <p:cNvSpPr/>
          <p:nvPr userDrawn="1"/>
        </p:nvSpPr>
        <p:spPr>
          <a:xfrm>
            <a:off x="0" y="-207940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164014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4014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1" name="Rectangle 30"/>
          <p:cNvSpPr/>
          <p:nvPr userDrawn="1"/>
        </p:nvSpPr>
        <p:spPr>
          <a:xfrm>
            <a:off x="4164013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1"/>
          </p:nvPr>
        </p:nvSpPr>
        <p:spPr>
          <a:xfrm>
            <a:off x="6810376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12"/>
          </p:nvPr>
        </p:nvSpPr>
        <p:spPr>
          <a:xfrm>
            <a:off x="6810376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6810375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Picture Placeholder 2"/>
          <p:cNvSpPr>
            <a:spLocks noGrp="1"/>
          </p:cNvSpPr>
          <p:nvPr>
            <p:ph type="pic" idx="13"/>
          </p:nvPr>
        </p:nvSpPr>
        <p:spPr>
          <a:xfrm>
            <a:off x="9455579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4"/>
          </p:nvPr>
        </p:nvSpPr>
        <p:spPr>
          <a:xfrm>
            <a:off x="9455579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9" name="Rectangle 38"/>
          <p:cNvSpPr/>
          <p:nvPr userDrawn="1"/>
        </p:nvSpPr>
        <p:spPr>
          <a:xfrm>
            <a:off x="9455578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5"/>
          </p:nvPr>
        </p:nvSpPr>
        <p:spPr>
          <a:xfrm>
            <a:off x="4164013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16"/>
          </p:nvPr>
        </p:nvSpPr>
        <p:spPr>
          <a:xfrm>
            <a:off x="6808789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453565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33C5B58B-CAF0-4C0B-805B-7723B9B80A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F36F6DCF-6EC5-4D26-804F-EB4F9E2DE4DE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xmlns="" id="{80E1221B-73DB-40C7-9EFD-4F147E0915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264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up-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4055633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045806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8035979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10026152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idx="10"/>
          </p:nvPr>
        </p:nvSpPr>
        <p:spPr>
          <a:xfrm>
            <a:off x="4055633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idx="18"/>
          </p:nvPr>
        </p:nvSpPr>
        <p:spPr>
          <a:xfrm>
            <a:off x="6045805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idx="19"/>
          </p:nvPr>
        </p:nvSpPr>
        <p:spPr>
          <a:xfrm>
            <a:off x="8035979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idx="20"/>
          </p:nvPr>
        </p:nvSpPr>
        <p:spPr>
          <a:xfrm>
            <a:off x="10026152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BD4C1498-18E3-4244-A0D4-A1F9BCC66C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EBF928F3-BB15-4091-8FB6-F75D8B242C5B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xmlns="" id="{B4E8B9D3-D705-474F-99AA-E61471C6A0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686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05447A22-93B4-4DB6-A056-66467426B292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99AB0803-7006-4478-B754-F9540A3FFCA8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xmlns="" id="{9009424A-63B3-42FA-BB1F-93B800F04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4869" y="403057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65C868CC-DF19-44BF-B9C3-83D09BFFA1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19" y="1709826"/>
            <a:ext cx="3929613" cy="2235192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18E4AC86-A305-44E2-8B1C-011733A0FC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69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251B3B5-9FD4-425E-821E-3D2CDDA15528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98BC3297-BEE8-4E87-93CE-F812AB5C992C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B21BE4A-7D83-4BDD-9E4D-D89309741463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xmlns="" id="{947946AB-9A1A-4E69-916E-AE6892911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7069" y="473125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chemeClr val="bg1">
                    <a:lumMod val="9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3784007-2FF9-4A62-A8BE-A96618BEF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17" y="2055475"/>
            <a:ext cx="4571298" cy="2600188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xmlns="" id="{0468169E-FC96-4E36-AC3C-A9E1CD3AD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63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26552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9186" y="2028668"/>
            <a:ext cx="9742331" cy="939385"/>
          </a:xfrm>
        </p:spPr>
        <p:txBody>
          <a:bodyPr lIns="0" tIns="0" rIns="0" bIns="0"/>
          <a:lstStyle>
            <a:lvl1pPr>
              <a:defRPr sz="8000" b="0" i="0" spc="400">
                <a:solidFill>
                  <a:schemeClr val="bg1"/>
                </a:solidFill>
                <a:latin typeface="CiscoSansTT Heavy" panose="020B0903020201020303" pitchFamily="34" charset="0"/>
                <a:ea typeface="CiscoSansTT Heavy" panose="020B0903020201020303" pitchFamily="34" charset="0"/>
                <a:cs typeface="CiscoSansTT Heavy" panose="020B09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Amazon Ember" charset="0"/>
                <a:ea typeface="Amazon Ember" charset="0"/>
                <a:cs typeface="Amazon Ember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0E4ACB6-2380-4D46-BE52-EBE3E070721F}"/>
              </a:ext>
            </a:extLst>
          </p:cNvPr>
          <p:cNvSpPr/>
          <p:nvPr userDrawn="1"/>
        </p:nvSpPr>
        <p:spPr>
          <a:xfrm>
            <a:off x="9702264" y="6754421"/>
            <a:ext cx="2668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72968BC-4F61-428B-ACEB-72A07B7ED5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7" y="6459454"/>
            <a:ext cx="1401339" cy="7970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CE2E8BA-9627-4DA4-B7EC-3C530A5497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658" y="6003786"/>
            <a:ext cx="701164" cy="7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13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Invent Title Sli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" y="-1"/>
            <a:ext cx="12191999" cy="6858001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BB62B0B8-4A55-40E0-97DC-253E97DADD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4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- title/photo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18D2D1AB-27D8-4462-9138-FEA6BF0364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6E4584F-4AD4-4FE5-9B8A-2FE56113BB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42A1C312-9DAF-4D4B-80E6-C053F31F59B4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</p:spTree>
    <p:extLst>
      <p:ext uri="{BB962C8B-B14F-4D97-AF65-F5344CB8AC3E}">
        <p14:creationId xmlns:p14="http://schemas.microsoft.com/office/powerpoint/2010/main" val="2049220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- title/photo/multipl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" y="-111020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0900865-F957-4792-BC09-EB9D6949A0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3BB14F83-6327-4809-88CE-0EA12DAA0746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56F1C53D-05BC-47E5-B740-3C88C6D92B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title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xmlns="" id="{3F1F15FE-1EAD-4969-9E05-9B5C0DD217E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42367D31-AC7B-40B1-A2F2-ECF131ECC5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659331B-F1A9-4270-BB79-80D53AB3A350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xmlns="" id="{16447E3F-5A55-448D-AE72-112A99E557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9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xmlns="" id="{8F213601-B22B-4BE3-A3DE-92A568EA076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398CCDAC-8C92-4950-ABC4-BB6E19D188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10FFE19A-545B-4496-AD87-1C98C528B6F2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xmlns="" id="{C9D0B3B7-7279-4714-AA7A-34F97CF90C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6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stiti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2191998" cy="28085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328" y="2823029"/>
            <a:ext cx="9144000" cy="1654390"/>
          </a:xfrm>
        </p:spPr>
        <p:txBody>
          <a:bodyPr anchor="b"/>
          <a:lstStyle>
            <a:lvl1pPr algn="l">
              <a:lnSpc>
                <a:spcPct val="80000"/>
              </a:lnSpc>
              <a:defRPr sz="6000">
                <a:solidFill>
                  <a:srgbClr val="414042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9328" y="451215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27432" indent="0" algn="l">
              <a:lnSpc>
                <a:spcPct val="80000"/>
              </a:lnSpc>
              <a:buNone/>
              <a:defRPr sz="20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BCE59273-C12F-44F9-BB6E-4C24EAEE7C83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1666DA8-787C-421F-8D31-9D2EFE0915E5}"/>
              </a:ext>
            </a:extLst>
          </p:cNvPr>
          <p:cNvSpPr/>
          <p:nvPr userDrawn="1"/>
        </p:nvSpPr>
        <p:spPr>
          <a:xfrm>
            <a:off x="0" y="6514853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xmlns="" id="{57C169AD-4849-4A7D-BC33-FBF6F7B9A2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38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58800"/>
            <a:ext cx="7073900" cy="1038225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507027" cy="949325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6F7BEEE6-3333-4188-85E0-3E718D4611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48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xmlns="" id="{6F7BEEE6-3333-4188-85E0-3E718D4611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439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87DBEDA-C332-49D7-9875-6EE6EECFA28C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060585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430712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1CD86FC-FBDF-4A5B-B3A0-0FA7E8922D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F4F92B4-F8C5-4673-884A-555A044D5888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xmlns="" id="{4653BD65-2C46-490E-BC9D-9D80821860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45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144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5291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4" r:id="rId2"/>
    <p:sldLayoutId id="2147483685" r:id="rId3"/>
    <p:sldLayoutId id="2147483665" r:id="rId4"/>
    <p:sldLayoutId id="2147483666" r:id="rId5"/>
    <p:sldLayoutId id="2147483649" r:id="rId6"/>
    <p:sldLayoutId id="2147483679" r:id="rId7"/>
    <p:sldLayoutId id="2147483686" r:id="rId8"/>
    <p:sldLayoutId id="2147483669" r:id="rId9"/>
    <p:sldLayoutId id="2147483670" r:id="rId10"/>
    <p:sldLayoutId id="2147483671" r:id="rId11"/>
    <p:sldLayoutId id="2147483674" r:id="rId12"/>
    <p:sldLayoutId id="2147483680" r:id="rId13"/>
    <p:sldLayoutId id="2147483681" r:id="rId14"/>
    <p:sldLayoutId id="2147483682" r:id="rId15"/>
    <p:sldLayoutId id="214748368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7763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Graphyte_Demo_Service_Workflow_v1.0.html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39186" y="1152769"/>
            <a:ext cx="9742331" cy="9393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>
                <a:latin typeface="CiscoSansTT Heavy" panose="020B0903020201020303" pitchFamily="34" charset="0"/>
                <a:cs typeface="CiscoSansTT Heavy" panose="020B0903020201020303" pitchFamily="34" charset="0"/>
              </a:rPr>
              <a:t>Cisco NSO Developer Days</a:t>
            </a:r>
            <a:endParaRPr lang="en-US" dirty="0">
              <a:latin typeface="CiscoSansTT Heavy" panose="020B0903020201020303" pitchFamily="34" charset="0"/>
              <a:ea typeface="Amazon Ember Light" charset="0"/>
              <a:cs typeface="CiscoSansTT Heavy" panose="020B0903020201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239186" y="183732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Service Requirements Capture</a:t>
            </a:r>
          </a:p>
          <a:p>
            <a:endParaRPr lang="en-US" dirty="0">
              <a:latin typeface="Amazon Ember" charset="0"/>
              <a:ea typeface="Amazon Ember" charset="0"/>
              <a:cs typeface="Amazon Ember" charset="0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xmlns="" id="{DAD711CB-8334-3846-8187-44511350CC59}"/>
              </a:ext>
            </a:extLst>
          </p:cNvPr>
          <p:cNvSpPr txBox="1">
            <a:spLocks/>
          </p:cNvSpPr>
          <p:nvPr/>
        </p:nvSpPr>
        <p:spPr>
          <a:xfrm>
            <a:off x="8007178" y="5066554"/>
            <a:ext cx="4065373" cy="8894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3733" b="0" i="0" kern="1200" spc="40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="0" i="0" kern="1200">
                <a:solidFill>
                  <a:schemeClr val="tx1"/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b="0" i="0" kern="1200">
                <a:solidFill>
                  <a:schemeClr val="tx1"/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oboto Condensed Light" charset="0"/>
                <a:ea typeface="Roboto Condensed Light" charset="0"/>
                <a:cs typeface="Roboto Condensed Light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400" spc="0" dirty="0"/>
              <a:t>Mark </a:t>
            </a:r>
            <a:r>
              <a:rPr lang="en-US" sz="1400" spc="0" dirty="0" err="1"/>
              <a:t>Swanborough</a:t>
            </a:r>
            <a:r>
              <a:rPr lang="en-US" sz="1400" spc="0" dirty="0"/>
              <a:t> (</a:t>
            </a:r>
            <a:r>
              <a:rPr lang="en-US" sz="1400" spc="0" dirty="0" err="1"/>
              <a:t>mswanbor@cisco.com</a:t>
            </a:r>
            <a:r>
              <a:rPr lang="en-US" sz="1400" spc="0" dirty="0"/>
              <a:t>)</a:t>
            </a:r>
          </a:p>
          <a:p>
            <a:pPr marL="0" indent="0" algn="r">
              <a:buNone/>
            </a:pPr>
            <a:r>
              <a:rPr lang="en-US" sz="1400" spc="0" dirty="0"/>
              <a:t>Sandeep </a:t>
            </a:r>
            <a:r>
              <a:rPr lang="en-US" sz="1400" spc="0" dirty="0" err="1"/>
              <a:t>Lohia</a:t>
            </a:r>
            <a:r>
              <a:rPr lang="en-US" sz="1400" spc="0" dirty="0"/>
              <a:t> (</a:t>
            </a:r>
            <a:r>
              <a:rPr lang="en-US" sz="1400" spc="0" dirty="0" err="1"/>
              <a:t>lohias@cisco.com</a:t>
            </a:r>
            <a:r>
              <a:rPr lang="en-US" sz="1400" spc="0" dirty="0"/>
              <a:t>)</a:t>
            </a:r>
          </a:p>
          <a:p>
            <a:pPr marL="0" indent="0" algn="r">
              <a:buNone/>
            </a:pPr>
            <a:r>
              <a:rPr lang="en-US" sz="1400" spc="0" dirty="0"/>
              <a:t>Jorge </a:t>
            </a:r>
            <a:r>
              <a:rPr lang="en-US" sz="1400" spc="0" dirty="0" err="1"/>
              <a:t>Somavilla</a:t>
            </a:r>
            <a:r>
              <a:rPr lang="en-US" sz="1400" spc="0" dirty="0"/>
              <a:t> (</a:t>
            </a:r>
            <a:r>
              <a:rPr lang="en-US" sz="1400" spc="0" dirty="0" err="1"/>
              <a:t>jsomavil@cisco.com</a:t>
            </a:r>
            <a:r>
              <a:rPr lang="en-US" sz="1400" spc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22090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33994" cy="949325"/>
          </a:xfrm>
        </p:spPr>
        <p:txBody>
          <a:bodyPr>
            <a:normAutofit/>
          </a:bodyPr>
          <a:lstStyle/>
          <a:p>
            <a:r>
              <a:rPr lang="en-AU" sz="3200" dirty="0"/>
              <a:t>Configuration Archaeology!</a:t>
            </a:r>
            <a:endParaRPr lang="en-US" sz="3200" dirty="0"/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48376" y="2035950"/>
            <a:ext cx="11036459" cy="4053765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dirty="0">
              <a:latin typeface="CiscoSansTT Thin" charset="0"/>
            </a:endParaRPr>
          </a:p>
        </p:txBody>
      </p:sp>
      <p:pic>
        <p:nvPicPr>
          <p:cNvPr id="7" name="Picture 2" descr="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73" y="2065064"/>
            <a:ext cx="5834743" cy="350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4391" y="1617350"/>
            <a:ext cx="310213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>
                <a:latin typeface="CiscoSansTT Light" charset="0"/>
                <a:ea typeface="CiscoSansTT Light" charset="0"/>
                <a:cs typeface="CiscoSansTT Light" charset="0"/>
              </a:rPr>
              <a:t>Not so much like this</a:t>
            </a:r>
            <a:r>
              <a:rPr lang="is-IS" sz="2200" dirty="0">
                <a:latin typeface="CiscoSansTT Light" charset="0"/>
                <a:ea typeface="CiscoSansTT Light" charset="0"/>
                <a:cs typeface="CiscoSansTT Light" charset="0"/>
              </a:rPr>
              <a:t>…</a:t>
            </a:r>
            <a:endParaRPr lang="en-AU" sz="2200" dirty="0">
              <a:latin typeface="CiscoSansTT Light" charset="0"/>
              <a:ea typeface="CiscoSansTT Light" charset="0"/>
              <a:cs typeface="CiscoSansTT Light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05943" y="1617350"/>
            <a:ext cx="198323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200" dirty="0">
                <a:latin typeface="CiscoSansTT Light" charset="0"/>
                <a:ea typeface="CiscoSansTT Light" charset="0"/>
                <a:cs typeface="CiscoSansTT Light" charset="0"/>
              </a:rPr>
              <a:t>more like this.</a:t>
            </a:r>
          </a:p>
        </p:txBody>
      </p:sp>
      <p:pic>
        <p:nvPicPr>
          <p:cNvPr id="13" name="Picture 10" descr="ttps://1.bp.blogspot.com/-zYSvg_IjzBs/Vat119dOEqI/AAAAAAABXm8/Xg112xxatRw/s1600/USA_Ohio_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52838" y="2065064"/>
            <a:ext cx="5663391" cy="350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23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369328" y="3538647"/>
            <a:ext cx="9144000" cy="1654390"/>
          </a:xfrm>
        </p:spPr>
        <p:txBody>
          <a:bodyPr>
            <a:normAutofit/>
          </a:bodyPr>
          <a:lstStyle/>
          <a:p>
            <a:r>
              <a:rPr lang="en-US" sz="5400" dirty="0"/>
              <a:t>What should I capture as Service Requirements?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xmlns="" id="{2BF0CBD5-CF02-4830-AD56-CC88C78ADE1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22342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33994" cy="949325"/>
          </a:xfrm>
        </p:spPr>
        <p:txBody>
          <a:bodyPr>
            <a:normAutofit/>
          </a:bodyPr>
          <a:lstStyle/>
          <a:p>
            <a:r>
              <a:rPr lang="en-US" sz="3200" dirty="0"/>
              <a:t>Automation &amp; Orchestration – Key Stakeholders</a:t>
            </a:r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48376" y="2035950"/>
            <a:ext cx="11036459" cy="4053765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dirty="0">
              <a:latin typeface="CiscoSansTT Thin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3170203" y="1790813"/>
            <a:ext cx="5118567" cy="4454357"/>
            <a:chOff x="5826693" y="84430"/>
            <a:chExt cx="3199529" cy="2784343"/>
          </a:xfrm>
        </p:grpSpPr>
        <p:sp>
          <p:nvSpPr>
            <p:cNvPr id="15" name="Freeform 14"/>
            <p:cNvSpPr/>
            <p:nvPr/>
          </p:nvSpPr>
          <p:spPr>
            <a:xfrm>
              <a:off x="6482347" y="84430"/>
              <a:ext cx="1874082" cy="1874082"/>
            </a:xfrm>
            <a:custGeom>
              <a:avLst/>
              <a:gdLst>
                <a:gd name="connsiteX0" fmla="*/ 0 w 1874082"/>
                <a:gd name="connsiteY0" fmla="*/ 937041 h 1874082"/>
                <a:gd name="connsiteX1" fmla="*/ 937041 w 1874082"/>
                <a:gd name="connsiteY1" fmla="*/ 0 h 1874082"/>
                <a:gd name="connsiteX2" fmla="*/ 1874082 w 1874082"/>
                <a:gd name="connsiteY2" fmla="*/ 937041 h 1874082"/>
                <a:gd name="connsiteX3" fmla="*/ 937041 w 1874082"/>
                <a:gd name="connsiteY3" fmla="*/ 1874082 h 1874082"/>
                <a:gd name="connsiteX4" fmla="*/ 0 w 1874082"/>
                <a:gd name="connsiteY4" fmla="*/ 937041 h 187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4082" h="1874082">
                  <a:moveTo>
                    <a:pt x="0" y="937041"/>
                  </a:moveTo>
                  <a:cubicBezTo>
                    <a:pt x="0" y="419528"/>
                    <a:pt x="419528" y="0"/>
                    <a:pt x="937041" y="0"/>
                  </a:cubicBezTo>
                  <a:cubicBezTo>
                    <a:pt x="1454554" y="0"/>
                    <a:pt x="1874082" y="419528"/>
                    <a:pt x="1874082" y="937041"/>
                  </a:cubicBezTo>
                  <a:cubicBezTo>
                    <a:pt x="1874082" y="1454554"/>
                    <a:pt x="1454554" y="1874082"/>
                    <a:pt x="937041" y="1874082"/>
                  </a:cubicBezTo>
                  <a:cubicBezTo>
                    <a:pt x="419528" y="1874082"/>
                    <a:pt x="0" y="1454554"/>
                    <a:pt x="0" y="937041"/>
                  </a:cubicBezTo>
                  <a:close/>
                </a:path>
              </a:pathLst>
            </a:custGeom>
            <a:solidFill>
              <a:srgbClr val="049FD9">
                <a:alpha val="5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txBody>
            <a:bodyPr spcFirstLastPara="0" vert="horz" wrap="square" lIns="333171" tIns="437285" rIns="333169" bIns="1463040" numCol="1" spcCol="1270" anchor="ctr" anchorCtr="0">
              <a:noAutofit/>
            </a:bodyPr>
            <a:lstStyle/>
            <a:p>
              <a:pPr algn="ctr" defTabSz="711096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1600" kern="0" dirty="0">
                  <a:solidFill>
                    <a:srgbClr val="58585B"/>
                  </a:solidFill>
                  <a:latin typeface="CiscoSansTT Light" charset="0"/>
                  <a:ea typeface="CiscoSansTT Light" charset="0"/>
                  <a:cs typeface="CiscoSansTT Light" charset="0"/>
                </a:rPr>
                <a:t>People &amp; </a:t>
              </a:r>
            </a:p>
            <a:p>
              <a:pPr algn="ctr" defTabSz="711096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1600" kern="0" dirty="0">
                  <a:solidFill>
                    <a:srgbClr val="58585B"/>
                  </a:solidFill>
                  <a:latin typeface="CiscoSansTT Light" charset="0"/>
                  <a:ea typeface="CiscoSansTT Light" charset="0"/>
                  <a:cs typeface="CiscoSansTT Light" charset="0"/>
                </a:rPr>
                <a:t>Organizations</a:t>
              </a:r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76783" y="939892"/>
              <a:ext cx="1949439" cy="1928881"/>
            </a:xfrm>
            <a:custGeom>
              <a:avLst/>
              <a:gdLst>
                <a:gd name="connsiteX0" fmla="*/ 0 w 1949439"/>
                <a:gd name="connsiteY0" fmla="*/ 964441 h 1928881"/>
                <a:gd name="connsiteX1" fmla="*/ 974720 w 1949439"/>
                <a:gd name="connsiteY1" fmla="*/ 0 h 1928881"/>
                <a:gd name="connsiteX2" fmla="*/ 1949440 w 1949439"/>
                <a:gd name="connsiteY2" fmla="*/ 964441 h 1928881"/>
                <a:gd name="connsiteX3" fmla="*/ 974720 w 1949439"/>
                <a:gd name="connsiteY3" fmla="*/ 1928882 h 1928881"/>
                <a:gd name="connsiteX4" fmla="*/ 0 w 1949439"/>
                <a:gd name="connsiteY4" fmla="*/ 964441 h 192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9439" h="1928881">
                  <a:moveTo>
                    <a:pt x="0" y="964441"/>
                  </a:moveTo>
                  <a:cubicBezTo>
                    <a:pt x="0" y="431795"/>
                    <a:pt x="436397" y="0"/>
                    <a:pt x="974720" y="0"/>
                  </a:cubicBezTo>
                  <a:cubicBezTo>
                    <a:pt x="1513043" y="0"/>
                    <a:pt x="1949440" y="431795"/>
                    <a:pt x="1949440" y="964441"/>
                  </a:cubicBezTo>
                  <a:cubicBezTo>
                    <a:pt x="1949440" y="1497087"/>
                    <a:pt x="1513043" y="1928882"/>
                    <a:pt x="974720" y="1928882"/>
                  </a:cubicBezTo>
                  <a:cubicBezTo>
                    <a:pt x="436397" y="1928882"/>
                    <a:pt x="0" y="1497087"/>
                    <a:pt x="0" y="964441"/>
                  </a:cubicBezTo>
                  <a:close/>
                </a:path>
              </a:pathLst>
            </a:custGeom>
            <a:solidFill>
              <a:srgbClr val="004BAF">
                <a:alpha val="50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txBody>
            <a:bodyPr spcFirstLastPara="0" vert="horz" wrap="square" lIns="794939" tIns="731520" rIns="243840" bIns="492937" numCol="1" spcCol="1270" anchor="ctr" anchorCtr="0">
              <a:noAutofit/>
            </a:bodyPr>
            <a:lstStyle/>
            <a:p>
              <a:pPr algn="r" defTabSz="711096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1600" kern="0" dirty="0">
                  <a:solidFill>
                    <a:srgbClr val="58585B"/>
                  </a:solidFill>
                  <a:latin typeface="CiscoSansTT Light" charset="0"/>
                  <a:ea typeface="CiscoSansTT Light" charset="0"/>
                  <a:cs typeface="CiscoSansTT Light" charset="0"/>
                </a:rPr>
                <a:t>Processes</a:t>
              </a:r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26693" y="967291"/>
              <a:ext cx="2017300" cy="1874082"/>
            </a:xfrm>
            <a:custGeom>
              <a:avLst/>
              <a:gdLst>
                <a:gd name="connsiteX0" fmla="*/ 0 w 2017300"/>
                <a:gd name="connsiteY0" fmla="*/ 937041 h 1874082"/>
                <a:gd name="connsiteX1" fmla="*/ 1008650 w 2017300"/>
                <a:gd name="connsiteY1" fmla="*/ 0 h 1874082"/>
                <a:gd name="connsiteX2" fmla="*/ 2017300 w 2017300"/>
                <a:gd name="connsiteY2" fmla="*/ 937041 h 1874082"/>
                <a:gd name="connsiteX3" fmla="*/ 1008650 w 2017300"/>
                <a:gd name="connsiteY3" fmla="*/ 1874082 h 1874082"/>
                <a:gd name="connsiteX4" fmla="*/ 0 w 2017300"/>
                <a:gd name="connsiteY4" fmla="*/ 937041 h 187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17300" h="1874082">
                  <a:moveTo>
                    <a:pt x="0" y="937041"/>
                  </a:moveTo>
                  <a:cubicBezTo>
                    <a:pt x="0" y="419528"/>
                    <a:pt x="451588" y="0"/>
                    <a:pt x="1008650" y="0"/>
                  </a:cubicBezTo>
                  <a:cubicBezTo>
                    <a:pt x="1565712" y="0"/>
                    <a:pt x="2017300" y="419528"/>
                    <a:pt x="2017300" y="937041"/>
                  </a:cubicBezTo>
                  <a:cubicBezTo>
                    <a:pt x="2017300" y="1454554"/>
                    <a:pt x="1565712" y="1874082"/>
                    <a:pt x="1008650" y="1874082"/>
                  </a:cubicBezTo>
                  <a:cubicBezTo>
                    <a:pt x="451588" y="1874082"/>
                    <a:pt x="0" y="1454554"/>
                    <a:pt x="0" y="937041"/>
                  </a:cubicBezTo>
                  <a:close/>
                </a:path>
              </a:pathLst>
            </a:custGeom>
            <a:solidFill>
              <a:srgbClr val="049FD9">
                <a:alpha val="50000"/>
                <a:hueOff val="-7601223"/>
                <a:satOff val="-38022"/>
                <a:lumOff val="4707"/>
                <a:alphaOff val="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2700" prstMaterial="clear">
              <a:bevelT w="177800" h="254000"/>
              <a:bevelB w="152400"/>
            </a:sp3d>
          </p:spPr>
          <p:txBody>
            <a:bodyPr spcFirstLastPara="0" vert="horz" wrap="square" lIns="253283" tIns="645517" rIns="822611" bIns="478932" numCol="1" spcCol="1270" anchor="ctr" anchorCtr="0">
              <a:noAutofit/>
            </a:bodyPr>
            <a:lstStyle/>
            <a:p>
              <a:pPr defTabSz="711096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1600" kern="0" dirty="0">
                  <a:solidFill>
                    <a:srgbClr val="58585B"/>
                  </a:solidFill>
                  <a:latin typeface="CiscoSansTT Light" charset="0"/>
                  <a:ea typeface="CiscoSansTT Light" charset="0"/>
                  <a:cs typeface="CiscoSansTT Light" charset="0"/>
                </a:rPr>
                <a:t>OSS/BSS</a:t>
              </a:r>
            </a:p>
            <a:p>
              <a:pPr defTabSz="711096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1600" kern="0" dirty="0">
                  <a:solidFill>
                    <a:srgbClr val="58585B"/>
                  </a:solidFill>
                  <a:latin typeface="CiscoSansTT Light" charset="0"/>
                  <a:ea typeface="CiscoSansTT Light" charset="0"/>
                  <a:cs typeface="CiscoSansTT Light" charset="0"/>
                </a:rPr>
                <a:t>Tools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170082" y="3986236"/>
            <a:ext cx="1240373" cy="492432"/>
          </a:xfrm>
          <a:prstGeom prst="rect">
            <a:avLst/>
          </a:prstGeom>
          <a:noFill/>
        </p:spPr>
        <p:txBody>
          <a:bodyPr wrap="square" lIns="121909" tIns="60955" rIns="121909" bIns="60955" rtlCol="0">
            <a:spAutoFit/>
          </a:bodyPr>
          <a:lstStyle/>
          <a:p>
            <a:pPr algn="ctr" defTabSz="609507" eaLnBrk="0" hangingPunct="0"/>
            <a:r>
              <a:rPr lang="en-US" sz="1200" dirty="0">
                <a:solidFill>
                  <a:srgbClr val="58585B"/>
                </a:solidFill>
                <a:latin typeface="CiscoSansTT Light" charset="0"/>
                <a:ea typeface="CiscoSansTT Light" charset="0"/>
                <a:cs typeface="CiscoSansTT Light" charset="0"/>
              </a:rPr>
              <a:t>Network </a:t>
            </a:r>
          </a:p>
          <a:p>
            <a:pPr algn="ctr" defTabSz="609507" eaLnBrk="0" hangingPunct="0"/>
            <a:r>
              <a:rPr lang="en-US" sz="1200" dirty="0">
                <a:solidFill>
                  <a:srgbClr val="58585B"/>
                </a:solidFill>
                <a:latin typeface="CiscoSansTT Light" charset="0"/>
                <a:ea typeface="CiscoSansTT Light" charset="0"/>
                <a:cs typeface="CiscoSansTT Light" charset="0"/>
              </a:rPr>
              <a:t>Automation</a:t>
            </a:r>
            <a:endParaRPr lang="en-AU" sz="1200" dirty="0">
              <a:solidFill>
                <a:srgbClr val="58585B"/>
              </a:solidFill>
              <a:latin typeface="CiscoSansTT Light" charset="0"/>
              <a:ea typeface="CiscoSansTT Light" charset="0"/>
              <a:cs typeface="CiscoSansTT Light" charset="0"/>
            </a:endParaRP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xmlns="" id="{6BB9F92F-F0AB-D84F-81E1-E1BE1F6221F5}"/>
              </a:ext>
            </a:extLst>
          </p:cNvPr>
          <p:cNvSpPr/>
          <p:nvPr/>
        </p:nvSpPr>
        <p:spPr>
          <a:xfrm>
            <a:off x="8901113" y="1343025"/>
            <a:ext cx="2643187" cy="2214563"/>
          </a:xfrm>
          <a:prstGeom prst="wedgeEllipseCallout">
            <a:avLst>
              <a:gd name="adj1" fmla="val -158671"/>
              <a:gd name="adj2" fmla="val 74758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Sweet Spot</a:t>
            </a:r>
          </a:p>
        </p:txBody>
      </p:sp>
    </p:spTree>
    <p:extLst>
      <p:ext uri="{BB962C8B-B14F-4D97-AF65-F5344CB8AC3E}">
        <p14:creationId xmlns:p14="http://schemas.microsoft.com/office/powerpoint/2010/main" val="23299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18439" y="1253331"/>
            <a:ext cx="5879291" cy="4351338"/>
          </a:xfrm>
        </p:spPr>
        <p:txBody>
          <a:bodyPr/>
          <a:lstStyle/>
          <a:p>
            <a:r>
              <a:rPr lang="en-US" dirty="0"/>
              <a:t>Governance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Governing Principles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Standards required for managing and monitoring operating models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Policies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Guidelines</a:t>
            </a:r>
          </a:p>
          <a:p>
            <a:r>
              <a:rPr lang="en-US" dirty="0"/>
              <a:t>Support Organization structure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Roles &amp; responsibilities of architecture &amp; engineering teams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Implementation Team</a:t>
            </a:r>
          </a:p>
          <a:p>
            <a:pPr lvl="1">
              <a:buFont typeface="Wingdings" charset="2"/>
              <a:buChar char="ü"/>
            </a:pPr>
            <a:r>
              <a:rPr lang="en-US" dirty="0"/>
              <a:t>Level 2/Level 3 operations teams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xmlns="" id="{DA3068D3-3445-4718-AAC6-F63E57528F9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9543" y="1"/>
            <a:ext cx="2215352" cy="6857999"/>
          </a:xfr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xmlns="" id="{3C06A13A-6D42-43B6-9094-E824701C7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People: </a:t>
            </a:r>
            <a:r>
              <a:rPr lang="en-US" dirty="0"/>
              <a:t>Operations organization structure </a:t>
            </a:r>
          </a:p>
        </p:txBody>
      </p:sp>
    </p:spTree>
    <p:extLst>
      <p:ext uri="{BB962C8B-B14F-4D97-AF65-F5344CB8AC3E}">
        <p14:creationId xmlns:p14="http://schemas.microsoft.com/office/powerpoint/2010/main" val="3154245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2B1686-F30D-49BB-9C33-A0929A6ED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30" y="2103437"/>
            <a:ext cx="3266056" cy="1325563"/>
          </a:xfrm>
        </p:spPr>
        <p:txBody>
          <a:bodyPr/>
          <a:lstStyle/>
          <a:p>
            <a:r>
              <a:rPr lang="en-AU" dirty="0"/>
              <a:t>Process: </a:t>
            </a:r>
            <a:r>
              <a:rPr lang="en-US" dirty="0"/>
              <a:t>Operational Processes and Procedures </a:t>
            </a:r>
          </a:p>
        </p:txBody>
      </p:sp>
      <p:sp>
        <p:nvSpPr>
          <p:cNvPr id="5" name="Content Placeholder 6"/>
          <p:cNvSpPr>
            <a:spLocks noGrp="1"/>
          </p:cNvSpPr>
          <p:nvPr>
            <p:ph sz="half" idx="4294967295"/>
          </p:nvPr>
        </p:nvSpPr>
        <p:spPr>
          <a:xfrm>
            <a:off x="4766711" y="1187343"/>
            <a:ext cx="5879291" cy="4351338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Service Design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Service Catalogue &amp; Service Level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Availability, Capacity &amp; Service Continuity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Security and Compliance Management</a:t>
            </a:r>
          </a:p>
          <a:p>
            <a:r>
              <a:rPr lang="en-US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Service Transition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Change and Release Management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Service Validation &amp; Testing Management</a:t>
            </a:r>
            <a:endParaRPr lang="en-US" dirty="0">
              <a:solidFill>
                <a:srgbClr val="003C56"/>
              </a:solidFill>
              <a:latin typeface="CiscoSansTT Light" panose="020B0503020201020303" pitchFamily="34" charset="0"/>
              <a:cs typeface="CiscoSansTT Light" panose="020B0503020201020303" pitchFamily="34" charset="0"/>
            </a:endParaRPr>
          </a:p>
          <a:p>
            <a:r>
              <a:rPr lang="en-US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Service Operations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Event, Incident and Error/Problem Management</a:t>
            </a:r>
          </a:p>
          <a:p>
            <a:pPr lvl="1">
              <a:buFont typeface="Wingdings" charset="2"/>
              <a:buChar char="ü"/>
            </a:pPr>
            <a:r>
              <a:rPr lang="en-US" sz="1800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Access and Facilities Management</a:t>
            </a:r>
            <a:endParaRPr lang="en-US" sz="1800" dirty="0">
              <a:latin typeface="CiscoSansTT Light" charset="0"/>
              <a:ea typeface="CiscoSansTT Light" charset="0"/>
              <a:cs typeface="CiscoSansT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0346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2B1686-F30D-49BB-9C33-A0929A6ED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30" y="2103437"/>
            <a:ext cx="3266056" cy="1325563"/>
          </a:xfrm>
        </p:spPr>
        <p:txBody>
          <a:bodyPr/>
          <a:lstStyle/>
          <a:p>
            <a:r>
              <a:rPr lang="en-AU" dirty="0"/>
              <a:t>OSS/BSS Tools: </a:t>
            </a:r>
            <a:r>
              <a:rPr lang="en-US" dirty="0"/>
              <a:t>Current Setup and Architecture</a:t>
            </a:r>
          </a:p>
        </p:txBody>
      </p:sp>
      <p:sp>
        <p:nvSpPr>
          <p:cNvPr id="5" name="Content Placeholder 6"/>
          <p:cNvSpPr>
            <a:spLocks noGrp="1"/>
          </p:cNvSpPr>
          <p:nvPr>
            <p:ph sz="half" idx="4294967295"/>
          </p:nvPr>
        </p:nvSpPr>
        <p:spPr>
          <a:xfrm>
            <a:off x="4543720" y="707010"/>
            <a:ext cx="7352907" cy="561837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Service Fulfillment / Network Management Tools used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CRM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Order Management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Resource Management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Inventory Management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Monitoring Tool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Message brokering tools/technology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Other OSS/BSS integrations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Assurance: Incident Management/ SLA Management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Billing</a:t>
            </a:r>
          </a:p>
        </p:txBody>
      </p:sp>
    </p:spTree>
    <p:extLst>
      <p:ext uri="{BB962C8B-B14F-4D97-AF65-F5344CB8AC3E}">
        <p14:creationId xmlns:p14="http://schemas.microsoft.com/office/powerpoint/2010/main" val="2557413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33994" cy="949325"/>
          </a:xfrm>
        </p:spPr>
        <p:txBody>
          <a:bodyPr>
            <a:normAutofit/>
          </a:bodyPr>
          <a:lstStyle/>
          <a:p>
            <a:r>
              <a:rPr lang="en-AU" sz="3200" dirty="0"/>
              <a:t>Service Planning Questionnaire</a:t>
            </a:r>
            <a:endParaRPr lang="en-US" sz="3200" dirty="0"/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48376" y="2035950"/>
            <a:ext cx="11036459" cy="4053765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dirty="0">
              <a:latin typeface="CiscoSansTT Thin" charset="0"/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80721" y="1852233"/>
            <a:ext cx="3942639" cy="4179478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What are the main networking technologies used to support revenue-generating services?</a:t>
            </a:r>
            <a:endParaRPr lang="en-US" sz="1200" dirty="0">
              <a:solidFill>
                <a:srgbClr val="414042"/>
              </a:solidFill>
              <a:latin typeface="CiscoSansTT Light" panose="020B0503020201020303" pitchFamily="34" charset="0"/>
              <a:cs typeface="CiscoSansTT Light" panose="020B0503020201020303" pitchFamily="34" charset="0"/>
            </a:endParaRP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Layer 1/Transmission</a:t>
            </a: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Layer 2/Data</a:t>
            </a: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Layer 3/Network</a:t>
            </a: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Layer 4-7/Network Functions and Applications</a:t>
            </a:r>
            <a:endParaRPr lang="en-AU" sz="1050" dirty="0">
              <a:solidFill>
                <a:srgbClr val="414142"/>
              </a:solidFill>
              <a:latin typeface="CiscoSansTT Light" panose="020B0503020201020303" pitchFamily="34" charset="0"/>
              <a:cs typeface="CiscoSansTT Light" panose="020B0503020201020303" pitchFamily="34" charset="0"/>
            </a:endParaRPr>
          </a:p>
          <a:p>
            <a:r>
              <a:rPr lang="en-AU" sz="1200" dirty="0">
                <a:latin typeface="CiscoSansTT Thin" charset="0"/>
              </a:rPr>
              <a:t>How many network elements are there in your revenue generating network(s)?</a:t>
            </a:r>
          </a:p>
          <a:p>
            <a:r>
              <a:rPr lang="en-AU" sz="1200" dirty="0">
                <a:latin typeface="CiscoSansTT Thin" charset="0"/>
              </a:rPr>
              <a:t>Please describe the device types, quantities, software version, management interfaces (SSH/CLI/SNMP/</a:t>
            </a:r>
            <a:r>
              <a:rPr lang="en-AU" sz="1200" dirty="0" err="1">
                <a:latin typeface="CiscoSansTT Thin" charset="0"/>
              </a:rPr>
              <a:t>Netconf</a:t>
            </a:r>
            <a:r>
              <a:rPr lang="en-AU" sz="1200" dirty="0">
                <a:latin typeface="CiscoSansTT Thin" charset="0"/>
              </a:rPr>
              <a:t>/REST…).</a:t>
            </a:r>
          </a:p>
          <a:p>
            <a:r>
              <a:rPr lang="en-AU" sz="1200" dirty="0">
                <a:latin typeface="CiscoSansTT Thin" charset="0"/>
              </a:rPr>
              <a:t>What is the relative distribution of network elements between different vendors?</a:t>
            </a:r>
          </a:p>
          <a:p>
            <a:r>
              <a:rPr lang="en-AU" sz="1200" dirty="0">
                <a:latin typeface="CiscoSansTT Thin" charset="0"/>
              </a:rPr>
              <a:t>Is there Network Address Translation (NAT) involved anywhere in the service activation topology?</a:t>
            </a:r>
          </a:p>
          <a:p>
            <a:r>
              <a:rPr lang="en-AU" sz="1200" dirty="0">
                <a:latin typeface="CiscoSansTT Thin" charset="0"/>
              </a:rPr>
              <a:t>Is there direct IP connectivity and access from the compute node to the network devices to be orchestrated?</a:t>
            </a:r>
            <a:endParaRPr lang="en-AU" sz="1200" dirty="0">
              <a:latin typeface="CiscoSansTT" charset="0"/>
              <a:ea typeface="CiscoSansTT" charset="0"/>
              <a:cs typeface="CiscoSansTT" charset="0"/>
            </a:endParaRPr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3858073" y="1852233"/>
            <a:ext cx="4334256" cy="4492690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Any firewall considerations needed in any of the topology paths between the orchestration application and devices?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What is the distribution of the network: single site, multiple sites. </a:t>
            </a:r>
            <a:endParaRPr lang="en-US" sz="1200" dirty="0">
              <a:solidFill>
                <a:srgbClr val="414042"/>
              </a:solidFill>
              <a:latin typeface="CiscoSansTT Light" panose="020B0503020201020303" pitchFamily="34" charset="0"/>
              <a:cs typeface="CiscoSansTT Light" panose="020B0503020201020303" pitchFamily="34" charset="0"/>
            </a:endParaRP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Topology view of the infrastructure</a:t>
            </a: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Design documents of the current data center network</a:t>
            </a:r>
          </a:p>
          <a:p>
            <a:r>
              <a:rPr lang="en-US" sz="1200" dirty="0">
                <a:latin typeface="CiscoSansTT Thin" charset="0"/>
              </a:rPr>
              <a:t>What AAA System customer is using to authenticate, authorize and account network and security devices and users?</a:t>
            </a:r>
          </a:p>
          <a:p>
            <a:r>
              <a:rPr lang="en-US" sz="1200" dirty="0">
                <a:latin typeface="CiscoSansTT Thin" charset="0"/>
              </a:rPr>
              <a:t>Future expected growth of the network and services.</a:t>
            </a:r>
          </a:p>
          <a:p>
            <a:pPr lvl="1">
              <a:buFont typeface="Wingdings" charset="2"/>
              <a:buChar char="ü"/>
            </a:pPr>
            <a:r>
              <a:rPr lang="en-US" sz="1050" dirty="0">
                <a:solidFill>
                  <a:srgbClr val="4141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Plans to introduce a new network element or new technologies?</a:t>
            </a:r>
          </a:p>
          <a:p>
            <a:r>
              <a:rPr lang="en-US" sz="1200" dirty="0">
                <a:latin typeface="CiscoSansTT Thin" charset="0"/>
              </a:rPr>
              <a:t>Is there any configuration management solution used in the network?  If yes, provide brief information about it.</a:t>
            </a:r>
          </a:p>
          <a:p>
            <a:r>
              <a:rPr lang="en-US" sz="1200" dirty="0">
                <a:latin typeface="CiscoSansTT Thin" charset="0"/>
              </a:rPr>
              <a:t>Current orchestration services use cases, topology and flows</a:t>
            </a:r>
          </a:p>
          <a:p>
            <a:r>
              <a:rPr lang="en-US" sz="1200" dirty="0">
                <a:latin typeface="CiscoSansTT Thin" charset="0"/>
              </a:rPr>
              <a:t>Workflow and processes that needs to be automated</a:t>
            </a:r>
          </a:p>
          <a:p>
            <a:r>
              <a:rPr lang="en-US" sz="1200" dirty="0">
                <a:latin typeface="CiscoSansTT Thin" charset="0"/>
              </a:rPr>
              <a:t>Please provide Network Service device level configuration for complete end-to-end service activation.</a:t>
            </a:r>
          </a:p>
          <a:p>
            <a:endParaRPr lang="en-AU" sz="1200" dirty="0">
              <a:latin typeface="CiscoSansTT" charset="0"/>
              <a:ea typeface="CiscoSansTT" charset="0"/>
              <a:cs typeface="CiscoSansTT" charset="0"/>
            </a:endParaRPr>
          </a:p>
        </p:txBody>
      </p:sp>
      <p:sp>
        <p:nvSpPr>
          <p:cNvPr id="8" name="Text Placeholder 1"/>
          <p:cNvSpPr txBox="1">
            <a:spLocks/>
          </p:cNvSpPr>
          <p:nvPr/>
        </p:nvSpPr>
        <p:spPr>
          <a:xfrm>
            <a:off x="8192329" y="1852233"/>
            <a:ext cx="3757793" cy="4376682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Please provide Network Service device level configuration for complete end-to-end service activation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Please describe major concerns with current Service Orchestration tools/processes used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What are the security concerns -- details of previous incidents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Please describe the Service Orchestration target solution architecture [L1-L3 Network Services Orchestration, Virtual Manages Services, Mobile Services).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Is the orchestration solution to be deployed on virtual infrastructure (NVF/VNF), bare metal compute hardware, or a mixture of both?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Is High Availability required?</a:t>
            </a:r>
          </a:p>
          <a:p>
            <a:r>
              <a:rPr lang="en-AU" sz="12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Is Disaster Recovery required?</a:t>
            </a:r>
          </a:p>
          <a:p>
            <a:endParaRPr lang="en-AU" sz="1200" dirty="0">
              <a:latin typeface="CiscoSansTT" charset="0"/>
              <a:ea typeface="CiscoSansTT" charset="0"/>
              <a:cs typeface="CiscoSansTT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22C3835-EE0F-F841-8DC9-804BE893D74A}"/>
              </a:ext>
            </a:extLst>
          </p:cNvPr>
          <p:cNvSpPr txBox="1"/>
          <p:nvPr/>
        </p:nvSpPr>
        <p:spPr>
          <a:xfrm>
            <a:off x="748376" y="1895258"/>
            <a:ext cx="9701910" cy="40934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Device </a:t>
            </a:r>
            <a:r>
              <a:rPr lang="en-US" sz="2800" dirty="0" err="1"/>
              <a:t>Configs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Revenue Generating Network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Device types, numbers, sites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Network topology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Future grown expectations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AAA and Security concerns, previous incidents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Existing automation(s)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High availability/ Disaster Recovery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94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2B1686-F30D-49BB-9C33-A0929A6ED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30" y="2103437"/>
            <a:ext cx="3266056" cy="1325563"/>
          </a:xfrm>
        </p:spPr>
        <p:txBody>
          <a:bodyPr/>
          <a:lstStyle/>
          <a:p>
            <a:r>
              <a:rPr lang="es-ES" dirty="0" err="1"/>
              <a:t>What</a:t>
            </a:r>
            <a:r>
              <a:rPr lang="es-ES" dirty="0"/>
              <a:t> are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pain</a:t>
            </a:r>
            <a:r>
              <a:rPr lang="es-ES" dirty="0"/>
              <a:t> </a:t>
            </a:r>
            <a:r>
              <a:rPr lang="es-ES" dirty="0" err="1"/>
              <a:t>points</a:t>
            </a:r>
            <a:r>
              <a:rPr lang="es-ES" dirty="0"/>
              <a:t>?</a:t>
            </a:r>
            <a:endParaRPr lang="en-US" dirty="0"/>
          </a:p>
        </p:txBody>
      </p:sp>
      <p:sp>
        <p:nvSpPr>
          <p:cNvPr id="5" name="Content Placeholder 6"/>
          <p:cNvSpPr>
            <a:spLocks noGrp="1"/>
          </p:cNvSpPr>
          <p:nvPr>
            <p:ph sz="half" idx="4294967295"/>
          </p:nvPr>
        </p:nvSpPr>
        <p:spPr>
          <a:xfrm>
            <a:off x="4543720" y="1819373"/>
            <a:ext cx="7352907" cy="450601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Time taken per service deployment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Frequency of service deployment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Resource requirements per service deployment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Percentage of successful deployments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Approval before deployment? Manual?</a:t>
            </a:r>
          </a:p>
          <a:p>
            <a:r>
              <a:rPr lang="en-US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Compliance / Verification of service</a:t>
            </a:r>
          </a:p>
        </p:txBody>
      </p:sp>
    </p:spTree>
    <p:extLst>
      <p:ext uri="{BB962C8B-B14F-4D97-AF65-F5344CB8AC3E}">
        <p14:creationId xmlns:p14="http://schemas.microsoft.com/office/powerpoint/2010/main" val="33122618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Some Best Practices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When capturing requirements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xmlns="" id="{3BE8FFE8-98B9-4F44-8CFD-C793FDCCED8F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8" b="26490"/>
          <a:stretch/>
        </p:blipFill>
        <p:spPr>
          <a:xfrm>
            <a:off x="0" y="0"/>
            <a:ext cx="12191998" cy="2808515"/>
          </a:xfrm>
        </p:spPr>
      </p:pic>
    </p:spTree>
    <p:extLst>
      <p:ext uri="{BB962C8B-B14F-4D97-AF65-F5344CB8AC3E}">
        <p14:creationId xmlns:p14="http://schemas.microsoft.com/office/powerpoint/2010/main" val="1699766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Focus on brown field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4554" y="2338411"/>
            <a:ext cx="8253846" cy="354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68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xmlns="" id="{AA187574-8571-402E-86B9-3C28E0BE89B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3" b="334"/>
          <a:stretch/>
        </p:blipFill>
        <p:spPr>
          <a:xfrm>
            <a:off x="0" y="0"/>
            <a:ext cx="12191998" cy="2808515"/>
          </a:xfr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xmlns="" id="{1CFA0D5F-3BC7-1346-BA28-9C0A5774D68A}"/>
              </a:ext>
            </a:extLst>
          </p:cNvPr>
          <p:cNvSpPr txBox="1">
            <a:spLocks/>
          </p:cNvSpPr>
          <p:nvPr/>
        </p:nvSpPr>
        <p:spPr>
          <a:xfrm>
            <a:off x="1370657" y="2792549"/>
            <a:ext cx="9471497" cy="165439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000" kern="1200">
                <a:solidFill>
                  <a:srgbClr val="414042"/>
                </a:solidFill>
                <a:latin typeface="CiscoSansTT" panose="020B0503020201020303" pitchFamily="34" charset="0"/>
                <a:ea typeface="+mj-ea"/>
                <a:cs typeface="CiscoSansTT" panose="020B0503020201020303" pitchFamily="34" charset="0"/>
              </a:defRPr>
            </a:lvl1pPr>
          </a:lstStyle>
          <a:p>
            <a:r>
              <a:rPr lang="en-US" sz="4800"/>
              <a:t>Capturing Service Requirements</a:t>
            </a:r>
            <a:endParaRPr lang="en-US" sz="4800" dirty="0"/>
          </a:p>
        </p:txBody>
      </p:sp>
      <p:sp>
        <p:nvSpPr>
          <p:cNvPr id="8" name="Subtitle 4">
            <a:extLst>
              <a:ext uri="{FF2B5EF4-FFF2-40B4-BE49-F238E27FC236}">
                <a16:creationId xmlns:a16="http://schemas.microsoft.com/office/drawing/2014/main" xmlns="" id="{C5C0C5AB-091A-B54F-BF72-CC7C6609CA7F}"/>
              </a:ext>
            </a:extLst>
          </p:cNvPr>
          <p:cNvSpPr txBox="1">
            <a:spLocks/>
          </p:cNvSpPr>
          <p:nvPr/>
        </p:nvSpPr>
        <p:spPr>
          <a:xfrm>
            <a:off x="1370658" y="4481678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" marR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kern="1200" cap="all" baseline="0">
                <a:solidFill>
                  <a:srgbClr val="003C56"/>
                </a:solidFill>
                <a:latin typeface="CiscoSansTT Light" panose="020B0503020201020303" pitchFamily="34" charset="0"/>
                <a:ea typeface="+mn-ea"/>
                <a:cs typeface="CiscoSansTT Light" panose="020B0503020201020303" pitchFamily="34" charset="0"/>
              </a:defRPr>
            </a:lvl1pPr>
            <a:lvl2pPr marL="457200" marR="0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Why should I do it?</a:t>
            </a:r>
          </a:p>
        </p:txBody>
      </p:sp>
    </p:spTree>
    <p:extLst>
      <p:ext uri="{BB962C8B-B14F-4D97-AF65-F5344CB8AC3E}">
        <p14:creationId xmlns:p14="http://schemas.microsoft.com/office/powerpoint/2010/main" val="34621231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ES" dirty="0"/>
              <a:t>Capture </a:t>
            </a:r>
            <a:r>
              <a:rPr lang="es-ES" dirty="0" err="1"/>
              <a:t>detail</a:t>
            </a:r>
            <a:r>
              <a:rPr lang="es-ES" dirty="0"/>
              <a:t> </a:t>
            </a:r>
            <a:r>
              <a:rPr lang="es-ES" dirty="0" err="1"/>
              <a:t>requirements</a:t>
            </a:r>
            <a:r>
              <a:rPr lang="es-ES" dirty="0"/>
              <a:t> </a:t>
            </a:r>
            <a:r>
              <a:rPr lang="es-ES" dirty="0" err="1"/>
              <a:t>on</a:t>
            </a:r>
            <a:r>
              <a:rPr lang="es-ES" dirty="0"/>
              <a:t> </a:t>
            </a:r>
            <a:r>
              <a:rPr lang="es-ES" dirty="0" err="1"/>
              <a:t>each</a:t>
            </a:r>
            <a:r>
              <a:rPr lang="es-ES" dirty="0"/>
              <a:t> </a:t>
            </a:r>
            <a:r>
              <a:rPr lang="es-ES" dirty="0" err="1"/>
              <a:t>iteration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918" y="3493797"/>
            <a:ext cx="4800189" cy="3393520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1542807" y="1560957"/>
            <a:ext cx="8616540" cy="2330245"/>
            <a:chOff x="1542807" y="1600285"/>
            <a:chExt cx="8616540" cy="23302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019" y="2168652"/>
              <a:ext cx="922211" cy="94897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1551" y="2168652"/>
              <a:ext cx="922211" cy="94897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4133" y="2168652"/>
              <a:ext cx="922211" cy="94897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5037" y="2168652"/>
              <a:ext cx="922211" cy="948977"/>
            </a:xfrm>
            <a:prstGeom prst="rect">
              <a:avLst/>
            </a:prstGeom>
          </p:spPr>
        </p:pic>
        <p:sp>
          <p:nvSpPr>
            <p:cNvPr id="10" name="Right Arrow 9"/>
            <p:cNvSpPr/>
            <p:nvPr/>
          </p:nvSpPr>
          <p:spPr>
            <a:xfrm>
              <a:off x="2949672" y="1600285"/>
              <a:ext cx="7209675" cy="2330245"/>
            </a:xfrm>
            <a:prstGeom prst="rightArrow">
              <a:avLst>
                <a:gd name="adj1" fmla="val 58439"/>
                <a:gd name="adj2" fmla="val 50000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949672" y="2086221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312204" y="2086221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674786" y="2086342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035690" y="2086342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08800" y="3079031"/>
              <a:ext cx="1242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CiscoSansTT Light" charset="0"/>
                  <a:ea typeface="CiscoSansTT Light" charset="0"/>
                  <a:cs typeface="CiscoSansTT Light" charset="0"/>
                </a:rPr>
                <a:t>Iteration 1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377891" y="3079031"/>
              <a:ext cx="1242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CiscoSansTT Light" charset="0"/>
                  <a:ea typeface="CiscoSansTT Light" charset="0"/>
                  <a:cs typeface="CiscoSansTT Light" charset="0"/>
                </a:rPr>
                <a:t>Iteration 2</a:t>
              </a:r>
              <a:endParaRPr lang="en-US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750489" y="3079031"/>
              <a:ext cx="1242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CiscoSansTT Light" charset="0"/>
                  <a:ea typeface="CiscoSansTT Light" charset="0"/>
                  <a:cs typeface="CiscoSansTT Light" charset="0"/>
                </a:rPr>
                <a:t>Iteration 3</a:t>
              </a:r>
              <a:endParaRPr lang="en-US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107650" y="3079031"/>
              <a:ext cx="12426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>
                  <a:latin typeface="CiscoSansTT Light" charset="0"/>
                  <a:ea typeface="CiscoSansTT Light" charset="0"/>
                  <a:cs typeface="CiscoSansTT Light" charset="0"/>
                </a:rPr>
                <a:t>Iteration 4</a:t>
              </a:r>
              <a:endParaRPr lang="en-US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56107" y="2565352"/>
              <a:ext cx="12426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>
                  <a:latin typeface="CiscoSansTT Light" charset="0"/>
                  <a:ea typeface="CiscoSansTT Light" charset="0"/>
                  <a:cs typeface="CiscoSansTT Light" charset="0"/>
                </a:rPr>
                <a:t>Continue</a:t>
              </a:r>
              <a:endParaRPr lang="en-US" sz="20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20" name="Chord 19"/>
            <p:cNvSpPr/>
            <p:nvPr/>
          </p:nvSpPr>
          <p:spPr>
            <a:xfrm rot="399624">
              <a:off x="1542807" y="1894986"/>
              <a:ext cx="1740844" cy="1740844"/>
            </a:xfrm>
            <a:prstGeom prst="chord">
              <a:avLst>
                <a:gd name="adj1" fmla="val 2700000"/>
                <a:gd name="adj2" fmla="val 1809648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834001" y="2565352"/>
              <a:ext cx="8828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000">
                  <a:latin typeface="CiscoSansTT Light" charset="0"/>
                  <a:ea typeface="CiscoSansTT Light" charset="0"/>
                  <a:cs typeface="CiscoSansTT Light" charset="0"/>
                </a:rPr>
                <a:t>Vision</a:t>
              </a:r>
              <a:endParaRPr lang="en-US" sz="20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3723195" y="5364686"/>
            <a:ext cx="1511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iscoSansTT Light" charset="0"/>
                <a:ea typeface="CiscoSansTT Light" charset="0"/>
                <a:cs typeface="CiscoSansTT Light" charset="0"/>
              </a:rPr>
              <a:t>2. Detailed Requirements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08822" y="4455862"/>
            <a:ext cx="1380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iscoSansTT Light" charset="0"/>
                <a:ea typeface="CiscoSansTT Light" charset="0"/>
                <a:cs typeface="CiscoSansTT Light" charset="0"/>
              </a:rPr>
              <a:t>3. Design &amp; Analysis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16640" y="3692429"/>
            <a:ext cx="3975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iscoSansTT Light" charset="0"/>
                <a:ea typeface="CiscoSansTT Light" charset="0"/>
                <a:cs typeface="CiscoSansTT Light" charset="0"/>
              </a:rPr>
              <a:t>4. Implementation &amp; Developer Testing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839201" y="4410774"/>
            <a:ext cx="1338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iscoSansTT Light" charset="0"/>
                <a:ea typeface="CiscoSansTT Light" charset="0"/>
                <a:cs typeface="CiscoSansTT Light" charset="0"/>
              </a:rPr>
              <a:t>5. QA / Acceptance Testing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490367" y="5853538"/>
            <a:ext cx="12999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iscoSansTT Light" charset="0"/>
                <a:ea typeface="CiscoSansTT Light" charset="0"/>
                <a:cs typeface="CiscoSansTT Light" charset="0"/>
              </a:rPr>
              <a:t>Deployment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96929" y="6086477"/>
            <a:ext cx="3028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iscoSansTT Light" charset="0"/>
                <a:ea typeface="CiscoSansTT Light" charset="0"/>
                <a:cs typeface="CiscoSansTT Light" charset="0"/>
              </a:rPr>
              <a:t>1. Evaluation / Prioritization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182260" y="4668040"/>
            <a:ext cx="1940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CiscoSansTT Light" charset="0"/>
                <a:ea typeface="CiscoSansTT Light" charset="0"/>
                <a:cs typeface="CiscoSansTT Light" charset="0"/>
              </a:rPr>
              <a:t>Iteration Detail</a:t>
            </a:r>
            <a:endParaRPr lang="en-US" b="1" dirty="0">
              <a:latin typeface="CiscoSansTT Light" charset="0"/>
              <a:ea typeface="CiscoSansTT Light" charset="0"/>
              <a:cs typeface="CiscoSansTT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94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2B1686-F30D-49BB-9C33-A0929A6ED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230" y="2103437"/>
            <a:ext cx="3266056" cy="1325563"/>
          </a:xfrm>
        </p:spPr>
        <p:txBody>
          <a:bodyPr/>
          <a:lstStyle/>
          <a:p>
            <a:r>
              <a:rPr lang="en-US" dirty="0"/>
              <a:t>Some myths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0F270A2-E2D0-43D0-A702-E68038B8F26C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r>
              <a:rPr lang="en-US" i="1" dirty="0"/>
              <a:t>“Existing documentation is enough as requirements specs”</a:t>
            </a:r>
          </a:p>
          <a:p>
            <a:r>
              <a:rPr lang="en-US" i="1" dirty="0"/>
              <a:t>“Department X has the whole picture”</a:t>
            </a:r>
          </a:p>
          <a:p>
            <a:r>
              <a:rPr lang="en-US" i="1" dirty="0"/>
              <a:t>“Operation didn´t evolve the service from its original definition”</a:t>
            </a:r>
          </a:p>
        </p:txBody>
      </p:sp>
    </p:spTree>
    <p:extLst>
      <p:ext uri="{BB962C8B-B14F-4D97-AF65-F5344CB8AC3E}">
        <p14:creationId xmlns:p14="http://schemas.microsoft.com/office/powerpoint/2010/main" val="425553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Doc Paradigm Change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9399" y="4825999"/>
            <a:ext cx="27746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dirty="0" err="1"/>
              <a:t>bulky</a:t>
            </a:r>
            <a:endParaRPr lang="es-ES" dirty="0"/>
          </a:p>
          <a:p>
            <a:pPr marL="285750" indent="-285750">
              <a:buFont typeface="Arial" charset="0"/>
              <a:buChar char="•"/>
            </a:pPr>
            <a:r>
              <a:rPr lang="es-ES" dirty="0" err="1"/>
              <a:t>not</a:t>
            </a:r>
            <a:r>
              <a:rPr lang="es-ES" dirty="0"/>
              <a:t> </a:t>
            </a:r>
            <a:r>
              <a:rPr lang="es-ES" dirty="0" err="1"/>
              <a:t>user</a:t>
            </a:r>
            <a:r>
              <a:rPr lang="es-ES" dirty="0"/>
              <a:t> </a:t>
            </a:r>
            <a:r>
              <a:rPr lang="es-ES" dirty="0" err="1"/>
              <a:t>friendly</a:t>
            </a:r>
            <a:endParaRPr lang="es-ES" dirty="0"/>
          </a:p>
          <a:p>
            <a:pPr marL="285750" indent="-285750">
              <a:buFont typeface="Arial" charset="0"/>
              <a:buChar char="•"/>
            </a:pPr>
            <a:r>
              <a:rPr lang="es-ES" dirty="0" err="1"/>
              <a:t>index</a:t>
            </a:r>
            <a:r>
              <a:rPr lang="es-ES" dirty="0"/>
              <a:t> </a:t>
            </a:r>
            <a:r>
              <a:rPr lang="es-ES" dirty="0" err="1"/>
              <a:t>based</a:t>
            </a:r>
            <a:r>
              <a:rPr lang="es-ES" dirty="0"/>
              <a:t>, </a:t>
            </a:r>
            <a:r>
              <a:rPr lang="es-ES" dirty="0" err="1"/>
              <a:t>long</a:t>
            </a:r>
            <a:r>
              <a:rPr lang="es-ES" dirty="0"/>
              <a:t> </a:t>
            </a:r>
            <a:r>
              <a:rPr lang="es-ES" dirty="0" err="1"/>
              <a:t>search</a:t>
            </a:r>
            <a:endParaRPr lang="es-ES" dirty="0"/>
          </a:p>
          <a:p>
            <a:pPr marL="285750" indent="-285750">
              <a:buFont typeface="Arial" charset="0"/>
              <a:buChar char="•"/>
            </a:pPr>
            <a:r>
              <a:rPr lang="es-ES" dirty="0" err="1"/>
              <a:t>unreliable</a:t>
            </a:r>
            <a:r>
              <a:rPr lang="es-ES" dirty="0"/>
              <a:t> </a:t>
            </a:r>
            <a:r>
              <a:rPr lang="es-ES" dirty="0" err="1"/>
              <a:t>versioning</a:t>
            </a:r>
            <a:endParaRPr lang="es-ES" dirty="0"/>
          </a:p>
          <a:p>
            <a:pPr marL="285750" indent="-285750">
              <a:buFont typeface="Arial" charset="0"/>
              <a:buChar char="•"/>
            </a:pPr>
            <a:r>
              <a:rPr lang="es-ES" dirty="0"/>
              <a:t>no </a:t>
            </a:r>
            <a:r>
              <a:rPr lang="es-ES" dirty="0" err="1"/>
              <a:t>feedback</a:t>
            </a:r>
            <a:r>
              <a:rPr lang="es-ES" dirty="0"/>
              <a:t> </a:t>
            </a:r>
            <a:r>
              <a:rPr lang="es-ES" dirty="0" err="1"/>
              <a:t>loop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191375" y="4825999"/>
            <a:ext cx="36465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s-ES" dirty="0" err="1"/>
              <a:t>lightweight</a:t>
            </a:r>
            <a:r>
              <a:rPr lang="es-ES" dirty="0"/>
              <a:t>, portable</a:t>
            </a:r>
          </a:p>
          <a:p>
            <a:pPr marL="285750" indent="-285750">
              <a:buFont typeface="Arial" charset="0"/>
              <a:buChar char="•"/>
            </a:pPr>
            <a:r>
              <a:rPr lang="es-ES" dirty="0" err="1"/>
              <a:t>dynamic</a:t>
            </a:r>
            <a:r>
              <a:rPr lang="es-ES" dirty="0"/>
              <a:t>, </a:t>
            </a:r>
            <a:r>
              <a:rPr lang="es-ES" dirty="0" err="1"/>
              <a:t>scalable</a:t>
            </a:r>
            <a:endParaRPr lang="es-ES" dirty="0"/>
          </a:p>
          <a:p>
            <a:pPr marL="285750" indent="-285750">
              <a:buFont typeface="Arial" charset="0"/>
              <a:buChar char="•"/>
            </a:pPr>
            <a:r>
              <a:rPr lang="es-ES" dirty="0"/>
              <a:t>visual, </a:t>
            </a:r>
            <a:r>
              <a:rPr lang="es-ES" dirty="0" err="1"/>
              <a:t>direct</a:t>
            </a:r>
            <a:endParaRPr lang="es-ES" dirty="0"/>
          </a:p>
          <a:p>
            <a:pPr marL="285750" indent="-285750">
              <a:buFont typeface="Arial" charset="0"/>
              <a:buChar char="•"/>
            </a:pPr>
            <a:r>
              <a:rPr lang="es-ES" dirty="0" err="1"/>
              <a:t>version</a:t>
            </a:r>
            <a:r>
              <a:rPr lang="es-ES" dirty="0"/>
              <a:t> control</a:t>
            </a:r>
          </a:p>
          <a:p>
            <a:pPr marL="285750" indent="-285750">
              <a:buFont typeface="Arial" charset="0"/>
              <a:buChar char="•"/>
            </a:pPr>
            <a:r>
              <a:rPr lang="es-ES" dirty="0" err="1"/>
              <a:t>integrated</a:t>
            </a:r>
            <a:r>
              <a:rPr lang="es-ES" dirty="0"/>
              <a:t> editor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err="1"/>
              <a:t>revision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5361">
            <a:off x="1722126" y="1835535"/>
            <a:ext cx="2790457" cy="2790457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715" y="2121089"/>
            <a:ext cx="2036468" cy="2036468"/>
          </a:xfrm>
          <a:prstGeom prst="rect">
            <a:avLst/>
          </a:prstGeom>
        </p:spPr>
      </p:pic>
      <p:sp>
        <p:nvSpPr>
          <p:cNvPr id="7" name="Right Arrow 6">
            <a:extLst>
              <a:ext uri="{FF2B5EF4-FFF2-40B4-BE49-F238E27FC236}">
                <a16:creationId xmlns:a16="http://schemas.microsoft.com/office/drawing/2014/main" xmlns="" id="{027926AC-68F4-374C-8744-45A0400F1BAC}"/>
              </a:ext>
            </a:extLst>
          </p:cNvPr>
          <p:cNvSpPr/>
          <p:nvPr/>
        </p:nvSpPr>
        <p:spPr>
          <a:xfrm>
            <a:off x="5669675" y="2907042"/>
            <a:ext cx="754599" cy="647441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3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xmlns="" id="{759EAD89-68F8-4CEC-8EB6-FA029467C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2709" y="1253331"/>
            <a:ext cx="5647061" cy="4351338"/>
          </a:xfrm>
        </p:spPr>
        <p:txBody>
          <a:bodyPr/>
          <a:lstStyle/>
          <a:p>
            <a:r>
              <a:rPr lang="en-US" b="1" dirty="0"/>
              <a:t>Target: Discover the full scope, options and configurations of the existing service.</a:t>
            </a:r>
          </a:p>
          <a:p>
            <a:r>
              <a:rPr lang="en-US" dirty="0"/>
              <a:t>Onsite sessions, white-boarding</a:t>
            </a:r>
          </a:p>
          <a:p>
            <a:r>
              <a:rPr lang="en-US" dirty="0"/>
              <a:t>Involvement of all stakeholders</a:t>
            </a:r>
          </a:p>
          <a:p>
            <a:pPr lvl="1"/>
            <a:r>
              <a:rPr lang="en-US" dirty="0"/>
              <a:t>(Service definition, Operations, OSS, Systems, Processes).</a:t>
            </a:r>
          </a:p>
          <a:p>
            <a:r>
              <a:rPr lang="en-US" dirty="0"/>
              <a:t>Customer role assignment:</a:t>
            </a:r>
          </a:p>
          <a:p>
            <a:pPr lvl="1"/>
            <a:r>
              <a:rPr lang="en-US" dirty="0"/>
              <a:t>Customer project owner </a:t>
            </a:r>
            <a:r>
              <a:rPr lang="es-ES" dirty="0"/>
              <a:t>/ </a:t>
            </a:r>
            <a:r>
              <a:rPr lang="en-US" dirty="0"/>
              <a:t>contact person.</a:t>
            </a:r>
          </a:p>
          <a:p>
            <a:pPr lvl="1"/>
            <a:r>
              <a:rPr lang="en-US" dirty="0"/>
              <a:t>Project participant per Department.</a:t>
            </a:r>
          </a:p>
          <a:p>
            <a:r>
              <a:rPr lang="en-US" dirty="0"/>
              <a:t>Capture Diagrams &amp; Templates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xmlns="" id="{EF3EF3B8-42BF-4A6A-88D9-D813B6C47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1:</a:t>
            </a:r>
            <a:br>
              <a:rPr lang="en-US" dirty="0"/>
            </a:br>
            <a:r>
              <a:rPr lang="en-US" dirty="0"/>
              <a:t>Unravelling</a:t>
            </a:r>
            <a:br>
              <a:rPr lang="en-US" dirty="0"/>
            </a:br>
            <a:r>
              <a:rPr lang="en-US" dirty="0"/>
              <a:t>the hidden</a:t>
            </a:r>
            <a:br>
              <a:rPr lang="en-US" dirty="0"/>
            </a:br>
            <a:r>
              <a:rPr lang="en-US" dirty="0"/>
              <a:t>Workflow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EBDB53C3-3A6F-4EDE-A9CD-FE2D9175D6F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22144" y="1"/>
            <a:ext cx="2215352" cy="6857999"/>
          </a:xfrm>
        </p:spPr>
      </p:pic>
    </p:spTree>
    <p:extLst>
      <p:ext uri="{BB962C8B-B14F-4D97-AF65-F5344CB8AC3E}">
        <p14:creationId xmlns:p14="http://schemas.microsoft.com/office/powerpoint/2010/main" val="2987655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308" y="3396026"/>
            <a:ext cx="2875004" cy="1320442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Phase 1 Elements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5774" y="1881809"/>
            <a:ext cx="34499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Sequence Diagrams: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events between actors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in sequential order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63620" y="1881807"/>
            <a:ext cx="4214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Activity Diagrams: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logic flow of service options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and decision points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44072" y="1881808"/>
            <a:ext cx="4028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Configuration Templates: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applied by certain path in the activity diagram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447" y="3082136"/>
            <a:ext cx="2354635" cy="3159638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70174" y="3396026"/>
            <a:ext cx="3989937" cy="2531858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669" y="4818888"/>
            <a:ext cx="3424571" cy="1234439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962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Template parametrization</a:t>
            </a:r>
          </a:p>
          <a:p>
            <a:pPr lvl="1"/>
            <a:r>
              <a:rPr lang="en-US" dirty="0"/>
              <a:t>Variable parts → discovery of attributes.</a:t>
            </a:r>
          </a:p>
          <a:p>
            <a:r>
              <a:rPr lang="en-US" dirty="0"/>
              <a:t>Attribute specifications</a:t>
            </a:r>
          </a:p>
          <a:p>
            <a:pPr lvl="1"/>
            <a:r>
              <a:rPr lang="en-US" dirty="0"/>
              <a:t>Origin: input / derived / other sources.</a:t>
            </a:r>
          </a:p>
          <a:p>
            <a:pPr lvl="1"/>
            <a:r>
              <a:rPr lang="en-US" dirty="0"/>
              <a:t>Types, ranges, enforcement, etc.</a:t>
            </a:r>
          </a:p>
          <a:p>
            <a:r>
              <a:rPr lang="en-US" dirty="0"/>
              <a:t>Definition of decision points in the logic flow</a:t>
            </a:r>
          </a:p>
          <a:p>
            <a:pPr lvl="1"/>
            <a:r>
              <a:rPr lang="en-US" dirty="0"/>
              <a:t>Based on attribute values or service options.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xmlns="" id="{B47010F6-9E35-495C-9AC6-E74AECF69D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xmlns="" id="{13AA5B2A-DE30-4BA1-956F-4AF83289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2:</a:t>
            </a:r>
            <a:br>
              <a:rPr lang="en-US" dirty="0"/>
            </a:br>
            <a:r>
              <a:rPr lang="en-US" dirty="0"/>
              <a:t>Identifying</a:t>
            </a:r>
            <a:br>
              <a:rPr lang="en-US" dirty="0"/>
            </a:br>
            <a:r>
              <a:rPr lang="en-US" dirty="0"/>
              <a:t>Automation</a:t>
            </a:r>
            <a:br>
              <a:rPr lang="en-US" dirty="0"/>
            </a:br>
            <a:r>
              <a:rPr lang="en-US" dirty="0"/>
              <a:t>Components</a:t>
            </a:r>
          </a:p>
        </p:txBody>
      </p:sp>
    </p:spTree>
    <p:extLst>
      <p:ext uri="{BB962C8B-B14F-4D97-AF65-F5344CB8AC3E}">
        <p14:creationId xmlns:p14="http://schemas.microsoft.com/office/powerpoint/2010/main" val="39451422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Phase 2 Elements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039" y="1881809"/>
            <a:ext cx="38523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Parametrized Templates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Identify and mark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variables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44352" y="1881807"/>
            <a:ext cx="4214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Variables Table</a:t>
            </a: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Define variable details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64531" y="1881807"/>
            <a:ext cx="4456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Decision points in </a:t>
            </a:r>
            <a:r>
              <a:rPr lang="en-US" sz="2400" b="1">
                <a:latin typeface="CiscoSans" charset="0"/>
                <a:ea typeface="CiscoSans" charset="0"/>
                <a:cs typeface="CiscoSans" charset="0"/>
              </a:rPr>
              <a:t>logic flow</a:t>
            </a:r>
            <a:endParaRPr lang="en-US" sz="2400" b="1" dirty="0">
              <a:latin typeface="CiscoSans" charset="0"/>
              <a:ea typeface="CiscoSans" charset="0"/>
              <a:cs typeface="CiscoSans" charset="0"/>
            </a:endParaRPr>
          </a:p>
          <a:p>
            <a:pPr algn="ctr"/>
            <a:r>
              <a:rPr lang="en-US" sz="2400" dirty="0">
                <a:latin typeface="CiscoSans" charset="0"/>
                <a:ea typeface="CiscoSans" charset="0"/>
                <a:cs typeface="CiscoSans" charset="0"/>
              </a:rPr>
              <a:t>Define based on values of  specific variables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88" y="4882289"/>
            <a:ext cx="2758117" cy="1428310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88" y="3145070"/>
            <a:ext cx="2875004" cy="1320442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sp>
        <p:nvSpPr>
          <p:cNvPr id="12" name="Right Arrow 11"/>
          <p:cNvSpPr/>
          <p:nvPr/>
        </p:nvSpPr>
        <p:spPr>
          <a:xfrm rot="5400000">
            <a:off x="1735234" y="4494198"/>
            <a:ext cx="306509" cy="363793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914081" y="3145070"/>
            <a:ext cx="3867595" cy="2309751"/>
            <a:chOff x="3923431" y="3177121"/>
            <a:chExt cx="3867595" cy="2309751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51"/>
            <a:stretch/>
          </p:blipFill>
          <p:spPr>
            <a:xfrm>
              <a:off x="3923431" y="3177121"/>
              <a:ext cx="3457575" cy="1872206"/>
            </a:xfrm>
            <a:prstGeom prst="rect">
              <a:avLst/>
            </a:prstGeom>
            <a:effectLst>
              <a:outerShdw blurRad="203200" sx="102000" sy="102000" algn="ctr" rotWithShape="0">
                <a:prstClr val="black">
                  <a:alpha val="33000"/>
                </a:prstClr>
              </a:outerShdw>
            </a:effectLst>
          </p:spPr>
        </p:pic>
        <p:sp>
          <p:nvSpPr>
            <p:cNvPr id="25" name="Rectangle 24"/>
            <p:cNvSpPr/>
            <p:nvPr/>
          </p:nvSpPr>
          <p:spPr>
            <a:xfrm rot="5400000">
              <a:off x="4491864" y="5106479"/>
              <a:ext cx="3914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r-IN" dirty="0">
                  <a:latin typeface="CiscoSans" charset="0"/>
                  <a:ea typeface="CiscoSans" charset="0"/>
                  <a:cs typeface="CiscoSans" charset="0"/>
                </a:rPr>
                <a:t>…</a:t>
              </a:r>
              <a:endParaRPr lang="en-US" dirty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399572" y="3520845"/>
              <a:ext cx="3914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mr-IN" dirty="0">
                  <a:latin typeface="CiscoSans" charset="0"/>
                  <a:ea typeface="CiscoSans" charset="0"/>
                  <a:cs typeface="CiscoSans" charset="0"/>
                </a:rPr>
                <a:t>…</a:t>
              </a:r>
              <a:endParaRPr lang="en-US" dirty="0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9777" y="4081173"/>
            <a:ext cx="3571530" cy="2302762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8544" y="3143311"/>
            <a:ext cx="2129213" cy="1351115"/>
          </a:xfrm>
          <a:prstGeom prst="rect">
            <a:avLst/>
          </a:prstGeom>
          <a:effectLst>
            <a:outerShdw blurRad="203200" sx="102000" sy="102000" algn="ctr" rotWithShape="0">
              <a:prstClr val="black">
                <a:alpha val="33000"/>
              </a:prstClr>
            </a:outerShdw>
          </a:effectLst>
        </p:spPr>
      </p:pic>
      <p:sp>
        <p:nvSpPr>
          <p:cNvPr id="8" name="Right Arrow 7"/>
          <p:cNvSpPr/>
          <p:nvPr/>
        </p:nvSpPr>
        <p:spPr>
          <a:xfrm rot="3545887">
            <a:off x="8923752" y="4615578"/>
            <a:ext cx="466384" cy="395503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39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2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18439" y="1253331"/>
            <a:ext cx="5879291" cy="2799685"/>
          </a:xfrm>
        </p:spPr>
        <p:txBody>
          <a:bodyPr/>
          <a:lstStyle/>
          <a:p>
            <a:r>
              <a:rPr lang="en-US" dirty="0"/>
              <a:t>Picture is ready but</a:t>
            </a:r>
            <a:r>
              <a:rPr lang="mr-IN" dirty="0"/>
              <a:t>…</a:t>
            </a:r>
            <a:r>
              <a:rPr lang="es-ES" dirty="0"/>
              <a:t> can </a:t>
            </a:r>
            <a:r>
              <a:rPr lang="es-ES" dirty="0" err="1"/>
              <a:t>we</a:t>
            </a:r>
            <a:r>
              <a:rPr lang="es-ES" dirty="0"/>
              <a:t> </a:t>
            </a:r>
            <a:r>
              <a:rPr lang="es-ES" dirty="0" err="1"/>
              <a:t>optimize</a:t>
            </a:r>
            <a:r>
              <a:rPr lang="es-ES" dirty="0"/>
              <a:t> </a:t>
            </a:r>
            <a:r>
              <a:rPr lang="es-ES" dirty="0" err="1"/>
              <a:t>it</a:t>
            </a:r>
            <a:r>
              <a:rPr lang="es-ES" dirty="0"/>
              <a:t> </a:t>
            </a:r>
            <a:r>
              <a:rPr lang="mr-IN" dirty="0"/>
              <a:t>…</a:t>
            </a:r>
            <a:r>
              <a:rPr lang="es-ES" dirty="0"/>
              <a:t>?</a:t>
            </a:r>
          </a:p>
          <a:p>
            <a:pPr lvl="1"/>
            <a:r>
              <a:rPr lang="mr-IN" dirty="0"/>
              <a:t>…</a:t>
            </a:r>
            <a:r>
              <a:rPr lang="es-ES" dirty="0"/>
              <a:t> </a:t>
            </a:r>
            <a:r>
              <a:rPr lang="en-US" dirty="0"/>
              <a:t>removing legacy branches?</a:t>
            </a:r>
          </a:p>
          <a:p>
            <a:pPr lvl="1"/>
            <a:r>
              <a:rPr lang="mr-IN" dirty="0"/>
              <a:t>…</a:t>
            </a:r>
            <a:r>
              <a:rPr lang="es-ES" dirty="0"/>
              <a:t> </a:t>
            </a:r>
            <a:r>
              <a:rPr lang="es-ES" dirty="0" err="1"/>
              <a:t>consolidating</a:t>
            </a:r>
            <a:r>
              <a:rPr lang="es-ES" dirty="0"/>
              <a:t> </a:t>
            </a:r>
            <a:r>
              <a:rPr lang="es-ES" dirty="0" err="1"/>
              <a:t>logic</a:t>
            </a:r>
            <a:r>
              <a:rPr lang="es-ES" dirty="0"/>
              <a:t> </a:t>
            </a:r>
            <a:r>
              <a:rPr lang="es-ES" dirty="0" err="1"/>
              <a:t>paths</a:t>
            </a:r>
            <a:r>
              <a:rPr lang="es-ES" dirty="0"/>
              <a:t> </a:t>
            </a:r>
            <a:r>
              <a:rPr lang="es-ES" dirty="0" err="1"/>
              <a:t>or</a:t>
            </a:r>
            <a:r>
              <a:rPr lang="es-ES" dirty="0"/>
              <a:t> </a:t>
            </a:r>
            <a:r>
              <a:rPr lang="es-ES" dirty="0" err="1"/>
              <a:t>templates</a:t>
            </a:r>
            <a:r>
              <a:rPr lang="es-ES" dirty="0"/>
              <a:t>?</a:t>
            </a:r>
          </a:p>
          <a:p>
            <a:pPr lvl="1"/>
            <a:r>
              <a:rPr lang="mr-IN" dirty="0"/>
              <a:t>…</a:t>
            </a:r>
            <a:r>
              <a:rPr lang="es-ES" dirty="0"/>
              <a:t> </a:t>
            </a:r>
            <a:r>
              <a:rPr lang="es-ES" dirty="0" err="1"/>
              <a:t>simplifying</a:t>
            </a:r>
            <a:r>
              <a:rPr lang="es-ES" dirty="0"/>
              <a:t> </a:t>
            </a:r>
            <a:r>
              <a:rPr lang="es-ES" dirty="0" err="1"/>
              <a:t>logic</a:t>
            </a:r>
            <a:r>
              <a:rPr lang="es-ES" dirty="0"/>
              <a:t> </a:t>
            </a:r>
            <a:r>
              <a:rPr lang="es-ES" dirty="0" err="1"/>
              <a:t>by</a:t>
            </a:r>
            <a:r>
              <a:rPr lang="es-ES" dirty="0"/>
              <a:t> </a:t>
            </a:r>
            <a:r>
              <a:rPr lang="es-ES" dirty="0" err="1"/>
              <a:t>normalizing</a:t>
            </a:r>
            <a:r>
              <a:rPr lang="es-ES" dirty="0"/>
              <a:t> </a:t>
            </a:r>
            <a:r>
              <a:rPr lang="es-ES" dirty="0" err="1"/>
              <a:t>network</a:t>
            </a:r>
            <a:r>
              <a:rPr lang="es-ES" dirty="0"/>
              <a:t> </a:t>
            </a:r>
            <a:r>
              <a:rPr lang="es-ES" dirty="0" err="1"/>
              <a:t>configurations</a:t>
            </a:r>
            <a:r>
              <a:rPr lang="es-ES" dirty="0"/>
              <a:t>?</a:t>
            </a:r>
          </a:p>
          <a:p>
            <a:pPr lvl="1"/>
            <a:r>
              <a:rPr lang="mr-IN" dirty="0"/>
              <a:t>…</a:t>
            </a:r>
            <a:r>
              <a:rPr lang="es-ES" dirty="0"/>
              <a:t> </a:t>
            </a:r>
            <a:r>
              <a:rPr lang="es-ES" dirty="0" err="1"/>
              <a:t>etc</a:t>
            </a:r>
            <a:r>
              <a:rPr lang="es-ES" dirty="0"/>
              <a:t>?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xmlns="" id="{DA3068D3-3445-4718-AAC6-F63E57528F9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9543" y="1"/>
            <a:ext cx="2215352" cy="6857999"/>
          </a:xfr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xmlns="" id="{3C06A13A-6D42-43B6-9094-E824701C7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3:</a:t>
            </a:r>
            <a:br>
              <a:rPr lang="en-US" dirty="0"/>
            </a:br>
            <a:r>
              <a:rPr lang="en-US" dirty="0"/>
              <a:t>Optimization</a:t>
            </a:r>
            <a:br>
              <a:rPr lang="en-US" dirty="0"/>
            </a:br>
            <a:r>
              <a:rPr lang="en-US" dirty="0"/>
              <a:t>&amp; Sign-off</a:t>
            </a:r>
          </a:p>
        </p:txBody>
      </p:sp>
      <p:sp>
        <p:nvSpPr>
          <p:cNvPr id="8" name="Freeform 690"/>
          <p:cNvSpPr>
            <a:spLocks noChangeAspect="1"/>
          </p:cNvSpPr>
          <p:nvPr/>
        </p:nvSpPr>
        <p:spPr bwMode="auto">
          <a:xfrm>
            <a:off x="11219202" y="4894420"/>
            <a:ext cx="567193" cy="540566"/>
          </a:xfrm>
          <a:custGeom>
            <a:avLst/>
            <a:gdLst>
              <a:gd name="T0" fmla="*/ 83 w 90"/>
              <a:gd name="T1" fmla="*/ 4 h 86"/>
              <a:gd name="T2" fmla="*/ 83 w 90"/>
              <a:gd name="T3" fmla="*/ 4 h 86"/>
              <a:gd name="T4" fmla="*/ 66 w 90"/>
              <a:gd name="T5" fmla="*/ 7 h 86"/>
              <a:gd name="T6" fmla="*/ 37 w 90"/>
              <a:gd name="T7" fmla="*/ 52 h 86"/>
              <a:gd name="T8" fmla="*/ 25 w 90"/>
              <a:gd name="T9" fmla="*/ 34 h 86"/>
              <a:gd name="T10" fmla="*/ 8 w 90"/>
              <a:gd name="T11" fmla="*/ 30 h 86"/>
              <a:gd name="T12" fmla="*/ 4 w 90"/>
              <a:gd name="T13" fmla="*/ 48 h 86"/>
              <a:gd name="T14" fmla="*/ 26 w 90"/>
              <a:gd name="T15" fmla="*/ 81 h 86"/>
              <a:gd name="T16" fmla="*/ 31 w 90"/>
              <a:gd name="T17" fmla="*/ 85 h 86"/>
              <a:gd name="T18" fmla="*/ 36 w 90"/>
              <a:gd name="T19" fmla="*/ 86 h 86"/>
              <a:gd name="T20" fmla="*/ 36 w 90"/>
              <a:gd name="T21" fmla="*/ 86 h 86"/>
              <a:gd name="T22" fmla="*/ 36 w 90"/>
              <a:gd name="T23" fmla="*/ 86 h 86"/>
              <a:gd name="T24" fmla="*/ 37 w 90"/>
              <a:gd name="T25" fmla="*/ 86 h 86"/>
              <a:gd name="T26" fmla="*/ 37 w 90"/>
              <a:gd name="T27" fmla="*/ 86 h 86"/>
              <a:gd name="T28" fmla="*/ 37 w 90"/>
              <a:gd name="T29" fmla="*/ 86 h 86"/>
              <a:gd name="T30" fmla="*/ 37 w 90"/>
              <a:gd name="T31" fmla="*/ 86 h 86"/>
              <a:gd name="T32" fmla="*/ 42 w 90"/>
              <a:gd name="T33" fmla="*/ 85 h 86"/>
              <a:gd name="T34" fmla="*/ 47 w 90"/>
              <a:gd name="T35" fmla="*/ 81 h 86"/>
              <a:gd name="T36" fmla="*/ 87 w 90"/>
              <a:gd name="T37" fmla="*/ 21 h 86"/>
              <a:gd name="T38" fmla="*/ 83 w 90"/>
              <a:gd name="T39" fmla="*/ 4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0" h="86">
                <a:moveTo>
                  <a:pt x="83" y="4"/>
                </a:moveTo>
                <a:cubicBezTo>
                  <a:pt x="83" y="4"/>
                  <a:pt x="83" y="4"/>
                  <a:pt x="83" y="4"/>
                </a:cubicBezTo>
                <a:cubicBezTo>
                  <a:pt x="78" y="0"/>
                  <a:pt x="70" y="2"/>
                  <a:pt x="66" y="7"/>
                </a:cubicBezTo>
                <a:cubicBezTo>
                  <a:pt x="37" y="52"/>
                  <a:pt x="37" y="52"/>
                  <a:pt x="37" y="52"/>
                </a:cubicBezTo>
                <a:cubicBezTo>
                  <a:pt x="25" y="34"/>
                  <a:pt x="25" y="34"/>
                  <a:pt x="25" y="34"/>
                </a:cubicBezTo>
                <a:cubicBezTo>
                  <a:pt x="21" y="28"/>
                  <a:pt x="13" y="27"/>
                  <a:pt x="8" y="30"/>
                </a:cubicBezTo>
                <a:cubicBezTo>
                  <a:pt x="2" y="34"/>
                  <a:pt x="0" y="42"/>
                  <a:pt x="4" y="48"/>
                </a:cubicBezTo>
                <a:cubicBezTo>
                  <a:pt x="26" y="81"/>
                  <a:pt x="26" y="81"/>
                  <a:pt x="26" y="81"/>
                </a:cubicBezTo>
                <a:cubicBezTo>
                  <a:pt x="27" y="83"/>
                  <a:pt x="29" y="84"/>
                  <a:pt x="31" y="85"/>
                </a:cubicBezTo>
                <a:cubicBezTo>
                  <a:pt x="33" y="86"/>
                  <a:pt x="34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37" y="86"/>
                  <a:pt x="37" y="86"/>
                  <a:pt x="37" y="86"/>
                </a:cubicBezTo>
                <a:cubicBezTo>
                  <a:pt x="39" y="86"/>
                  <a:pt x="40" y="86"/>
                  <a:pt x="42" y="85"/>
                </a:cubicBezTo>
                <a:cubicBezTo>
                  <a:pt x="44" y="84"/>
                  <a:pt x="46" y="83"/>
                  <a:pt x="47" y="81"/>
                </a:cubicBezTo>
                <a:cubicBezTo>
                  <a:pt x="87" y="21"/>
                  <a:pt x="87" y="21"/>
                  <a:pt x="87" y="21"/>
                </a:cubicBezTo>
                <a:cubicBezTo>
                  <a:pt x="90" y="15"/>
                  <a:pt x="89" y="8"/>
                  <a:pt x="83" y="4"/>
                </a:cubicBezTo>
              </a:path>
            </a:pathLst>
          </a:custGeom>
          <a:solidFill>
            <a:srgbClr val="6EBE4A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393857" y="5312187"/>
            <a:ext cx="3709386" cy="1003161"/>
            <a:chOff x="1542807" y="1600285"/>
            <a:chExt cx="8616540" cy="233024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019" y="2168652"/>
              <a:ext cx="922211" cy="94897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1551" y="2168652"/>
              <a:ext cx="922211" cy="94897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4133" y="2168652"/>
              <a:ext cx="922211" cy="94897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5037" y="2168652"/>
              <a:ext cx="922211" cy="948977"/>
            </a:xfrm>
            <a:prstGeom prst="rect">
              <a:avLst/>
            </a:prstGeom>
          </p:spPr>
        </p:pic>
        <p:sp>
          <p:nvSpPr>
            <p:cNvPr id="15" name="Right Arrow 14"/>
            <p:cNvSpPr/>
            <p:nvPr/>
          </p:nvSpPr>
          <p:spPr>
            <a:xfrm>
              <a:off x="2949672" y="1600285"/>
              <a:ext cx="7209675" cy="2330245"/>
            </a:xfrm>
            <a:prstGeom prst="rightArrow">
              <a:avLst>
                <a:gd name="adj1" fmla="val 58439"/>
                <a:gd name="adj2" fmla="val 50000"/>
              </a:avLst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949672" y="2086221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312204" y="2086221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674786" y="2086342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035690" y="2086342"/>
              <a:ext cx="1360904" cy="13609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08800" y="3079031"/>
              <a:ext cx="1242648" cy="428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 dirty="0">
                  <a:latin typeface="CiscoSansTT Light" charset="0"/>
                  <a:ea typeface="CiscoSansTT Light" charset="0"/>
                  <a:cs typeface="CiscoSansTT Light" charset="0"/>
                </a:rPr>
                <a:t>Iteration 1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77890" y="3079031"/>
              <a:ext cx="1242648" cy="428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>
                  <a:latin typeface="CiscoSansTT Light" charset="0"/>
                  <a:ea typeface="CiscoSansTT Light" charset="0"/>
                  <a:cs typeface="CiscoSansTT Light" charset="0"/>
                </a:rPr>
                <a:t>Iteration 2</a:t>
              </a:r>
              <a:endParaRPr lang="en-US" sz="6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750488" y="3079031"/>
              <a:ext cx="1242648" cy="428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>
                  <a:latin typeface="CiscoSansTT Light" charset="0"/>
                  <a:ea typeface="CiscoSansTT Light" charset="0"/>
                  <a:cs typeface="CiscoSansTT Light" charset="0"/>
                </a:rPr>
                <a:t>Iteration 3</a:t>
              </a:r>
              <a:endParaRPr lang="en-US" sz="6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107651" y="3079031"/>
              <a:ext cx="1242648" cy="428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">
                  <a:latin typeface="CiscoSansTT Light" charset="0"/>
                  <a:ea typeface="CiscoSansTT Light" charset="0"/>
                  <a:cs typeface="CiscoSansTT Light" charset="0"/>
                </a:rPr>
                <a:t>Iteration 4</a:t>
              </a:r>
              <a:endParaRPr lang="en-US" sz="6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556108" y="2565351"/>
              <a:ext cx="1296137" cy="464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00" dirty="0" err="1">
                  <a:latin typeface="CiscoSansTT Light" charset="0"/>
                  <a:ea typeface="CiscoSansTT Light" charset="0"/>
                  <a:cs typeface="CiscoSansTT Light" charset="0"/>
                </a:rPr>
                <a:t>Continue</a:t>
              </a:r>
              <a:endParaRPr lang="en-US" sz="7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  <p:sp>
          <p:nvSpPr>
            <p:cNvPr id="25" name="Chord 24"/>
            <p:cNvSpPr/>
            <p:nvPr/>
          </p:nvSpPr>
          <p:spPr>
            <a:xfrm rot="399624">
              <a:off x="1542807" y="1894986"/>
              <a:ext cx="1740844" cy="1740844"/>
            </a:xfrm>
            <a:prstGeom prst="chord">
              <a:avLst>
                <a:gd name="adj1" fmla="val 2700000"/>
                <a:gd name="adj2" fmla="val 1809648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37573" y="2565351"/>
              <a:ext cx="1070679" cy="4647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700" dirty="0" err="1">
                  <a:latin typeface="CiscoSansTT Light" charset="0"/>
                  <a:ea typeface="CiscoSansTT Light" charset="0"/>
                  <a:cs typeface="CiscoSansTT Light" charset="0"/>
                </a:rPr>
                <a:t>Vision</a:t>
              </a:r>
              <a:endParaRPr lang="en-US" sz="700" dirty="0">
                <a:latin typeface="CiscoSansTT Light" charset="0"/>
                <a:ea typeface="CiscoSansTT Light" charset="0"/>
                <a:cs typeface="CiscoSansTT Light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2E3E7D1-8641-1A47-BBBB-6D70A4CBFAA4}"/>
              </a:ext>
            </a:extLst>
          </p:cNvPr>
          <p:cNvSpPr txBox="1"/>
          <p:nvPr/>
        </p:nvSpPr>
        <p:spPr>
          <a:xfrm>
            <a:off x="6218439" y="3373395"/>
            <a:ext cx="5567956" cy="193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lvl="0" indent="-365760">
              <a:lnSpc>
                <a:spcPct val="90000"/>
              </a:lnSpc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Sign-off of requirements capture documentation, version Z.Y.Z.</a:t>
            </a:r>
          </a:p>
          <a:p>
            <a:pPr marL="651510" lvl="1" indent="-285750">
              <a:lnSpc>
                <a:spcPct val="90000"/>
              </a:lnSpc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First development &amp; validation cycle will use this version as reference.</a:t>
            </a:r>
          </a:p>
          <a:p>
            <a:pPr marL="651510" lvl="1" indent="-285750">
              <a:lnSpc>
                <a:spcPct val="90000"/>
              </a:lnSpc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New iterations → new versions → tracking 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204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Emotions play a role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587" y="2110161"/>
            <a:ext cx="2686491" cy="303772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2840" y="5289654"/>
            <a:ext cx="2706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Why must I work on this?</a:t>
            </a:r>
          </a:p>
          <a:p>
            <a:pPr algn="ctr"/>
            <a:r>
              <a:rPr lang="en-US" dirty="0"/>
              <a:t>How have we been defining/operating our services?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2"/>
          <a:stretch/>
        </p:blipFill>
        <p:spPr>
          <a:xfrm>
            <a:off x="5749080" y="2110160"/>
            <a:ext cx="3470228" cy="30377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72043" y="5291672"/>
            <a:ext cx="33207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Actually this kind of makes sense.</a:t>
            </a:r>
          </a:p>
          <a:p>
            <a:pPr algn="ctr"/>
            <a:r>
              <a:rPr lang="en-US" dirty="0"/>
              <a:t>Why are we doing …?</a:t>
            </a:r>
          </a:p>
          <a:p>
            <a:pPr algn="ctr"/>
            <a:r>
              <a:rPr lang="en-US" dirty="0"/>
              <a:t>What if we did …?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" r="34219"/>
          <a:stretch/>
        </p:blipFill>
        <p:spPr>
          <a:xfrm>
            <a:off x="9219308" y="2110160"/>
            <a:ext cx="2988000" cy="30377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52197" y="5291672"/>
            <a:ext cx="2487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Embracing methodology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3"/>
          <a:stretch/>
        </p:blipFill>
        <p:spPr>
          <a:xfrm>
            <a:off x="0" y="2110161"/>
            <a:ext cx="3062589" cy="303772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" y="5289654"/>
            <a:ext cx="30625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My existing service</a:t>
            </a:r>
          </a:p>
          <a:p>
            <a:pPr algn="ctr"/>
            <a:r>
              <a:rPr lang="en-US" dirty="0"/>
              <a:t>documentation is not good enough as requirement specs?</a:t>
            </a:r>
          </a:p>
        </p:txBody>
      </p:sp>
    </p:spTree>
    <p:extLst>
      <p:ext uri="{BB962C8B-B14F-4D97-AF65-F5344CB8AC3E}">
        <p14:creationId xmlns:p14="http://schemas.microsoft.com/office/powerpoint/2010/main" val="401723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Cisco internal web doc generator supporting SW development iterations.</a:t>
            </a:r>
          </a:p>
          <a:p>
            <a:pPr marL="0" indent="0" algn="ctr">
              <a:buNone/>
            </a:pPr>
            <a:r>
              <a:rPr lang="en-US" b="1" dirty="0"/>
              <a:t>graphyte.cisco.com</a:t>
            </a:r>
          </a:p>
          <a:p>
            <a:r>
              <a:rPr lang="en-US" dirty="0">
                <a:hlinkClick r:id="rId3"/>
              </a:rPr>
              <a:t>Documentation example</a:t>
            </a:r>
            <a:r>
              <a:rPr lang="en-US" dirty="0"/>
              <a:t>.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xmlns="" id="{275C0DB5-A7F0-4782-BCC8-76F17DD0E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xmlns="" id="{6F911B4B-5E98-4B5C-A7E0-A2A8419D100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00" r="21376"/>
          <a:stretch/>
        </p:blipFill>
        <p:spPr>
          <a:xfrm>
            <a:off x="3722144" y="1"/>
            <a:ext cx="2215352" cy="6857999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4FF0063-DCE1-7E48-8F33-23A7B2A16B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106" y="1090922"/>
            <a:ext cx="771580" cy="79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5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3200" dirty="0"/>
              <a:t>The Role of the Service Designer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510988" y="1909482"/>
            <a:ext cx="5818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atin typeface="CiscoSansTT Light" charset="0"/>
                <a:ea typeface="CiscoSansTT Light" charset="0"/>
                <a:cs typeface="CiscoSansTT Light" charset="0"/>
              </a:rPr>
              <a:t>Bridge the gap between Network constructs and Product constructs</a:t>
            </a:r>
          </a:p>
        </p:txBody>
      </p:sp>
      <p:sp>
        <p:nvSpPr>
          <p:cNvPr id="4" name="Rectangle 3"/>
          <p:cNvSpPr/>
          <p:nvPr/>
        </p:nvSpPr>
        <p:spPr>
          <a:xfrm>
            <a:off x="1716893" y="2885972"/>
            <a:ext cx="2788356" cy="7916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latin typeface="CiscoSansTT Thin" charset="0"/>
                <a:ea typeface="CiscoSansTT Thin" charset="0"/>
                <a:cs typeface="CiscoSansTT Thin" charset="0"/>
              </a:rPr>
              <a:t>Products</a:t>
            </a:r>
          </a:p>
        </p:txBody>
      </p:sp>
      <p:sp>
        <p:nvSpPr>
          <p:cNvPr id="6" name="Up-Down Arrow 5"/>
          <p:cNvSpPr/>
          <p:nvPr/>
        </p:nvSpPr>
        <p:spPr>
          <a:xfrm>
            <a:off x="2807424" y="3677605"/>
            <a:ext cx="607292" cy="1635479"/>
          </a:xfrm>
          <a:prstGeom prst="upDown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AU" sz="2400" dirty="0">
                <a:solidFill>
                  <a:schemeClr val="tx1"/>
                </a:solidFill>
                <a:latin typeface="CiscoSansTT Thin" charset="0"/>
                <a:ea typeface="CiscoSansTT Thin" charset="0"/>
                <a:cs typeface="CiscoSansTT Thin" charset="0"/>
              </a:rPr>
              <a:t>Service</a:t>
            </a:r>
            <a:r>
              <a:rPr lang="en-AU" sz="2400" dirty="0"/>
              <a:t> </a:t>
            </a:r>
            <a:r>
              <a:rPr lang="en-AU" sz="2400" dirty="0">
                <a:solidFill>
                  <a:schemeClr val="tx1"/>
                </a:solidFill>
                <a:latin typeface="CiscoSansTT Thin" charset="0"/>
                <a:ea typeface="CiscoSansTT Thin" charset="0"/>
                <a:cs typeface="CiscoSansTT Thin" charset="0"/>
              </a:rPr>
              <a:t>Model</a:t>
            </a:r>
          </a:p>
        </p:txBody>
      </p:sp>
      <p:sp>
        <p:nvSpPr>
          <p:cNvPr id="7" name="Rectangle 6"/>
          <p:cNvSpPr/>
          <p:nvPr/>
        </p:nvSpPr>
        <p:spPr>
          <a:xfrm>
            <a:off x="1716893" y="5313083"/>
            <a:ext cx="2788356" cy="7916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400" dirty="0">
                <a:latin typeface="CiscoSansTT Thin" charset="0"/>
                <a:ea typeface="CiscoSansTT Thin" charset="0"/>
                <a:cs typeface="CiscoSansTT Thin" charset="0"/>
              </a:rPr>
              <a:t>Network </a:t>
            </a:r>
            <a:r>
              <a:rPr lang="en-AU" sz="2400" dirty="0" err="1">
                <a:latin typeface="CiscoSansTT Thin" charset="0"/>
                <a:ea typeface="CiscoSansTT Thin" charset="0"/>
                <a:cs typeface="CiscoSansTT Thin" charset="0"/>
              </a:rPr>
              <a:t>Config</a:t>
            </a:r>
            <a:endParaRPr lang="en-AU" sz="2400" dirty="0">
              <a:latin typeface="CiscoSansTT Thin" charset="0"/>
              <a:ea typeface="CiscoSansTT Thin" charset="0"/>
              <a:cs typeface="CiscoSansTT Thin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123246167"/>
              </p:ext>
            </p:extLst>
          </p:nvPr>
        </p:nvGraphicFramePr>
        <p:xfrm>
          <a:off x="5357452" y="1704246"/>
          <a:ext cx="7012012" cy="4569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4707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1F8645-30B2-E94E-84FA-D53286063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51978BD-F2E0-F34E-BA34-4A11924DE3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762F62-A3C0-1243-A898-4F9687D049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6F9F041-641F-984E-BA0B-D939252BF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F9740C-7789-2B4D-A741-DA7B4B7EA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D7598D1-0CD7-5A43-8AD1-8BAC203FC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1684AEA-41B0-2E4D-B4D9-66637FEB8C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9B7D53E-AE1D-0A47-ACA4-1B662AB0B0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E53FEF6-B47C-CC48-B63E-0F8AA09A26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7EE056F-5031-5940-B52D-4C4A04DE6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9FCFFD7-BE52-7948-9343-B3BA3BE61B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0939E68-752B-AF47-A959-8339312B26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98F0C44-9456-2644-8F2D-B0D144226A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0C5AD64-C675-F846-AA3F-BD56477C8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7" grpId="0" animBg="1"/>
      <p:bldGraphic spid="9" grpId="0">
        <p:bldSub>
          <a:bldDgm bld="one"/>
        </p:bldSub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xmlns="" id="{8214DBE0-BF09-4F6E-9BCF-DC8A71D0438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8379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35513" y="598035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3C56"/>
                </a:solidFill>
              </a:rPr>
              <a:t>THANK YOU!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3241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62275" cy="949325"/>
          </a:xfrm>
        </p:spPr>
        <p:txBody>
          <a:bodyPr>
            <a:normAutofit/>
          </a:bodyPr>
          <a:lstStyle/>
          <a:p>
            <a:r>
              <a:rPr lang="en-AU" sz="3000" dirty="0"/>
              <a:t>Why spend time on requirements?</a:t>
            </a:r>
            <a:endParaRPr lang="en-US" sz="3000" dirty="0"/>
          </a:p>
        </p:txBody>
      </p:sp>
      <p:pic>
        <p:nvPicPr>
          <p:cNvPr id="4" name="Picture 2" descr="mage result for requirements s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0" y="1597025"/>
            <a:ext cx="6692933" cy="484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911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5400" dirty="0">
                <a:solidFill>
                  <a:schemeClr val="tx1"/>
                </a:solidFill>
                <a:latin typeface="CiscoSansTT Light" charset="0"/>
                <a:ea typeface="CiscoSansTT Light" charset="0"/>
                <a:cs typeface="CiscoSansTT Light" charset="0"/>
              </a:rPr>
              <a:t>But</a:t>
            </a:r>
            <a:r>
              <a:rPr lang="is-IS" sz="5400" dirty="0">
                <a:solidFill>
                  <a:schemeClr val="tx1"/>
                </a:solidFill>
                <a:latin typeface="CiscoSansTT Light" charset="0"/>
                <a:ea typeface="CiscoSansTT Light" charset="0"/>
                <a:cs typeface="CiscoSansTT Light" charset="0"/>
              </a:rPr>
              <a:t>… we use Agile Methods!</a:t>
            </a:r>
            <a:endParaRPr lang="en-US" sz="5400" dirty="0">
              <a:solidFill>
                <a:schemeClr val="tx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(No waterfall here)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xmlns="" id="{9EA68CCA-DB47-4119-940E-AAA1D01B524E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9" b="154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0851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How are you capturing your Agile user stories?</a:t>
            </a:r>
            <a:endParaRPr lang="en-US" dirty="0"/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48376" y="2035950"/>
            <a:ext cx="11036459" cy="4053765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>
                <a:latin typeface="CiscoSansTT Thin" charset="0"/>
              </a:rPr>
              <a:t>“</a:t>
            </a:r>
            <a:r>
              <a:rPr lang="en-AU" dirty="0">
                <a:solidFill>
                  <a:schemeClr val="tx1">
                    <a:lumMod val="75000"/>
                    <a:lumOff val="25000"/>
                  </a:schemeClr>
                </a:solidFill>
                <a:latin typeface="CiscoSansTT Thin" charset="0"/>
              </a:rPr>
              <a:t>I am a </a:t>
            </a:r>
            <a:r>
              <a:rPr lang="en-AU" dirty="0">
                <a:latin typeface="CiscoSansTT Thin" charset="0"/>
              </a:rPr>
              <a:t>provisioning engineer with a L3VPN and I need to change </a:t>
            </a:r>
            <a:r>
              <a:rPr lang="en-AU" dirty="0" err="1">
                <a:latin typeface="CiscoSansTT Thin" charset="0"/>
              </a:rPr>
              <a:t>QoS</a:t>
            </a:r>
            <a:r>
              <a:rPr lang="en-AU" dirty="0">
                <a:latin typeface="CiscoSansTT Thin" charset="0"/>
              </a:rPr>
              <a:t> configurations </a:t>
            </a:r>
            <a:r>
              <a:rPr lang="en-AU" dirty="0">
                <a:solidFill>
                  <a:schemeClr val="tx1">
                    <a:lumMod val="75000"/>
                    <a:lumOff val="25000"/>
                  </a:schemeClr>
                </a:solidFill>
                <a:latin typeface="CiscoSansTT Thin" charset="0"/>
              </a:rPr>
              <a:t>to allow </a:t>
            </a:r>
            <a:r>
              <a:rPr lang="en-AU" dirty="0">
                <a:latin typeface="CiscoSansTT Thin" charset="0"/>
              </a:rPr>
              <a:t>more or less burst traffic, </a:t>
            </a:r>
            <a:r>
              <a:rPr lang="en-AU" dirty="0">
                <a:solidFill>
                  <a:schemeClr val="tx1">
                    <a:lumMod val="75000"/>
                    <a:lumOff val="25000"/>
                  </a:schemeClr>
                </a:solidFill>
                <a:latin typeface="CiscoSansTT Thin" charset="0"/>
              </a:rPr>
              <a:t>and this is done when </a:t>
            </a:r>
            <a:r>
              <a:rPr lang="en-AU" dirty="0">
                <a:latin typeface="CiscoSansTT Thin" charset="0"/>
              </a:rPr>
              <a:t>traffic can burst to the new bandwidth.”</a:t>
            </a:r>
          </a:p>
          <a:p>
            <a:pPr lvl="1"/>
            <a:r>
              <a:rPr lang="en-AU" sz="2000" dirty="0">
                <a:latin typeface="CiscoSansTT Thin" charset="0"/>
              </a:rPr>
              <a:t>How are those configuration changes captured?</a:t>
            </a:r>
          </a:p>
          <a:p>
            <a:pPr lvl="1"/>
            <a:r>
              <a:rPr lang="en-AU" sz="2000" dirty="0">
                <a:latin typeface="CiscoSansTT Thin" charset="0"/>
              </a:rPr>
              <a:t>If the developer is empowered to capture the changes from the network team, how is that documented/agreed?</a:t>
            </a:r>
          </a:p>
          <a:p>
            <a:pPr lvl="1"/>
            <a:r>
              <a:rPr lang="en-AU" sz="2000" dirty="0">
                <a:latin typeface="CiscoSansTT Thin" charset="0"/>
              </a:rPr>
              <a:t>If this is documented ”in code”:</a:t>
            </a:r>
            <a:br>
              <a:rPr lang="en-AU" sz="2000" dirty="0">
                <a:latin typeface="CiscoSansTT Thin" charset="0"/>
              </a:rPr>
            </a:br>
            <a:r>
              <a:rPr lang="en-AU" sz="2000" dirty="0">
                <a:latin typeface="CiscoSansTT Thin" charset="0"/>
              </a:rPr>
              <a:t>Can your network engineers read NSO XML templates?</a:t>
            </a:r>
            <a:br>
              <a:rPr lang="en-AU" sz="2000" dirty="0">
                <a:latin typeface="CiscoSansTT Thin" charset="0"/>
              </a:rPr>
            </a:br>
            <a:r>
              <a:rPr lang="en-AU" sz="2000" dirty="0">
                <a:latin typeface="CiscoSansTT Thin" charset="0"/>
              </a:rPr>
              <a:t>And your Architects?</a:t>
            </a:r>
            <a:br>
              <a:rPr lang="en-AU" sz="2000" dirty="0">
                <a:latin typeface="CiscoSansTT Thin" charset="0"/>
              </a:rPr>
            </a:br>
            <a:r>
              <a:rPr lang="en-AU" sz="2000" dirty="0">
                <a:latin typeface="CiscoSansTT Thin" charset="0"/>
              </a:rPr>
              <a:t>And Tier 1 or 2 support teams learning about the automation?</a:t>
            </a:r>
          </a:p>
          <a:p>
            <a:r>
              <a:rPr lang="en-AU" dirty="0">
                <a:latin typeface="CiscoSansTT Thin" charset="0"/>
              </a:rPr>
              <a:t>Maybe you need to capture detailed requirements in Agile too?</a:t>
            </a:r>
          </a:p>
        </p:txBody>
      </p:sp>
    </p:spTree>
    <p:extLst>
      <p:ext uri="{BB962C8B-B14F-4D97-AF65-F5344CB8AC3E}">
        <p14:creationId xmlns:p14="http://schemas.microsoft.com/office/powerpoint/2010/main" val="314391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Poor definition in Agile leads to technical debt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50213" y="2966130"/>
            <a:ext cx="124745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133" dirty="0">
                <a:solidFill>
                  <a:schemeClr val="accent1">
                    <a:lumMod val="75000"/>
                  </a:schemeClr>
                </a:solidFill>
                <a:latin typeface="CiscoSansTT Thin" charset="0"/>
                <a:ea typeface="CiscoSansTT Thin" charset="0"/>
                <a:cs typeface="CiscoSansTT Thin" charset="0"/>
              </a:rPr>
              <a:t>Waterfall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35697" y="2020834"/>
            <a:ext cx="4472699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133" dirty="0">
                <a:solidFill>
                  <a:schemeClr val="accent2">
                    <a:lumMod val="75000"/>
                  </a:schemeClr>
                </a:solidFill>
                <a:latin typeface="CiscoSansTT Thin" charset="0"/>
                <a:ea typeface="CiscoSansTT Thin" charset="0"/>
                <a:cs typeface="CiscoSansTT Thin" charset="0"/>
              </a:rPr>
              <a:t>Agile with good “definition of done”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28845" y="3613739"/>
            <a:ext cx="430438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133" dirty="0">
                <a:solidFill>
                  <a:schemeClr val="accent5">
                    <a:lumMod val="75000"/>
                  </a:schemeClr>
                </a:solidFill>
                <a:latin typeface="CiscoSansTT Thin" charset="0"/>
                <a:ea typeface="CiscoSansTT Thin" charset="0"/>
                <a:cs typeface="CiscoSansTT Thin" charset="0"/>
              </a:rPr>
              <a:t>Agile with bad “definition of done”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275368" y="3200837"/>
            <a:ext cx="1124148" cy="119460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69231" y="2246537"/>
            <a:ext cx="1412273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67" dirty="0">
                <a:latin typeface="CiscoSansTT Thin" charset="0"/>
                <a:ea typeface="CiscoSansTT Thin" charset="0"/>
                <a:cs typeface="CiscoSansTT Thin" charset="0"/>
              </a:rPr>
              <a:t>Initial high value captured.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93790" y="1910330"/>
            <a:ext cx="2014192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867" dirty="0">
                <a:latin typeface="CiscoSansTT Thin" charset="0"/>
                <a:ea typeface="CiscoSansTT Thin" charset="0"/>
                <a:cs typeface="CiscoSansTT Thin" charset="0"/>
              </a:rPr>
              <a:t>Technical Debt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135550" y="1911041"/>
            <a:ext cx="6076391" cy="4448690"/>
            <a:chOff x="1106186" y="1228243"/>
            <a:chExt cx="4557293" cy="3336518"/>
          </a:xfrm>
        </p:grpSpPr>
        <p:cxnSp>
          <p:nvCxnSpPr>
            <p:cNvPr id="13" name="Straight Connector 12"/>
            <p:cNvCxnSpPr/>
            <p:nvPr/>
          </p:nvCxnSpPr>
          <p:spPr>
            <a:xfrm flipH="1" flipV="1">
              <a:off x="1383838" y="1228243"/>
              <a:ext cx="10887" cy="3104306"/>
            </a:xfrm>
            <a:prstGeom prst="line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>
              <a:off x="1383838" y="4326447"/>
              <a:ext cx="4279641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"/>
            <p:cNvSpPr/>
            <p:nvPr/>
          </p:nvSpPr>
          <p:spPr>
            <a:xfrm>
              <a:off x="1394725" y="2179096"/>
              <a:ext cx="4136571" cy="2111829"/>
            </a:xfrm>
            <a:custGeom>
              <a:avLst/>
              <a:gdLst>
                <a:gd name="connsiteX0" fmla="*/ 0 w 4136571"/>
                <a:gd name="connsiteY0" fmla="*/ 2111829 h 2122715"/>
                <a:gd name="connsiteX1" fmla="*/ 2710543 w 4136571"/>
                <a:gd name="connsiteY1" fmla="*/ 2122715 h 2122715"/>
                <a:gd name="connsiteX2" fmla="*/ 4136571 w 4136571"/>
                <a:gd name="connsiteY2" fmla="*/ 0 h 2122715"/>
                <a:gd name="connsiteX0" fmla="*/ 0 w 4136571"/>
                <a:gd name="connsiteY0" fmla="*/ 2111829 h 2111830"/>
                <a:gd name="connsiteX1" fmla="*/ 3570514 w 4136571"/>
                <a:gd name="connsiteY1" fmla="*/ 2111830 h 2111830"/>
                <a:gd name="connsiteX2" fmla="*/ 4136571 w 4136571"/>
                <a:gd name="connsiteY2" fmla="*/ 0 h 2111830"/>
                <a:gd name="connsiteX0" fmla="*/ 0 w 4136571"/>
                <a:gd name="connsiteY0" fmla="*/ 2111829 h 2125082"/>
                <a:gd name="connsiteX1" fmla="*/ 3133192 w 4136571"/>
                <a:gd name="connsiteY1" fmla="*/ 2125082 h 2125082"/>
                <a:gd name="connsiteX2" fmla="*/ 4136571 w 4136571"/>
                <a:gd name="connsiteY2" fmla="*/ 0 h 2125082"/>
                <a:gd name="connsiteX0" fmla="*/ 0 w 4136571"/>
                <a:gd name="connsiteY0" fmla="*/ 2111829 h 2111829"/>
                <a:gd name="connsiteX1" fmla="*/ 3133192 w 4136571"/>
                <a:gd name="connsiteY1" fmla="*/ 2111829 h 2111829"/>
                <a:gd name="connsiteX2" fmla="*/ 4136571 w 4136571"/>
                <a:gd name="connsiteY2" fmla="*/ 0 h 2111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36571" h="2111829">
                  <a:moveTo>
                    <a:pt x="0" y="2111829"/>
                  </a:moveTo>
                  <a:lnTo>
                    <a:pt x="3133192" y="2111829"/>
                  </a:lnTo>
                  <a:lnTo>
                    <a:pt x="4136571" y="0"/>
                  </a:lnTo>
                </a:path>
              </a:pathLst>
            </a:custGeom>
            <a:noFill/>
            <a:ln w="28575">
              <a:solidFill>
                <a:schemeClr val="accent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/>
            </a:p>
          </p:txBody>
        </p:sp>
        <p:cxnSp>
          <p:nvCxnSpPr>
            <p:cNvPr id="16" name="Straight Connector 15"/>
            <p:cNvCxnSpPr>
              <a:stCxn id="20" idx="0"/>
            </p:cNvCxnSpPr>
            <p:nvPr/>
          </p:nvCxnSpPr>
          <p:spPr>
            <a:xfrm flipV="1">
              <a:off x="1394725" y="1457740"/>
              <a:ext cx="4136571" cy="2833185"/>
            </a:xfrm>
            <a:prstGeom prst="line">
              <a:avLst/>
            </a:prstGeom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16"/>
            <p:cNvSpPr/>
            <p:nvPr/>
          </p:nvSpPr>
          <p:spPr>
            <a:xfrm>
              <a:off x="1404730" y="2671307"/>
              <a:ext cx="4121427" cy="1603513"/>
            </a:xfrm>
            <a:custGeom>
              <a:avLst/>
              <a:gdLst>
                <a:gd name="connsiteX0" fmla="*/ 0 w 4121427"/>
                <a:gd name="connsiteY0" fmla="*/ 1603513 h 1603513"/>
                <a:gd name="connsiteX1" fmla="*/ 569844 w 4121427"/>
                <a:gd name="connsiteY1" fmla="*/ 543339 h 1603513"/>
                <a:gd name="connsiteX2" fmla="*/ 1987827 w 4121427"/>
                <a:gd name="connsiteY2" fmla="*/ 106017 h 1603513"/>
                <a:gd name="connsiteX3" fmla="*/ 4121427 w 4121427"/>
                <a:gd name="connsiteY3" fmla="*/ 0 h 1603513"/>
                <a:gd name="connsiteX0" fmla="*/ 0 w 4121427"/>
                <a:gd name="connsiteY0" fmla="*/ 1603513 h 1603513"/>
                <a:gd name="connsiteX1" fmla="*/ 569844 w 4121427"/>
                <a:gd name="connsiteY1" fmla="*/ 543339 h 1603513"/>
                <a:gd name="connsiteX2" fmla="*/ 1987827 w 4121427"/>
                <a:gd name="connsiteY2" fmla="*/ 106017 h 1603513"/>
                <a:gd name="connsiteX3" fmla="*/ 4121427 w 4121427"/>
                <a:gd name="connsiteY3" fmla="*/ 0 h 1603513"/>
                <a:gd name="connsiteX0" fmla="*/ 0 w 4121427"/>
                <a:gd name="connsiteY0" fmla="*/ 1603513 h 1603513"/>
                <a:gd name="connsiteX1" fmla="*/ 569844 w 4121427"/>
                <a:gd name="connsiteY1" fmla="*/ 543339 h 1603513"/>
                <a:gd name="connsiteX2" fmla="*/ 1987827 w 4121427"/>
                <a:gd name="connsiteY2" fmla="*/ 106017 h 1603513"/>
                <a:gd name="connsiteX3" fmla="*/ 4121427 w 4121427"/>
                <a:gd name="connsiteY3" fmla="*/ 0 h 160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1427" h="1603513">
                  <a:moveTo>
                    <a:pt x="0" y="1603513"/>
                  </a:moveTo>
                  <a:cubicBezTo>
                    <a:pt x="189948" y="1250122"/>
                    <a:pt x="238540" y="792922"/>
                    <a:pt x="569844" y="543339"/>
                  </a:cubicBezTo>
                  <a:cubicBezTo>
                    <a:pt x="901149" y="293756"/>
                    <a:pt x="1276627" y="141356"/>
                    <a:pt x="1987827" y="106017"/>
                  </a:cubicBezTo>
                  <a:lnTo>
                    <a:pt x="4121427" y="0"/>
                  </a:lnTo>
                </a:path>
              </a:pathLst>
            </a:custGeom>
            <a:noFill/>
            <a:ln w="28575">
              <a:solidFill>
                <a:schemeClr val="accent5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98697" y="1490089"/>
              <a:ext cx="1825073" cy="1248725"/>
            </a:xfrm>
            <a:custGeom>
              <a:avLst/>
              <a:gdLst>
                <a:gd name="connsiteX0" fmla="*/ 0 w 1815548"/>
                <a:gd name="connsiteY0" fmla="*/ 1232452 h 1232452"/>
                <a:gd name="connsiteX1" fmla="*/ 1815548 w 1815548"/>
                <a:gd name="connsiteY1" fmla="*/ 0 h 1232452"/>
                <a:gd name="connsiteX2" fmla="*/ 1802296 w 1815548"/>
                <a:gd name="connsiteY2" fmla="*/ 702365 h 1232452"/>
                <a:gd name="connsiteX3" fmla="*/ 1590261 w 1815548"/>
                <a:gd name="connsiteY3" fmla="*/ 1139687 h 1232452"/>
                <a:gd name="connsiteX4" fmla="*/ 0 w 1815548"/>
                <a:gd name="connsiteY4" fmla="*/ 1232452 h 1232452"/>
                <a:gd name="connsiteX0" fmla="*/ 0 w 1815548"/>
                <a:gd name="connsiteY0" fmla="*/ 1239200 h 1239200"/>
                <a:gd name="connsiteX1" fmla="*/ 1815548 w 1815548"/>
                <a:gd name="connsiteY1" fmla="*/ 0 h 1239200"/>
                <a:gd name="connsiteX2" fmla="*/ 1802296 w 1815548"/>
                <a:gd name="connsiteY2" fmla="*/ 709113 h 1239200"/>
                <a:gd name="connsiteX3" fmla="*/ 1590261 w 1815548"/>
                <a:gd name="connsiteY3" fmla="*/ 1146435 h 1239200"/>
                <a:gd name="connsiteX4" fmla="*/ 0 w 1815548"/>
                <a:gd name="connsiteY4" fmla="*/ 1239200 h 1239200"/>
                <a:gd name="connsiteX0" fmla="*/ 0 w 1815548"/>
                <a:gd name="connsiteY0" fmla="*/ 1239200 h 1239200"/>
                <a:gd name="connsiteX1" fmla="*/ 1815548 w 1815548"/>
                <a:gd name="connsiteY1" fmla="*/ 0 h 1239200"/>
                <a:gd name="connsiteX2" fmla="*/ 1809045 w 1815548"/>
                <a:gd name="connsiteY2" fmla="*/ 725984 h 1239200"/>
                <a:gd name="connsiteX3" fmla="*/ 1590261 w 1815548"/>
                <a:gd name="connsiteY3" fmla="*/ 1146435 h 1239200"/>
                <a:gd name="connsiteX4" fmla="*/ 0 w 1815548"/>
                <a:gd name="connsiteY4" fmla="*/ 1239200 h 1239200"/>
                <a:gd name="connsiteX0" fmla="*/ 0 w 1815548"/>
                <a:gd name="connsiteY0" fmla="*/ 1239200 h 1239200"/>
                <a:gd name="connsiteX1" fmla="*/ 1815548 w 1815548"/>
                <a:gd name="connsiteY1" fmla="*/ 0 h 1239200"/>
                <a:gd name="connsiteX2" fmla="*/ 1809045 w 1815548"/>
                <a:gd name="connsiteY2" fmla="*/ 725984 h 1239200"/>
                <a:gd name="connsiteX3" fmla="*/ 1613880 w 1815548"/>
                <a:gd name="connsiteY3" fmla="*/ 1153183 h 1239200"/>
                <a:gd name="connsiteX4" fmla="*/ 0 w 1815548"/>
                <a:gd name="connsiteY4" fmla="*/ 1239200 h 1239200"/>
                <a:gd name="connsiteX0" fmla="*/ 0 w 1815548"/>
                <a:gd name="connsiteY0" fmla="*/ 1239200 h 1239200"/>
                <a:gd name="connsiteX1" fmla="*/ 1815548 w 1815548"/>
                <a:gd name="connsiteY1" fmla="*/ 0 h 1239200"/>
                <a:gd name="connsiteX2" fmla="*/ 1809045 w 1815548"/>
                <a:gd name="connsiteY2" fmla="*/ 725984 h 1239200"/>
                <a:gd name="connsiteX3" fmla="*/ 1603758 w 1815548"/>
                <a:gd name="connsiteY3" fmla="*/ 1159931 h 1239200"/>
                <a:gd name="connsiteX4" fmla="*/ 0 w 1815548"/>
                <a:gd name="connsiteY4" fmla="*/ 1239200 h 1239200"/>
                <a:gd name="connsiteX0" fmla="*/ 0 w 1802848"/>
                <a:gd name="connsiteY0" fmla="*/ 1236025 h 1236025"/>
                <a:gd name="connsiteX1" fmla="*/ 1802848 w 1802848"/>
                <a:gd name="connsiteY1" fmla="*/ 0 h 1236025"/>
                <a:gd name="connsiteX2" fmla="*/ 1796345 w 1802848"/>
                <a:gd name="connsiteY2" fmla="*/ 725984 h 1236025"/>
                <a:gd name="connsiteX3" fmla="*/ 1591058 w 1802848"/>
                <a:gd name="connsiteY3" fmla="*/ 1159931 h 1236025"/>
                <a:gd name="connsiteX4" fmla="*/ 0 w 1802848"/>
                <a:gd name="connsiteY4" fmla="*/ 1236025 h 1236025"/>
                <a:gd name="connsiteX0" fmla="*/ 0 w 1802848"/>
                <a:gd name="connsiteY0" fmla="*/ 1236025 h 1236025"/>
                <a:gd name="connsiteX1" fmla="*/ 1802848 w 1802848"/>
                <a:gd name="connsiteY1" fmla="*/ 0 h 1236025"/>
                <a:gd name="connsiteX2" fmla="*/ 1796345 w 1802848"/>
                <a:gd name="connsiteY2" fmla="*/ 725984 h 1236025"/>
                <a:gd name="connsiteX3" fmla="*/ 1584708 w 1802848"/>
                <a:gd name="connsiteY3" fmla="*/ 1153581 h 1236025"/>
                <a:gd name="connsiteX4" fmla="*/ 0 w 1802848"/>
                <a:gd name="connsiteY4" fmla="*/ 1236025 h 1236025"/>
                <a:gd name="connsiteX0" fmla="*/ 0 w 1802848"/>
                <a:gd name="connsiteY0" fmla="*/ 1236025 h 1236025"/>
                <a:gd name="connsiteX1" fmla="*/ 1802848 w 1802848"/>
                <a:gd name="connsiteY1" fmla="*/ 0 h 1236025"/>
                <a:gd name="connsiteX2" fmla="*/ 1796345 w 1802848"/>
                <a:gd name="connsiteY2" fmla="*/ 725984 h 1236025"/>
                <a:gd name="connsiteX3" fmla="*/ 1584708 w 1802848"/>
                <a:gd name="connsiteY3" fmla="*/ 1159931 h 1236025"/>
                <a:gd name="connsiteX4" fmla="*/ 0 w 1802848"/>
                <a:gd name="connsiteY4" fmla="*/ 1236025 h 1236025"/>
                <a:gd name="connsiteX0" fmla="*/ 0 w 1809340"/>
                <a:gd name="connsiteY0" fmla="*/ 1236025 h 1236025"/>
                <a:gd name="connsiteX1" fmla="*/ 1802848 w 1809340"/>
                <a:gd name="connsiteY1" fmla="*/ 0 h 1236025"/>
                <a:gd name="connsiteX2" fmla="*/ 1809045 w 1809340"/>
                <a:gd name="connsiteY2" fmla="*/ 675184 h 1236025"/>
                <a:gd name="connsiteX3" fmla="*/ 1584708 w 1809340"/>
                <a:gd name="connsiteY3" fmla="*/ 1159931 h 1236025"/>
                <a:gd name="connsiteX4" fmla="*/ 0 w 1809340"/>
                <a:gd name="connsiteY4" fmla="*/ 1236025 h 1236025"/>
                <a:gd name="connsiteX0" fmla="*/ 0 w 1825073"/>
                <a:gd name="connsiteY0" fmla="*/ 1248725 h 1248725"/>
                <a:gd name="connsiteX1" fmla="*/ 1825073 w 1825073"/>
                <a:gd name="connsiteY1" fmla="*/ 0 h 1248725"/>
                <a:gd name="connsiteX2" fmla="*/ 1809045 w 1825073"/>
                <a:gd name="connsiteY2" fmla="*/ 687884 h 1248725"/>
                <a:gd name="connsiteX3" fmla="*/ 1584708 w 1825073"/>
                <a:gd name="connsiteY3" fmla="*/ 1172631 h 1248725"/>
                <a:gd name="connsiteX4" fmla="*/ 0 w 1825073"/>
                <a:gd name="connsiteY4" fmla="*/ 1248725 h 1248725"/>
                <a:gd name="connsiteX0" fmla="*/ 0 w 1825073"/>
                <a:gd name="connsiteY0" fmla="*/ 1248725 h 1248725"/>
                <a:gd name="connsiteX1" fmla="*/ 1825073 w 1825073"/>
                <a:gd name="connsiteY1" fmla="*/ 0 h 1248725"/>
                <a:gd name="connsiteX2" fmla="*/ 1815395 w 1825073"/>
                <a:gd name="connsiteY2" fmla="*/ 675184 h 1248725"/>
                <a:gd name="connsiteX3" fmla="*/ 1584708 w 1825073"/>
                <a:gd name="connsiteY3" fmla="*/ 1172631 h 1248725"/>
                <a:gd name="connsiteX4" fmla="*/ 0 w 1825073"/>
                <a:gd name="connsiteY4" fmla="*/ 1248725 h 1248725"/>
                <a:gd name="connsiteX0" fmla="*/ 0 w 1825073"/>
                <a:gd name="connsiteY0" fmla="*/ 1248725 h 1248725"/>
                <a:gd name="connsiteX1" fmla="*/ 1825073 w 1825073"/>
                <a:gd name="connsiteY1" fmla="*/ 0 h 1248725"/>
                <a:gd name="connsiteX2" fmla="*/ 1815395 w 1825073"/>
                <a:gd name="connsiteY2" fmla="*/ 684709 h 1248725"/>
                <a:gd name="connsiteX3" fmla="*/ 1584708 w 1825073"/>
                <a:gd name="connsiteY3" fmla="*/ 1172631 h 1248725"/>
                <a:gd name="connsiteX4" fmla="*/ 0 w 1825073"/>
                <a:gd name="connsiteY4" fmla="*/ 1248725 h 1248725"/>
                <a:gd name="connsiteX0" fmla="*/ 0 w 1825073"/>
                <a:gd name="connsiteY0" fmla="*/ 1248725 h 1248725"/>
                <a:gd name="connsiteX1" fmla="*/ 1825073 w 1825073"/>
                <a:gd name="connsiteY1" fmla="*/ 0 h 1248725"/>
                <a:gd name="connsiteX2" fmla="*/ 1815395 w 1825073"/>
                <a:gd name="connsiteY2" fmla="*/ 684709 h 1248725"/>
                <a:gd name="connsiteX3" fmla="*/ 1584708 w 1825073"/>
                <a:gd name="connsiteY3" fmla="*/ 1166281 h 1248725"/>
                <a:gd name="connsiteX4" fmla="*/ 0 w 1825073"/>
                <a:gd name="connsiteY4" fmla="*/ 1248725 h 124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5073" h="1248725">
                  <a:moveTo>
                    <a:pt x="0" y="1248725"/>
                  </a:moveTo>
                  <a:lnTo>
                    <a:pt x="1825073" y="0"/>
                  </a:lnTo>
                  <a:cubicBezTo>
                    <a:pt x="1822905" y="241995"/>
                    <a:pt x="1817563" y="442714"/>
                    <a:pt x="1815395" y="684709"/>
                  </a:cubicBezTo>
                  <a:lnTo>
                    <a:pt x="1584708" y="1166281"/>
                  </a:lnTo>
                  <a:lnTo>
                    <a:pt x="0" y="124872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24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200758" y="4310845"/>
              <a:ext cx="44747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dirty="0"/>
                <a:t>Time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 rot="16200000">
              <a:off x="63232" y="2653439"/>
              <a:ext cx="233982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AU" sz="1600" dirty="0">
                  <a:latin typeface="CiscoSansTT Light" charset="0"/>
                  <a:ea typeface="CiscoSansTT Light" charset="0"/>
                  <a:cs typeface="CiscoSansTT Light" charset="0"/>
                </a:rPr>
                <a:t>Running and accepted features</a:t>
              </a:r>
            </a:p>
          </p:txBody>
        </p:sp>
      </p:grpSp>
      <p:cxnSp>
        <p:nvCxnSpPr>
          <p:cNvPr id="21" name="Straight Arrow Connector 20"/>
          <p:cNvCxnSpPr/>
          <p:nvPr/>
        </p:nvCxnSpPr>
        <p:spPr>
          <a:xfrm>
            <a:off x="4800886" y="2289986"/>
            <a:ext cx="1420196" cy="992521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036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33994" cy="949325"/>
          </a:xfrm>
        </p:spPr>
        <p:txBody>
          <a:bodyPr>
            <a:normAutofit/>
          </a:bodyPr>
          <a:lstStyle/>
          <a:p>
            <a:r>
              <a:rPr lang="en-AU" sz="3200" dirty="0"/>
              <a:t>Why capture detailed requirements?</a:t>
            </a:r>
            <a:endParaRPr lang="en-US" sz="3200" dirty="0"/>
          </a:p>
        </p:txBody>
      </p:sp>
      <p:sp>
        <p:nvSpPr>
          <p:cNvPr id="9" name="Text Placeholder 1"/>
          <p:cNvSpPr txBox="1">
            <a:spLocks/>
          </p:cNvSpPr>
          <p:nvPr/>
        </p:nvSpPr>
        <p:spPr>
          <a:xfrm>
            <a:off x="748376" y="2035950"/>
            <a:ext cx="11036459" cy="4053765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dirty="0">
              <a:latin typeface="CiscoSansTT Thin" charset="0"/>
            </a:endParaRPr>
          </a:p>
        </p:txBody>
      </p:sp>
      <p:sp>
        <p:nvSpPr>
          <p:cNvPr id="6" name="Text Placeholder 1"/>
          <p:cNvSpPr txBox="1">
            <a:spLocks/>
          </p:cNvSpPr>
          <p:nvPr/>
        </p:nvSpPr>
        <p:spPr>
          <a:xfrm>
            <a:off x="616401" y="1941922"/>
            <a:ext cx="11036459" cy="4179478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776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>
                <a:latin typeface="CiscoSansTT Thin" charset="0"/>
              </a:rPr>
              <a:t>The process forces a better, more accurate service understanding</a:t>
            </a:r>
          </a:p>
          <a:p>
            <a:r>
              <a:rPr lang="en-AU" dirty="0">
                <a:latin typeface="CiscoSansTT Thin" charset="0"/>
              </a:rPr>
              <a:t>It’s easy to get sign-off on config snippets from all parties</a:t>
            </a:r>
          </a:p>
          <a:p>
            <a:r>
              <a:rPr lang="en-AU" dirty="0">
                <a:latin typeface="CiscoSansTT Thin" charset="0"/>
              </a:rPr>
              <a:t>Naming standards and conventions are documented in one place</a:t>
            </a:r>
          </a:p>
          <a:p>
            <a:r>
              <a:rPr lang="en-AU" dirty="0">
                <a:latin typeface="CiscoSansTT Thin" charset="0"/>
              </a:rPr>
              <a:t>Variations can be captured and documented</a:t>
            </a:r>
          </a:p>
          <a:p>
            <a:r>
              <a:rPr lang="en-AU" dirty="0">
                <a:latin typeface="CiscoSansTT Thin" charset="0"/>
              </a:rPr>
              <a:t>Writing tests becomes easier</a:t>
            </a:r>
          </a:p>
          <a:p>
            <a:r>
              <a:rPr lang="en-AU" dirty="0">
                <a:latin typeface="CiscoSansTT Thin" charset="0"/>
              </a:rPr>
              <a:t>Knowledge transfer becomes easier</a:t>
            </a:r>
          </a:p>
          <a:p>
            <a:r>
              <a:rPr lang="en-AU" dirty="0">
                <a:latin typeface="CiscoSansTT" charset="0"/>
                <a:ea typeface="CiscoSansTT" charset="0"/>
                <a:cs typeface="CiscoSansTT" charset="0"/>
              </a:rPr>
              <a:t>Configuration evolution / lifecycle becomes clearly tracked</a:t>
            </a:r>
          </a:p>
        </p:txBody>
      </p:sp>
    </p:spTree>
    <p:extLst>
      <p:ext uri="{BB962C8B-B14F-4D97-AF65-F5344CB8AC3E}">
        <p14:creationId xmlns:p14="http://schemas.microsoft.com/office/powerpoint/2010/main" val="297252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337523" y="3642014"/>
            <a:ext cx="9144000" cy="1654390"/>
          </a:xfrm>
        </p:spPr>
        <p:txBody>
          <a:bodyPr>
            <a:normAutofit/>
          </a:bodyPr>
          <a:lstStyle/>
          <a:p>
            <a:r>
              <a:rPr lang="en-US" sz="5400" dirty="0"/>
              <a:t>Device Configurations</a:t>
            </a:r>
            <a:br>
              <a:rPr lang="en-US" sz="5400" dirty="0"/>
            </a:br>
            <a:r>
              <a:rPr lang="en-US" sz="5400" dirty="0"/>
              <a:t>are not Requirements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xmlns="" id="{037D8048-34AC-48E5-906D-91E0293101ED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7" b="47763"/>
          <a:stretch/>
        </p:blipFill>
        <p:spPr>
          <a:xfrm>
            <a:off x="0" y="0"/>
            <a:ext cx="12191998" cy="2808515"/>
          </a:xfrm>
        </p:spPr>
      </p:pic>
    </p:spTree>
    <p:extLst>
      <p:ext uri="{BB962C8B-B14F-4D97-AF65-F5344CB8AC3E}">
        <p14:creationId xmlns:p14="http://schemas.microsoft.com/office/powerpoint/2010/main" val="3203629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Developer Days PPT Template Rev A 2018-05-22</Template>
  <TotalTime>33537</TotalTime>
  <Words>1484</Words>
  <Application>Microsoft Office PowerPoint</Application>
  <PresentationFormat>Custom</PresentationFormat>
  <Paragraphs>263</Paragraphs>
  <Slides>31</Slides>
  <Notes>11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The Role of the Service Designer</vt:lpstr>
      <vt:lpstr>Why spend time on requirements?</vt:lpstr>
      <vt:lpstr>But… we use Agile Methods!</vt:lpstr>
      <vt:lpstr>How are you capturing your Agile user stories?</vt:lpstr>
      <vt:lpstr>Poor definition in Agile leads to technical debt</vt:lpstr>
      <vt:lpstr>Why capture detailed requirements?</vt:lpstr>
      <vt:lpstr>Device Configurations are not Requirements</vt:lpstr>
      <vt:lpstr>Configuration Archaeology!</vt:lpstr>
      <vt:lpstr>What should I capture as Service Requirements?</vt:lpstr>
      <vt:lpstr>Automation &amp; Orchestration – Key Stakeholders</vt:lpstr>
      <vt:lpstr>People: Operations organization structure </vt:lpstr>
      <vt:lpstr>Process: Operational Processes and Procedures </vt:lpstr>
      <vt:lpstr>OSS/BSS Tools: Current Setup and Architecture</vt:lpstr>
      <vt:lpstr>Service Planning Questionnaire</vt:lpstr>
      <vt:lpstr>What are the pain points?</vt:lpstr>
      <vt:lpstr>Some Best Practices</vt:lpstr>
      <vt:lpstr>Focus on brown field</vt:lpstr>
      <vt:lpstr>Capture detail requirements on each iteration</vt:lpstr>
      <vt:lpstr>Some myths</vt:lpstr>
      <vt:lpstr>Doc Paradigm Change</vt:lpstr>
      <vt:lpstr>Phase 1: Unravelling the hidden Workflow</vt:lpstr>
      <vt:lpstr>Phase 1 Elements</vt:lpstr>
      <vt:lpstr>Phase 2: Identifying Automation Components</vt:lpstr>
      <vt:lpstr>Phase 2 Elements</vt:lpstr>
      <vt:lpstr>Phase 3: Optimization &amp; Sign-off</vt:lpstr>
      <vt:lpstr>Emotions play a role</vt:lpstr>
      <vt:lpstr>Demo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dbonagir</cp:lastModifiedBy>
  <cp:revision>412</cp:revision>
  <dcterms:created xsi:type="dcterms:W3CDTF">2017-05-11T23:13:22Z</dcterms:created>
  <dcterms:modified xsi:type="dcterms:W3CDTF">2018-09-13T11:03:49Z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ffisync_ServerID">
    <vt:lpwstr>170c60f9-8dfd-4981-a987-e00f44b04446</vt:lpwstr>
  </property>
  <property fmtid="{D5CDD505-2E9C-101B-9397-08002B2CF9AE}" pid="3" name="Offisync_UpdateToken">
    <vt:lpwstr>1</vt:lpwstr>
  </property>
  <property fmtid="{D5CDD505-2E9C-101B-9397-08002B2CF9AE}" pid="4" name="Jive_VersionGuid">
    <vt:lpwstr>eb15759f-518b-407e-9fd2-380c10b220d3</vt:lpwstr>
  </property>
  <property fmtid="{D5CDD505-2E9C-101B-9397-08002B2CF9AE}" pid="5" name="Jive_LatestUserAccountName">
    <vt:lpwstr>sowmya_admin</vt:lpwstr>
  </property>
  <property fmtid="{D5CDD505-2E9C-101B-9397-08002B2CF9AE}" pid="6" name="Offisync_ProviderInitializationData">
    <vt:lpwstr>https://cisco-marketing.hosted.jivesoftware.com</vt:lpwstr>
  </property>
  <property fmtid="{D5CDD505-2E9C-101B-9397-08002B2CF9AE}" pid="7" name="Offisync_UniqueId">
    <vt:lpwstr>78477</vt:lpwstr>
  </property>
</Properties>
</file>